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ags/tag1.xml" ContentType="application/vnd.openxmlformats-officedocument.presentationml.tags+xml"/>
  <Override PartName="/ppt/notesSlides/notesSlide6.xml" ContentType="application/vnd.openxmlformats-officedocument.presentationml.notesSlide+xml"/>
  <Override PartName="/ppt/tags/tag2.xml" ContentType="application/vnd.openxmlformats-officedocument.presentationml.tags+xml"/>
  <Override PartName="/ppt/notesSlides/notesSlide7.xml" ContentType="application/vnd.openxmlformats-officedocument.presentationml.notesSlide+xml"/>
  <Override PartName="/ppt/tags/tag3.xml" ContentType="application/vnd.openxmlformats-officedocument.presentationml.tags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notesMasterIdLst>
    <p:notesMasterId r:id="rId17"/>
  </p:notesMasterIdLst>
  <p:sldIdLst>
    <p:sldId id="258" r:id="rId4"/>
    <p:sldId id="261" r:id="rId5"/>
    <p:sldId id="283" r:id="rId6"/>
    <p:sldId id="260" r:id="rId7"/>
    <p:sldId id="263" r:id="rId8"/>
    <p:sldId id="264" r:id="rId9"/>
    <p:sldId id="265" r:id="rId10"/>
    <p:sldId id="272" r:id="rId11"/>
    <p:sldId id="286" r:id="rId12"/>
    <p:sldId id="266" r:id="rId13"/>
    <p:sldId id="269" r:id="rId14"/>
    <p:sldId id="284" r:id="rId15"/>
    <p:sldId id="285" r:id="rId16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ED90"/>
    <a:srgbClr val="15C1A0"/>
    <a:srgbClr val="12A28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99" autoAdjust="0"/>
    <p:restoredTop sz="96692" autoAdjust="0"/>
  </p:normalViewPr>
  <p:slideViewPr>
    <p:cSldViewPr snapToGrid="0">
      <p:cViewPr varScale="1">
        <p:scale>
          <a:sx n="112" d="100"/>
          <a:sy n="112" d="100"/>
        </p:scale>
        <p:origin x="30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44BB82C-E500-3A77-EE19-D361C44D8C4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92198F-FCB4-C63F-2BF5-7F34BB6332A4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FC9E3E7-4C1B-446B-A523-BFEBA10111C9}" type="datetimeFigureOut">
              <a:rPr lang="en-GB"/>
              <a:pPr>
                <a:defRPr/>
              </a:pPr>
              <a:t>04/10/2022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96C6AAA6-689A-6C61-6086-16AC5B3D6A6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5FEBA181-C064-850F-131F-BA77DEA119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CE3A4C-034A-4850-7332-E8B919CF5E7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AAA223-7666-FE35-668B-5633143DFE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7B06C86A-0031-4C74-AB37-38878212A2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8FF1AE4F-9E74-8E89-64A2-3B4837928E3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F745E445-77F9-713D-DE06-C71A307D3B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AB2AC93D-7FE9-B5EB-8B53-EA7B1268AF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fld id="{4975C81C-B0A8-4859-9CAC-C7920B246A55}" type="slidenum">
              <a:rPr lang="en-GB" altLang="en-US" smtClean="0">
                <a:latin typeface="Calibri" panose="020F0502020204030204" pitchFamily="34" charset="0"/>
              </a:rPr>
              <a:pPr/>
              <a:t>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47C9D7EF-4163-7D16-5F32-2D2AE827299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7E9DAD86-1AE7-3E67-E0CB-5CD5B919D6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65D451FD-D019-A2C9-9245-C9DABECAB56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fld id="{171998B3-D44A-4DD3-8581-541014524014}" type="slidenum">
              <a:rPr lang="en-GB" altLang="en-US" smtClean="0">
                <a:latin typeface="Calibri" panose="020F0502020204030204" pitchFamily="34" charset="0"/>
              </a:rPr>
              <a:pPr/>
              <a:t>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698E54C5-9D20-6C9B-3F92-07AD1371783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7D7A0DD5-E5F6-CFF8-A4CD-783B99792B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C9ED18E7-93D2-90F7-08FF-3C475EC4EB8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fld id="{99947F75-30EE-48BF-9128-FE1F233425C3}" type="slidenum">
              <a:rPr lang="en-GB" altLang="en-US" smtClean="0">
                <a:latin typeface="Calibri" panose="020F0502020204030204" pitchFamily="34" charset="0"/>
              </a:rPr>
              <a:pPr/>
              <a:t>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F059A691-8823-D222-D112-CCE807BF654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A31DFDD4-76DA-57DC-2337-29BAE6EB18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3F8DC3F4-EA09-1528-78D0-EA9AE00BCC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fld id="{76DDB5EF-F0FB-470B-A524-DE23C96CC0FB}" type="slidenum">
              <a:rPr lang="en-GB" altLang="en-US" smtClean="0">
                <a:latin typeface="Calibri" panose="020F0502020204030204" pitchFamily="34" charset="0"/>
              </a:rPr>
              <a:pPr/>
              <a:t>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229AFFE6-DAFC-E0E0-69ED-8F187552761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F2FCB606-F30A-FEA1-4EEC-B553CF849A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 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EE6E5B73-9A9F-2A62-4C68-5B280462202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fld id="{7C0300D6-B7B4-48BC-9634-81589E72EE02}" type="slidenum">
              <a:rPr lang="en-GB" altLang="en-US" smtClean="0">
                <a:latin typeface="Calibri" panose="020F0502020204030204" pitchFamily="34" charset="0"/>
              </a:rPr>
              <a:pPr/>
              <a:t>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EEABC1E8-F340-677B-5ADD-BCB66ECF289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87325005-2997-B8BA-226B-36F837454C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C5C67449-2EC4-1D80-0F6D-6DF7C07321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fld id="{BAA0EFCA-3E1D-4685-80F9-285BB8812CBE}" type="slidenum">
              <a:rPr lang="en-GB" altLang="en-US" smtClean="0">
                <a:latin typeface="Calibri" panose="020F0502020204030204" pitchFamily="34" charset="0"/>
              </a:rPr>
              <a:pPr/>
              <a:t>8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F489284C-A38A-8F3F-C78C-8B0C7DB9B4C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F98A669C-89D4-11A6-EC84-E43DC41744E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DFEFF32A-DFE7-6D85-5ABA-9A8CD6941AC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fld id="{BEFF24B6-3F25-4942-8AAB-3CB88CF06B87}" type="slidenum">
              <a:rPr lang="en-GB" altLang="en-US" smtClean="0">
                <a:latin typeface="Calibri" panose="020F0502020204030204" pitchFamily="34" charset="0"/>
              </a:rPr>
              <a:pPr/>
              <a:t>10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B58D4157-1996-EE15-334A-04E076160CC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8686ADD8-704F-108D-A7B2-66453BC41E7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DB237710-D3ED-51F9-49AE-3323331DD37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fld id="{810C2BB1-3DF1-492B-949A-FCBB38DA0BA6}" type="slidenum">
              <a:rPr lang="en-GB" altLang="en-US" smtClean="0">
                <a:latin typeface="Calibri" panose="020F0502020204030204" pitchFamily="34" charset="0"/>
              </a:rPr>
              <a:pPr/>
              <a:t>11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884FA10-AD01-D207-421D-51CAB8FA281F}"/>
              </a:ext>
            </a:extLst>
          </p:cNvPr>
          <p:cNvSpPr/>
          <p:nvPr userDrawn="1"/>
        </p:nvSpPr>
        <p:spPr>
          <a:xfrm>
            <a:off x="117475" y="3317875"/>
            <a:ext cx="9434513" cy="3360738"/>
          </a:xfrm>
          <a:prstGeom prst="roundRect">
            <a:avLst/>
          </a:prstGeom>
          <a:solidFill>
            <a:srgbClr val="FAED9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BMHP5005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Introduction to Research</a:t>
            </a:r>
            <a:endParaRPr lang="en-GB" sz="4400" b="1" dirty="0"/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176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36525"/>
            <a:ext cx="11049000" cy="964911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295400"/>
            <a:ext cx="11049001" cy="4881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090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11822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280823"/>
            <a:ext cx="5181600" cy="48961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280823"/>
            <a:ext cx="5673436" cy="48961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4943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19941"/>
            <a:ext cx="3932237" cy="105987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7" y="219941"/>
            <a:ext cx="6676303" cy="564110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1454727"/>
            <a:ext cx="3932237" cy="441426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25553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B1674746-5B2B-F65F-2717-F7E2D423F600}"/>
              </a:ext>
            </a:extLst>
          </p:cNvPr>
          <p:cNvSpPr/>
          <p:nvPr userDrawn="1"/>
        </p:nvSpPr>
        <p:spPr>
          <a:xfrm rot="9615715">
            <a:off x="9074150" y="6162675"/>
            <a:ext cx="5830888" cy="1196975"/>
          </a:xfrm>
          <a:prstGeom prst="triangle">
            <a:avLst/>
          </a:prstGeom>
          <a:solidFill>
            <a:srgbClr val="15C1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5328469F-88F2-B7B4-804B-4AF7292CED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136525"/>
            <a:ext cx="11055350" cy="965200"/>
          </a:xfrm>
          <a:prstGeom prst="rect">
            <a:avLst/>
          </a:prstGeom>
          <a:solidFill>
            <a:srgbClr val="FAED9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8945886B-CD83-2542-39B6-0B191F31A6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317625"/>
            <a:ext cx="11055350" cy="488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0E6782-89DD-03B2-1B9C-A1E1DEC649D9}"/>
              </a:ext>
            </a:extLst>
          </p:cNvPr>
          <p:cNvSpPr/>
          <p:nvPr userDrawn="1"/>
        </p:nvSpPr>
        <p:spPr>
          <a:xfrm rot="16200000">
            <a:off x="-3110706" y="3110706"/>
            <a:ext cx="6858000" cy="636588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030" name="TextBox 12">
            <a:extLst>
              <a:ext uri="{FF2B5EF4-FFF2-40B4-BE49-F238E27FC236}">
                <a16:creationId xmlns:a16="http://schemas.microsoft.com/office/drawing/2014/main" id="{596EC275-B33B-3847-FE3F-D9229534B4AE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1075988" y="6423025"/>
            <a:ext cx="1187450" cy="3381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pPr eaLnBrk="1" hangingPunct="1">
              <a:defRPr/>
            </a:pPr>
            <a:r>
              <a:rPr lang="en-GB" altLang="en-US" sz="1600" b="1" dirty="0">
                <a:solidFill>
                  <a:schemeClr val="bg1"/>
                </a:solidFill>
              </a:rPr>
              <a:t>BMHP5005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4" r:id="rId2"/>
    <p:sldLayoutId id="2147483695" r:id="rId3"/>
    <p:sldLayoutId id="2147483696" r:id="rId4"/>
    <p:sldLayoutId id="2147483697" r:id="rId5"/>
  </p:sldLayoutIdLst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kern="1200">
          <a:solidFill>
            <a:srgbClr val="595959"/>
          </a:solidFill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rgbClr val="595959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rgbClr val="595959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rgbClr val="595959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595959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595959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j.croxall@uwtsd.ac.u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hyperlink" Target="mailto:Kalee.Thomas@uwtsd.ac.uk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4" Type="http://schemas.openxmlformats.org/officeDocument/2006/relationships/image" Target="../media/image8.g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46B460D-C152-2CD8-C85D-B1C1A9D4458C}"/>
              </a:ext>
            </a:extLst>
          </p:cNvPr>
          <p:cNvSpPr txBox="1"/>
          <p:nvPr/>
        </p:nvSpPr>
        <p:spPr>
          <a:xfrm>
            <a:off x="419100" y="4930775"/>
            <a:ext cx="8656638" cy="15700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Lecture One: Introduction to the module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Kalee Thomas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Wednesday 5</a:t>
            </a:r>
            <a:r>
              <a:rPr lang="en-GB" baseline="300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th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 October, 2022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Room AS501</a:t>
            </a:r>
          </a:p>
        </p:txBody>
      </p:sp>
    </p:spTree>
  </p:cSld>
  <p:clrMapOvr>
    <a:masterClrMapping/>
  </p:clrMapOvr>
  <p:transition spd="slow" advTm="1455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01315DCE-8272-BA3F-6596-98CEB4EB7780}"/>
              </a:ext>
            </a:extLst>
          </p:cNvPr>
          <p:cNvSpPr/>
          <p:nvPr/>
        </p:nvSpPr>
        <p:spPr>
          <a:xfrm>
            <a:off x="836613" y="479425"/>
            <a:ext cx="10302875" cy="5353050"/>
          </a:xfrm>
          <a:prstGeom prst="ellipse">
            <a:avLst/>
          </a:prstGeom>
          <a:blipFill>
            <a:blip r:embed="rId3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</p:cSld>
  <p:clrMapOvr>
    <a:masterClrMapping/>
  </p:clrMapOvr>
  <p:transition spd="slow" advTm="72130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C7FE7905-FB8E-C4EE-2A2A-20E7776316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Introductions: Your module leads</a:t>
            </a:r>
          </a:p>
        </p:txBody>
      </p:sp>
      <p:sp>
        <p:nvSpPr>
          <p:cNvPr id="8195" name="Content Placeholder 3">
            <a:extLst>
              <a:ext uri="{FF2B5EF4-FFF2-40B4-BE49-F238E27FC236}">
                <a16:creationId xmlns:a16="http://schemas.microsoft.com/office/drawing/2014/main" id="{461104AB-433F-8EBD-B36B-312111774189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6172200" y="1281113"/>
            <a:ext cx="5673725" cy="4895850"/>
          </a:xfrm>
        </p:spPr>
        <p:txBody>
          <a:bodyPr/>
          <a:lstStyle/>
          <a:p>
            <a:r>
              <a:rPr lang="en-GB" altLang="en-US"/>
              <a:t>Jodie Croxall</a:t>
            </a:r>
          </a:p>
          <a:p>
            <a:r>
              <a:rPr lang="en-GB" altLang="en-US">
                <a:hlinkClick r:id="rId3"/>
              </a:rPr>
              <a:t>j.croxall@uwtsd.ac.uk</a:t>
            </a:r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0A6D945-EA2D-3282-8AF7-E51A8BCD2D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281113"/>
            <a:ext cx="5181600" cy="4895850"/>
          </a:xfrm>
        </p:spPr>
        <p:txBody>
          <a:bodyPr/>
          <a:lstStyle/>
          <a:p>
            <a:pPr>
              <a:defRPr/>
            </a:pPr>
            <a:r>
              <a:rPr lang="en-GB" dirty="0"/>
              <a:t>Kalee Thomas</a:t>
            </a:r>
          </a:p>
          <a:p>
            <a:pPr>
              <a:defRPr/>
            </a:pPr>
            <a:r>
              <a:rPr lang="en-GB" dirty="0">
                <a:hlinkClick r:id="rId4"/>
              </a:rPr>
              <a:t>Kalee.Thomas@uwtsd.ac.uk</a:t>
            </a:r>
            <a:endParaRPr lang="en-GB" dirty="0"/>
          </a:p>
          <a:p>
            <a:pPr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BA2A82C-E4B9-B2D2-AD92-92278B41D60E}"/>
              </a:ext>
            </a:extLst>
          </p:cNvPr>
          <p:cNvSpPr/>
          <p:nvPr/>
        </p:nvSpPr>
        <p:spPr>
          <a:xfrm>
            <a:off x="1733550" y="2540000"/>
            <a:ext cx="3203575" cy="3884613"/>
          </a:xfrm>
          <a:prstGeom prst="ellipse">
            <a:avLst/>
          </a:prstGeom>
          <a:blipFill dpi="0" rotWithShape="1">
            <a:blip r:embed="rId5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4953912F-2A0D-998E-A960-A1C1F747EFF8}"/>
              </a:ext>
            </a:extLst>
          </p:cNvPr>
          <p:cNvSpPr/>
          <p:nvPr/>
        </p:nvSpPr>
        <p:spPr>
          <a:xfrm>
            <a:off x="6475413" y="2540000"/>
            <a:ext cx="3205162" cy="3884613"/>
          </a:xfrm>
          <a:prstGeom prst="ellipse">
            <a:avLst/>
          </a:prstGeom>
          <a:blipFill dpi="0" rotWithShape="1">
            <a:blip r:embed="rId6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4E318942-DBD1-D525-49FC-BCD5DAE128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136525"/>
            <a:ext cx="11049000" cy="965200"/>
          </a:xfrm>
        </p:spPr>
        <p:txBody>
          <a:bodyPr/>
          <a:lstStyle/>
          <a:p>
            <a:pPr eaLnBrk="1" hangingPunct="1"/>
            <a:r>
              <a:rPr lang="en-GB" altLang="en-US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6307C-A733-6A7F-32CA-B1E7511E0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5400"/>
            <a:ext cx="11049000" cy="48815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cs typeface="Arial" panose="020B0604020202020204" pitchFamily="34" charset="0"/>
              </a:rPr>
              <a:t>By the end of this session students should be able to: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cs typeface="Arial" panose="020B0604020202020204" pitchFamily="34" charset="0"/>
            </a:endParaRPr>
          </a:p>
          <a:p>
            <a:pPr marL="342900" indent="-342900"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cs typeface="Arial" panose="020B0604020202020204" pitchFamily="34" charset="0"/>
              </a:rPr>
              <a:t>Understand the aims of this module (including its assessment)</a:t>
            </a:r>
          </a:p>
          <a:p>
            <a:pPr marL="342900" indent="-342900"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cs typeface="Arial" panose="020B0604020202020204" pitchFamily="34" charset="0"/>
              </a:rPr>
              <a:t>Explain the ways in which a practical knowledge of research benefits personal and professional development</a:t>
            </a:r>
          </a:p>
          <a:p>
            <a:pPr marL="342900" indent="-342900"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cs typeface="Arial" panose="020B0604020202020204" pitchFamily="34" charset="0"/>
            </a:endParaRPr>
          </a:p>
          <a:p>
            <a:pPr marL="342900" indent="-342900"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cs typeface="Arial" panose="020B0604020202020204" pitchFamily="34" charset="0"/>
            </a:endParaRP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cs typeface="Arial" panose="020B0604020202020204" pitchFamily="34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cs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  <p:transition spd="slow" advTm="25993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BA156AC3-EA87-8C39-63B9-5C3C0599E9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136525"/>
            <a:ext cx="11049000" cy="965200"/>
          </a:xfrm>
        </p:spPr>
        <p:txBody>
          <a:bodyPr/>
          <a:lstStyle/>
          <a:p>
            <a:pPr eaLnBrk="1" hangingPunct="1"/>
            <a:r>
              <a:rPr lang="en-GB" altLang="en-US"/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ED843-7D5A-04B9-91EC-95F86D4A6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5400"/>
            <a:ext cx="11049000" cy="5486400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4000" dirty="0"/>
          </a:p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4000" dirty="0"/>
          </a:p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3600" dirty="0"/>
              <a:t>The aim of this module is to develop skills of independent enquiry and crucial analysis by undertaking a sustained research project and investigate a topic with relevance to their professional development </a:t>
            </a:r>
            <a:endParaRPr lang="en-GB" sz="36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  <p:transition spd="slow" advTm="50675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FECB4007-818A-8A6D-B009-9EAABC9BCE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136525"/>
            <a:ext cx="11049000" cy="965200"/>
          </a:xfrm>
        </p:spPr>
        <p:txBody>
          <a:bodyPr/>
          <a:lstStyle/>
          <a:p>
            <a:pPr eaLnBrk="1" hangingPunct="1"/>
            <a:r>
              <a:rPr lang="en-GB" altLang="en-US"/>
              <a:t>Learning Outcomes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B77E63-A19E-1088-0A16-FB3C1C3A82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5400"/>
            <a:ext cx="11353800" cy="6503988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By the end of this module, students should be able to: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6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600" dirty="0"/>
              <a:t>Use academic research and examination of literature to formulate an area of study </a:t>
            </a:r>
          </a:p>
          <a:p>
            <a:pPr marL="0" indent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600" dirty="0"/>
          </a:p>
          <a:p>
            <a:pPr marL="0" indent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600" dirty="0"/>
          </a:p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600" dirty="0"/>
              <a:t>Undertake a research project within agreed procedures and specifications while analysing and justifying methods and choices throughout</a:t>
            </a:r>
          </a:p>
          <a:p>
            <a:pPr marL="0" indent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600" dirty="0"/>
          </a:p>
          <a:p>
            <a:pPr marL="0" indent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600" dirty="0"/>
          </a:p>
          <a:p>
            <a:pPr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600" dirty="0"/>
              <a:t>Evaluate and present and evaluate research outcomes</a:t>
            </a:r>
            <a:endParaRPr lang="en-GB" sz="26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3316" name="Picture 8" descr="A close up of a womans face&#10;&#10;Description automatically generated">
            <a:extLst>
              <a:ext uri="{FF2B5EF4-FFF2-40B4-BE49-F238E27FC236}">
                <a16:creationId xmlns:a16="http://schemas.microsoft.com/office/drawing/2014/main" id="{63D84893-31B1-B92C-0B0D-37BB8A1824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7013" y="4244975"/>
            <a:ext cx="1411287" cy="171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69599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B8D603B5-6039-4808-6F96-655EA6F5AC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136525"/>
            <a:ext cx="11049000" cy="965200"/>
          </a:xfrm>
        </p:spPr>
        <p:txBody>
          <a:bodyPr/>
          <a:lstStyle/>
          <a:p>
            <a:pPr eaLnBrk="1" hangingPunct="1"/>
            <a:r>
              <a:rPr lang="en-GB" altLang="en-US"/>
              <a:t>Lecture Sequence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7661F-1EDB-7027-BDEE-B058E399D1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5400"/>
            <a:ext cx="11049000" cy="6019800"/>
          </a:xfrm>
        </p:spPr>
        <p:txBody>
          <a:bodyPr rtlCol="0">
            <a:normAutofit fontScale="62500" lnSpcReduction="20000"/>
          </a:bodyPr>
          <a:lstStyle/>
          <a:p>
            <a:pPr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5</a:t>
            </a:r>
            <a:r>
              <a:rPr lang="en-GB" baseline="30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October, Lecture 1: Introduction to the Module </a:t>
            </a:r>
          </a:p>
          <a:p>
            <a:pPr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12</a:t>
            </a:r>
            <a:r>
              <a:rPr lang="en-GB" baseline="30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October, Lecture 2: Types of research &amp; research design</a:t>
            </a:r>
          </a:p>
          <a:p>
            <a:pPr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19</a:t>
            </a:r>
            <a:r>
              <a:rPr lang="en-GB" baseline="30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October, Lecture 3: The rationale for literature reviews</a:t>
            </a:r>
          </a:p>
          <a:p>
            <a:pPr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26</a:t>
            </a:r>
            <a:r>
              <a:rPr lang="en-GB" baseline="30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October, Lecture 4: Workshop (including librarian support)</a:t>
            </a:r>
            <a:endParaRPr lang="en-GB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2</a:t>
            </a:r>
            <a:r>
              <a:rPr lang="en-GB" baseline="30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nd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November, Lecture 5: Research aims &amp; Objectives</a:t>
            </a:r>
          </a:p>
          <a:p>
            <a:pPr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9</a:t>
            </a:r>
            <a:r>
              <a:rPr lang="en-GB" baseline="30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November, Lecture 6: How to review the literature (search strategy)</a:t>
            </a:r>
            <a:endParaRPr lang="en-GB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16</a:t>
            </a:r>
            <a:r>
              <a:rPr lang="en-GB" baseline="30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November, Lecture 7: How to review the literature (methods)</a:t>
            </a:r>
          </a:p>
          <a:p>
            <a:pPr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23</a:t>
            </a:r>
            <a:r>
              <a:rPr lang="en-GB" baseline="30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rd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November, Lecture 8: How to review the literature (analysis)</a:t>
            </a:r>
          </a:p>
          <a:p>
            <a:pPr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30</a:t>
            </a:r>
            <a:r>
              <a:rPr lang="en-GB" baseline="30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November, Lecture 9: Bringing it all together</a:t>
            </a:r>
          </a:p>
          <a:p>
            <a:pPr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7</a:t>
            </a:r>
            <a:r>
              <a:rPr lang="en-GB" baseline="30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December, Lecture 10: Viva preparation, Q &amp; A</a:t>
            </a:r>
          </a:p>
          <a:p>
            <a:pPr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14</a:t>
            </a:r>
            <a:r>
              <a:rPr lang="en-GB" baseline="30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December, In-Class Assessment (Viva)</a:t>
            </a:r>
          </a:p>
          <a:p>
            <a:pPr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                    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27235E3-C52B-3D74-4563-5F89DDA82A53}"/>
              </a:ext>
            </a:extLst>
          </p:cNvPr>
          <p:cNvSpPr/>
          <p:nvPr/>
        </p:nvSpPr>
        <p:spPr>
          <a:xfrm>
            <a:off x="7980363" y="1847850"/>
            <a:ext cx="3687762" cy="3602038"/>
          </a:xfrm>
          <a:prstGeom prst="ellipse">
            <a:avLst/>
          </a:prstGeom>
          <a:blipFill>
            <a:blip r:embed="rId3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</p:cSld>
  <p:clrMapOvr>
    <a:masterClrMapping/>
  </p:clrMapOvr>
  <p:transition spd="slow" advTm="125862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F082FEF-6532-1BA5-956F-05292BF162DF}"/>
              </a:ext>
            </a:extLst>
          </p:cNvPr>
          <p:cNvSpPr/>
          <p:nvPr/>
        </p:nvSpPr>
        <p:spPr>
          <a:xfrm>
            <a:off x="7334250" y="1733550"/>
            <a:ext cx="4297363" cy="3603625"/>
          </a:xfrm>
          <a:prstGeom prst="roundRect">
            <a:avLst/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0242" name="Title 1">
            <a:extLst>
              <a:ext uri="{FF2B5EF4-FFF2-40B4-BE49-F238E27FC236}">
                <a16:creationId xmlns:a16="http://schemas.microsoft.com/office/drawing/2014/main" id="{38CD8D7D-F69C-1E6E-A9EC-9CD6961D30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Assessment 1</a:t>
            </a:r>
          </a:p>
        </p:txBody>
      </p:sp>
      <p:sp>
        <p:nvSpPr>
          <p:cNvPr id="10243" name="Content Placeholder 3">
            <a:extLst>
              <a:ext uri="{FF2B5EF4-FFF2-40B4-BE49-F238E27FC236}">
                <a16:creationId xmlns:a16="http://schemas.microsoft.com/office/drawing/2014/main" id="{1506F978-D996-171B-5DD4-35456B6D973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838200" y="1281113"/>
            <a:ext cx="6672263" cy="4895850"/>
          </a:xfrm>
          <a:solidFill>
            <a:srgbClr val="FAED90">
              <a:alpha val="27843"/>
            </a:srgbClr>
          </a:solidFill>
        </p:spPr>
        <p:txBody>
          <a:bodyPr/>
          <a:lstStyle/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GB" altLang="en-US" b="1"/>
              <a:t>Assessment 1: </a:t>
            </a:r>
          </a:p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GB" altLang="en-US"/>
              <a:t>Written assignment </a:t>
            </a:r>
          </a:p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GB" altLang="en-US"/>
              <a:t>Secondary Research Project: Literature review</a:t>
            </a:r>
            <a:endParaRPr lang="en-GB" altLang="en-US" b="1"/>
          </a:p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GB" altLang="en-US" sz="2000" b="1"/>
              <a:t>90% module weighting</a:t>
            </a:r>
          </a:p>
          <a:p>
            <a:pPr marL="0" indent="0" algn="ctr" eaLnBrk="1" hangingPunct="1">
              <a:buFont typeface="Arial" panose="020B0604020202020204" pitchFamily="34" charset="0"/>
              <a:buNone/>
            </a:pPr>
            <a:endParaRPr lang="en-GB" altLang="en-US" sz="2000"/>
          </a:p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GB" altLang="en-US" sz="2000"/>
              <a:t>In conjunction</a:t>
            </a:r>
            <a:r>
              <a:rPr lang="en-US" altLang="en-US" sz="2000"/>
              <a:t> with the module leads, students will identify a health and/or social care issue/problem and conduct a 3,500-word literature review. A template is provided, and includes </a:t>
            </a:r>
            <a:r>
              <a:rPr lang="en-GB" altLang="en-US" sz="2000"/>
              <a:t>rationale, research aims &amp; objectives, methodology &amp; methods, findings, conclusions and recommendations. </a:t>
            </a:r>
          </a:p>
          <a:p>
            <a:pPr marL="0" indent="0" algn="ctr" eaLnBrk="1" hangingPunct="1">
              <a:buFont typeface="Arial" panose="020B0604020202020204" pitchFamily="34" charset="0"/>
              <a:buNone/>
            </a:pPr>
            <a:endParaRPr lang="en-GB" altLang="en-US" sz="2000" b="1"/>
          </a:p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GB" altLang="en-US" sz="2000" b="1" u="sng"/>
              <a:t>Submission Date: </a:t>
            </a:r>
            <a:r>
              <a:rPr lang="en-GB" altLang="en-US" sz="2000"/>
              <a:t>Friday 9</a:t>
            </a:r>
            <a:r>
              <a:rPr lang="en-GB" altLang="en-US" sz="2000" baseline="30000"/>
              <a:t>th</a:t>
            </a:r>
            <a:r>
              <a:rPr lang="en-GB" altLang="en-US" sz="2000"/>
              <a:t> December 2022</a:t>
            </a:r>
          </a:p>
        </p:txBody>
      </p:sp>
    </p:spTree>
    <p:custDataLst>
      <p:tags r:id="rId1"/>
    </p:custDataLst>
  </p:cSld>
  <p:clrMapOvr>
    <a:masterClrMapping/>
  </p:clrMapOvr>
  <p:transition spd="slow" advTm="10008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24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0E8B1-2DA7-76B3-F94D-D0D0CABAB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148D3-B2A3-5906-6D60-A232E7DE6C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280823"/>
            <a:ext cx="11007437" cy="4896140"/>
          </a:xfrm>
        </p:spPr>
        <p:txBody>
          <a:bodyPr/>
          <a:lstStyle/>
          <a:p>
            <a:r>
              <a:rPr lang="en-GB" dirty="0"/>
              <a:t>Title page</a:t>
            </a:r>
          </a:p>
          <a:p>
            <a:r>
              <a:rPr lang="en-GB" dirty="0"/>
              <a:t>Abstract</a:t>
            </a:r>
          </a:p>
          <a:p>
            <a:r>
              <a:rPr lang="en-GB" dirty="0"/>
              <a:t>Introduction and Rationale</a:t>
            </a:r>
          </a:p>
          <a:p>
            <a:r>
              <a:rPr lang="en-GB" dirty="0"/>
              <a:t>Methodology and Methods</a:t>
            </a:r>
          </a:p>
          <a:p>
            <a:r>
              <a:rPr lang="en-GB" dirty="0"/>
              <a:t>Literature Review and Findings</a:t>
            </a:r>
          </a:p>
          <a:p>
            <a:r>
              <a:rPr lang="en-GB" dirty="0"/>
              <a:t>Conclusion and Recommendations</a:t>
            </a:r>
          </a:p>
          <a:p>
            <a:r>
              <a:rPr lang="en-GB" dirty="0"/>
              <a:t>References (Harvard)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E6A037-C289-CE98-05F8-EF150CF5CD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912552" y="3428999"/>
            <a:ext cx="5154279" cy="482459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94724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5C91941A-F6F6-C9B8-C935-F19FC63582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Assessment 2</a:t>
            </a:r>
          </a:p>
        </p:txBody>
      </p:sp>
      <p:sp>
        <p:nvSpPr>
          <p:cNvPr id="12291" name="Content Placeholder 4">
            <a:extLst>
              <a:ext uri="{FF2B5EF4-FFF2-40B4-BE49-F238E27FC236}">
                <a16:creationId xmlns:a16="http://schemas.microsoft.com/office/drawing/2014/main" id="{040799B1-5052-AAD2-8D06-F5E13886F001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6172200" y="1281113"/>
            <a:ext cx="5673725" cy="4895850"/>
          </a:xfrm>
          <a:solidFill>
            <a:srgbClr val="FAED90">
              <a:alpha val="27843"/>
            </a:srgbClr>
          </a:solidFill>
        </p:spPr>
        <p:txBody>
          <a:bodyPr/>
          <a:lstStyle/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GB" altLang="en-US" b="1"/>
              <a:t>Assessment 2: </a:t>
            </a:r>
          </a:p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GB" altLang="en-US" b="1"/>
              <a:t>Viva Voce (equivalent to 1000 words) </a:t>
            </a:r>
          </a:p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GB" altLang="en-US" sz="2000"/>
              <a:t>10% module weighting</a:t>
            </a:r>
          </a:p>
          <a:p>
            <a:pPr marL="0" indent="0" algn="ctr" eaLnBrk="1" hangingPunct="1">
              <a:buFont typeface="Arial" panose="020B0604020202020204" pitchFamily="34" charset="0"/>
              <a:buNone/>
            </a:pPr>
            <a:endParaRPr lang="en-GB" altLang="en-US" sz="2000"/>
          </a:p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GB" altLang="en-US" sz="2000"/>
              <a:t>Students are required to present and answer questions about the literature review</a:t>
            </a:r>
          </a:p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GB" altLang="en-US" sz="2000" b="1"/>
              <a:t> 7 Minute Viva Voce presentation</a:t>
            </a:r>
          </a:p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GB" altLang="en-US" sz="2000" b="1"/>
              <a:t>3 minutes Questions</a:t>
            </a:r>
          </a:p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GB" altLang="en-US" sz="2000" b="1"/>
              <a:t>Submission Date: In-class, Wednesday 14</a:t>
            </a:r>
            <a:r>
              <a:rPr lang="en-GB" altLang="en-US" sz="2000" b="1" baseline="30000"/>
              <a:t>th</a:t>
            </a:r>
            <a:r>
              <a:rPr lang="en-GB" altLang="en-US" sz="2000" b="1"/>
              <a:t> December 2022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332D250-798C-A24F-01B3-7B90813FDA3B}"/>
              </a:ext>
            </a:extLst>
          </p:cNvPr>
          <p:cNvSpPr/>
          <p:nvPr/>
        </p:nvSpPr>
        <p:spPr>
          <a:xfrm>
            <a:off x="838200" y="1281113"/>
            <a:ext cx="5257800" cy="489585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latin typeface="Abadi" panose="020B0604020104020204" pitchFamily="34" charset="0"/>
            </a:endParaRPr>
          </a:p>
        </p:txBody>
      </p:sp>
      <p:pic>
        <p:nvPicPr>
          <p:cNvPr id="17416" name="Picture 8" descr="Student presentations: why they're vital and how to build them into your  SoW - Oxford Education Blog">
            <a:extLst>
              <a:ext uri="{FF2B5EF4-FFF2-40B4-BE49-F238E27FC236}">
                <a16:creationId xmlns:a16="http://schemas.microsoft.com/office/drawing/2014/main" id="{522E6D21-9910-7315-BF2C-DE8E66D303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46200" y="2360666"/>
            <a:ext cx="3971925" cy="25211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custDataLst>
      <p:tags r:id="rId1"/>
    </p:custDataLst>
  </p:cSld>
  <p:clrMapOvr>
    <a:masterClrMapping/>
  </p:clrMapOvr>
  <p:transition spd="slow" advTm="15380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animBg="1" autoUpdateAnimBg="0"/>
      <p:bldP spid="12291" grpId="0" build="p" animBg="1" autoUpdateAnimBg="0"/>
      <p:bldP spid="10" grpId="0" animBg="1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14" descr="A person wearing glasses&#10;&#10;Description automatically generated">
            <a:extLst>
              <a:ext uri="{FF2B5EF4-FFF2-40B4-BE49-F238E27FC236}">
                <a16:creationId xmlns:a16="http://schemas.microsoft.com/office/drawing/2014/main" id="{04DCEDEC-25D5-0393-3430-48046B3701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2299" t="3506" r="27682" b="-3506"/>
          <a:stretch>
            <a:fillRect/>
          </a:stretch>
        </p:blipFill>
        <p:spPr bwMode="auto">
          <a:xfrm>
            <a:off x="7772400" y="1957388"/>
            <a:ext cx="4271963" cy="294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hought Bubble: Cloud 9">
            <a:extLst>
              <a:ext uri="{FF2B5EF4-FFF2-40B4-BE49-F238E27FC236}">
                <a16:creationId xmlns:a16="http://schemas.microsoft.com/office/drawing/2014/main" id="{4A2798DC-E91D-44FE-7DAF-52F05724312D}"/>
              </a:ext>
            </a:extLst>
          </p:cNvPr>
          <p:cNvSpPr/>
          <p:nvPr/>
        </p:nvSpPr>
        <p:spPr>
          <a:xfrm rot="409022">
            <a:off x="8147050" y="-265113"/>
            <a:ext cx="3681413" cy="2406651"/>
          </a:xfrm>
          <a:prstGeom prst="cloudCallout">
            <a:avLst>
              <a:gd name="adj1" fmla="val 22228"/>
              <a:gd name="adj2" fmla="val 66481"/>
            </a:avLst>
          </a:prstGeom>
          <a:solidFill>
            <a:srgbClr val="FAED9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</a:rPr>
              <a:t>….but I don’t want to be a researcher !!!</a:t>
            </a:r>
          </a:p>
        </p:txBody>
      </p:sp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CD229095-97F5-DDC9-3EB2-EE883237C10D}"/>
              </a:ext>
            </a:extLst>
          </p:cNvPr>
          <p:cNvSpPr/>
          <p:nvPr/>
        </p:nvSpPr>
        <p:spPr>
          <a:xfrm>
            <a:off x="1216025" y="781050"/>
            <a:ext cx="8189913" cy="5453063"/>
          </a:xfrm>
          <a:prstGeom prst="wedgeEllipseCallout">
            <a:avLst>
              <a:gd name="adj1" fmla="val -54375"/>
              <a:gd name="adj2" fmla="val 52591"/>
            </a:avLst>
          </a:prstGeom>
          <a:solidFill>
            <a:srgbClr val="92D050">
              <a:alpha val="52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solidFill>
                  <a:srgbClr val="002060"/>
                </a:solidFill>
                <a:latin typeface="Arial Nova Light" panose="020B0604020202020204" pitchFamily="34" charset="0"/>
              </a:rPr>
              <a:t>How do you think learning how to undertake research benefits your future personal and professional development?</a:t>
            </a:r>
          </a:p>
        </p:txBody>
      </p:sp>
    </p:spTree>
    <p:custDataLst>
      <p:tags r:id="rId1"/>
    </p:custDataLst>
  </p:cSld>
  <p:clrMapOvr>
    <a:masterClrMapping/>
  </p:clrMapOvr>
  <p:transition spd="slow" advTm="18750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037D627B-3218-4FF8-B08E-C54EEFFB96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136525"/>
            <a:ext cx="11049000" cy="965200"/>
          </a:xfrm>
        </p:spPr>
        <p:txBody>
          <a:bodyPr/>
          <a:lstStyle/>
          <a:p>
            <a:r>
              <a:rPr lang="en-GB" altLang="en-US"/>
              <a:t>In-class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B512A-E60D-59DF-A046-9C26AF5931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5400"/>
            <a:ext cx="11049000" cy="4881563"/>
          </a:xfrm>
        </p:spPr>
        <p:txBody>
          <a:bodyPr/>
          <a:lstStyle/>
          <a:p>
            <a:pPr>
              <a:defRPr/>
            </a:pPr>
            <a:r>
              <a:rPr lang="en-GB" sz="2000" b="1" u="sng" dirty="0"/>
              <a:t>Instructions: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dirty="0"/>
          </a:p>
          <a:p>
            <a:pPr>
              <a:defRPr/>
            </a:pPr>
            <a:r>
              <a:rPr lang="en-GB" sz="2000" dirty="0"/>
              <a:t>Split into 3 groups</a:t>
            </a:r>
          </a:p>
          <a:p>
            <a:pPr marL="0" indent="0">
              <a:buNone/>
              <a:defRPr/>
            </a:pPr>
            <a:endParaRPr lang="en-GB" sz="2000" dirty="0"/>
          </a:p>
          <a:p>
            <a:pPr>
              <a:defRPr/>
            </a:pPr>
            <a:r>
              <a:rPr lang="en-GB" sz="2000" dirty="0"/>
              <a:t>In your groups, take 20 minutes to consider the following questions and be prepared to feed back to the class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dirty="0"/>
          </a:p>
          <a:p>
            <a:pPr lvl="1">
              <a:defRPr/>
            </a:pPr>
            <a:r>
              <a:rPr lang="en-GB" sz="1600" dirty="0"/>
              <a:t>Why is research in health and social care?</a:t>
            </a:r>
          </a:p>
          <a:p>
            <a:pPr lvl="1">
              <a:defRPr/>
            </a:pPr>
            <a:endParaRPr lang="en-GB" sz="1600" dirty="0"/>
          </a:p>
          <a:p>
            <a:pPr lvl="1">
              <a:defRPr/>
            </a:pPr>
            <a:r>
              <a:rPr lang="en-GB" sz="1600" dirty="0"/>
              <a:t>How will research benefit your career and personal and professional development? Consider the role you do now or the role you aspire to undertake?</a:t>
            </a:r>
          </a:p>
          <a:p>
            <a:pPr lvl="1">
              <a:defRPr/>
            </a:pPr>
            <a:endParaRPr lang="en-GB" sz="1600" dirty="0"/>
          </a:p>
          <a:p>
            <a:pPr lvl="1">
              <a:defRPr/>
            </a:pPr>
            <a:r>
              <a:rPr lang="en-GB" sz="1600" dirty="0"/>
              <a:t>Do you have concerns about this module?</a:t>
            </a:r>
          </a:p>
          <a:p>
            <a:pPr lvl="1">
              <a:defRPr/>
            </a:pPr>
            <a:endParaRPr lang="en-GB" sz="1600" dirty="0"/>
          </a:p>
          <a:p>
            <a:pPr lvl="1">
              <a:defRPr/>
            </a:pPr>
            <a:r>
              <a:rPr lang="en-GB" sz="1600" dirty="0"/>
              <a:t>What are you looking forward to in this module?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dirty="0"/>
          </a:p>
          <a:p>
            <a:pPr lvl="1">
              <a:defRPr/>
            </a:pP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EB749-C168-1B8E-0979-3C56E62C8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273" y="365125"/>
            <a:ext cx="11129817" cy="1692794"/>
          </a:xfrm>
        </p:spPr>
        <p:txBody>
          <a:bodyPr>
            <a:normAutofit/>
          </a:bodyPr>
          <a:lstStyle/>
          <a:p>
            <a:r>
              <a:rPr lang="en-GB" dirty="0"/>
              <a:t>What next….</a:t>
            </a:r>
          </a:p>
        </p:txBody>
      </p:sp>
      <p:cxnSp>
        <p:nvCxnSpPr>
          <p:cNvPr id="1038" name="Straight Arrow Connector 1037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A4F0937F-7B9C-C7D1-11DF-B928DE081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3433" y="2575034"/>
            <a:ext cx="609329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Take time to look at Moodle</a:t>
            </a:r>
          </a:p>
          <a:p>
            <a:pPr marL="0" indent="0">
              <a:buNone/>
            </a:pPr>
            <a:endParaRPr lang="en-US" sz="1800" dirty="0"/>
          </a:p>
          <a:p>
            <a:r>
              <a:rPr lang="en-US" sz="1800" dirty="0"/>
              <a:t>Consider the assignment briefs</a:t>
            </a:r>
          </a:p>
          <a:p>
            <a:endParaRPr lang="en-US" sz="1800" dirty="0"/>
          </a:p>
          <a:p>
            <a:r>
              <a:rPr lang="en-US" sz="1800" dirty="0"/>
              <a:t>Start to think about potential topics for your research project</a:t>
            </a:r>
          </a:p>
          <a:p>
            <a:pPr marL="0" indent="0">
              <a:buNone/>
            </a:pPr>
            <a:endParaRPr lang="en-US" sz="1800" dirty="0"/>
          </a:p>
          <a:p>
            <a:r>
              <a:rPr lang="en-US" sz="1800" dirty="0"/>
              <a:t>Enjoy it!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5513CA3-C834-3A81-72D1-E5D9D040DE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3321"/>
          <a:stretch/>
        </p:blipFill>
        <p:spPr bwMode="auto">
          <a:xfrm>
            <a:off x="6742545" y="2575034"/>
            <a:ext cx="4849592" cy="329005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514494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9|30.4|11.2|2|38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5|0.6|0.7|0.7|17.9|0.7|0.8|2.2|0.6|0.9|1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|55.2|1.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9">
      <a:majorFont>
        <a:latin typeface="Abadi"/>
        <a:ea typeface=""/>
        <a:cs typeface=""/>
      </a:majorFont>
      <a:minorFont>
        <a:latin typeface="Abadi Extr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DE4A95027A1143B2785C074D850841" ma:contentTypeVersion="2" ma:contentTypeDescription="Create a new document." ma:contentTypeScope="" ma:versionID="29a663b5d335c5a48f55e3caadf3fef2">
  <xsd:schema xmlns:xsd="http://www.w3.org/2001/XMLSchema" xmlns:xs="http://www.w3.org/2001/XMLSchema" xmlns:p="http://schemas.microsoft.com/office/2006/metadata/properties" xmlns:ns2="124aec4c-f557-4449-874b-c8e427c32989" targetNamespace="http://schemas.microsoft.com/office/2006/metadata/properties" ma:root="true" ma:fieldsID="2357c9de5c97be6e55abbef56ecf1c30" ns2:_="">
    <xsd:import namespace="124aec4c-f557-4449-874b-c8e427c3298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4aec4c-f557-4449-874b-c8e427c32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3D98C8A-8B20-4AED-9E51-FAEF8E191FC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4aec4c-f557-4449-874b-c8e427c3298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EFF4F89-B446-4A39-9732-638746CDBFB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588</Words>
  <Application>Microsoft Office PowerPoint</Application>
  <PresentationFormat>Widescreen</PresentationFormat>
  <Paragraphs>108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Abadi</vt:lpstr>
      <vt:lpstr>Abadi Extra Light</vt:lpstr>
      <vt:lpstr>Arial</vt:lpstr>
      <vt:lpstr>Arial Nova Light</vt:lpstr>
      <vt:lpstr>Calibri</vt:lpstr>
      <vt:lpstr>Comic Sans MS</vt:lpstr>
      <vt:lpstr>Office Theme</vt:lpstr>
      <vt:lpstr>PowerPoint Presentation</vt:lpstr>
      <vt:lpstr>PowerPoint Presentation</vt:lpstr>
      <vt:lpstr>Introductions: Your module leads</vt:lpstr>
      <vt:lpstr>Today’s Session</vt:lpstr>
      <vt:lpstr>Module Aims</vt:lpstr>
      <vt:lpstr>Learning Outcomes</vt:lpstr>
      <vt:lpstr>Lecture Sequence</vt:lpstr>
      <vt:lpstr>Assessment 1</vt:lpstr>
      <vt:lpstr>Literature Review Structure</vt:lpstr>
      <vt:lpstr>Assessment 2</vt:lpstr>
      <vt:lpstr>PowerPoint Presentation</vt:lpstr>
      <vt:lpstr>In-class Activity</vt:lpstr>
      <vt:lpstr>What next….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JODIE CROXALL</dc:creator>
  <cp:lastModifiedBy>Kalee Thomas</cp:lastModifiedBy>
  <cp:revision>59</cp:revision>
  <dcterms:created xsi:type="dcterms:W3CDTF">2019-10-01T18:38:18Z</dcterms:created>
  <dcterms:modified xsi:type="dcterms:W3CDTF">2022-10-05T08:03:21Z</dcterms:modified>
</cp:coreProperties>
</file>