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30" r:id="rId4"/>
  </p:sldMasterIdLst>
  <p:notesMasterIdLst>
    <p:notesMasterId r:id="rId25"/>
  </p:notesMasterIdLst>
  <p:sldIdLst>
    <p:sldId id="381" r:id="rId5"/>
    <p:sldId id="495" r:id="rId6"/>
    <p:sldId id="382" r:id="rId7"/>
    <p:sldId id="498" r:id="rId8"/>
    <p:sldId id="496" r:id="rId9"/>
    <p:sldId id="518" r:id="rId10"/>
    <p:sldId id="507" r:id="rId11"/>
    <p:sldId id="501" r:id="rId12"/>
    <p:sldId id="502" r:id="rId13"/>
    <p:sldId id="500" r:id="rId14"/>
    <p:sldId id="511" r:id="rId15"/>
    <p:sldId id="503" r:id="rId16"/>
    <p:sldId id="506" r:id="rId17"/>
    <p:sldId id="499" r:id="rId18"/>
    <p:sldId id="508" r:id="rId19"/>
    <p:sldId id="509" r:id="rId20"/>
    <p:sldId id="512" r:id="rId21"/>
    <p:sldId id="517" r:id="rId22"/>
    <p:sldId id="514" r:id="rId23"/>
    <p:sldId id="516" r:id="rId24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51"/>
    <p:restoredTop sz="94718"/>
  </p:normalViewPr>
  <p:slideViewPr>
    <p:cSldViewPr snapToGrid="0">
      <p:cViewPr varScale="1">
        <p:scale>
          <a:sx n="91" d="100"/>
          <a:sy n="91" d="100"/>
        </p:scale>
        <p:origin x="732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A9287BF-F806-458F-BE52-8588D7A6BB1A}" type="datetimeFigureOut">
              <a:rPr lang="en-GB"/>
              <a:pPr>
                <a:defRPr/>
              </a:pPr>
              <a:t>07/10/2019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47E67E19-4B33-464F-92BF-C1EC9789906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904559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E67E19-4B33-464F-92BF-C1EC9789906C}" type="slidenum">
              <a:rPr lang="en-GB" altLang="en-US" smtClean="0"/>
              <a:pPr/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402462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E67E19-4B33-464F-92BF-C1EC9789906C}" type="slidenum">
              <a:rPr lang="en-GB" altLang="en-US" smtClean="0"/>
              <a:pPr/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576636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E67E19-4B33-464F-92BF-C1EC9789906C}" type="slidenum">
              <a:rPr lang="en-GB" altLang="en-US" smtClean="0"/>
              <a:pPr/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083790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pPr>
                <a:defRPr/>
              </a:pPr>
              <a:t>07/10/2019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311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pPr>
                <a:defRPr/>
              </a:pPr>
              <a:t>07/10/2019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6837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pPr>
                <a:defRPr/>
              </a:pPr>
              <a:t>07/10/2019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327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pPr>
                <a:defRPr/>
              </a:pPr>
              <a:t>07/10/2019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554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pPr>
                <a:defRPr/>
              </a:pPr>
              <a:t>07/10/2019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050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pPr>
                <a:defRPr/>
              </a:pPr>
              <a:t>07/10/2019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9777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pPr>
                <a:defRPr/>
              </a:pPr>
              <a:t>07/10/2019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201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pPr>
                <a:defRPr/>
              </a:pPr>
              <a:t>07/10/2019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539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pPr>
                <a:defRPr/>
              </a:pPr>
              <a:t>07/10/2019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1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pPr>
                <a:defRPr/>
              </a:pPr>
              <a:t>07/10/2019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206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pPr>
                <a:defRPr/>
              </a:pPr>
              <a:t>07/10/2019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5909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CF607-62E2-47C5-9BEB-6A1B679AFB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978540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pPr>
                <a:defRPr/>
              </a:pPr>
              <a:t>07/10/2019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089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31" r:id="rId1"/>
    <p:sldLayoutId id="2147484232" r:id="rId2"/>
    <p:sldLayoutId id="2147484233" r:id="rId3"/>
    <p:sldLayoutId id="2147484234" r:id="rId4"/>
    <p:sldLayoutId id="2147484235" r:id="rId5"/>
    <p:sldLayoutId id="2147484236" r:id="rId6"/>
    <p:sldLayoutId id="2147484237" r:id="rId7"/>
    <p:sldLayoutId id="2147484238" r:id="rId8"/>
    <p:sldLayoutId id="2147484239" r:id="rId9"/>
    <p:sldLayoutId id="2147484240" r:id="rId10"/>
    <p:sldLayoutId id="2147484241" r:id="rId11"/>
    <p:sldLayoutId id="2147484242" r:id="rId12"/>
  </p:sldLayoutIdLst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vimeo.com/310837788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nLkfEv7BKVQ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0m4a-2i7Bjc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QSIPNhOiMoE" TargetMode="External"/><Relationship Id="rId2" Type="http://schemas.openxmlformats.org/officeDocument/2006/relationships/hyperlink" Target="https://www.youtube.com/watch?v=eVSfJhssXUA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nASDYRkbQIY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wRdY1MpSbZM" TargetMode="External"/><Relationship Id="rId4" Type="http://schemas.openxmlformats.org/officeDocument/2006/relationships/hyperlink" Target="https://www.youtube.com/watch?v=MMIsbl3DIL8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em-consultants.co.uk/key-pages-every-good-website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550718" y="1747082"/>
            <a:ext cx="8291945" cy="3180521"/>
          </a:xfrm>
        </p:spPr>
        <p:txBody>
          <a:bodyPr/>
          <a:lstStyle/>
          <a:p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BMBM4004</a:t>
            </a:r>
            <a:r>
              <a:rPr lang="en-GB" altLang="en-US" dirty="0"/>
              <a:t/>
            </a:r>
            <a:br>
              <a:rPr lang="en-GB" altLang="en-US" dirty="0"/>
            </a:br>
            <a:r>
              <a:rPr lang="en-GB" altLang="en-US" dirty="0"/>
              <a:t> </a:t>
            </a:r>
            <a:r>
              <a:rPr lang="en-GB" altLang="en-US" sz="3600" dirty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Introduction to the Digital Workplace</a:t>
            </a:r>
            <a: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  <a:t/>
            </a:r>
            <a:b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US" dirty="0">
                <a:latin typeface="+mj-ea"/>
                <a:cs typeface="+mj-ea"/>
              </a:rPr>
              <a:t/>
            </a:r>
            <a:br>
              <a:rPr lang="en-US" dirty="0">
                <a:latin typeface="+mj-ea"/>
                <a:cs typeface="+mj-ea"/>
              </a:rPr>
            </a:br>
            <a:r>
              <a:rPr lang="en-US" dirty="0">
                <a:latin typeface="+mj-ea"/>
                <a:cs typeface="+mj-ea"/>
              </a:rPr>
              <a:t/>
            </a:r>
            <a:br>
              <a:rPr lang="en-US" dirty="0">
                <a:latin typeface="+mj-ea"/>
                <a:cs typeface="+mj-ea"/>
              </a:rPr>
            </a:br>
            <a:r>
              <a:rPr lang="en-GB" altLang="en-US" sz="1400" dirty="0">
                <a:solidFill>
                  <a:schemeClr val="bg1"/>
                </a:solidFill>
              </a:rPr>
              <a:t/>
            </a:r>
            <a:br>
              <a:rPr lang="en-GB" altLang="en-US" sz="1400" dirty="0">
                <a:solidFill>
                  <a:schemeClr val="bg1"/>
                </a:solidFill>
              </a:rPr>
            </a:br>
            <a:endParaRPr lang="en-GB" altLang="en-US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58307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Objectives of session: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Provide an overview of the module - its aim objectives and assessment</a:t>
            </a:r>
          </a:p>
          <a:p>
            <a:r>
              <a:rPr lang="cy-GB" dirty="0"/>
              <a:t>Look at key </a:t>
            </a:r>
            <a:r>
              <a:rPr lang="cy-GB" dirty="0" smtClean="0"/>
              <a:t>themes</a:t>
            </a:r>
          </a:p>
          <a:p>
            <a:r>
              <a:rPr lang="cy-GB" dirty="0" smtClean="0"/>
              <a:t>Practical exercises to start off assessment.</a:t>
            </a:r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Module 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7111"/>
            <a:ext cx="8401050" cy="4582416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b="1" dirty="0"/>
              <a:t>AIM(S) </a:t>
            </a:r>
            <a:endParaRPr lang="en-GB" sz="4400" dirty="0"/>
          </a:p>
          <a:p>
            <a:r>
              <a:rPr lang="en-GB" dirty="0"/>
              <a:t>To explore the growth in technological capabilities and increasing digitisation of the workplace.</a:t>
            </a:r>
            <a:br>
              <a:rPr lang="en-GB" dirty="0"/>
            </a:br>
            <a:r>
              <a:rPr lang="en-GB" dirty="0"/>
              <a:t>To develop the necessary skills required of the modern digital worker, including becoming more connected, flexible and mobile. </a:t>
            </a:r>
            <a:endParaRPr lang="en-GB" sz="4400" dirty="0"/>
          </a:p>
          <a:p>
            <a:pPr marL="0" indent="0">
              <a:buNone/>
            </a:pPr>
            <a:r>
              <a:rPr lang="en-GB" b="1" dirty="0"/>
              <a:t>LEARNING OUTCOMES </a:t>
            </a:r>
            <a:endParaRPr lang="en-GB" sz="4400" dirty="0"/>
          </a:p>
          <a:p>
            <a:pPr marL="0" indent="0">
              <a:buNone/>
            </a:pPr>
            <a:r>
              <a:rPr lang="en-GB" dirty="0"/>
              <a:t>Upon the successful completion of this module, the student should be able to: </a:t>
            </a:r>
            <a:endParaRPr lang="en-GB" sz="4400" dirty="0"/>
          </a:p>
          <a:p>
            <a:r>
              <a:rPr lang="en-GB" dirty="0"/>
              <a:t>Evaluate the appropriate use of contemporary technologies to improve workplace efficiency. </a:t>
            </a:r>
          </a:p>
          <a:p>
            <a:r>
              <a:rPr lang="en-GB" dirty="0"/>
              <a:t>Explore the challenges associated with the continual development of digital technologies. </a:t>
            </a:r>
          </a:p>
          <a:p>
            <a:r>
              <a:rPr lang="en-GB" dirty="0"/>
              <a:t>Identify the digital tools that support Continuous Professional Development and improve </a:t>
            </a:r>
          </a:p>
          <a:p>
            <a:r>
              <a:rPr lang="en-GB" dirty="0"/>
              <a:t>employability. </a:t>
            </a:r>
          </a:p>
          <a:p>
            <a:pPr lvl="4"/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648217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="" xmlns:a16="http://schemas.microsoft.com/office/drawing/2014/main" id="{25D379EA-FF30-954B-A5D3-F76708430D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Module Content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="" xmlns:a16="http://schemas.microsoft.com/office/drawing/2014/main" id="{E4DEE4F6-8DCC-0F4F-B143-691780F92E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Development of digital technologies in the workplace including enterprise social networking and collaboration tools</a:t>
            </a:r>
          </a:p>
          <a:p>
            <a:r>
              <a:rPr lang="en-GB" dirty="0"/>
              <a:t>Web-based and mobile applications within the workplace</a:t>
            </a:r>
          </a:p>
          <a:p>
            <a:r>
              <a:rPr lang="en-GB" dirty="0"/>
              <a:t>Legal, ethical and security issues, including the ethical implications of gathering information</a:t>
            </a:r>
          </a:p>
          <a:p>
            <a:r>
              <a:rPr lang="en-GB" dirty="0"/>
              <a:t>within the context of General Data Protection Regulation (GDPR) </a:t>
            </a:r>
          </a:p>
          <a:p>
            <a:r>
              <a:rPr lang="en-GB" dirty="0"/>
              <a:t>Sources of information to solve workplace problems </a:t>
            </a:r>
          </a:p>
          <a:p>
            <a:r>
              <a:rPr lang="en-GB" dirty="0"/>
              <a:t>Technologies and systems used for workplace efficiency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81F7F24E-0D15-304A-8F12-875C9F4832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096B041-6E99-4359-A389-74577D161FA5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24293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="" xmlns:a16="http://schemas.microsoft.com/office/drawing/2014/main" id="{25D379EA-FF30-954B-A5D3-F76708430D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Module Content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="" xmlns:a16="http://schemas.microsoft.com/office/drawing/2014/main" id="{E4DEE4F6-8DCC-0F4F-B143-691780F92E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The nature and context of systems used in a variety of sectors and industries</a:t>
            </a:r>
          </a:p>
          <a:p>
            <a:r>
              <a:rPr lang="en-GB" dirty="0"/>
              <a:t>Digital tools for learning and continuous professional development </a:t>
            </a:r>
          </a:p>
          <a:p>
            <a:r>
              <a:rPr lang="en-GB" dirty="0"/>
              <a:t>Cloud based content collaboration systems </a:t>
            </a:r>
          </a:p>
          <a:p>
            <a:r>
              <a:rPr lang="en-GB" dirty="0"/>
              <a:t>Workplace automation </a:t>
            </a:r>
          </a:p>
          <a:p>
            <a:r>
              <a:rPr lang="en-GB" dirty="0"/>
              <a:t>An introduction to Artificial Intelligence (AI) </a:t>
            </a:r>
          </a:p>
          <a:p>
            <a:r>
              <a:rPr lang="en-GB" dirty="0"/>
              <a:t>Mobile and agile working </a:t>
            </a:r>
          </a:p>
          <a:p>
            <a:r>
              <a:rPr lang="en-GB" dirty="0"/>
              <a:t>Digital etiquette </a:t>
            </a:r>
          </a:p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81F7F24E-0D15-304A-8F12-875C9F4832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096B041-6E99-4359-A389-74577D161FA5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2605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Digital Transformation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Erik </a:t>
            </a:r>
            <a:r>
              <a:rPr lang="en-GB" dirty="0" err="1" smtClean="0">
                <a:hlinkClick r:id="rId2"/>
              </a:rPr>
              <a:t>Qualman</a:t>
            </a:r>
            <a:r>
              <a:rPr lang="en-GB" dirty="0" smtClean="0">
                <a:hlinkClick r:id="rId2"/>
              </a:rPr>
              <a:t> Digital Transformation Video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3625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92E2A3CC-3284-8447-AA8C-A5FFBDB365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Digital Workplace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98FEEC71-FE4A-BC48-AD1B-A9383DC1E0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https://www.youtube.com/watch?v=nLkfEv7BKVQ</a:t>
            </a: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90395AC9-167D-0941-AFE6-7D5AE785CD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3073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8E44129-4F97-E443-A8C0-7F13891A17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Digital Workplace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1A9F0565-8B7C-1548-B9E6-C8F06C73C9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Think of how the workplace environment has changed in the last 20 years.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BC31DF80-8879-1548-8919-10A6A0145C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11273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8E44129-4F97-E443-A8C0-7F13891A17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Digital Workplace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1A9F0565-8B7C-1548-B9E6-C8F06C73C9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digital tools are now commonplace?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BC31DF80-8879-1548-8919-10A6A0145C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3525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E472FF6D-A916-B442-9488-CC81AF5EA0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Digital Workplace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1729106B-5FE3-F641-BC95-4F28E0635E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are the benefits of the digital workplace?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1B37E20C-168C-DF48-8CC7-16A981498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09777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E472FF6D-A916-B442-9488-CC81AF5EA0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Digital Workplace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1729106B-5FE3-F641-BC95-4F28E0635E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Could you be a </a:t>
            </a:r>
            <a:r>
              <a:rPr lang="en-US" dirty="0">
                <a:hlinkClick r:id="rId3"/>
              </a:rPr>
              <a:t>digital nomad</a:t>
            </a:r>
            <a:r>
              <a:rPr lang="en-US" dirty="0"/>
              <a:t>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1B37E20C-168C-DF48-8CC7-16A981498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5790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E472FF6D-A916-B442-9488-CC81AF5EA0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Digital Workplace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1729106B-5FE3-F641-BC95-4F28E0635E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are the drawbacks of the digital workplace?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1B37E20C-168C-DF48-8CC7-16A981498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3588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E472FF6D-A916-B442-9488-CC81AF5EA0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Digital Workplace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1729106B-5FE3-F641-BC95-4F28E0635E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Are all workplaces ‘</a:t>
            </a:r>
            <a:r>
              <a:rPr lang="en-US" dirty="0" err="1"/>
              <a:t>digitised</a:t>
            </a:r>
            <a:r>
              <a:rPr lang="en-US" dirty="0"/>
              <a:t>’?</a:t>
            </a:r>
          </a:p>
          <a:p>
            <a:endParaRPr lang="en-US" dirty="0"/>
          </a:p>
          <a:p>
            <a:r>
              <a:rPr lang="en-US" dirty="0"/>
              <a:t>Are certain industries more digitized than others?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1B37E20C-168C-DF48-8CC7-16A981498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94392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E1050E65-8BCB-A240-8198-0817964074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Digital Workplace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79CE1C57-612E-F348-AEE0-4DAEEDC4DF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https://your-digital-</a:t>
            </a:r>
            <a:r>
              <a:rPr lang="en-US" dirty="0" err="1"/>
              <a:t>workplace.com</a:t>
            </a:r>
            <a:r>
              <a:rPr lang="en-US" dirty="0"/>
              <a:t>/</a:t>
            </a:r>
            <a:r>
              <a:rPr lang="en-US" dirty="0" err="1"/>
              <a:t>en</a:t>
            </a:r>
            <a:r>
              <a:rPr lang="en-US" dirty="0"/>
              <a:t>/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44FD4699-7A6D-5247-AD9D-5F71B8C41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5014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9092F85-494A-634B-BA6E-965C40D36E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5E36CC2C-5023-5940-98A5-9721F8C30A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Big Data</a:t>
            </a:r>
            <a:endParaRPr lang="en-US" dirty="0"/>
          </a:p>
          <a:p>
            <a:endParaRPr lang="en-US" dirty="0"/>
          </a:p>
          <a:p>
            <a:r>
              <a:rPr lang="en-US" dirty="0">
                <a:hlinkClick r:id="rId3"/>
              </a:rPr>
              <a:t>Internet of things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BC823ADC-2271-E040-AAE3-72C5B5858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04425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E1050E65-8BCB-A240-8198-0817964074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Digital Workplace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79CE1C57-612E-F348-AEE0-4DAEEDC4DF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What</a:t>
            </a:r>
            <a:r>
              <a:rPr lang="en-US" dirty="0">
                <a:hlinkClick r:id="rId4"/>
              </a:rPr>
              <a:t> is AI?</a:t>
            </a:r>
          </a:p>
          <a:p>
            <a:endParaRPr lang="en-US" dirty="0">
              <a:hlinkClick r:id="rId4"/>
            </a:endParaRPr>
          </a:p>
          <a:p>
            <a:r>
              <a:rPr lang="en-US" dirty="0">
                <a:hlinkClick r:id="rId4"/>
              </a:rPr>
              <a:t>AI in the workplace</a:t>
            </a:r>
            <a:endParaRPr lang="en-US" dirty="0"/>
          </a:p>
          <a:p>
            <a:endParaRPr lang="en-US" dirty="0"/>
          </a:p>
          <a:p>
            <a:r>
              <a:rPr lang="en-US" dirty="0">
                <a:hlinkClick r:id="rId5"/>
              </a:rPr>
              <a:t>Benefits of AI in the workplace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44FD4699-7A6D-5247-AD9D-5F71B8C41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78815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3057C009-D44F-D14A-955E-4C6643A750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Practical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EC992CC9-686C-B346-82E6-B5159BAA2D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Research as a team or individually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What are the </a:t>
            </a:r>
            <a:r>
              <a:rPr lang="en-US" dirty="0">
                <a:hlinkClick r:id="rId2"/>
              </a:rPr>
              <a:t>key pages every website should have</a:t>
            </a:r>
            <a:r>
              <a:rPr lang="en-US" dirty="0"/>
              <a:t>  and how best to optimise them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15619AE5-B182-FD4F-95E9-E324B0DD0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5234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Weebly.com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905990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3057C009-D44F-D14A-955E-4C6643A750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Practical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EC992CC9-686C-B346-82E6-B5159BAA2D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Research as a team or individually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What are the key factors to consider when writing a blog?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15619AE5-B182-FD4F-95E9-E324B0DD0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89355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3057C009-D44F-D14A-955E-4C6643A750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Practical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EC992CC9-686C-B346-82E6-B5159BAA2D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Research as a team or individually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What are the benefits of setting up a LinkedIn Page</a:t>
            </a:r>
          </a:p>
          <a:p>
            <a:r>
              <a:rPr lang="en-US" dirty="0"/>
              <a:t>What are the key considerations?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15619AE5-B182-FD4F-95E9-E324B0DD0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2591192"/>
      </p:ext>
    </p:extLst>
  </p:cSld>
  <p:clrMapOvr>
    <a:masterClrMapping/>
  </p:clrMapOvr>
</p:sld>
</file>

<file path=ppt/theme/theme1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JA 1">
      <a:majorFont>
        <a:latin typeface="Arial Rounded MT Bold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9" ma:contentTypeDescription="Create a new document." ma:contentTypeScope="" ma:versionID="142fd32927fab01806cdd50cf4adbc7b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c36eac7e71a9b171dd4dade9fcdf8e4b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6C45BFA6-55E3-45EA-BA39-EEF01118CB7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3A411FC-49E2-4F2C-9E58-F1DF5DCE696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65184DA-0349-45D2-8DFF-557E329E9070}">
  <ds:schemaRefs>
    <ds:schemaRef ds:uri="http://purl.org/dc/terms/"/>
    <ds:schemaRef ds:uri="http://purl.org/dc/dcmitype/"/>
    <ds:schemaRef ds:uri="f66716c4-314f-46c1-b01e-5a44c61897d8"/>
    <ds:schemaRef ds:uri="http://purl.org/dc/elements/1.1/"/>
    <ds:schemaRef ds:uri="a908d394-d138-480e-87a3-ff44c37f991a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Template_new</Template>
  <TotalTime>4305</TotalTime>
  <Words>362</Words>
  <Application>Microsoft Office PowerPoint</Application>
  <PresentationFormat>On-screen Show (4:3)</PresentationFormat>
  <Paragraphs>96</Paragraphs>
  <Slides>20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Arial</vt:lpstr>
      <vt:lpstr>Arial Rounded MT Bold</vt:lpstr>
      <vt:lpstr>Calibri</vt:lpstr>
      <vt:lpstr>Corbel</vt:lpstr>
      <vt:lpstr>Myriad Pro</vt:lpstr>
      <vt:lpstr>Trebuchet MS</vt:lpstr>
      <vt:lpstr>SftWP July 15</vt:lpstr>
      <vt:lpstr>BMBM4004  Introduction to the Digital Workplace    </vt:lpstr>
      <vt:lpstr>Objectives of session:</vt:lpstr>
      <vt:lpstr>Module Introduction</vt:lpstr>
      <vt:lpstr>Module Content</vt:lpstr>
      <vt:lpstr>Module Content</vt:lpstr>
      <vt:lpstr>Digital Transformation</vt:lpstr>
      <vt:lpstr>Digital Workplace</vt:lpstr>
      <vt:lpstr>The Digital Workplace</vt:lpstr>
      <vt:lpstr>The Digital Workplace</vt:lpstr>
      <vt:lpstr>The Digital Workplace</vt:lpstr>
      <vt:lpstr>The Digital Workplace</vt:lpstr>
      <vt:lpstr>The Digital Workplace</vt:lpstr>
      <vt:lpstr>The Digital Workplace</vt:lpstr>
      <vt:lpstr>The Digital Workplace</vt:lpstr>
      <vt:lpstr>PowerPoint Presentation</vt:lpstr>
      <vt:lpstr>The Digital Workplace</vt:lpstr>
      <vt:lpstr>Practical Session</vt:lpstr>
      <vt:lpstr>Weebly.com</vt:lpstr>
      <vt:lpstr>Practical Session</vt:lpstr>
      <vt:lpstr>Practical Session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BMSK4003 Workshop 1</dc:title>
  <dc:creator>Sian Harris</dc:creator>
  <cp:lastModifiedBy>Thomas, Christopher (Business)</cp:lastModifiedBy>
  <cp:revision>93</cp:revision>
  <dcterms:modified xsi:type="dcterms:W3CDTF">2019-10-07T11:24:39Z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