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60" r:id="rId4"/>
    <p:sldId id="259" r:id="rId5"/>
    <p:sldId id="265" r:id="rId6"/>
    <p:sldId id="266" r:id="rId7"/>
    <p:sldId id="267" r:id="rId8"/>
    <p:sldId id="268" r:id="rId9"/>
    <p:sldId id="269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D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246"/>
    <p:restoredTop sz="94684"/>
  </p:normalViewPr>
  <p:slideViewPr>
    <p:cSldViewPr snapToGrid="0">
      <p:cViewPr>
        <p:scale>
          <a:sx n="91" d="100"/>
          <a:sy n="91" d="100"/>
        </p:scale>
        <p:origin x="202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9A345-E8FE-A141-9175-F0600C31F7AF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85824D-9A7C-2243-A715-2AEA02079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1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85824D-9A7C-2243-A715-2AEA02079B4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374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C0095-91EC-8645-4560-4E43EEE468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67E65B-0761-8565-59C9-9E0BA69071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94899-62E1-34F4-76E3-7AE1C2F26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B225D-B6F5-D449-9888-653D63708DD7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2C75A-888E-B519-CB12-CFBCEDCC6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538DF-E93B-900A-6439-A29E42EE8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525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A34D4-B1FF-6E0E-8CEE-3D184576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971E8-792B-5039-F78C-3A93C6DBCB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EAB6D-8942-D8C1-1656-D7FE10E2C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43DE4-4EFD-1446-956C-0CFAEF75269F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B8C90-C759-A349-BDC4-D430AA4EA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6C9C9-A02E-41B9-FD31-DFABD09BB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26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22C0-8056-894D-BE08-69C61F22F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CBF69-2417-11B3-D195-F2003FD5B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0BE79-9CEC-A8DD-0E82-63B490998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6558-808A-0546-AB64-F72D07305B52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8CFD0-DBB0-2906-BA82-1C2D12DC3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8F222-588F-FB4F-E157-4E2BA9D57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932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8CFA4-5B68-6789-A115-7E23709B7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19F97-C25E-6BBE-6891-7E0A4797EF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6D38C8-904A-D0C5-ADF3-72116321F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1770F-188A-1009-E466-39A8303D5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21B30-75AD-F74D-BCCE-A61069D79B3F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DAD010-0221-FB3C-8F31-358E3DF4F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3B22C5-25F9-B5BA-6665-D94CF41F3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25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07BAD-BCBD-2A21-F8E4-646A4A533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F8350-323A-78B0-BFC4-8BEF59EF8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7D1C15-AD82-C6C7-B5B2-6622DFC18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880084-7698-833E-5838-FE8054F1EB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24191A-3DF5-3F21-89CD-578992608A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5958BD-A60F-7FA3-8DBF-45BE56D89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8624A-3EE7-2D46-9A0C-C61DDF9AD6D4}" type="datetime1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CF067D-F8DA-53E2-2B88-46ECBF904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202EF0-8652-D719-9FFC-F61E449B0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1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3B36D-F470-394E-2503-A3CF179F9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2DB045-CD6A-ACF6-3F57-49132AA1A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50FA3-F4D9-3C41-A1CD-C081AD8E8ACB}" type="datetime1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D6B12-6027-882C-847B-933FFF6D3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13675F-1352-1D92-4107-256780937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976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BEA2C6-A6E9-2670-2FF5-AC0C56BE5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849FB-4098-C344-B081-BD391EFB1740}" type="datetime1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3A76B3-5716-02E9-7156-1C2F62B61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F4C10-D9B8-9F7F-9077-A63F53B94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93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17CB6-E394-3DEB-B7B5-322730543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EF76-B3C2-13B7-67EA-F4249AFEE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B6FA68-F671-928A-6030-C7624D5720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51D17-AB79-32EE-183A-932A63C4F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2537E-D2AF-0649-B294-3FF2C776050C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1792D8-95EE-CAF4-4F27-213C5B43A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B537D-B9D7-B04A-3D0D-DB455F1B1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345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01CA6-F72B-6DA4-798A-4C31C3C8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3BB748-AB44-A55C-7AA0-7E2771EAA4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3BC30C-482B-D496-23CA-DA897AC8D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B2ABF2-C266-32C9-EB77-30B6E6EE4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66C0F-15C0-7C4F-A147-C74F43002ACE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0C275D-C7FC-6830-2B08-F4C3AC57B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8F268-BCC2-458D-5023-E4879938D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20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BEAC2-62C5-340A-A392-520BD8B7F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8249D8-779B-16B1-F361-4635102A8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91A4C-20B6-DFD3-8C34-EAA8B5E7E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6E36E-44B6-F74E-9539-EB52C234B3C6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CAB4F-097C-8389-B939-73CFFAF97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0FA1F-7BD2-602A-70E6-C8F790C87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846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ED43A4-0B13-AD2B-4AAA-0F3DA57468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A211C-AEA9-7545-3CE0-1A6A1B69A6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E375-FB4A-A257-683D-1FE359284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BA6D-DFBB-C149-B78E-87DE0CAF5DC6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C51BE-0291-F09E-2693-1234627B4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8C5FC-CA60-1DD0-93F5-89E3129CF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06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CB72DD-F718-434A-1C8D-8BD6F8413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27E660-30A8-537A-1E53-D2D1501E9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F03C1-E069-A542-041C-4314951CE6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7B72F2-6D3A-B84E-88AD-006A320F2D5D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7C6C7-5C65-B217-BAE1-C65A48AE2E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D55F2-23E7-558E-FF50-8D7F3BF5B9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51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3004430.2020.1845163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1111/j.1469-7610.2011.02399.x" TargetMode="External"/><Relationship Id="rId5" Type="http://schemas.openxmlformats.org/officeDocument/2006/relationships/hyperlink" Target="https://ebookcentral.proquest.com/lib/trinity/reader.action?docID=3301299&amp;query=&amp;c=RVBVQg&amp;ppg=1" TargetMode="External"/><Relationship Id="rId4" Type="http://schemas.openxmlformats.org/officeDocument/2006/relationships/hyperlink" Target="https://www.ncbi.nlm.nih.gov/books/NBK55609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B90C78-7AD0-D76F-7F46-22EDCC4F6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487" y="0"/>
            <a:ext cx="12198487" cy="6858000"/>
          </a:xfrm>
          <a:prstGeom prst="rect">
            <a:avLst/>
          </a:prstGeom>
        </p:spPr>
      </p:pic>
      <p:sp>
        <p:nvSpPr>
          <p:cNvPr id="6" name="Terminator 5">
            <a:extLst>
              <a:ext uri="{FF2B5EF4-FFF2-40B4-BE49-F238E27FC236}">
                <a16:creationId xmlns:a16="http://schemas.microsoft.com/office/drawing/2014/main" id="{5A6BBEBD-36F7-BC64-0769-E80807A6239C}"/>
              </a:ext>
            </a:extLst>
          </p:cNvPr>
          <p:cNvSpPr/>
          <p:nvPr/>
        </p:nvSpPr>
        <p:spPr>
          <a:xfrm>
            <a:off x="906679" y="746959"/>
            <a:ext cx="4323243" cy="479675"/>
          </a:xfrm>
          <a:prstGeom prst="flowChartTerminator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Individual Presentation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A5DE9-B7C4-238D-60A4-C5A6D791BAE5}"/>
              </a:ext>
            </a:extLst>
          </p:cNvPr>
          <p:cNvSpPr txBox="1"/>
          <p:nvPr/>
        </p:nvSpPr>
        <p:spPr>
          <a:xfrm>
            <a:off x="1003609" y="1416205"/>
            <a:ext cx="54417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Applying Erikson’s Psychosocial Theory to Shona’s Development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3C2BCA7-6DED-0FFE-1E58-D55EF706EC27}"/>
              </a:ext>
            </a:extLst>
          </p:cNvPr>
          <p:cNvCxnSpPr/>
          <p:nvPr/>
        </p:nvCxnSpPr>
        <p:spPr>
          <a:xfrm>
            <a:off x="1159727" y="3523785"/>
            <a:ext cx="3445727" cy="0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583CE72-A6F7-2873-0648-BECA7F30DCF6}"/>
              </a:ext>
            </a:extLst>
          </p:cNvPr>
          <p:cNvSpPr txBox="1"/>
          <p:nvPr/>
        </p:nvSpPr>
        <p:spPr>
          <a:xfrm>
            <a:off x="1159727" y="3769112"/>
            <a:ext cx="5163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LCHS4010 – Psychology in Health and Social Care</a:t>
            </a:r>
          </a:p>
        </p:txBody>
      </p:sp>
      <p:sp>
        <p:nvSpPr>
          <p:cNvPr id="11" name="Terminator 10">
            <a:extLst>
              <a:ext uri="{FF2B5EF4-FFF2-40B4-BE49-F238E27FC236}">
                <a16:creationId xmlns:a16="http://schemas.microsoft.com/office/drawing/2014/main" id="{D5264684-3E5D-861E-0DEF-C1C9118CC327}"/>
              </a:ext>
            </a:extLst>
          </p:cNvPr>
          <p:cNvSpPr/>
          <p:nvPr/>
        </p:nvSpPr>
        <p:spPr>
          <a:xfrm>
            <a:off x="2212132" y="4383770"/>
            <a:ext cx="3880624" cy="1695158"/>
          </a:xfrm>
          <a:prstGeom prst="flowChartTerminator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Khadija Abouelela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2521456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Prabjot Sahota</a:t>
            </a:r>
          </a:p>
        </p:txBody>
      </p:sp>
    </p:spTree>
    <p:extLst>
      <p:ext uri="{BB962C8B-B14F-4D97-AF65-F5344CB8AC3E}">
        <p14:creationId xmlns:p14="http://schemas.microsoft.com/office/powerpoint/2010/main" val="1698971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enerated image 1">
            <a:extLst>
              <a:ext uri="{FF2B5EF4-FFF2-40B4-BE49-F238E27FC236}">
                <a16:creationId xmlns:a16="http://schemas.microsoft.com/office/drawing/2014/main" id="{DE443B41-D883-1157-B5A9-651145D72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206"/>
            <a:ext cx="12214860" cy="6867206"/>
          </a:xfrm>
          <a:prstGeom prst="rect">
            <a:avLst/>
          </a:prstGeom>
        </p:spPr>
      </p:pic>
      <p:sp>
        <p:nvSpPr>
          <p:cNvPr id="6" name="Cloud Callout 5">
            <a:extLst>
              <a:ext uri="{FF2B5EF4-FFF2-40B4-BE49-F238E27FC236}">
                <a16:creationId xmlns:a16="http://schemas.microsoft.com/office/drawing/2014/main" id="{C5FF80FC-8CD9-683E-9B28-5F7FC7E09485}"/>
              </a:ext>
            </a:extLst>
          </p:cNvPr>
          <p:cNvSpPr/>
          <p:nvPr/>
        </p:nvSpPr>
        <p:spPr>
          <a:xfrm>
            <a:off x="1665122" y="532399"/>
            <a:ext cx="2626323" cy="1636322"/>
          </a:xfrm>
          <a:prstGeom prst="cloudCallout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7" name="Terminator 6">
            <a:extLst>
              <a:ext uri="{FF2B5EF4-FFF2-40B4-BE49-F238E27FC236}">
                <a16:creationId xmlns:a16="http://schemas.microsoft.com/office/drawing/2014/main" id="{4503410C-7174-03C4-F6F1-DD77E531BAD3}"/>
              </a:ext>
            </a:extLst>
          </p:cNvPr>
          <p:cNvSpPr/>
          <p:nvPr/>
        </p:nvSpPr>
        <p:spPr>
          <a:xfrm>
            <a:off x="4963882" y="822601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01.           Introduction and Shona’s scenario</a:t>
            </a:r>
            <a:r>
              <a:rPr lang="en-GB" sz="2000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</a:t>
            </a:r>
            <a:endParaRPr lang="en-GB" sz="1600" b="1" dirty="0">
              <a:solidFill>
                <a:schemeClr val="tx1"/>
              </a:solidFill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sp>
        <p:nvSpPr>
          <p:cNvPr id="8" name="Terminator 7">
            <a:extLst>
              <a:ext uri="{FF2B5EF4-FFF2-40B4-BE49-F238E27FC236}">
                <a16:creationId xmlns:a16="http://schemas.microsoft.com/office/drawing/2014/main" id="{E03E796F-DC13-8951-AD8E-C70FC4C0E31F}"/>
              </a:ext>
            </a:extLst>
          </p:cNvPr>
          <p:cNvSpPr/>
          <p:nvPr/>
        </p:nvSpPr>
        <p:spPr>
          <a:xfrm>
            <a:off x="4963879" y="1495347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02.           Erikson’s Psychosocial theory</a:t>
            </a:r>
          </a:p>
        </p:txBody>
      </p:sp>
      <p:sp>
        <p:nvSpPr>
          <p:cNvPr id="9" name="Terminator 8">
            <a:extLst>
              <a:ext uri="{FF2B5EF4-FFF2-40B4-BE49-F238E27FC236}">
                <a16:creationId xmlns:a16="http://schemas.microsoft.com/office/drawing/2014/main" id="{7398F3CB-1C90-56B0-3DB2-4FB5C9205591}"/>
              </a:ext>
            </a:extLst>
          </p:cNvPr>
          <p:cNvSpPr/>
          <p:nvPr/>
        </p:nvSpPr>
        <p:spPr>
          <a:xfrm>
            <a:off x="4963879" y="2162024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03.          Application of the Theory to Shona</a:t>
            </a:r>
          </a:p>
        </p:txBody>
      </p:sp>
      <p:sp>
        <p:nvSpPr>
          <p:cNvPr id="11" name="Terminator 10">
            <a:extLst>
              <a:ext uri="{FF2B5EF4-FFF2-40B4-BE49-F238E27FC236}">
                <a16:creationId xmlns:a16="http://schemas.microsoft.com/office/drawing/2014/main" id="{05019890-5253-AD22-5E49-CAA831977B03}"/>
              </a:ext>
            </a:extLst>
          </p:cNvPr>
          <p:cNvSpPr/>
          <p:nvPr/>
        </p:nvSpPr>
        <p:spPr>
          <a:xfrm>
            <a:off x="4963879" y="2836550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04.            Nature and Nurture Influences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Terminator 13">
            <a:extLst>
              <a:ext uri="{FF2B5EF4-FFF2-40B4-BE49-F238E27FC236}">
                <a16:creationId xmlns:a16="http://schemas.microsoft.com/office/drawing/2014/main" id="{CA322536-CB8D-C23B-1E8D-301896C78D99}"/>
              </a:ext>
            </a:extLst>
          </p:cNvPr>
          <p:cNvSpPr/>
          <p:nvPr/>
        </p:nvSpPr>
        <p:spPr>
          <a:xfrm>
            <a:off x="4963879" y="4166996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06.            Critical Evaluations</a:t>
            </a:r>
          </a:p>
        </p:txBody>
      </p:sp>
      <p:sp>
        <p:nvSpPr>
          <p:cNvPr id="15" name="Terminator 14">
            <a:extLst>
              <a:ext uri="{FF2B5EF4-FFF2-40B4-BE49-F238E27FC236}">
                <a16:creationId xmlns:a16="http://schemas.microsoft.com/office/drawing/2014/main" id="{4EEFF296-161A-41C2-B263-9347AE6B799E}"/>
              </a:ext>
            </a:extLst>
          </p:cNvPr>
          <p:cNvSpPr/>
          <p:nvPr/>
        </p:nvSpPr>
        <p:spPr>
          <a:xfrm>
            <a:off x="4963879" y="3498976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05.            Support Plan</a:t>
            </a:r>
          </a:p>
        </p:txBody>
      </p:sp>
      <p:sp>
        <p:nvSpPr>
          <p:cNvPr id="22" name="Terminator 21">
            <a:extLst>
              <a:ext uri="{FF2B5EF4-FFF2-40B4-BE49-F238E27FC236}">
                <a16:creationId xmlns:a16="http://schemas.microsoft.com/office/drawing/2014/main" id="{8348477D-7536-376D-34DD-C6D1E09C9D26}"/>
              </a:ext>
            </a:extLst>
          </p:cNvPr>
          <p:cNvSpPr/>
          <p:nvPr/>
        </p:nvSpPr>
        <p:spPr>
          <a:xfrm>
            <a:off x="4963879" y="4834694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07.            Conclusion</a:t>
            </a:r>
          </a:p>
        </p:txBody>
      </p:sp>
      <p:pic>
        <p:nvPicPr>
          <p:cNvPr id="24" name="Graphic 23" descr="Document outline">
            <a:extLst>
              <a:ext uri="{FF2B5EF4-FFF2-40B4-BE49-F238E27FC236}">
                <a16:creationId xmlns:a16="http://schemas.microsoft.com/office/drawing/2014/main" id="{EA770BE8-5679-69AE-92FE-971F3011A0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17838" y="880116"/>
            <a:ext cx="412930" cy="412930"/>
          </a:xfrm>
          <a:prstGeom prst="rect">
            <a:avLst/>
          </a:prstGeom>
        </p:spPr>
      </p:pic>
      <p:pic>
        <p:nvPicPr>
          <p:cNvPr id="31" name="Graphic 30" descr="Brain in head outline">
            <a:extLst>
              <a:ext uri="{FF2B5EF4-FFF2-40B4-BE49-F238E27FC236}">
                <a16:creationId xmlns:a16="http://schemas.microsoft.com/office/drawing/2014/main" id="{A022B4E1-CB91-2F60-974E-B295C691B2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58984" y="1475244"/>
            <a:ext cx="580446" cy="580446"/>
          </a:xfrm>
          <a:prstGeom prst="rect">
            <a:avLst/>
          </a:prstGeom>
        </p:spPr>
      </p:pic>
      <p:pic>
        <p:nvPicPr>
          <p:cNvPr id="35" name="Graphic 34" descr="Open hand with plant outline">
            <a:extLst>
              <a:ext uri="{FF2B5EF4-FFF2-40B4-BE49-F238E27FC236}">
                <a16:creationId xmlns:a16="http://schemas.microsoft.com/office/drawing/2014/main" id="{B0D15B23-6F21-F9AF-C162-C574476E2F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24318" y="2845122"/>
            <a:ext cx="510899" cy="510899"/>
          </a:xfrm>
          <a:prstGeom prst="rect">
            <a:avLst/>
          </a:prstGeom>
        </p:spPr>
      </p:pic>
      <p:pic>
        <p:nvPicPr>
          <p:cNvPr id="37" name="Graphic 36" descr="Signal outline">
            <a:extLst>
              <a:ext uri="{FF2B5EF4-FFF2-40B4-BE49-F238E27FC236}">
                <a16:creationId xmlns:a16="http://schemas.microsoft.com/office/drawing/2014/main" id="{0345C499-C24F-A94D-FA71-34C23A250A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16631" y="4154927"/>
            <a:ext cx="510899" cy="510899"/>
          </a:xfrm>
          <a:prstGeom prst="rect">
            <a:avLst/>
          </a:prstGeom>
        </p:spPr>
      </p:pic>
      <p:pic>
        <p:nvPicPr>
          <p:cNvPr id="49" name="Graphic 48" descr="Heart outline">
            <a:extLst>
              <a:ext uri="{FF2B5EF4-FFF2-40B4-BE49-F238E27FC236}">
                <a16:creationId xmlns:a16="http://schemas.microsoft.com/office/drawing/2014/main" id="{554C77B2-3EB7-8A99-CB38-1211071E9A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607270" y="3515141"/>
            <a:ext cx="534497" cy="534497"/>
          </a:xfrm>
          <a:prstGeom prst="rect">
            <a:avLst/>
          </a:prstGeom>
        </p:spPr>
      </p:pic>
      <p:pic>
        <p:nvPicPr>
          <p:cNvPr id="2" name="Graphic 1" descr="Magnifying glass outline">
            <a:extLst>
              <a:ext uri="{FF2B5EF4-FFF2-40B4-BE49-F238E27FC236}">
                <a16:creationId xmlns:a16="http://schemas.microsoft.com/office/drawing/2014/main" id="{5D741D55-408D-2FBF-9ABC-FC69A7003F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24318" y="2215337"/>
            <a:ext cx="438493" cy="43849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37CFD8D-53EC-9BE5-23F7-024149C8AD25}"/>
              </a:ext>
            </a:extLst>
          </p:cNvPr>
          <p:cNvSpPr/>
          <p:nvPr/>
        </p:nvSpPr>
        <p:spPr>
          <a:xfrm>
            <a:off x="2118913" y="835996"/>
            <a:ext cx="171874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Content:</a:t>
            </a:r>
          </a:p>
        </p:txBody>
      </p:sp>
      <p:sp>
        <p:nvSpPr>
          <p:cNvPr id="10" name="Terminator 9">
            <a:extLst>
              <a:ext uri="{FF2B5EF4-FFF2-40B4-BE49-F238E27FC236}">
                <a16:creationId xmlns:a16="http://schemas.microsoft.com/office/drawing/2014/main" id="{496159DC-D0FB-E0B3-6499-0900837AA1E8}"/>
              </a:ext>
            </a:extLst>
          </p:cNvPr>
          <p:cNvSpPr/>
          <p:nvPr/>
        </p:nvSpPr>
        <p:spPr>
          <a:xfrm>
            <a:off x="4963879" y="5502392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08.            References</a:t>
            </a:r>
          </a:p>
        </p:txBody>
      </p:sp>
      <p:pic>
        <p:nvPicPr>
          <p:cNvPr id="43" name="Graphic 42" descr="Open book outline">
            <a:extLst>
              <a:ext uri="{FF2B5EF4-FFF2-40B4-BE49-F238E27FC236}">
                <a16:creationId xmlns:a16="http://schemas.microsoft.com/office/drawing/2014/main" id="{9EEE5D2E-1DC3-E856-B523-2C201B2C1E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24319" y="5522495"/>
            <a:ext cx="527959" cy="527959"/>
          </a:xfrm>
          <a:prstGeom prst="rect">
            <a:avLst/>
          </a:prstGeom>
        </p:spPr>
      </p:pic>
      <p:pic>
        <p:nvPicPr>
          <p:cNvPr id="13" name="Graphic 12" descr="Lights On outline">
            <a:extLst>
              <a:ext uri="{FF2B5EF4-FFF2-40B4-BE49-F238E27FC236}">
                <a16:creationId xmlns:a16="http://schemas.microsoft.com/office/drawing/2014/main" id="{CB73C51C-806B-7CC9-F224-E3803372FE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624318" y="4854796"/>
            <a:ext cx="527960" cy="52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511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  <p:bldP spid="14" grpId="0" animBg="1"/>
      <p:bldP spid="15" grpId="0" animBg="1"/>
      <p:bldP spid="22" grpId="0" animBg="1"/>
      <p:bldP spid="3" grpId="0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2" name="Picture 1" descr="Generated image 1">
            <a:extLst>
              <a:ext uri="{FF2B5EF4-FFF2-40B4-BE49-F238E27FC236}">
                <a16:creationId xmlns:a16="http://schemas.microsoft.com/office/drawing/2014/main" id="{3B5A0505-50B1-CDD1-0D46-CB2C8E0FA3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D8F788D-32F0-724E-A25E-C2B7CA11D06E}"/>
              </a:ext>
            </a:extLst>
          </p:cNvPr>
          <p:cNvSpPr/>
          <p:nvPr/>
        </p:nvSpPr>
        <p:spPr>
          <a:xfrm>
            <a:off x="2009358" y="1371603"/>
            <a:ext cx="5608324" cy="122484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years old.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Recently started nursery.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ECC0280-DB17-1AD9-EC57-8B5412B9AF80}"/>
              </a:ext>
            </a:extLst>
          </p:cNvPr>
          <p:cNvSpPr/>
          <p:nvPr/>
        </p:nvSpPr>
        <p:spPr>
          <a:xfrm>
            <a:off x="1189238" y="3518749"/>
            <a:ext cx="1808018" cy="133003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Emotional: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Separation anxiety</a:t>
            </a:r>
            <a:endParaRPr lang="en-GB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DEB8513-5868-A6BC-8A1F-3B92120DF8B4}"/>
              </a:ext>
            </a:extLst>
          </p:cNvPr>
          <p:cNvSpPr/>
          <p:nvPr/>
        </p:nvSpPr>
        <p:spPr>
          <a:xfrm>
            <a:off x="3909506" y="3518749"/>
            <a:ext cx="1808018" cy="1330035"/>
          </a:xfrm>
          <a:prstGeom prst="roundRect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</a:p>
          <a:p>
            <a:pPr algn="ctr"/>
            <a:endPara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verbal communication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D687D5A0-A36C-B88D-1C16-56B9E2A8C19B}"/>
              </a:ext>
            </a:extLst>
          </p:cNvPr>
          <p:cNvSpPr/>
          <p:nvPr/>
        </p:nvSpPr>
        <p:spPr>
          <a:xfrm>
            <a:off x="6625155" y="3508357"/>
            <a:ext cx="1808018" cy="134042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Social: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joining group play.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E30DCEA-5120-B3A7-38C5-92CD86A759D6}"/>
              </a:ext>
            </a:extLst>
          </p:cNvPr>
          <p:cNvCxnSpPr/>
          <p:nvPr/>
        </p:nvCxnSpPr>
        <p:spPr>
          <a:xfrm>
            <a:off x="2078182" y="687477"/>
            <a:ext cx="0" cy="446809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7A6A4C1A-5478-CB1B-A110-B6DE9D16615D}"/>
              </a:ext>
            </a:extLst>
          </p:cNvPr>
          <p:cNvSpPr/>
          <p:nvPr/>
        </p:nvSpPr>
        <p:spPr>
          <a:xfrm>
            <a:off x="2088573" y="438199"/>
            <a:ext cx="60484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Overview of Shona’s Scenario</a:t>
            </a:r>
          </a:p>
        </p:txBody>
      </p:sp>
      <p:cxnSp>
        <p:nvCxnSpPr>
          <p:cNvPr id="9" name="Curved Connector 8">
            <a:extLst>
              <a:ext uri="{FF2B5EF4-FFF2-40B4-BE49-F238E27FC236}">
                <a16:creationId xmlns:a16="http://schemas.microsoft.com/office/drawing/2014/main" id="{BCBB74F4-22F3-0662-5A23-18328B29A15B}"/>
              </a:ext>
            </a:extLst>
          </p:cNvPr>
          <p:cNvCxnSpPr>
            <a:cxnSpLocks/>
          </p:cNvCxnSpPr>
          <p:nvPr/>
        </p:nvCxnSpPr>
        <p:spPr>
          <a:xfrm>
            <a:off x="6558116" y="2596447"/>
            <a:ext cx="945813" cy="911910"/>
          </a:xfrm>
          <a:prstGeom prst="curvedConnector3">
            <a:avLst/>
          </a:prstGeom>
          <a:ln>
            <a:solidFill>
              <a:srgbClr val="CDD9E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0523A164-3DC7-04BB-199D-03E16737029F}"/>
              </a:ext>
            </a:extLst>
          </p:cNvPr>
          <p:cNvSpPr/>
          <p:nvPr/>
        </p:nvSpPr>
        <p:spPr>
          <a:xfrm>
            <a:off x="1438411" y="438199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6BA17B-FAB2-C026-6EF7-6BAD8D329BD4}"/>
              </a:ext>
            </a:extLst>
          </p:cNvPr>
          <p:cNvSpPr txBox="1"/>
          <p:nvPr/>
        </p:nvSpPr>
        <p:spPr>
          <a:xfrm>
            <a:off x="2644878" y="1406014"/>
            <a:ext cx="2349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pperplate" panose="02000504000000020004" pitchFamily="2" charset="77"/>
                <a:cs typeface="Arial" panose="020B0604020202020204" pitchFamily="34" charset="0"/>
              </a:rPr>
              <a:t>Meet Shona:</a:t>
            </a:r>
            <a:endParaRPr lang="en-US" sz="2400" b="1" dirty="0"/>
          </a:p>
        </p:txBody>
      </p:sp>
      <p:cxnSp>
        <p:nvCxnSpPr>
          <p:cNvPr id="16" name="Curved Connector 15">
            <a:extLst>
              <a:ext uri="{FF2B5EF4-FFF2-40B4-BE49-F238E27FC236}">
                <a16:creationId xmlns:a16="http://schemas.microsoft.com/office/drawing/2014/main" id="{275D389A-F705-1D7F-A8AD-7037EE3F74E4}"/>
              </a:ext>
            </a:extLst>
          </p:cNvPr>
          <p:cNvCxnSpPr/>
          <p:nvPr/>
        </p:nvCxnSpPr>
        <p:spPr>
          <a:xfrm rot="10800000" flipV="1">
            <a:off x="2182762" y="2596447"/>
            <a:ext cx="943897" cy="922302"/>
          </a:xfrm>
          <a:prstGeom prst="curvedConnector3">
            <a:avLst/>
          </a:prstGeom>
          <a:ln>
            <a:solidFill>
              <a:srgbClr val="CDD9E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ADEA2AE-9CF5-1C56-2084-920E3980E3E8}"/>
              </a:ext>
            </a:extLst>
          </p:cNvPr>
          <p:cNvCxnSpPr/>
          <p:nvPr/>
        </p:nvCxnSpPr>
        <p:spPr>
          <a:xfrm>
            <a:off x="4813520" y="2596447"/>
            <a:ext cx="0" cy="911910"/>
          </a:xfrm>
          <a:prstGeom prst="straightConnector1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897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D431D9-E828-30AD-7B4F-E76B4E34E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8116"/>
            <a:ext cx="12230711" cy="687611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FEFD7EB-7F24-6F20-41EB-5DEA742A9482}"/>
              </a:ext>
            </a:extLst>
          </p:cNvPr>
          <p:cNvSpPr/>
          <p:nvPr/>
        </p:nvSpPr>
        <p:spPr>
          <a:xfrm>
            <a:off x="2108617" y="334807"/>
            <a:ext cx="797476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mbria" panose="02040503050406030204" pitchFamily="18" charset="0"/>
              </a:rPr>
              <a:t>Erikson’s Psychosocial Theory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78669D-50EE-F0FA-E5D2-B6496A45C11B}"/>
              </a:ext>
            </a:extLst>
          </p:cNvPr>
          <p:cNvSpPr txBox="1"/>
          <p:nvPr/>
        </p:nvSpPr>
        <p:spPr>
          <a:xfrm>
            <a:off x="2203555" y="966945"/>
            <a:ext cx="4197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latin typeface="Copperplate Light" panose="02000604030000020004" pitchFamily="2" charset="77"/>
              </a:rPr>
              <a:t>OVERVIEW AND KEY CONCEPTS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ED242C-A516-3B0E-A797-6155AF75131A}"/>
              </a:ext>
            </a:extLst>
          </p:cNvPr>
          <p:cNvSpPr txBox="1"/>
          <p:nvPr/>
        </p:nvSpPr>
        <p:spPr>
          <a:xfrm>
            <a:off x="1978701" y="1573967"/>
            <a:ext cx="1798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A31F3C-09D2-DDF6-EB6A-28385C43E553}"/>
              </a:ext>
            </a:extLst>
          </p:cNvPr>
          <p:cNvSpPr txBox="1"/>
          <p:nvPr/>
        </p:nvSpPr>
        <p:spPr>
          <a:xfrm>
            <a:off x="3597639" y="1515004"/>
            <a:ext cx="79747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Erikson (1950) proposed eight stages of psychosocial development, each involving a conflict that influences personality and social development.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7F0780B-E36C-940B-DB7B-EDF527C4B48D}"/>
              </a:ext>
            </a:extLst>
          </p:cNvPr>
          <p:cNvSpPr txBox="1"/>
          <p:nvPr/>
        </p:nvSpPr>
        <p:spPr>
          <a:xfrm>
            <a:off x="303548" y="2351943"/>
            <a:ext cx="5149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eight stages of psychosocial development: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359CCCB-6A71-27EF-4558-3831B94CF197}"/>
              </a:ext>
            </a:extLst>
          </p:cNvPr>
          <p:cNvSpPr txBox="1"/>
          <p:nvPr/>
        </p:nvSpPr>
        <p:spPr>
          <a:xfrm>
            <a:off x="479685" y="3177916"/>
            <a:ext cx="1004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Infancy</a:t>
            </a:r>
            <a:endParaRPr lang="en-GB" sz="1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C51C550-49D5-F3A0-8676-D17871D7D28C}"/>
              </a:ext>
            </a:extLst>
          </p:cNvPr>
          <p:cNvSpPr txBox="1"/>
          <p:nvPr/>
        </p:nvSpPr>
        <p:spPr>
          <a:xfrm>
            <a:off x="479685" y="3487288"/>
            <a:ext cx="100434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Trust vs Mistrust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CF6244-77B4-95F5-8673-DD6F29BB76DB}"/>
              </a:ext>
            </a:extLst>
          </p:cNvPr>
          <p:cNvSpPr txBox="1"/>
          <p:nvPr/>
        </p:nvSpPr>
        <p:spPr>
          <a:xfrm>
            <a:off x="824459" y="2773181"/>
            <a:ext cx="209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3EC685-9EBD-8292-D190-33CE65217FDF}"/>
              </a:ext>
            </a:extLst>
          </p:cNvPr>
          <p:cNvSpPr txBox="1"/>
          <p:nvPr/>
        </p:nvSpPr>
        <p:spPr>
          <a:xfrm>
            <a:off x="2368446" y="2788171"/>
            <a:ext cx="224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18A374-0486-906D-D6DE-68009CFC078E}"/>
              </a:ext>
            </a:extLst>
          </p:cNvPr>
          <p:cNvSpPr txBox="1"/>
          <p:nvPr/>
        </p:nvSpPr>
        <p:spPr>
          <a:xfrm>
            <a:off x="4002374" y="2773181"/>
            <a:ext cx="269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01E0355-A51F-A097-04DC-183C2974CAA9}"/>
              </a:ext>
            </a:extLst>
          </p:cNvPr>
          <p:cNvSpPr txBox="1"/>
          <p:nvPr/>
        </p:nvSpPr>
        <p:spPr>
          <a:xfrm>
            <a:off x="5501391" y="2743201"/>
            <a:ext cx="434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8AE1A11-FC53-6511-54F0-D2CB76816E4B}"/>
              </a:ext>
            </a:extLst>
          </p:cNvPr>
          <p:cNvSpPr txBox="1"/>
          <p:nvPr/>
        </p:nvSpPr>
        <p:spPr>
          <a:xfrm>
            <a:off x="6925455" y="2758191"/>
            <a:ext cx="464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7728146-DF9E-1FEF-CA15-EF7AE1AB32F2}"/>
              </a:ext>
            </a:extLst>
          </p:cNvPr>
          <p:cNvSpPr txBox="1"/>
          <p:nvPr/>
        </p:nvSpPr>
        <p:spPr>
          <a:xfrm>
            <a:off x="8349522" y="2758191"/>
            <a:ext cx="344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B5ED2D3-4630-13FD-7083-0A12BD010FDE}"/>
              </a:ext>
            </a:extLst>
          </p:cNvPr>
          <p:cNvSpPr txBox="1"/>
          <p:nvPr/>
        </p:nvSpPr>
        <p:spPr>
          <a:xfrm>
            <a:off x="9803567" y="2758191"/>
            <a:ext cx="294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8FD852E-AADC-C707-0876-B2ED68F88540}"/>
              </a:ext>
            </a:extLst>
          </p:cNvPr>
          <p:cNvSpPr txBox="1"/>
          <p:nvPr/>
        </p:nvSpPr>
        <p:spPr>
          <a:xfrm>
            <a:off x="11167672" y="2758191"/>
            <a:ext cx="239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7824D4D-7237-FC96-DEBD-709B651A3E17}"/>
              </a:ext>
            </a:extLst>
          </p:cNvPr>
          <p:cNvSpPr txBox="1"/>
          <p:nvPr/>
        </p:nvSpPr>
        <p:spPr>
          <a:xfrm>
            <a:off x="1798821" y="3132946"/>
            <a:ext cx="1454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Early Childhood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4D470E0-BD7A-E521-2736-0232961EE69A}"/>
              </a:ext>
            </a:extLst>
          </p:cNvPr>
          <p:cNvSpPr txBox="1"/>
          <p:nvPr/>
        </p:nvSpPr>
        <p:spPr>
          <a:xfrm>
            <a:off x="1873771" y="3507700"/>
            <a:ext cx="12891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Autonomy vs.</a:t>
            </a:r>
          </a:p>
          <a:p>
            <a:pPr algn="ctr"/>
            <a:r>
              <a:rPr lang="en-GB" sz="1000" dirty="0"/>
              <a:t>Shame and Doubt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81C6CA8-015E-F096-7E9F-2E2FE97933A2}"/>
              </a:ext>
            </a:extLst>
          </p:cNvPr>
          <p:cNvSpPr txBox="1"/>
          <p:nvPr/>
        </p:nvSpPr>
        <p:spPr>
          <a:xfrm>
            <a:off x="494675" y="4616971"/>
            <a:ext cx="10043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0-1 years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ECEA91A-4F72-997F-A600-F373B30CD7EC}"/>
              </a:ext>
            </a:extLst>
          </p:cNvPr>
          <p:cNvSpPr txBox="1"/>
          <p:nvPr/>
        </p:nvSpPr>
        <p:spPr>
          <a:xfrm>
            <a:off x="2008683" y="4601981"/>
            <a:ext cx="1034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2-3 years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85B8DA0-5348-4A8A-A6E1-BD2E7BAC56FB}"/>
              </a:ext>
            </a:extLst>
          </p:cNvPr>
          <p:cNvSpPr txBox="1"/>
          <p:nvPr/>
        </p:nvSpPr>
        <p:spPr>
          <a:xfrm>
            <a:off x="3597639" y="4605969"/>
            <a:ext cx="11392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3-5 years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59E247A-30CC-67E5-E4B0-1A90CA83EC0B}"/>
              </a:ext>
            </a:extLst>
          </p:cNvPr>
          <p:cNvSpPr txBox="1"/>
          <p:nvPr/>
        </p:nvSpPr>
        <p:spPr>
          <a:xfrm>
            <a:off x="3597639" y="3177916"/>
            <a:ext cx="11392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Preschool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371433E-6533-22F4-B887-AF61860BD7D0}"/>
              </a:ext>
            </a:extLst>
          </p:cNvPr>
          <p:cNvSpPr txBox="1"/>
          <p:nvPr/>
        </p:nvSpPr>
        <p:spPr>
          <a:xfrm>
            <a:off x="3597639" y="3382358"/>
            <a:ext cx="11392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Initiative vs. Guilt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8C06AFA-EEC7-CB3D-9FFC-C59E2FBD9DF2}"/>
              </a:ext>
            </a:extLst>
          </p:cNvPr>
          <p:cNvSpPr txBox="1"/>
          <p:nvPr/>
        </p:nvSpPr>
        <p:spPr>
          <a:xfrm>
            <a:off x="5111645" y="3207896"/>
            <a:ext cx="11392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School Age</a:t>
            </a:r>
            <a:endParaRPr lang="en-GB" sz="1200" b="1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B46851A-9E8E-6A96-F4A5-A5658FA7184A}"/>
              </a:ext>
            </a:extLst>
          </p:cNvPr>
          <p:cNvSpPr txBox="1"/>
          <p:nvPr/>
        </p:nvSpPr>
        <p:spPr>
          <a:xfrm>
            <a:off x="5111645" y="3532258"/>
            <a:ext cx="1139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Industry vs.</a:t>
            </a:r>
          </a:p>
          <a:p>
            <a:pPr algn="ctr"/>
            <a:r>
              <a:rPr lang="en-GB" sz="1200" dirty="0"/>
              <a:t>Inferiority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24AEA44-EE35-CB62-0914-31B2BECFF5D7}"/>
              </a:ext>
            </a:extLst>
          </p:cNvPr>
          <p:cNvSpPr txBox="1"/>
          <p:nvPr/>
        </p:nvSpPr>
        <p:spPr>
          <a:xfrm>
            <a:off x="5111647" y="4616971"/>
            <a:ext cx="11242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6-11 years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41B6B37-C845-99C3-A6BB-CA31EAA3C4AB}"/>
              </a:ext>
            </a:extLst>
          </p:cNvPr>
          <p:cNvSpPr txBox="1"/>
          <p:nvPr/>
        </p:nvSpPr>
        <p:spPr>
          <a:xfrm>
            <a:off x="6355831" y="3222886"/>
            <a:ext cx="1469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Adolescence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32F140F-8970-29BD-1F99-6A4303C9C8BA}"/>
              </a:ext>
            </a:extLst>
          </p:cNvPr>
          <p:cNvSpPr txBox="1"/>
          <p:nvPr/>
        </p:nvSpPr>
        <p:spPr>
          <a:xfrm>
            <a:off x="6400798" y="3536246"/>
            <a:ext cx="13790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Identity vs.</a:t>
            </a:r>
          </a:p>
          <a:p>
            <a:pPr algn="ctr"/>
            <a:r>
              <a:rPr lang="en-GB" sz="1400" dirty="0"/>
              <a:t>Role Confusion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081EA8F-2E64-CBF7-C5BA-98FD4605E695}"/>
              </a:ext>
            </a:extLst>
          </p:cNvPr>
          <p:cNvSpPr txBox="1"/>
          <p:nvPr/>
        </p:nvSpPr>
        <p:spPr>
          <a:xfrm>
            <a:off x="6445768" y="4616971"/>
            <a:ext cx="12891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12-20 years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E27DB77-8618-C74E-B781-BF0865A7D79C}"/>
              </a:ext>
            </a:extLst>
          </p:cNvPr>
          <p:cNvSpPr txBox="1"/>
          <p:nvPr/>
        </p:nvSpPr>
        <p:spPr>
          <a:xfrm>
            <a:off x="7944784" y="3117956"/>
            <a:ext cx="1169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Young Adulthood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BF93768-0BF6-BAC4-E47A-3EB10A999A81}"/>
              </a:ext>
            </a:extLst>
          </p:cNvPr>
          <p:cNvSpPr txBox="1"/>
          <p:nvPr/>
        </p:nvSpPr>
        <p:spPr>
          <a:xfrm>
            <a:off x="9338866" y="3551236"/>
            <a:ext cx="1244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Generativity vs.</a:t>
            </a:r>
          </a:p>
          <a:p>
            <a:pPr algn="ctr"/>
            <a:r>
              <a:rPr lang="en-GB" sz="1200" dirty="0"/>
              <a:t>Stagnation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AE54014-4C7B-7D8F-9A2C-36DEBAC1B03F}"/>
              </a:ext>
            </a:extLst>
          </p:cNvPr>
          <p:cNvSpPr txBox="1"/>
          <p:nvPr/>
        </p:nvSpPr>
        <p:spPr>
          <a:xfrm>
            <a:off x="7974768" y="4616971"/>
            <a:ext cx="10792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Mid-20s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5163972-2E97-3758-44D3-D50E21A16D2E}"/>
              </a:ext>
            </a:extLst>
          </p:cNvPr>
          <p:cNvSpPr txBox="1"/>
          <p:nvPr/>
        </p:nvSpPr>
        <p:spPr>
          <a:xfrm>
            <a:off x="9313884" y="4616971"/>
            <a:ext cx="1244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25-60 years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41AFBCE-7D4E-77CD-2F23-7DF794D3396B}"/>
              </a:ext>
            </a:extLst>
          </p:cNvPr>
          <p:cNvSpPr txBox="1"/>
          <p:nvPr/>
        </p:nvSpPr>
        <p:spPr>
          <a:xfrm>
            <a:off x="7884821" y="3536246"/>
            <a:ext cx="1244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Intimacy vs.</a:t>
            </a:r>
          </a:p>
          <a:p>
            <a:pPr algn="ctr"/>
            <a:r>
              <a:rPr lang="en-GB" sz="1400" dirty="0"/>
              <a:t>Isolation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49C26B9-EF31-058A-B2DA-9E3011B2A4C4}"/>
              </a:ext>
            </a:extLst>
          </p:cNvPr>
          <p:cNvSpPr txBox="1"/>
          <p:nvPr/>
        </p:nvSpPr>
        <p:spPr>
          <a:xfrm>
            <a:off x="9323880" y="3222886"/>
            <a:ext cx="12791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Adulthood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4247301-62B0-004E-3EC0-7B192B622007}"/>
              </a:ext>
            </a:extLst>
          </p:cNvPr>
          <p:cNvSpPr txBox="1"/>
          <p:nvPr/>
        </p:nvSpPr>
        <p:spPr>
          <a:xfrm>
            <a:off x="10867869" y="3222886"/>
            <a:ext cx="10043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Old Age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A1E6338-C32C-1F4B-5546-627247378A93}"/>
              </a:ext>
            </a:extLst>
          </p:cNvPr>
          <p:cNvSpPr txBox="1"/>
          <p:nvPr/>
        </p:nvSpPr>
        <p:spPr>
          <a:xfrm>
            <a:off x="10717967" y="3471500"/>
            <a:ext cx="1279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Ego Integrity</a:t>
            </a:r>
          </a:p>
          <a:p>
            <a:pPr algn="ctr"/>
            <a:r>
              <a:rPr lang="en-GB" sz="1200" dirty="0"/>
              <a:t>Vs Despair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A50EA88-F42B-9977-672F-418B7885482E}"/>
              </a:ext>
            </a:extLst>
          </p:cNvPr>
          <p:cNvSpPr txBox="1"/>
          <p:nvPr/>
        </p:nvSpPr>
        <p:spPr>
          <a:xfrm>
            <a:off x="10792918" y="4616971"/>
            <a:ext cx="1079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60+ years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B05FC8-7351-4B2E-365B-A15B4CCB0B6E}"/>
              </a:ext>
            </a:extLst>
          </p:cNvPr>
          <p:cNvSpPr/>
          <p:nvPr/>
        </p:nvSpPr>
        <p:spPr>
          <a:xfrm>
            <a:off x="1034323" y="459113"/>
            <a:ext cx="712380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02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18832FD-EF36-A33E-4BAC-8C178E106FA4}"/>
              </a:ext>
            </a:extLst>
          </p:cNvPr>
          <p:cNvSpPr/>
          <p:nvPr/>
        </p:nvSpPr>
        <p:spPr>
          <a:xfrm>
            <a:off x="3162922" y="5368413"/>
            <a:ext cx="5481886" cy="953729"/>
          </a:xfrm>
          <a:prstGeom prst="roundRect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20784A-AB46-F556-2B74-2BDD37982DCF}"/>
              </a:ext>
            </a:extLst>
          </p:cNvPr>
          <p:cNvSpPr txBox="1"/>
          <p:nvPr/>
        </p:nvSpPr>
        <p:spPr>
          <a:xfrm>
            <a:off x="3252866" y="5387021"/>
            <a:ext cx="5096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Shona, aged three, is transitioning between autonomy vs. shame and doubt and initiative vs. Guilt.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EDF5CF-2D94-2FC4-DE10-F8537E65A7E4}"/>
              </a:ext>
            </a:extLst>
          </p:cNvPr>
          <p:cNvSpPr txBox="1"/>
          <p:nvPr/>
        </p:nvSpPr>
        <p:spPr>
          <a:xfrm>
            <a:off x="10353822" y="5014453"/>
            <a:ext cx="18202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ngsana New" panose="02020603050405020304" pitchFamily="18" charset="-34"/>
                <a:cs typeface="Angsana New" panose="02020603050405020304" pitchFamily="18" charset="-34"/>
              </a:rPr>
              <a:t>(Miller, 1997; Orenstein and Lewis, 2022)</a:t>
            </a:r>
            <a:endParaRPr lang="en-US" sz="400" dirty="0"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3921961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8" grpId="0"/>
      <p:bldP spid="19" grpId="0"/>
      <p:bldP spid="6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7" name="Picture 6" descr="Generated image 1">
            <a:extLst>
              <a:ext uri="{FF2B5EF4-FFF2-40B4-BE49-F238E27FC236}">
                <a16:creationId xmlns:a16="http://schemas.microsoft.com/office/drawing/2014/main" id="{CD1A67E4-5BF4-ABF1-A9C0-31263712D3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B9316E3-24F0-3AA4-4AA8-35DCB80AD796}"/>
              </a:ext>
            </a:extLst>
          </p:cNvPr>
          <p:cNvSpPr/>
          <p:nvPr/>
        </p:nvSpPr>
        <p:spPr>
          <a:xfrm>
            <a:off x="1708886" y="493960"/>
            <a:ext cx="871541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Application of Erikson’s Theory to Shona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8E33A9-BC93-A982-51E8-E2C356F63B79}"/>
              </a:ext>
            </a:extLst>
          </p:cNvPr>
          <p:cNvSpPr txBox="1"/>
          <p:nvPr/>
        </p:nvSpPr>
        <p:spPr>
          <a:xfrm>
            <a:off x="2841007" y="1113501"/>
            <a:ext cx="6145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Copperplate" panose="02000504000000020004" pitchFamily="2" charset="77"/>
              </a:rPr>
              <a:t>UNDERSTANDING HER DEVELOPMENTAL NEEDS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6207865-986E-0245-28B1-38866FAE8B4A}"/>
              </a:ext>
            </a:extLst>
          </p:cNvPr>
          <p:cNvSpPr/>
          <p:nvPr/>
        </p:nvSpPr>
        <p:spPr>
          <a:xfrm>
            <a:off x="1043098" y="543874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ACD915-999D-6ED6-F377-585397D908D2}"/>
              </a:ext>
            </a:extLst>
          </p:cNvPr>
          <p:cNvSpPr txBox="1"/>
          <p:nvPr/>
        </p:nvSpPr>
        <p:spPr>
          <a:xfrm>
            <a:off x="1506419" y="1607464"/>
            <a:ext cx="314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Early childhood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9871F5-F325-6218-3FC3-BA66E7CB6DA3}"/>
              </a:ext>
            </a:extLst>
          </p:cNvPr>
          <p:cNvSpPr txBox="1"/>
          <p:nvPr/>
        </p:nvSpPr>
        <p:spPr>
          <a:xfrm>
            <a:off x="8581591" y="1614866"/>
            <a:ext cx="2983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Preschool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A94879-C025-4F27-D904-CB53AFDF7461}"/>
              </a:ext>
            </a:extLst>
          </p:cNvPr>
          <p:cNvSpPr txBox="1"/>
          <p:nvPr/>
        </p:nvSpPr>
        <p:spPr>
          <a:xfrm>
            <a:off x="2324222" y="1751016"/>
            <a:ext cx="2772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ngsana New" panose="02020603050405020304" pitchFamily="18" charset="-34"/>
                <a:cs typeface="Angsana New" panose="02020603050405020304" pitchFamily="18" charset="-34"/>
              </a:rPr>
              <a:t>Autonomy vs Shame and Doubt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621E95-BD3D-FE03-F4F6-979F2596C20E}"/>
              </a:ext>
            </a:extLst>
          </p:cNvPr>
          <p:cNvSpPr txBox="1"/>
          <p:nvPr/>
        </p:nvSpPr>
        <p:spPr>
          <a:xfrm>
            <a:off x="1364660" y="2497054"/>
            <a:ext cx="3499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Separation anxiety may make independent exploration more difficult.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987E06-738A-6613-C9CD-9A276C175D8B}"/>
              </a:ext>
            </a:extLst>
          </p:cNvPr>
          <p:cNvSpPr txBox="1"/>
          <p:nvPr/>
        </p:nvSpPr>
        <p:spPr>
          <a:xfrm>
            <a:off x="1365955" y="3508023"/>
            <a:ext cx="34982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Offer simple choices and manageable independent activities.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2FE6FD-16D6-2F9B-D498-D0DE9A47B1B8}"/>
              </a:ext>
            </a:extLst>
          </p:cNvPr>
          <p:cNvSpPr txBox="1"/>
          <p:nvPr/>
        </p:nvSpPr>
        <p:spPr>
          <a:xfrm>
            <a:off x="1454972" y="4425244"/>
            <a:ext cx="2772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Avoid pressure and negative criticism.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E25F5E-226D-7816-9BBC-665B6DF306BE}"/>
              </a:ext>
            </a:extLst>
          </p:cNvPr>
          <p:cNvSpPr txBox="1"/>
          <p:nvPr/>
        </p:nvSpPr>
        <p:spPr>
          <a:xfrm>
            <a:off x="8334623" y="2596444"/>
            <a:ext cx="3499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Difficulty with group play may reduce opportunities to initiate activities.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2FB390-1F9D-BE45-7BA6-003F3A888F48}"/>
              </a:ext>
            </a:extLst>
          </p:cNvPr>
          <p:cNvSpPr txBox="1"/>
          <p:nvPr/>
        </p:nvSpPr>
        <p:spPr>
          <a:xfrm>
            <a:off x="8384590" y="3508022"/>
            <a:ext cx="31431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 one-to-one play before small-group interaction.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C3587E-41D4-7139-2CC5-800C7D616C19}"/>
              </a:ext>
            </a:extLst>
          </p:cNvPr>
          <p:cNvSpPr txBox="1"/>
          <p:nvPr/>
        </p:nvSpPr>
        <p:spPr>
          <a:xfrm>
            <a:off x="8412257" y="4391377"/>
            <a:ext cx="2878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Recognise effort and encourage participation.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54F69-7EAA-864F-E8A7-6ECEA7101D7C}"/>
              </a:ext>
            </a:extLst>
          </p:cNvPr>
          <p:cNvSpPr txBox="1"/>
          <p:nvPr/>
        </p:nvSpPr>
        <p:spPr>
          <a:xfrm>
            <a:off x="2777066" y="5599289"/>
            <a:ext cx="7323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point: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supportive nursery environment can promote autonomy, initiative and confidence </a:t>
            </a:r>
            <a:r>
              <a:rPr lang="en-GB" dirty="0"/>
              <a:t>(Miller, 1997; Orenstein and Lewis, 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A564E3-01CE-5835-283B-D2358702A132}"/>
              </a:ext>
            </a:extLst>
          </p:cNvPr>
          <p:cNvSpPr txBox="1"/>
          <p:nvPr/>
        </p:nvSpPr>
        <p:spPr>
          <a:xfrm>
            <a:off x="1827335" y="2072103"/>
            <a:ext cx="13474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(2-3 years)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FDD222-5033-5E9F-B80E-2B1411B433BC}"/>
              </a:ext>
            </a:extLst>
          </p:cNvPr>
          <p:cNvSpPr txBox="1"/>
          <p:nvPr/>
        </p:nvSpPr>
        <p:spPr>
          <a:xfrm>
            <a:off x="9583568" y="1755956"/>
            <a:ext cx="16762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ngsana New" panose="02020603050405020304" pitchFamily="18" charset="-34"/>
                <a:cs typeface="Angsana New" panose="02020603050405020304" pitchFamily="18" charset="-34"/>
              </a:rPr>
              <a:t>Initiative vs. Guilt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6D75D3-6E83-EDEE-512E-1FBCBDBF863D}"/>
              </a:ext>
            </a:extLst>
          </p:cNvPr>
          <p:cNvSpPr txBox="1"/>
          <p:nvPr/>
        </p:nvSpPr>
        <p:spPr>
          <a:xfrm>
            <a:off x="8863171" y="2068477"/>
            <a:ext cx="13474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(3-5 years)</a:t>
            </a:r>
          </a:p>
        </p:txBody>
      </p:sp>
    </p:spTree>
    <p:extLst>
      <p:ext uri="{BB962C8B-B14F-4D97-AF65-F5344CB8AC3E}">
        <p14:creationId xmlns:p14="http://schemas.microsoft.com/office/powerpoint/2010/main" val="38415737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4" grpId="0"/>
      <p:bldP spid="16" grpId="0"/>
      <p:bldP spid="17" grpId="0"/>
      <p:bldP spid="2" grpId="0"/>
      <p:bldP spid="3" grpId="0"/>
      <p:bldP spid="4" grpId="0"/>
      <p:bldP spid="5" grpId="0"/>
      <p:bldP spid="6" grpId="0"/>
      <p:bldP spid="8" grpId="0"/>
      <p:bldP spid="11" grpId="0"/>
      <p:bldP spid="12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DB8C5A-1F70-C196-958E-56ED452DE0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0"/>
            <a:ext cx="12191980" cy="685671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9B231F2-E60C-54DE-CD13-A0A0CCEC43D0}"/>
              </a:ext>
            </a:extLst>
          </p:cNvPr>
          <p:cNvSpPr/>
          <p:nvPr/>
        </p:nvSpPr>
        <p:spPr>
          <a:xfrm>
            <a:off x="2149345" y="314075"/>
            <a:ext cx="57647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Nature and Nurture Influences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204FD5-A087-8316-D12D-238AB22F0FD2}"/>
              </a:ext>
            </a:extLst>
          </p:cNvPr>
          <p:cNvSpPr txBox="1"/>
          <p:nvPr/>
        </p:nvSpPr>
        <p:spPr>
          <a:xfrm>
            <a:off x="2203555" y="929390"/>
            <a:ext cx="6730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Copperplate" panose="02000504000000020004" pitchFamily="2" charset="77"/>
              </a:rPr>
              <a:t>UNDERSTANDING SHONA’S INDIVIDUAL DEVELOPMENT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AF0A32-DF4F-6C5E-B5DD-DAC88D583011}"/>
              </a:ext>
            </a:extLst>
          </p:cNvPr>
          <p:cNvSpPr/>
          <p:nvPr/>
        </p:nvSpPr>
        <p:spPr>
          <a:xfrm>
            <a:off x="930684" y="513891"/>
            <a:ext cx="79437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ACDA11-B90E-AC5A-8F62-43612FD6EE6D}"/>
              </a:ext>
            </a:extLst>
          </p:cNvPr>
          <p:cNvSpPr txBox="1"/>
          <p:nvPr/>
        </p:nvSpPr>
        <p:spPr>
          <a:xfrm>
            <a:off x="2393440" y="1650441"/>
            <a:ext cx="2846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BIOLOGICAL INFLUENCES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640E17-3287-079C-D75E-6D0E77684027}"/>
              </a:ext>
            </a:extLst>
          </p:cNvPr>
          <p:cNvSpPr txBox="1"/>
          <p:nvPr/>
        </p:nvSpPr>
        <p:spPr>
          <a:xfrm>
            <a:off x="9239359" y="1669820"/>
            <a:ext cx="2713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ENVIRONMENTAL INFLUENCES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50011C-9A12-98FB-0DC0-0B16343BEE4F}"/>
              </a:ext>
            </a:extLst>
          </p:cNvPr>
          <p:cNvSpPr txBox="1"/>
          <p:nvPr/>
        </p:nvSpPr>
        <p:spPr>
          <a:xfrm>
            <a:off x="1389240" y="2412569"/>
            <a:ext cx="29648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Temperament and individual sensitivity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4337FB-FE2E-D39E-7EAC-F76209641C26}"/>
              </a:ext>
            </a:extLst>
          </p:cNvPr>
          <p:cNvSpPr txBox="1"/>
          <p:nvPr/>
        </p:nvSpPr>
        <p:spPr>
          <a:xfrm>
            <a:off x="1547752" y="1459688"/>
            <a:ext cx="1433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Nature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6FC4F6-F842-A550-3E85-6D502864BE89}"/>
              </a:ext>
            </a:extLst>
          </p:cNvPr>
          <p:cNvSpPr txBox="1"/>
          <p:nvPr/>
        </p:nvSpPr>
        <p:spPr>
          <a:xfrm>
            <a:off x="8375339" y="1480708"/>
            <a:ext cx="111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Nurture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DD8DCB-0424-DFDA-D7D7-A546F52B22C6}"/>
              </a:ext>
            </a:extLst>
          </p:cNvPr>
          <p:cNvSpPr txBox="1"/>
          <p:nvPr/>
        </p:nvSpPr>
        <p:spPr>
          <a:xfrm>
            <a:off x="1661522" y="3525266"/>
            <a:ext cx="2681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Biological differences in language development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BA7B83-BFB5-834D-DE6F-01E6D050E1E8}"/>
              </a:ext>
            </a:extLst>
          </p:cNvPr>
          <p:cNvSpPr txBox="1"/>
          <p:nvPr/>
        </p:nvSpPr>
        <p:spPr>
          <a:xfrm>
            <a:off x="1725055" y="4546797"/>
            <a:ext cx="2343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Individual developmental pace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C947C-C2C1-3476-FCCE-15440327DE34}"/>
              </a:ext>
            </a:extLst>
          </p:cNvPr>
          <p:cNvSpPr txBox="1"/>
          <p:nvPr/>
        </p:nvSpPr>
        <p:spPr>
          <a:xfrm>
            <a:off x="8657118" y="2357841"/>
            <a:ext cx="2703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Adjustment to a new nursery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30F142-A52B-FEE2-8DA6-A10B98594DFE}"/>
              </a:ext>
            </a:extLst>
          </p:cNvPr>
          <p:cNvSpPr txBox="1"/>
          <p:nvPr/>
        </p:nvSpPr>
        <p:spPr>
          <a:xfrm>
            <a:off x="8657118" y="3484799"/>
            <a:ext cx="2822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Relationships with carers and practitioners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6D427B-7201-F6C0-93F7-96F6BC1FB240}"/>
              </a:ext>
            </a:extLst>
          </p:cNvPr>
          <p:cNvSpPr txBox="1"/>
          <p:nvPr/>
        </p:nvSpPr>
        <p:spPr>
          <a:xfrm>
            <a:off x="8766086" y="4514317"/>
            <a:ext cx="2604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 for social interaction and learning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A0CA57-E853-8879-919A-7D578920D671}"/>
              </a:ext>
            </a:extLst>
          </p:cNvPr>
          <p:cNvSpPr txBox="1"/>
          <p:nvPr/>
        </p:nvSpPr>
        <p:spPr>
          <a:xfrm>
            <a:off x="2553520" y="5753616"/>
            <a:ext cx="6939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point: Nature and nurture interact to influence Shona’s development (Boyd and Bee, 2019). </a:t>
            </a:r>
          </a:p>
        </p:txBody>
      </p:sp>
    </p:spTree>
    <p:extLst>
      <p:ext uri="{BB962C8B-B14F-4D97-AF65-F5344CB8AC3E}">
        <p14:creationId xmlns:p14="http://schemas.microsoft.com/office/powerpoint/2010/main" val="33898750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2" grpId="0"/>
      <p:bldP spid="11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B383CB-79B5-C4EF-B86C-EEA2100215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BEF92DA-CBF5-537E-BB53-9FEAA8B34E2A}"/>
              </a:ext>
            </a:extLst>
          </p:cNvPr>
          <p:cNvCxnSpPr/>
          <p:nvPr/>
        </p:nvCxnSpPr>
        <p:spPr>
          <a:xfrm>
            <a:off x="1798820" y="719528"/>
            <a:ext cx="0" cy="479685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Terminator 5">
            <a:extLst>
              <a:ext uri="{FF2B5EF4-FFF2-40B4-BE49-F238E27FC236}">
                <a16:creationId xmlns:a16="http://schemas.microsoft.com/office/drawing/2014/main" id="{CB7B9121-DD8C-DD97-55CF-D05457433598}"/>
              </a:ext>
            </a:extLst>
          </p:cNvPr>
          <p:cNvSpPr/>
          <p:nvPr/>
        </p:nvSpPr>
        <p:spPr>
          <a:xfrm>
            <a:off x="899409" y="689548"/>
            <a:ext cx="764498" cy="509665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2900785-5AF0-5F70-4239-601FCADD0E8A}"/>
              </a:ext>
            </a:extLst>
          </p:cNvPr>
          <p:cNvSpPr/>
          <p:nvPr/>
        </p:nvSpPr>
        <p:spPr>
          <a:xfrm>
            <a:off x="988245" y="523945"/>
            <a:ext cx="5918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66411E-D32C-325B-F05F-215EA95F1138}"/>
              </a:ext>
            </a:extLst>
          </p:cNvPr>
          <p:cNvSpPr/>
          <p:nvPr/>
        </p:nvSpPr>
        <p:spPr>
          <a:xfrm>
            <a:off x="2467515" y="164181"/>
            <a:ext cx="704712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Support Plan and Interventions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3090BC-F9FD-8CFB-D081-BF45D19F9B94}"/>
              </a:ext>
            </a:extLst>
          </p:cNvPr>
          <p:cNvSpPr txBox="1"/>
          <p:nvPr/>
        </p:nvSpPr>
        <p:spPr>
          <a:xfrm>
            <a:off x="2488370" y="869430"/>
            <a:ext cx="5336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Copperplate Light" panose="02000604030000020004" pitchFamily="2" charset="77"/>
              </a:rPr>
              <a:t>Promoting Shona’s overall wellbeing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38D574-5CE0-E935-C766-C3BA4E9D505D}"/>
              </a:ext>
            </a:extLst>
          </p:cNvPr>
          <p:cNvSpPr txBox="1"/>
          <p:nvPr/>
        </p:nvSpPr>
        <p:spPr>
          <a:xfrm>
            <a:off x="1663907" y="1439057"/>
            <a:ext cx="30430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Emotional Wellbeing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589DEC-09AD-2BA2-4962-CDE09E168340}"/>
              </a:ext>
            </a:extLst>
          </p:cNvPr>
          <p:cNvSpPr txBox="1"/>
          <p:nvPr/>
        </p:nvSpPr>
        <p:spPr>
          <a:xfrm>
            <a:off x="1281658" y="2224569"/>
            <a:ext cx="44370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Consistent key person</a:t>
            </a:r>
          </a:p>
          <a:p>
            <a:pPr marL="177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Reassuring routines</a:t>
            </a:r>
          </a:p>
          <a:p>
            <a:pPr marL="177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Gradual setting-in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8E0D3E-D420-44C4-66C0-4D404B17F923}"/>
              </a:ext>
            </a:extLst>
          </p:cNvPr>
          <p:cNvSpPr txBox="1"/>
          <p:nvPr/>
        </p:nvSpPr>
        <p:spPr>
          <a:xfrm>
            <a:off x="8530225" y="1439057"/>
            <a:ext cx="2404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Social Wellbeing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1E35B9-DE71-B1CD-8DF4-B9845DCDD2FD}"/>
              </a:ext>
            </a:extLst>
          </p:cNvPr>
          <p:cNvSpPr txBox="1"/>
          <p:nvPr/>
        </p:nvSpPr>
        <p:spPr>
          <a:xfrm>
            <a:off x="1663906" y="3775347"/>
            <a:ext cx="27202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Cognitive Wellbeing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85B1C-91AE-DE26-E1F9-AC5389DC3874}"/>
              </a:ext>
            </a:extLst>
          </p:cNvPr>
          <p:cNvSpPr txBox="1"/>
          <p:nvPr/>
        </p:nvSpPr>
        <p:spPr>
          <a:xfrm>
            <a:off x="8530225" y="3775347"/>
            <a:ext cx="2943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Physical Wellbeing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A7CF54-4F84-6DB5-614C-108E3D825247}"/>
              </a:ext>
            </a:extLst>
          </p:cNvPr>
          <p:cNvSpPr txBox="1"/>
          <p:nvPr/>
        </p:nvSpPr>
        <p:spPr>
          <a:xfrm>
            <a:off x="1281658" y="4597051"/>
            <a:ext cx="3354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Picture cards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Storytelling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Guided 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Simple choices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3C7451-3E6B-7ACD-1C15-417D8281D4B2}"/>
              </a:ext>
            </a:extLst>
          </p:cNvPr>
          <p:cNvSpPr txBox="1"/>
          <p:nvPr/>
        </p:nvSpPr>
        <p:spPr>
          <a:xfrm>
            <a:off x="8116866" y="2363068"/>
            <a:ext cx="3356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One-to-one play progressing to small-group activities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31DDCC-95A1-35C9-5717-85830EE4BFE4}"/>
              </a:ext>
            </a:extLst>
          </p:cNvPr>
          <p:cNvSpPr txBox="1"/>
          <p:nvPr/>
        </p:nvSpPr>
        <p:spPr>
          <a:xfrm>
            <a:off x="8119741" y="4597051"/>
            <a:ext cx="3354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Outdoor activities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Independent self-care tasks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F7D58FC-C9B3-689F-1A88-1F72CE24D731}"/>
              </a:ext>
            </a:extLst>
          </p:cNvPr>
          <p:cNvSpPr txBox="1"/>
          <p:nvPr/>
        </p:nvSpPr>
        <p:spPr>
          <a:xfrm>
            <a:off x="9795353" y="3137687"/>
            <a:ext cx="1819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ngsana New" panose="02020603050405020304" pitchFamily="18" charset="-34"/>
                <a:cs typeface="Angsana New" panose="02020603050405020304" pitchFamily="18" charset="-34"/>
              </a:rPr>
              <a:t>Orenstein and Lewis, 2022</a:t>
            </a:r>
            <a:endParaRPr lang="en-US" sz="1600" dirty="0"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3755E84-5F43-6F63-1DC3-2C6944F2B8F0}"/>
              </a:ext>
            </a:extLst>
          </p:cNvPr>
          <p:cNvSpPr txBox="1"/>
          <p:nvPr/>
        </p:nvSpPr>
        <p:spPr>
          <a:xfrm>
            <a:off x="2820069" y="3131990"/>
            <a:ext cx="2364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ngsana New" panose="02020603050405020304" pitchFamily="18" charset="-34"/>
                <a:cs typeface="Angsana New" panose="02020603050405020304" pitchFamily="18" charset="-34"/>
              </a:rPr>
              <a:t>(</a:t>
            </a:r>
            <a:r>
              <a:rPr lang="en-GB" dirty="0">
                <a:latin typeface="Angsana New" panose="02020603050405020304" pitchFamily="18" charset="-34"/>
                <a:cs typeface="Angsana New" panose="02020603050405020304" pitchFamily="18" charset="-34"/>
              </a:rPr>
              <a:t>Zeanah, Berlin and Boris 2011)</a:t>
            </a:r>
            <a:endParaRPr lang="en-US" sz="1600" dirty="0"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60B7A4-E63E-E917-DBBA-B328F811FCDE}"/>
              </a:ext>
            </a:extLst>
          </p:cNvPr>
          <p:cNvSpPr txBox="1"/>
          <p:nvPr/>
        </p:nvSpPr>
        <p:spPr>
          <a:xfrm>
            <a:off x="3798278" y="5458826"/>
            <a:ext cx="1195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ngsana New" panose="02020603050405020304" pitchFamily="18" charset="-34"/>
                <a:cs typeface="Angsana New" panose="02020603050405020304" pitchFamily="18" charset="-34"/>
              </a:rPr>
              <a:t>(</a:t>
            </a:r>
            <a:r>
              <a:rPr lang="en-US" dirty="0">
                <a:latin typeface="Angsana New" panose="02020603050405020304" pitchFamily="18" charset="-34"/>
                <a:cs typeface="Angsana New" panose="02020603050405020304" pitchFamily="18" charset="-34"/>
              </a:rPr>
              <a:t>Vygotsky</a:t>
            </a:r>
            <a:r>
              <a:rPr lang="en-US" sz="1600" dirty="0">
                <a:latin typeface="Angsana New" panose="02020603050405020304" pitchFamily="18" charset="-34"/>
                <a:cs typeface="Angsana New" panose="02020603050405020304" pitchFamily="18" charset="-34"/>
              </a:rPr>
              <a:t>, 1978)</a:t>
            </a:r>
          </a:p>
        </p:txBody>
      </p:sp>
    </p:spTree>
    <p:extLst>
      <p:ext uri="{BB962C8B-B14F-4D97-AF65-F5344CB8AC3E}">
        <p14:creationId xmlns:p14="http://schemas.microsoft.com/office/powerpoint/2010/main" val="429968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2" grpId="0"/>
      <p:bldP spid="4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392083-6925-3F2B-925A-93A392B222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3F1A144-565A-307B-973C-04E5CFC997C8}"/>
              </a:ext>
            </a:extLst>
          </p:cNvPr>
          <p:cNvSpPr/>
          <p:nvPr/>
        </p:nvSpPr>
        <p:spPr>
          <a:xfrm>
            <a:off x="2369659" y="456579"/>
            <a:ext cx="745268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Critical Evaluation of Erikson’s Psychosocial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70F7B-2CA1-94D8-C53B-1C893A3AA782}"/>
              </a:ext>
            </a:extLst>
          </p:cNvPr>
          <p:cNvSpPr txBox="1"/>
          <p:nvPr/>
        </p:nvSpPr>
        <p:spPr>
          <a:xfrm>
            <a:off x="1632167" y="1644085"/>
            <a:ext cx="1927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opperplate" panose="02000504000000020004" pitchFamily="2" charset="77"/>
              </a:rPr>
              <a:t>Strengths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839F5-402F-C29A-7531-495CF4342D8E}"/>
              </a:ext>
            </a:extLst>
          </p:cNvPr>
          <p:cNvSpPr txBox="1"/>
          <p:nvPr/>
        </p:nvSpPr>
        <p:spPr>
          <a:xfrm>
            <a:off x="8445910" y="1644084"/>
            <a:ext cx="2032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latin typeface="Copperplate" panose="02000504000000020004" pitchFamily="2" charset="77"/>
              </a:rPr>
              <a:t>Limitations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21220-0D34-45AE-D57D-C30CE921AC0A}"/>
              </a:ext>
            </a:extLst>
          </p:cNvPr>
          <p:cNvSpPr txBox="1"/>
          <p:nvPr/>
        </p:nvSpPr>
        <p:spPr>
          <a:xfrm>
            <a:off x="717755" y="2546555"/>
            <a:ext cx="41197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Recognises</a:t>
            </a:r>
            <a:r>
              <a:rPr lang="en-US" dirty="0"/>
              <a:t> the influence of social experiences on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practitioners understand Shona’s developing independence and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Provides a framework for understanding psychosocial needs and its relevance to educational practice </a:t>
            </a:r>
            <a:r>
              <a:rPr lang="en-US" sz="1400" dirty="0"/>
              <a:t>(Maree, 2021)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0050C3-32B2-BBDE-245B-2375816C4E64}"/>
              </a:ext>
            </a:extLst>
          </p:cNvPr>
          <p:cNvSpPr txBox="1"/>
          <p:nvPr/>
        </p:nvSpPr>
        <p:spPr>
          <a:xfrm>
            <a:off x="7708490" y="2556387"/>
            <a:ext cx="38542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Age-related stages may not reflect individual developmental differences </a:t>
            </a:r>
            <a:r>
              <a:rPr lang="en-US" sz="1400" dirty="0"/>
              <a:t>(Miller, 2010).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Does not fully explain language or biological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Other theories may explain particular </a:t>
            </a:r>
            <a:r>
              <a:rPr lang="en-US" dirty="0" err="1"/>
              <a:t>behaviours</a:t>
            </a:r>
            <a:r>
              <a:rPr lang="en-US" dirty="0"/>
              <a:t> more directly.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E9A3F88-85DB-F81F-5510-E146074C1F03}"/>
              </a:ext>
            </a:extLst>
          </p:cNvPr>
          <p:cNvCxnSpPr/>
          <p:nvPr/>
        </p:nvCxnSpPr>
        <p:spPr>
          <a:xfrm>
            <a:off x="2369659" y="565996"/>
            <a:ext cx="0" cy="550606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75C3105-CD71-1FA9-855A-0840940D1CFC}"/>
              </a:ext>
            </a:extLst>
          </p:cNvPr>
          <p:cNvSpPr/>
          <p:nvPr/>
        </p:nvSpPr>
        <p:spPr>
          <a:xfrm>
            <a:off x="1686454" y="379634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2822611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build="allAtOnce"/>
      <p:bldP spid="9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C7BDE6-8486-66A5-BDC2-6CEB9D0541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E8B9377-7565-35F2-70D9-3824DB84F12B}"/>
              </a:ext>
            </a:extLst>
          </p:cNvPr>
          <p:cNvSpPr/>
          <p:nvPr/>
        </p:nvSpPr>
        <p:spPr>
          <a:xfrm>
            <a:off x="589183" y="2526889"/>
            <a:ext cx="4031226" cy="329380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Bowlby: Attachment theory provides an additional perspective on Shona's separation anxiety.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Vygotsky: Sociocultural theory explains how guided interaction may support Shona's communication and learning.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017D644-345F-202F-C673-F03ECA3F8C77}"/>
              </a:ext>
            </a:extLst>
          </p:cNvPr>
          <p:cNvSpPr/>
          <p:nvPr/>
        </p:nvSpPr>
        <p:spPr>
          <a:xfrm>
            <a:off x="4916129" y="2526889"/>
            <a:ext cx="6686687" cy="321515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Erikson's theory provides a framework for understanding Shona's developing autonomy, initiative and confidence.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 relationships, encouragement and opportunities for independence may support her development.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 and nurture both influence children's developmental experiences.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Combining Erikson's theory with Bowlby's and Vygotsky's perspectives allows for a more holistic approach.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Individualised support is essential to Shona's wellbeing.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3ACDA-8C7E-CB25-4003-E494AB4952E8}"/>
              </a:ext>
            </a:extLst>
          </p:cNvPr>
          <p:cNvSpPr txBox="1"/>
          <p:nvPr/>
        </p:nvSpPr>
        <p:spPr>
          <a:xfrm>
            <a:off x="589183" y="1464419"/>
            <a:ext cx="40312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DD9E5"/>
                </a:highlight>
                <a:latin typeface="Copperplate" panose="02000504000000020004" pitchFamily="2" charset="77"/>
              </a:rPr>
              <a:t>Comparison with other theories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71DBA9-7E25-5EE3-5C9D-67F84C243A93}"/>
              </a:ext>
            </a:extLst>
          </p:cNvPr>
          <p:cNvSpPr txBox="1"/>
          <p:nvPr/>
        </p:nvSpPr>
        <p:spPr>
          <a:xfrm>
            <a:off x="6243859" y="1649086"/>
            <a:ext cx="40312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DD9E5"/>
                </a:highlight>
                <a:latin typeface="Copperplate" panose="02000504000000020004" pitchFamily="2" charset="77"/>
              </a:rPr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3EBA14F-32A7-97C9-96D1-C441A36DB278}"/>
              </a:ext>
            </a:extLst>
          </p:cNvPr>
          <p:cNvSpPr/>
          <p:nvPr/>
        </p:nvSpPr>
        <p:spPr>
          <a:xfrm>
            <a:off x="2627899" y="225019"/>
            <a:ext cx="3468101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Conclusion</a:t>
            </a:r>
            <a:endParaRPr lang="en-US" sz="6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3762C0F-B2E0-8E5C-7650-15B83021E20C}"/>
              </a:ext>
            </a:extLst>
          </p:cNvPr>
          <p:cNvCxnSpPr/>
          <p:nvPr/>
        </p:nvCxnSpPr>
        <p:spPr>
          <a:xfrm>
            <a:off x="2920181" y="521111"/>
            <a:ext cx="0" cy="471948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56D8A26-6B34-F4BE-057E-B550F0E7F50C}"/>
              </a:ext>
            </a:extLst>
          </p:cNvPr>
          <p:cNvSpPr/>
          <p:nvPr/>
        </p:nvSpPr>
        <p:spPr>
          <a:xfrm>
            <a:off x="2229050" y="271185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3608360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1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DBED9D-BAAD-0F57-5D63-9F3B6D6B3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8490"/>
            <a:ext cx="12355886" cy="69464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57DD34-4B0C-C591-84CD-6542E40DFAF7}"/>
              </a:ext>
            </a:extLst>
          </p:cNvPr>
          <p:cNvSpPr txBox="1"/>
          <p:nvPr/>
        </p:nvSpPr>
        <p:spPr>
          <a:xfrm>
            <a:off x="552059" y="1432493"/>
            <a:ext cx="11087882" cy="39303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Boyd, D. and Bee, H. (2019)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8th global ed. Harlow: Pearson.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Maree, J.G. (2021) 'The psychosocial development theory of Erik Erikson: critical overview',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191(7–8), pp. 1107–1121.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https://doi.org/10.1080/03004430.2020.1845163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 09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Miller, P.H. (1997)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Theories of developmental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3rd ed. New York: W.H. Freeman.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Orenstein, G.A. and Lewis, L. (2022) 'Eriksons stages of psychosocial development', 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Treasure Island, FL: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Publishing.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https://www.ncbi.nlm.nih.gov/books/NBK556096/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 10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Vygotsky, L.S. and Cole, M. (1978)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https://ebookcentral.proquest.com/lib/trinity/reader.action?docID=3301299&amp;query=&amp;c=RVBVQg&amp;ppg=1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09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Zeanah, C.H., Berlin, L.J. and Boris, N.W. (2011) 'Practitioner review: Clinical applications of attachment theory and research for infants and young children',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52(8), pp. 819–833.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https://doi.org/10.1111/j.1469-7610.2011.02399.x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 10 October 2026).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305AF5-0847-4E91-86D9-3E2FEE7D3316}"/>
              </a:ext>
            </a:extLst>
          </p:cNvPr>
          <p:cNvSpPr/>
          <p:nvPr/>
        </p:nvSpPr>
        <p:spPr>
          <a:xfrm>
            <a:off x="2848185" y="124842"/>
            <a:ext cx="332975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Reference List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778D1D8-263E-6767-14D2-F2BCE6F48C17}"/>
              </a:ext>
            </a:extLst>
          </p:cNvPr>
          <p:cNvCxnSpPr/>
          <p:nvPr/>
        </p:nvCxnSpPr>
        <p:spPr>
          <a:xfrm>
            <a:off x="2743199" y="403124"/>
            <a:ext cx="0" cy="481781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75E7297B-464E-8469-E316-F9F185D18037}"/>
              </a:ext>
            </a:extLst>
          </p:cNvPr>
          <p:cNvSpPr/>
          <p:nvPr/>
        </p:nvSpPr>
        <p:spPr>
          <a:xfrm>
            <a:off x="2042152" y="124841"/>
            <a:ext cx="69121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26550140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8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10704</TotalTime>
  <Words>944</Words>
  <Application>Microsoft Macintosh PowerPoint</Application>
  <PresentationFormat>Widescreen</PresentationFormat>
  <Paragraphs>155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Angsana New</vt:lpstr>
      <vt:lpstr>Aptos</vt:lpstr>
      <vt:lpstr>Aptos Display</vt:lpstr>
      <vt:lpstr>Arial</vt:lpstr>
      <vt:lpstr>Arial Narrow</vt:lpstr>
      <vt:lpstr>Cambria</vt:lpstr>
      <vt:lpstr>Copperplate</vt:lpstr>
      <vt:lpstr>Copperplate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lastModifiedBy>Khadija Abouelela (2521456)</cp:lastModifiedBy>
  <cp:revision>6</cp:revision>
  <dcterms:created xsi:type="dcterms:W3CDTF">2026-10-04T12:01:05Z</dcterms:created>
  <dcterms:modified xsi:type="dcterms:W3CDTF">2026-10-12T01:49:08Z</dcterms:modified>
</cp:coreProperties>
</file>