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86" r:id="rId4"/>
    <p:sldId id="287" r:id="rId5"/>
    <p:sldId id="288" r:id="rId6"/>
    <p:sldId id="289" r:id="rId7"/>
    <p:sldId id="258" r:id="rId8"/>
    <p:sldId id="259" r:id="rId9"/>
    <p:sldId id="260" r:id="rId10"/>
    <p:sldId id="264" r:id="rId11"/>
    <p:sldId id="266" r:id="rId12"/>
    <p:sldId id="265" r:id="rId13"/>
    <p:sldId id="261" r:id="rId14"/>
    <p:sldId id="262" r:id="rId15"/>
    <p:sldId id="267" r:id="rId16"/>
    <p:sldId id="263" r:id="rId17"/>
    <p:sldId id="271" r:id="rId18"/>
    <p:sldId id="268" r:id="rId19"/>
    <p:sldId id="269" r:id="rId20"/>
    <p:sldId id="273" r:id="rId21"/>
    <p:sldId id="275" r:id="rId22"/>
    <p:sldId id="285" r:id="rId23"/>
    <p:sldId id="274" r:id="rId24"/>
    <p:sldId id="276" r:id="rId25"/>
    <p:sldId id="280" r:id="rId26"/>
    <p:sldId id="277" r:id="rId27"/>
    <p:sldId id="281" r:id="rId28"/>
    <p:sldId id="278" r:id="rId29"/>
    <p:sldId id="279" r:id="rId30"/>
    <p:sldId id="284" r:id="rId31"/>
    <p:sldId id="282" r:id="rId32"/>
    <p:sldId id="272" r:id="rId33"/>
    <p:sldId id="28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3142"/>
    <a:srgbClr val="023D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71" d="100"/>
          <a:sy n="71" d="100"/>
        </p:scale>
        <p:origin x="48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CD1C3E-5374-44DF-B1C2-C839CC42D7FD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AAA95D-BD08-45D0-9529-85FE24682860}">
      <dgm:prSet phldrT="[Text]"/>
      <dgm:spPr/>
      <dgm:t>
        <a:bodyPr/>
        <a:lstStyle/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2. </a:t>
          </a:r>
        </a:p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Designing Activities to Overcome the Problem</a:t>
          </a:r>
          <a:endParaRPr lang="en-GB" dirty="0">
            <a:solidFill>
              <a:srgbClr val="C00000"/>
            </a:solidFill>
          </a:endParaRPr>
        </a:p>
      </dgm:t>
    </dgm:pt>
    <dgm:pt modelId="{87122D51-6FA7-4A4F-B16F-9C8328A9EB74}" type="parTrans" cxnId="{739A9CEE-FA39-45A4-8988-8D0812575972}">
      <dgm:prSet/>
      <dgm:spPr/>
      <dgm:t>
        <a:bodyPr/>
        <a:lstStyle/>
        <a:p>
          <a:endParaRPr lang="en-GB"/>
        </a:p>
      </dgm:t>
    </dgm:pt>
    <dgm:pt modelId="{2C9EA397-2F96-47D5-B23A-0AF97A5FFCED}" type="sibTrans" cxnId="{739A9CEE-FA39-45A4-8988-8D0812575972}">
      <dgm:prSet/>
      <dgm:spPr/>
      <dgm:t>
        <a:bodyPr/>
        <a:lstStyle/>
        <a:p>
          <a:endParaRPr lang="en-GB"/>
        </a:p>
      </dgm:t>
    </dgm:pt>
    <dgm:pt modelId="{3775C43E-E7C6-416F-B5D0-944197C37C36}">
      <dgm:prSet phldrT="[Text]"/>
      <dgm:spPr/>
      <dgm:t>
        <a:bodyPr/>
        <a:lstStyle/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3. </a:t>
          </a:r>
        </a:p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Carrying Out Follow-Up Monitoring</a:t>
          </a:r>
          <a:endParaRPr lang="en-GB" dirty="0">
            <a:solidFill>
              <a:srgbClr val="C00000"/>
            </a:solidFill>
          </a:endParaRPr>
        </a:p>
      </dgm:t>
    </dgm:pt>
    <dgm:pt modelId="{66483C5E-9BA8-4F8B-BE91-6A02A9D7A2BC}" type="parTrans" cxnId="{7595014D-6DBF-4F2C-968A-E0E0287F85F6}">
      <dgm:prSet/>
      <dgm:spPr/>
      <dgm:t>
        <a:bodyPr/>
        <a:lstStyle/>
        <a:p>
          <a:endParaRPr lang="en-GB"/>
        </a:p>
      </dgm:t>
    </dgm:pt>
    <dgm:pt modelId="{7CED7796-E888-492B-B044-6E1DA6EDE0C0}" type="sibTrans" cxnId="{7595014D-6DBF-4F2C-968A-E0E0287F85F6}">
      <dgm:prSet/>
      <dgm:spPr/>
      <dgm:t>
        <a:bodyPr/>
        <a:lstStyle/>
        <a:p>
          <a:endParaRPr lang="en-GB"/>
        </a:p>
      </dgm:t>
    </dgm:pt>
    <dgm:pt modelId="{BE79E72F-FB92-4FD9-B011-C517B2F5C44C}">
      <dgm:prSet phldrT="[Text]"/>
      <dgm:spPr/>
      <dgm:t>
        <a:bodyPr/>
        <a:lstStyle/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4. </a:t>
          </a:r>
        </a:p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Ensuring No New Problems Are Introduced</a:t>
          </a:r>
          <a:endParaRPr lang="en-GB" dirty="0">
            <a:solidFill>
              <a:srgbClr val="C00000"/>
            </a:solidFill>
          </a:endParaRPr>
        </a:p>
      </dgm:t>
    </dgm:pt>
    <dgm:pt modelId="{7E6F7B81-4ED6-4262-98C1-831D30D0C1E7}" type="parTrans" cxnId="{682CB70C-3B3A-4D88-88B9-1CF981EA52B8}">
      <dgm:prSet/>
      <dgm:spPr/>
      <dgm:t>
        <a:bodyPr/>
        <a:lstStyle/>
        <a:p>
          <a:endParaRPr lang="en-GB"/>
        </a:p>
      </dgm:t>
    </dgm:pt>
    <dgm:pt modelId="{BECBE41E-0249-4ABE-B9E5-9BBFAA9E4FF6}" type="sibTrans" cxnId="{682CB70C-3B3A-4D88-88B9-1CF981EA52B8}">
      <dgm:prSet/>
      <dgm:spPr/>
      <dgm:t>
        <a:bodyPr/>
        <a:lstStyle/>
        <a:p>
          <a:endParaRPr lang="en-GB"/>
        </a:p>
      </dgm:t>
    </dgm:pt>
    <dgm:pt modelId="{10732A25-3B93-4F3A-897F-E703319396E3}">
      <dgm:prSet phldrT="[Text]"/>
      <dgm:spPr/>
      <dgm:t>
        <a:bodyPr/>
        <a:lstStyle/>
        <a:p>
          <a:pPr algn="l"/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       5. </a:t>
          </a:r>
        </a:p>
        <a:p>
          <a:pPr algn="ctr"/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Ensuring Corrective Steps Are Effective</a:t>
          </a:r>
          <a:endParaRPr lang="en-GB" dirty="0">
            <a:solidFill>
              <a:srgbClr val="C00000"/>
            </a:solidFill>
          </a:endParaRPr>
        </a:p>
      </dgm:t>
    </dgm:pt>
    <dgm:pt modelId="{EF46421B-AF37-4DC7-BAE7-7CD725A918E8}" type="parTrans" cxnId="{512067B7-1739-47B2-91CC-E46B015EC058}">
      <dgm:prSet/>
      <dgm:spPr/>
      <dgm:t>
        <a:bodyPr/>
        <a:lstStyle/>
        <a:p>
          <a:endParaRPr lang="en-GB"/>
        </a:p>
      </dgm:t>
    </dgm:pt>
    <dgm:pt modelId="{22E22D14-1B4B-4506-9E3E-0920234C5896}" type="sibTrans" cxnId="{512067B7-1739-47B2-91CC-E46B015EC058}">
      <dgm:prSet/>
      <dgm:spPr/>
      <dgm:t>
        <a:bodyPr/>
        <a:lstStyle/>
        <a:p>
          <a:endParaRPr lang="en-GB"/>
        </a:p>
      </dgm:t>
    </dgm:pt>
    <dgm:pt modelId="{9FFC24A7-D4C6-46C0-BD91-CA1B769D1B05}">
      <dgm:prSet phldrT="[Text]"/>
      <dgm:spPr/>
      <dgm:t>
        <a:bodyPr/>
        <a:lstStyle/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1.</a:t>
          </a:r>
        </a:p>
        <a:p>
          <a:r>
            <a:rPr kumimoji="0" lang="en-US" altLang="en-US" b="1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 Identifying the Problem</a:t>
          </a:r>
          <a:endParaRPr lang="en-GB" dirty="0">
            <a:solidFill>
              <a:srgbClr val="C00000"/>
            </a:solidFill>
          </a:endParaRPr>
        </a:p>
      </dgm:t>
    </dgm:pt>
    <dgm:pt modelId="{23268981-ABDE-43E1-82F5-FC56DC2DA829}" type="parTrans" cxnId="{F1D3B3DF-FAA1-4DD7-89F4-DA37EC43043C}">
      <dgm:prSet/>
      <dgm:spPr/>
      <dgm:t>
        <a:bodyPr/>
        <a:lstStyle/>
        <a:p>
          <a:endParaRPr lang="en-GB"/>
        </a:p>
      </dgm:t>
    </dgm:pt>
    <dgm:pt modelId="{481653AB-BC4A-4F99-927A-3D296CD16F85}" type="sibTrans" cxnId="{F1D3B3DF-FAA1-4DD7-89F4-DA37EC43043C}">
      <dgm:prSet/>
      <dgm:spPr/>
      <dgm:t>
        <a:bodyPr/>
        <a:lstStyle/>
        <a:p>
          <a:endParaRPr lang="en-GB"/>
        </a:p>
      </dgm:t>
    </dgm:pt>
    <dgm:pt modelId="{E71CE806-1548-4DD4-9734-09A2542264FF}" type="pres">
      <dgm:prSet presAssocID="{82CD1C3E-5374-44DF-B1C2-C839CC42D7FD}" presName="cycle" presStyleCnt="0">
        <dgm:presLayoutVars>
          <dgm:dir/>
          <dgm:resizeHandles val="exact"/>
        </dgm:presLayoutVars>
      </dgm:prSet>
      <dgm:spPr/>
    </dgm:pt>
    <dgm:pt modelId="{2F992416-E2AA-4541-A963-EF1639AE831F}" type="pres">
      <dgm:prSet presAssocID="{FAAAA95D-BD08-45D0-9529-85FE24682860}" presName="dummy" presStyleCnt="0"/>
      <dgm:spPr/>
    </dgm:pt>
    <dgm:pt modelId="{65E98C47-53C6-4B98-AEC5-C0F753CC25C6}" type="pres">
      <dgm:prSet presAssocID="{FAAAA95D-BD08-45D0-9529-85FE24682860}" presName="node" presStyleLbl="revTx" presStyleIdx="0" presStyleCnt="5">
        <dgm:presLayoutVars>
          <dgm:bulletEnabled val="1"/>
        </dgm:presLayoutVars>
      </dgm:prSet>
      <dgm:spPr/>
    </dgm:pt>
    <dgm:pt modelId="{A8A0543A-CA0E-4770-8E71-A48030C5DECB}" type="pres">
      <dgm:prSet presAssocID="{2C9EA397-2F96-47D5-B23A-0AF97A5FFCED}" presName="sibTrans" presStyleLbl="node1" presStyleIdx="0" presStyleCnt="5"/>
      <dgm:spPr/>
    </dgm:pt>
    <dgm:pt modelId="{0176A12C-9BF2-4204-8006-EDB6A5A52558}" type="pres">
      <dgm:prSet presAssocID="{3775C43E-E7C6-416F-B5D0-944197C37C36}" presName="dummy" presStyleCnt="0"/>
      <dgm:spPr/>
    </dgm:pt>
    <dgm:pt modelId="{1838F598-9596-41AB-A772-2E1AFBD7C245}" type="pres">
      <dgm:prSet presAssocID="{3775C43E-E7C6-416F-B5D0-944197C37C36}" presName="node" presStyleLbl="revTx" presStyleIdx="1" presStyleCnt="5">
        <dgm:presLayoutVars>
          <dgm:bulletEnabled val="1"/>
        </dgm:presLayoutVars>
      </dgm:prSet>
      <dgm:spPr/>
    </dgm:pt>
    <dgm:pt modelId="{FC870DF5-C6CA-40DC-8C0B-69E4DB21E880}" type="pres">
      <dgm:prSet presAssocID="{7CED7796-E888-492B-B044-6E1DA6EDE0C0}" presName="sibTrans" presStyleLbl="node1" presStyleIdx="1" presStyleCnt="5"/>
      <dgm:spPr/>
    </dgm:pt>
    <dgm:pt modelId="{2A688E1E-E644-4134-B423-ECCCB5D0C871}" type="pres">
      <dgm:prSet presAssocID="{BE79E72F-FB92-4FD9-B011-C517B2F5C44C}" presName="dummy" presStyleCnt="0"/>
      <dgm:spPr/>
    </dgm:pt>
    <dgm:pt modelId="{7F0225E0-FB67-4F9E-ADFE-65B9BD0F1A63}" type="pres">
      <dgm:prSet presAssocID="{BE79E72F-FB92-4FD9-B011-C517B2F5C44C}" presName="node" presStyleLbl="revTx" presStyleIdx="2" presStyleCnt="5">
        <dgm:presLayoutVars>
          <dgm:bulletEnabled val="1"/>
        </dgm:presLayoutVars>
      </dgm:prSet>
      <dgm:spPr/>
    </dgm:pt>
    <dgm:pt modelId="{A0DF4C1C-B496-4ADE-AC0E-B629600842AC}" type="pres">
      <dgm:prSet presAssocID="{BECBE41E-0249-4ABE-B9E5-9BBFAA9E4FF6}" presName="sibTrans" presStyleLbl="node1" presStyleIdx="2" presStyleCnt="5"/>
      <dgm:spPr/>
    </dgm:pt>
    <dgm:pt modelId="{9CCA4636-1BA8-4647-8789-DDA1367E2AFE}" type="pres">
      <dgm:prSet presAssocID="{10732A25-3B93-4F3A-897F-E703319396E3}" presName="dummy" presStyleCnt="0"/>
      <dgm:spPr/>
    </dgm:pt>
    <dgm:pt modelId="{F0FBF574-3BAC-433F-997E-5F858CD66F52}" type="pres">
      <dgm:prSet presAssocID="{10732A25-3B93-4F3A-897F-E703319396E3}" presName="node" presStyleLbl="revTx" presStyleIdx="3" presStyleCnt="5" custScaleX="112337">
        <dgm:presLayoutVars>
          <dgm:bulletEnabled val="1"/>
        </dgm:presLayoutVars>
      </dgm:prSet>
      <dgm:spPr/>
    </dgm:pt>
    <dgm:pt modelId="{997D1E0E-805B-42F9-BA80-CE774B91B39C}" type="pres">
      <dgm:prSet presAssocID="{22E22D14-1B4B-4506-9E3E-0920234C5896}" presName="sibTrans" presStyleLbl="node1" presStyleIdx="3" presStyleCnt="5" custScaleX="110103"/>
      <dgm:spPr/>
    </dgm:pt>
    <dgm:pt modelId="{9B748FE2-3513-4410-9FA8-1456B45BC3C3}" type="pres">
      <dgm:prSet presAssocID="{9FFC24A7-D4C6-46C0-BD91-CA1B769D1B05}" presName="dummy" presStyleCnt="0"/>
      <dgm:spPr/>
    </dgm:pt>
    <dgm:pt modelId="{D6947EE5-3028-4F5C-BBFF-B0C2EE4290D8}" type="pres">
      <dgm:prSet presAssocID="{9FFC24A7-D4C6-46C0-BD91-CA1B769D1B05}" presName="node" presStyleLbl="revTx" presStyleIdx="4" presStyleCnt="5" custScaleX="96666" custScaleY="78055" custRadScaleRad="102375" custRadScaleInc="-45214">
        <dgm:presLayoutVars>
          <dgm:bulletEnabled val="1"/>
        </dgm:presLayoutVars>
      </dgm:prSet>
      <dgm:spPr/>
    </dgm:pt>
    <dgm:pt modelId="{6025C3CE-DAB2-4F7F-A599-7BF349EC05F4}" type="pres">
      <dgm:prSet presAssocID="{481653AB-BC4A-4F99-927A-3D296CD16F85}" presName="sibTrans" presStyleLbl="node1" presStyleIdx="4" presStyleCnt="5"/>
      <dgm:spPr/>
    </dgm:pt>
  </dgm:ptLst>
  <dgm:cxnLst>
    <dgm:cxn modelId="{682CB70C-3B3A-4D88-88B9-1CF981EA52B8}" srcId="{82CD1C3E-5374-44DF-B1C2-C839CC42D7FD}" destId="{BE79E72F-FB92-4FD9-B011-C517B2F5C44C}" srcOrd="2" destOrd="0" parTransId="{7E6F7B81-4ED6-4262-98C1-831D30D0C1E7}" sibTransId="{BECBE41E-0249-4ABE-B9E5-9BBFAA9E4FF6}"/>
    <dgm:cxn modelId="{BA736B2B-BCB2-4527-B365-DD9D6940EB70}" type="presOf" srcId="{10732A25-3B93-4F3A-897F-E703319396E3}" destId="{F0FBF574-3BAC-433F-997E-5F858CD66F52}" srcOrd="0" destOrd="0" presId="urn:microsoft.com/office/officeart/2005/8/layout/cycle1"/>
    <dgm:cxn modelId="{E05E7863-D090-4924-BE40-0E29954E7580}" type="presOf" srcId="{481653AB-BC4A-4F99-927A-3D296CD16F85}" destId="{6025C3CE-DAB2-4F7F-A599-7BF349EC05F4}" srcOrd="0" destOrd="0" presId="urn:microsoft.com/office/officeart/2005/8/layout/cycle1"/>
    <dgm:cxn modelId="{53522F6C-E1CB-4DA3-83E7-0C137783F984}" type="presOf" srcId="{3775C43E-E7C6-416F-B5D0-944197C37C36}" destId="{1838F598-9596-41AB-A772-2E1AFBD7C245}" srcOrd="0" destOrd="0" presId="urn:microsoft.com/office/officeart/2005/8/layout/cycle1"/>
    <dgm:cxn modelId="{7595014D-6DBF-4F2C-968A-E0E0287F85F6}" srcId="{82CD1C3E-5374-44DF-B1C2-C839CC42D7FD}" destId="{3775C43E-E7C6-416F-B5D0-944197C37C36}" srcOrd="1" destOrd="0" parTransId="{66483C5E-9BA8-4F8B-BE91-6A02A9D7A2BC}" sibTransId="{7CED7796-E888-492B-B044-6E1DA6EDE0C0}"/>
    <dgm:cxn modelId="{83886150-EF70-4F95-BDAB-3B9245F80F78}" type="presOf" srcId="{BE79E72F-FB92-4FD9-B011-C517B2F5C44C}" destId="{7F0225E0-FB67-4F9E-ADFE-65B9BD0F1A63}" srcOrd="0" destOrd="0" presId="urn:microsoft.com/office/officeart/2005/8/layout/cycle1"/>
    <dgm:cxn modelId="{EAFCC781-816E-4109-85B9-300DFC98A90E}" type="presOf" srcId="{9FFC24A7-D4C6-46C0-BD91-CA1B769D1B05}" destId="{D6947EE5-3028-4F5C-BBFF-B0C2EE4290D8}" srcOrd="0" destOrd="0" presId="urn:microsoft.com/office/officeart/2005/8/layout/cycle1"/>
    <dgm:cxn modelId="{BF139E89-5F23-4F8E-A506-6E64BD05FAE3}" type="presOf" srcId="{FAAAA95D-BD08-45D0-9529-85FE24682860}" destId="{65E98C47-53C6-4B98-AEC5-C0F753CC25C6}" srcOrd="0" destOrd="0" presId="urn:microsoft.com/office/officeart/2005/8/layout/cycle1"/>
    <dgm:cxn modelId="{512067B7-1739-47B2-91CC-E46B015EC058}" srcId="{82CD1C3E-5374-44DF-B1C2-C839CC42D7FD}" destId="{10732A25-3B93-4F3A-897F-E703319396E3}" srcOrd="3" destOrd="0" parTransId="{EF46421B-AF37-4DC7-BAE7-7CD725A918E8}" sibTransId="{22E22D14-1B4B-4506-9E3E-0920234C5896}"/>
    <dgm:cxn modelId="{2A1279BB-A113-4A01-BF01-E4C01F19B1ED}" type="presOf" srcId="{22E22D14-1B4B-4506-9E3E-0920234C5896}" destId="{997D1E0E-805B-42F9-BA80-CE774B91B39C}" srcOrd="0" destOrd="0" presId="urn:microsoft.com/office/officeart/2005/8/layout/cycle1"/>
    <dgm:cxn modelId="{3B4EBCCF-5A2D-4558-8F68-E1AD498E77C1}" type="presOf" srcId="{2C9EA397-2F96-47D5-B23A-0AF97A5FFCED}" destId="{A8A0543A-CA0E-4770-8E71-A48030C5DECB}" srcOrd="0" destOrd="0" presId="urn:microsoft.com/office/officeart/2005/8/layout/cycle1"/>
    <dgm:cxn modelId="{F8B06EDF-BC57-4169-AE95-F17F0CDDED30}" type="presOf" srcId="{82CD1C3E-5374-44DF-B1C2-C839CC42D7FD}" destId="{E71CE806-1548-4DD4-9734-09A2542264FF}" srcOrd="0" destOrd="0" presId="urn:microsoft.com/office/officeart/2005/8/layout/cycle1"/>
    <dgm:cxn modelId="{F1D3B3DF-FAA1-4DD7-89F4-DA37EC43043C}" srcId="{82CD1C3E-5374-44DF-B1C2-C839CC42D7FD}" destId="{9FFC24A7-D4C6-46C0-BD91-CA1B769D1B05}" srcOrd="4" destOrd="0" parTransId="{23268981-ABDE-43E1-82F5-FC56DC2DA829}" sibTransId="{481653AB-BC4A-4F99-927A-3D296CD16F85}"/>
    <dgm:cxn modelId="{0A8389EA-3FBE-4482-8017-079ABBD62A6B}" type="presOf" srcId="{7CED7796-E888-492B-B044-6E1DA6EDE0C0}" destId="{FC870DF5-C6CA-40DC-8C0B-69E4DB21E880}" srcOrd="0" destOrd="0" presId="urn:microsoft.com/office/officeart/2005/8/layout/cycle1"/>
    <dgm:cxn modelId="{739A9CEE-FA39-45A4-8988-8D0812575972}" srcId="{82CD1C3E-5374-44DF-B1C2-C839CC42D7FD}" destId="{FAAAA95D-BD08-45D0-9529-85FE24682860}" srcOrd="0" destOrd="0" parTransId="{87122D51-6FA7-4A4F-B16F-9C8328A9EB74}" sibTransId="{2C9EA397-2F96-47D5-B23A-0AF97A5FFCED}"/>
    <dgm:cxn modelId="{6E2336FB-1E4B-4069-B05D-81B295A2D29C}" type="presOf" srcId="{BECBE41E-0249-4ABE-B9E5-9BBFAA9E4FF6}" destId="{A0DF4C1C-B496-4ADE-AC0E-B629600842AC}" srcOrd="0" destOrd="0" presId="urn:microsoft.com/office/officeart/2005/8/layout/cycle1"/>
    <dgm:cxn modelId="{8FB20760-E969-42E4-9562-B1F6279E8314}" type="presParOf" srcId="{E71CE806-1548-4DD4-9734-09A2542264FF}" destId="{2F992416-E2AA-4541-A963-EF1639AE831F}" srcOrd="0" destOrd="0" presId="urn:microsoft.com/office/officeart/2005/8/layout/cycle1"/>
    <dgm:cxn modelId="{E2A4CDCA-3D34-441D-BB69-CCCF93550290}" type="presParOf" srcId="{E71CE806-1548-4DD4-9734-09A2542264FF}" destId="{65E98C47-53C6-4B98-AEC5-C0F753CC25C6}" srcOrd="1" destOrd="0" presId="urn:microsoft.com/office/officeart/2005/8/layout/cycle1"/>
    <dgm:cxn modelId="{7D4F554F-5BB0-4C71-B25D-EA942869BB0E}" type="presParOf" srcId="{E71CE806-1548-4DD4-9734-09A2542264FF}" destId="{A8A0543A-CA0E-4770-8E71-A48030C5DECB}" srcOrd="2" destOrd="0" presId="urn:microsoft.com/office/officeart/2005/8/layout/cycle1"/>
    <dgm:cxn modelId="{C957DAA9-36C6-429B-8767-66D3A0527443}" type="presParOf" srcId="{E71CE806-1548-4DD4-9734-09A2542264FF}" destId="{0176A12C-9BF2-4204-8006-EDB6A5A52558}" srcOrd="3" destOrd="0" presId="urn:microsoft.com/office/officeart/2005/8/layout/cycle1"/>
    <dgm:cxn modelId="{6DCE87C4-446B-46F3-9B21-3605A254B1FA}" type="presParOf" srcId="{E71CE806-1548-4DD4-9734-09A2542264FF}" destId="{1838F598-9596-41AB-A772-2E1AFBD7C245}" srcOrd="4" destOrd="0" presId="urn:microsoft.com/office/officeart/2005/8/layout/cycle1"/>
    <dgm:cxn modelId="{6E4578C3-6BA0-43F2-AA0F-4F160C61A373}" type="presParOf" srcId="{E71CE806-1548-4DD4-9734-09A2542264FF}" destId="{FC870DF5-C6CA-40DC-8C0B-69E4DB21E880}" srcOrd="5" destOrd="0" presId="urn:microsoft.com/office/officeart/2005/8/layout/cycle1"/>
    <dgm:cxn modelId="{FFFC164E-7524-4694-A96E-8CB47C6F8A57}" type="presParOf" srcId="{E71CE806-1548-4DD4-9734-09A2542264FF}" destId="{2A688E1E-E644-4134-B423-ECCCB5D0C871}" srcOrd="6" destOrd="0" presId="urn:microsoft.com/office/officeart/2005/8/layout/cycle1"/>
    <dgm:cxn modelId="{3B443DC1-7A34-46B7-B957-650A18256D6A}" type="presParOf" srcId="{E71CE806-1548-4DD4-9734-09A2542264FF}" destId="{7F0225E0-FB67-4F9E-ADFE-65B9BD0F1A63}" srcOrd="7" destOrd="0" presId="urn:microsoft.com/office/officeart/2005/8/layout/cycle1"/>
    <dgm:cxn modelId="{8E9CE34F-AB29-4B8A-9F5C-231E0F50F831}" type="presParOf" srcId="{E71CE806-1548-4DD4-9734-09A2542264FF}" destId="{A0DF4C1C-B496-4ADE-AC0E-B629600842AC}" srcOrd="8" destOrd="0" presId="urn:microsoft.com/office/officeart/2005/8/layout/cycle1"/>
    <dgm:cxn modelId="{62067CD3-8C44-427A-90A1-2FE86839231C}" type="presParOf" srcId="{E71CE806-1548-4DD4-9734-09A2542264FF}" destId="{9CCA4636-1BA8-4647-8789-DDA1367E2AFE}" srcOrd="9" destOrd="0" presId="urn:microsoft.com/office/officeart/2005/8/layout/cycle1"/>
    <dgm:cxn modelId="{677AEE19-3F08-4BBC-99EC-E31167F3E9CE}" type="presParOf" srcId="{E71CE806-1548-4DD4-9734-09A2542264FF}" destId="{F0FBF574-3BAC-433F-997E-5F858CD66F52}" srcOrd="10" destOrd="0" presId="urn:microsoft.com/office/officeart/2005/8/layout/cycle1"/>
    <dgm:cxn modelId="{12711A89-DFF2-4B27-B73B-63A3F28DAC5A}" type="presParOf" srcId="{E71CE806-1548-4DD4-9734-09A2542264FF}" destId="{997D1E0E-805B-42F9-BA80-CE774B91B39C}" srcOrd="11" destOrd="0" presId="urn:microsoft.com/office/officeart/2005/8/layout/cycle1"/>
    <dgm:cxn modelId="{6CFF7F70-21A8-41DB-BF06-34F98F6D79BD}" type="presParOf" srcId="{E71CE806-1548-4DD4-9734-09A2542264FF}" destId="{9B748FE2-3513-4410-9FA8-1456B45BC3C3}" srcOrd="12" destOrd="0" presId="urn:microsoft.com/office/officeart/2005/8/layout/cycle1"/>
    <dgm:cxn modelId="{33A9FE30-1FDA-4535-A11C-9B2B71B041A6}" type="presParOf" srcId="{E71CE806-1548-4DD4-9734-09A2542264FF}" destId="{D6947EE5-3028-4F5C-BBFF-B0C2EE4290D8}" srcOrd="13" destOrd="0" presId="urn:microsoft.com/office/officeart/2005/8/layout/cycle1"/>
    <dgm:cxn modelId="{0A42EF58-83A1-49FC-9943-AAA3E833F90B}" type="presParOf" srcId="{E71CE806-1548-4DD4-9734-09A2542264FF}" destId="{6025C3CE-DAB2-4F7F-A599-7BF349EC05F4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1B8B20-E5D9-4618-8580-46B976B0082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42BE8E-29F0-4F15-86CD-59245C6988F7}">
      <dgm:prSet phldrT="[Text]"/>
      <dgm:spPr/>
      <dgm:t>
        <a:bodyPr/>
        <a:lstStyle/>
        <a:p>
          <a:r>
            <a:rPr lang="en-GB" b="1" dirty="0">
              <a:solidFill>
                <a:srgbClr val="C00000"/>
              </a:solidFill>
            </a:rPr>
            <a:t>Quality Assurance</a:t>
          </a:r>
        </a:p>
      </dgm:t>
    </dgm:pt>
    <dgm:pt modelId="{BEF96F0B-757A-4EFD-8D1D-BB2DFFA8BFA6}" type="parTrans" cxnId="{E5906056-8068-4F7F-B514-0AD08DDA8EE1}">
      <dgm:prSet/>
      <dgm:spPr/>
      <dgm:t>
        <a:bodyPr/>
        <a:lstStyle/>
        <a:p>
          <a:endParaRPr lang="en-GB"/>
        </a:p>
      </dgm:t>
    </dgm:pt>
    <dgm:pt modelId="{AC3517B1-C971-4DA8-AF63-8A7714C9A51A}" type="sibTrans" cxnId="{E5906056-8068-4F7F-B514-0AD08DDA8EE1}">
      <dgm:prSet/>
      <dgm:spPr/>
      <dgm:t>
        <a:bodyPr/>
        <a:lstStyle/>
        <a:p>
          <a:endParaRPr lang="en-GB"/>
        </a:p>
      </dgm:t>
    </dgm:pt>
    <dgm:pt modelId="{CE91B0AE-3E70-4328-A729-E11A2E96448C}">
      <dgm:prSet phldrT="[Text]"/>
      <dgm:spPr/>
      <dgm:t>
        <a:bodyPr/>
        <a:lstStyle/>
        <a:p>
          <a:r>
            <a:rPr lang="en-GB" b="1" dirty="0">
              <a:solidFill>
                <a:srgbClr val="C00000"/>
              </a:solidFill>
            </a:rPr>
            <a:t>Internal QA</a:t>
          </a:r>
        </a:p>
      </dgm:t>
    </dgm:pt>
    <dgm:pt modelId="{02959A8A-B4FF-4D5A-8EB5-36FC06353037}" type="parTrans" cxnId="{BC06F6D4-7942-4379-9E6F-2F40139AC42B}">
      <dgm:prSet/>
      <dgm:spPr/>
      <dgm:t>
        <a:bodyPr/>
        <a:lstStyle/>
        <a:p>
          <a:endParaRPr lang="en-GB"/>
        </a:p>
      </dgm:t>
    </dgm:pt>
    <dgm:pt modelId="{E8873528-352C-427B-B194-C0EF668009FB}" type="sibTrans" cxnId="{BC06F6D4-7942-4379-9E6F-2F40139AC42B}">
      <dgm:prSet/>
      <dgm:spPr/>
      <dgm:t>
        <a:bodyPr/>
        <a:lstStyle/>
        <a:p>
          <a:endParaRPr lang="en-GB"/>
        </a:p>
      </dgm:t>
    </dgm:pt>
    <dgm:pt modelId="{D5819F36-B90B-4447-A8FC-F2A4510B1CA6}">
      <dgm:prSet phldrT="[Text]"/>
      <dgm:spPr/>
      <dgm:t>
        <a:bodyPr/>
        <a:lstStyle/>
        <a:p>
          <a:r>
            <a:rPr lang="en-GB" b="1" dirty="0">
              <a:solidFill>
                <a:srgbClr val="C00000"/>
              </a:solidFill>
            </a:rPr>
            <a:t>External QA</a:t>
          </a:r>
        </a:p>
      </dgm:t>
    </dgm:pt>
    <dgm:pt modelId="{0EAB8D2E-DD2A-4C70-A38A-6362770FA6F4}" type="parTrans" cxnId="{F195380B-D410-4FF2-924F-8F8A5F9AE56D}">
      <dgm:prSet/>
      <dgm:spPr/>
      <dgm:t>
        <a:bodyPr/>
        <a:lstStyle/>
        <a:p>
          <a:endParaRPr lang="en-GB"/>
        </a:p>
      </dgm:t>
    </dgm:pt>
    <dgm:pt modelId="{41080ED6-295B-4378-8D4B-FCF84C64592C}" type="sibTrans" cxnId="{F195380B-D410-4FF2-924F-8F8A5F9AE56D}">
      <dgm:prSet/>
      <dgm:spPr/>
      <dgm:t>
        <a:bodyPr/>
        <a:lstStyle/>
        <a:p>
          <a:endParaRPr lang="en-GB"/>
        </a:p>
      </dgm:t>
    </dgm:pt>
    <dgm:pt modelId="{1CE08B15-5FA2-40E0-B866-3C85C6508EBA}" type="pres">
      <dgm:prSet presAssocID="{891B8B20-E5D9-4618-8580-46B976B0082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D88653-C4F9-4873-AEFC-55EEB53D9B6E}" type="pres">
      <dgm:prSet presAssocID="{3342BE8E-29F0-4F15-86CD-59245C6988F7}" presName="hierRoot1" presStyleCnt="0"/>
      <dgm:spPr/>
    </dgm:pt>
    <dgm:pt modelId="{0A7CC8B7-35AA-49EE-879A-6ABC24EDE2AD}" type="pres">
      <dgm:prSet presAssocID="{3342BE8E-29F0-4F15-86CD-59245C6988F7}" presName="composite" presStyleCnt="0"/>
      <dgm:spPr/>
    </dgm:pt>
    <dgm:pt modelId="{3D36946A-3BBE-4D1C-8549-3E47E5A4AD2B}" type="pres">
      <dgm:prSet presAssocID="{3342BE8E-29F0-4F15-86CD-59245C6988F7}" presName="background" presStyleLbl="node0" presStyleIdx="0" presStyleCnt="1"/>
      <dgm:spPr/>
    </dgm:pt>
    <dgm:pt modelId="{66047CD0-F970-44DF-9AC3-407E471D9412}" type="pres">
      <dgm:prSet presAssocID="{3342BE8E-29F0-4F15-86CD-59245C6988F7}" presName="text" presStyleLbl="fgAcc0" presStyleIdx="0" presStyleCnt="1">
        <dgm:presLayoutVars>
          <dgm:chPref val="3"/>
        </dgm:presLayoutVars>
      </dgm:prSet>
      <dgm:spPr/>
    </dgm:pt>
    <dgm:pt modelId="{A8E758D7-17D9-4A57-BE08-5DEB46173FAD}" type="pres">
      <dgm:prSet presAssocID="{3342BE8E-29F0-4F15-86CD-59245C6988F7}" presName="hierChild2" presStyleCnt="0"/>
      <dgm:spPr/>
    </dgm:pt>
    <dgm:pt modelId="{A4EEB86A-3A8B-4F57-AA6D-CCEBC64138EA}" type="pres">
      <dgm:prSet presAssocID="{02959A8A-B4FF-4D5A-8EB5-36FC06353037}" presName="Name10" presStyleLbl="parChTrans1D2" presStyleIdx="0" presStyleCnt="2"/>
      <dgm:spPr/>
    </dgm:pt>
    <dgm:pt modelId="{C57A323E-0005-46C2-BC09-1DB7BEA69E68}" type="pres">
      <dgm:prSet presAssocID="{CE91B0AE-3E70-4328-A729-E11A2E96448C}" presName="hierRoot2" presStyleCnt="0"/>
      <dgm:spPr/>
    </dgm:pt>
    <dgm:pt modelId="{BF6E630D-4BC9-4B61-9940-25DA0ACBCD6A}" type="pres">
      <dgm:prSet presAssocID="{CE91B0AE-3E70-4328-A729-E11A2E96448C}" presName="composite2" presStyleCnt="0"/>
      <dgm:spPr/>
    </dgm:pt>
    <dgm:pt modelId="{0004CEBD-F7A0-4305-B8BB-2C4F6EF5DD48}" type="pres">
      <dgm:prSet presAssocID="{CE91B0AE-3E70-4328-A729-E11A2E96448C}" presName="background2" presStyleLbl="node2" presStyleIdx="0" presStyleCnt="2"/>
      <dgm:spPr/>
    </dgm:pt>
    <dgm:pt modelId="{EB4ED71F-ED38-4043-814D-FFC227ED54F9}" type="pres">
      <dgm:prSet presAssocID="{CE91B0AE-3E70-4328-A729-E11A2E96448C}" presName="text2" presStyleLbl="fgAcc2" presStyleIdx="0" presStyleCnt="2" custScaleX="208134">
        <dgm:presLayoutVars>
          <dgm:chPref val="3"/>
        </dgm:presLayoutVars>
      </dgm:prSet>
      <dgm:spPr/>
    </dgm:pt>
    <dgm:pt modelId="{7E9C73D0-0B92-4855-84DE-86BDE40A519A}" type="pres">
      <dgm:prSet presAssocID="{CE91B0AE-3E70-4328-A729-E11A2E96448C}" presName="hierChild3" presStyleCnt="0"/>
      <dgm:spPr/>
    </dgm:pt>
    <dgm:pt modelId="{CEF1D3CE-AC2B-4E2D-8645-7D0F39ACFAEA}" type="pres">
      <dgm:prSet presAssocID="{0EAB8D2E-DD2A-4C70-A38A-6362770FA6F4}" presName="Name10" presStyleLbl="parChTrans1D2" presStyleIdx="1" presStyleCnt="2"/>
      <dgm:spPr/>
    </dgm:pt>
    <dgm:pt modelId="{F7823206-1FEA-4A46-9B14-EC41BAE96A75}" type="pres">
      <dgm:prSet presAssocID="{D5819F36-B90B-4447-A8FC-F2A4510B1CA6}" presName="hierRoot2" presStyleCnt="0"/>
      <dgm:spPr/>
    </dgm:pt>
    <dgm:pt modelId="{73369874-BF3D-40AB-9484-2CD00A0F95D8}" type="pres">
      <dgm:prSet presAssocID="{D5819F36-B90B-4447-A8FC-F2A4510B1CA6}" presName="composite2" presStyleCnt="0"/>
      <dgm:spPr/>
    </dgm:pt>
    <dgm:pt modelId="{6B6C4818-D278-4ABA-93A3-130F8AC498AF}" type="pres">
      <dgm:prSet presAssocID="{D5819F36-B90B-4447-A8FC-F2A4510B1CA6}" presName="background2" presStyleLbl="node2" presStyleIdx="1" presStyleCnt="2"/>
      <dgm:spPr/>
    </dgm:pt>
    <dgm:pt modelId="{D27BC5C4-677B-4964-A7D0-38EEE0D628A6}" type="pres">
      <dgm:prSet presAssocID="{D5819F36-B90B-4447-A8FC-F2A4510B1CA6}" presName="text2" presStyleLbl="fgAcc2" presStyleIdx="1" presStyleCnt="2" custScaleX="254532">
        <dgm:presLayoutVars>
          <dgm:chPref val="3"/>
        </dgm:presLayoutVars>
      </dgm:prSet>
      <dgm:spPr/>
    </dgm:pt>
    <dgm:pt modelId="{CB35A9BE-8A87-4974-9F8F-D11DC0CB4EB4}" type="pres">
      <dgm:prSet presAssocID="{D5819F36-B90B-4447-A8FC-F2A4510B1CA6}" presName="hierChild3" presStyleCnt="0"/>
      <dgm:spPr/>
    </dgm:pt>
  </dgm:ptLst>
  <dgm:cxnLst>
    <dgm:cxn modelId="{30DFEA00-CEC9-4A62-889A-520A8076DB5F}" type="presOf" srcId="{CE91B0AE-3E70-4328-A729-E11A2E96448C}" destId="{EB4ED71F-ED38-4043-814D-FFC227ED54F9}" srcOrd="0" destOrd="0" presId="urn:microsoft.com/office/officeart/2005/8/layout/hierarchy1"/>
    <dgm:cxn modelId="{F195380B-D410-4FF2-924F-8F8A5F9AE56D}" srcId="{3342BE8E-29F0-4F15-86CD-59245C6988F7}" destId="{D5819F36-B90B-4447-A8FC-F2A4510B1CA6}" srcOrd="1" destOrd="0" parTransId="{0EAB8D2E-DD2A-4C70-A38A-6362770FA6F4}" sibTransId="{41080ED6-295B-4378-8D4B-FCF84C64592C}"/>
    <dgm:cxn modelId="{B03A4B38-00AB-4943-9BD4-AC59EFF5A55A}" type="presOf" srcId="{3342BE8E-29F0-4F15-86CD-59245C6988F7}" destId="{66047CD0-F970-44DF-9AC3-407E471D9412}" srcOrd="0" destOrd="0" presId="urn:microsoft.com/office/officeart/2005/8/layout/hierarchy1"/>
    <dgm:cxn modelId="{E8245D74-135F-474F-A6D7-3D4361565E03}" type="presOf" srcId="{0EAB8D2E-DD2A-4C70-A38A-6362770FA6F4}" destId="{CEF1D3CE-AC2B-4E2D-8645-7D0F39ACFAEA}" srcOrd="0" destOrd="0" presId="urn:microsoft.com/office/officeart/2005/8/layout/hierarchy1"/>
    <dgm:cxn modelId="{E5906056-8068-4F7F-B514-0AD08DDA8EE1}" srcId="{891B8B20-E5D9-4618-8580-46B976B00828}" destId="{3342BE8E-29F0-4F15-86CD-59245C6988F7}" srcOrd="0" destOrd="0" parTransId="{BEF96F0B-757A-4EFD-8D1D-BB2DFFA8BFA6}" sibTransId="{AC3517B1-C971-4DA8-AF63-8A7714C9A51A}"/>
    <dgm:cxn modelId="{26705B89-22BE-44DC-BA90-F944134B4D25}" type="presOf" srcId="{D5819F36-B90B-4447-A8FC-F2A4510B1CA6}" destId="{D27BC5C4-677B-4964-A7D0-38EEE0D628A6}" srcOrd="0" destOrd="0" presId="urn:microsoft.com/office/officeart/2005/8/layout/hierarchy1"/>
    <dgm:cxn modelId="{AA62EB94-AC15-4106-861C-1D59D227FAC7}" type="presOf" srcId="{02959A8A-B4FF-4D5A-8EB5-36FC06353037}" destId="{A4EEB86A-3A8B-4F57-AA6D-CCEBC64138EA}" srcOrd="0" destOrd="0" presId="urn:microsoft.com/office/officeart/2005/8/layout/hierarchy1"/>
    <dgm:cxn modelId="{BC06F6D4-7942-4379-9E6F-2F40139AC42B}" srcId="{3342BE8E-29F0-4F15-86CD-59245C6988F7}" destId="{CE91B0AE-3E70-4328-A729-E11A2E96448C}" srcOrd="0" destOrd="0" parTransId="{02959A8A-B4FF-4D5A-8EB5-36FC06353037}" sibTransId="{E8873528-352C-427B-B194-C0EF668009FB}"/>
    <dgm:cxn modelId="{C561DDE8-ACC8-4EB2-B321-896F35840F62}" type="presOf" srcId="{891B8B20-E5D9-4618-8580-46B976B00828}" destId="{1CE08B15-5FA2-40E0-B866-3C85C6508EBA}" srcOrd="0" destOrd="0" presId="urn:microsoft.com/office/officeart/2005/8/layout/hierarchy1"/>
    <dgm:cxn modelId="{2CA87203-3E1E-4704-B33D-87E1F74298D8}" type="presParOf" srcId="{1CE08B15-5FA2-40E0-B866-3C85C6508EBA}" destId="{53D88653-C4F9-4873-AEFC-55EEB53D9B6E}" srcOrd="0" destOrd="0" presId="urn:microsoft.com/office/officeart/2005/8/layout/hierarchy1"/>
    <dgm:cxn modelId="{4E340949-7A79-4E58-A865-756626AABFDF}" type="presParOf" srcId="{53D88653-C4F9-4873-AEFC-55EEB53D9B6E}" destId="{0A7CC8B7-35AA-49EE-879A-6ABC24EDE2AD}" srcOrd="0" destOrd="0" presId="urn:microsoft.com/office/officeart/2005/8/layout/hierarchy1"/>
    <dgm:cxn modelId="{388A14D9-E1FE-4932-8F58-05B28A45FD77}" type="presParOf" srcId="{0A7CC8B7-35AA-49EE-879A-6ABC24EDE2AD}" destId="{3D36946A-3BBE-4D1C-8549-3E47E5A4AD2B}" srcOrd="0" destOrd="0" presId="urn:microsoft.com/office/officeart/2005/8/layout/hierarchy1"/>
    <dgm:cxn modelId="{EC243B74-60F0-4F69-8470-F6366673F23F}" type="presParOf" srcId="{0A7CC8B7-35AA-49EE-879A-6ABC24EDE2AD}" destId="{66047CD0-F970-44DF-9AC3-407E471D9412}" srcOrd="1" destOrd="0" presId="urn:microsoft.com/office/officeart/2005/8/layout/hierarchy1"/>
    <dgm:cxn modelId="{38C5F0D2-4F82-498E-ACEA-8D3FBBF7EA34}" type="presParOf" srcId="{53D88653-C4F9-4873-AEFC-55EEB53D9B6E}" destId="{A8E758D7-17D9-4A57-BE08-5DEB46173FAD}" srcOrd="1" destOrd="0" presId="urn:microsoft.com/office/officeart/2005/8/layout/hierarchy1"/>
    <dgm:cxn modelId="{B39C4B8F-DF48-416D-A245-15344EF6636D}" type="presParOf" srcId="{A8E758D7-17D9-4A57-BE08-5DEB46173FAD}" destId="{A4EEB86A-3A8B-4F57-AA6D-CCEBC64138EA}" srcOrd="0" destOrd="0" presId="urn:microsoft.com/office/officeart/2005/8/layout/hierarchy1"/>
    <dgm:cxn modelId="{8B6BC3A3-C182-40F1-B38E-02471EF06CE5}" type="presParOf" srcId="{A8E758D7-17D9-4A57-BE08-5DEB46173FAD}" destId="{C57A323E-0005-46C2-BC09-1DB7BEA69E68}" srcOrd="1" destOrd="0" presId="urn:microsoft.com/office/officeart/2005/8/layout/hierarchy1"/>
    <dgm:cxn modelId="{F83235BC-0801-4556-9BD8-7CC630023774}" type="presParOf" srcId="{C57A323E-0005-46C2-BC09-1DB7BEA69E68}" destId="{BF6E630D-4BC9-4B61-9940-25DA0ACBCD6A}" srcOrd="0" destOrd="0" presId="urn:microsoft.com/office/officeart/2005/8/layout/hierarchy1"/>
    <dgm:cxn modelId="{5BB18253-59C6-4476-B670-AFF8C331781F}" type="presParOf" srcId="{BF6E630D-4BC9-4B61-9940-25DA0ACBCD6A}" destId="{0004CEBD-F7A0-4305-B8BB-2C4F6EF5DD48}" srcOrd="0" destOrd="0" presId="urn:microsoft.com/office/officeart/2005/8/layout/hierarchy1"/>
    <dgm:cxn modelId="{0ED9CBF8-54BD-45DB-A5A4-45F674440F42}" type="presParOf" srcId="{BF6E630D-4BC9-4B61-9940-25DA0ACBCD6A}" destId="{EB4ED71F-ED38-4043-814D-FFC227ED54F9}" srcOrd="1" destOrd="0" presId="urn:microsoft.com/office/officeart/2005/8/layout/hierarchy1"/>
    <dgm:cxn modelId="{AF541198-42CF-4C4E-819F-EA7A2B953A83}" type="presParOf" srcId="{C57A323E-0005-46C2-BC09-1DB7BEA69E68}" destId="{7E9C73D0-0B92-4855-84DE-86BDE40A519A}" srcOrd="1" destOrd="0" presId="urn:microsoft.com/office/officeart/2005/8/layout/hierarchy1"/>
    <dgm:cxn modelId="{2D29722F-F412-421B-B115-03EAA17A2153}" type="presParOf" srcId="{A8E758D7-17D9-4A57-BE08-5DEB46173FAD}" destId="{CEF1D3CE-AC2B-4E2D-8645-7D0F39ACFAEA}" srcOrd="2" destOrd="0" presId="urn:microsoft.com/office/officeart/2005/8/layout/hierarchy1"/>
    <dgm:cxn modelId="{6A4DD94F-6217-4645-A2B2-A4983D0DD5A9}" type="presParOf" srcId="{A8E758D7-17D9-4A57-BE08-5DEB46173FAD}" destId="{F7823206-1FEA-4A46-9B14-EC41BAE96A75}" srcOrd="3" destOrd="0" presId="urn:microsoft.com/office/officeart/2005/8/layout/hierarchy1"/>
    <dgm:cxn modelId="{98678074-AB51-41E3-AF9C-3D7DA0018FD9}" type="presParOf" srcId="{F7823206-1FEA-4A46-9B14-EC41BAE96A75}" destId="{73369874-BF3D-40AB-9484-2CD00A0F95D8}" srcOrd="0" destOrd="0" presId="urn:microsoft.com/office/officeart/2005/8/layout/hierarchy1"/>
    <dgm:cxn modelId="{705D22C3-9D08-49CA-A314-00FC2B74D1AE}" type="presParOf" srcId="{73369874-BF3D-40AB-9484-2CD00A0F95D8}" destId="{6B6C4818-D278-4ABA-93A3-130F8AC498AF}" srcOrd="0" destOrd="0" presId="urn:microsoft.com/office/officeart/2005/8/layout/hierarchy1"/>
    <dgm:cxn modelId="{290461AE-AF02-49B2-B62C-3296FEA83200}" type="presParOf" srcId="{73369874-BF3D-40AB-9484-2CD00A0F95D8}" destId="{D27BC5C4-677B-4964-A7D0-38EEE0D628A6}" srcOrd="1" destOrd="0" presId="urn:microsoft.com/office/officeart/2005/8/layout/hierarchy1"/>
    <dgm:cxn modelId="{CA68759A-8586-401F-87D0-81D8156D9B99}" type="presParOf" srcId="{F7823206-1FEA-4A46-9B14-EC41BAE96A75}" destId="{CB35A9BE-8A87-4974-9F8F-D11DC0CB4EB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E98C47-53C6-4B98-AEC5-C0F753CC25C6}">
      <dsp:nvSpPr>
        <dsp:cNvPr id="0" name=""/>
        <dsp:cNvSpPr/>
      </dsp:nvSpPr>
      <dsp:spPr>
        <a:xfrm>
          <a:off x="6353206" y="47747"/>
          <a:ext cx="1641084" cy="1641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2.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Designing Activities to Overcome the Problem</a:t>
          </a:r>
          <a:endParaRPr lang="en-GB" sz="1900" kern="1200" dirty="0">
            <a:solidFill>
              <a:srgbClr val="C00000"/>
            </a:solidFill>
          </a:endParaRPr>
        </a:p>
      </dsp:txBody>
      <dsp:txXfrm>
        <a:off x="6353206" y="47747"/>
        <a:ext cx="1641084" cy="1641084"/>
      </dsp:txXfrm>
    </dsp:sp>
    <dsp:sp modelId="{A8A0543A-CA0E-4770-8E71-A48030C5DECB}">
      <dsp:nvSpPr>
        <dsp:cNvPr id="0" name=""/>
        <dsp:cNvSpPr/>
      </dsp:nvSpPr>
      <dsp:spPr>
        <a:xfrm>
          <a:off x="2493240" y="326"/>
          <a:ext cx="6152318" cy="6152318"/>
        </a:xfrm>
        <a:prstGeom prst="circularArrow">
          <a:avLst>
            <a:gd name="adj1" fmla="val 5201"/>
            <a:gd name="adj2" fmla="val 336009"/>
            <a:gd name="adj3" fmla="val 21292851"/>
            <a:gd name="adj4" fmla="val 19766582"/>
            <a:gd name="adj5" fmla="val 606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8F598-9596-41AB-A772-2E1AFBD7C245}">
      <dsp:nvSpPr>
        <dsp:cNvPr id="0" name=""/>
        <dsp:cNvSpPr/>
      </dsp:nvSpPr>
      <dsp:spPr>
        <a:xfrm>
          <a:off x="7344748" y="3099399"/>
          <a:ext cx="1641084" cy="1641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3.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Carrying Out Follow-Up Monitoring</a:t>
          </a:r>
          <a:endParaRPr lang="en-GB" sz="1900" kern="1200" dirty="0">
            <a:solidFill>
              <a:srgbClr val="C00000"/>
            </a:solidFill>
          </a:endParaRPr>
        </a:p>
      </dsp:txBody>
      <dsp:txXfrm>
        <a:off x="7344748" y="3099399"/>
        <a:ext cx="1641084" cy="1641084"/>
      </dsp:txXfrm>
    </dsp:sp>
    <dsp:sp modelId="{FC870DF5-C6CA-40DC-8C0B-69E4DB21E880}">
      <dsp:nvSpPr>
        <dsp:cNvPr id="0" name=""/>
        <dsp:cNvSpPr/>
      </dsp:nvSpPr>
      <dsp:spPr>
        <a:xfrm>
          <a:off x="2493240" y="326"/>
          <a:ext cx="6152318" cy="6152318"/>
        </a:xfrm>
        <a:prstGeom prst="circularArrow">
          <a:avLst>
            <a:gd name="adj1" fmla="val 5201"/>
            <a:gd name="adj2" fmla="val 336009"/>
            <a:gd name="adj3" fmla="val 4014293"/>
            <a:gd name="adj4" fmla="val 2253805"/>
            <a:gd name="adj5" fmla="val 606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25E0-FB67-4F9E-ADFE-65B9BD0F1A63}">
      <dsp:nvSpPr>
        <dsp:cNvPr id="0" name=""/>
        <dsp:cNvSpPr/>
      </dsp:nvSpPr>
      <dsp:spPr>
        <a:xfrm>
          <a:off x="4748858" y="4985423"/>
          <a:ext cx="1641084" cy="1641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4.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Ensuring No New Problems Are Introduced</a:t>
          </a:r>
          <a:endParaRPr lang="en-GB" sz="1900" kern="1200" dirty="0">
            <a:solidFill>
              <a:srgbClr val="C00000"/>
            </a:solidFill>
          </a:endParaRPr>
        </a:p>
      </dsp:txBody>
      <dsp:txXfrm>
        <a:off x="4748858" y="4985423"/>
        <a:ext cx="1641084" cy="1641084"/>
      </dsp:txXfrm>
    </dsp:sp>
    <dsp:sp modelId="{A0DF4C1C-B496-4ADE-AC0E-B629600842AC}">
      <dsp:nvSpPr>
        <dsp:cNvPr id="0" name=""/>
        <dsp:cNvSpPr/>
      </dsp:nvSpPr>
      <dsp:spPr>
        <a:xfrm>
          <a:off x="2493240" y="326"/>
          <a:ext cx="6152318" cy="6152318"/>
        </a:xfrm>
        <a:prstGeom prst="circularArrow">
          <a:avLst>
            <a:gd name="adj1" fmla="val 5201"/>
            <a:gd name="adj2" fmla="val 336009"/>
            <a:gd name="adj3" fmla="val 8210186"/>
            <a:gd name="adj4" fmla="val 6449698"/>
            <a:gd name="adj5" fmla="val 606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BF574-3BAC-433F-997E-5F858CD66F52}">
      <dsp:nvSpPr>
        <dsp:cNvPr id="0" name=""/>
        <dsp:cNvSpPr/>
      </dsp:nvSpPr>
      <dsp:spPr>
        <a:xfrm>
          <a:off x="2051737" y="3099399"/>
          <a:ext cx="1843544" cy="1641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       5.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  <a:latin typeface="Arial" panose="020B0604020202020204" pitchFamily="34" charset="0"/>
            </a:rPr>
            <a:t>Ensuring Corrective Steps Are Effective</a:t>
          </a:r>
          <a:endParaRPr lang="en-GB" sz="1900" kern="1200" dirty="0">
            <a:solidFill>
              <a:srgbClr val="C00000"/>
            </a:solidFill>
          </a:endParaRPr>
        </a:p>
      </dsp:txBody>
      <dsp:txXfrm>
        <a:off x="2051737" y="3099399"/>
        <a:ext cx="1843544" cy="1641084"/>
      </dsp:txXfrm>
    </dsp:sp>
    <dsp:sp modelId="{997D1E0E-805B-42F9-BA80-CE774B91B39C}">
      <dsp:nvSpPr>
        <dsp:cNvPr id="0" name=""/>
        <dsp:cNvSpPr/>
      </dsp:nvSpPr>
      <dsp:spPr>
        <a:xfrm>
          <a:off x="2177728" y="-138974"/>
          <a:ext cx="6773887" cy="6152318"/>
        </a:xfrm>
        <a:prstGeom prst="circularArrow">
          <a:avLst>
            <a:gd name="adj1" fmla="val 5201"/>
            <a:gd name="adj2" fmla="val 336009"/>
            <a:gd name="adj3" fmla="val 11933071"/>
            <a:gd name="adj4" fmla="val 10595573"/>
            <a:gd name="adj5" fmla="val 606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47EE5-3028-4F5C-BBFF-B0C2EE4290D8}">
      <dsp:nvSpPr>
        <dsp:cNvPr id="0" name=""/>
        <dsp:cNvSpPr/>
      </dsp:nvSpPr>
      <dsp:spPr>
        <a:xfrm>
          <a:off x="2737540" y="525004"/>
          <a:ext cx="1586370" cy="1280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1.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900" b="1" i="0" u="none" strike="noStrike" kern="1200" cap="none" normalizeH="0" baseline="0" dirty="0">
              <a:ln>
                <a:noFill/>
              </a:ln>
              <a:solidFill>
                <a:srgbClr val="C00000"/>
              </a:solidFill>
              <a:effectLst/>
            </a:rPr>
            <a:t> Identifying the Problem</a:t>
          </a:r>
          <a:endParaRPr lang="en-GB" sz="1900" kern="1200" dirty="0">
            <a:solidFill>
              <a:srgbClr val="C00000"/>
            </a:solidFill>
          </a:endParaRPr>
        </a:p>
      </dsp:txBody>
      <dsp:txXfrm>
        <a:off x="2737540" y="525004"/>
        <a:ext cx="1586370" cy="1280948"/>
      </dsp:txXfrm>
    </dsp:sp>
    <dsp:sp modelId="{6025C3CE-DAB2-4F7F-A599-7BF349EC05F4}">
      <dsp:nvSpPr>
        <dsp:cNvPr id="0" name=""/>
        <dsp:cNvSpPr/>
      </dsp:nvSpPr>
      <dsp:spPr>
        <a:xfrm>
          <a:off x="2403417" y="-28301"/>
          <a:ext cx="6152318" cy="6152318"/>
        </a:xfrm>
        <a:prstGeom prst="circularArrow">
          <a:avLst>
            <a:gd name="adj1" fmla="val 5201"/>
            <a:gd name="adj2" fmla="val 336009"/>
            <a:gd name="adj3" fmla="val 16984027"/>
            <a:gd name="adj4" fmla="val 14697029"/>
            <a:gd name="adj5" fmla="val 606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F1D3CE-AC2B-4E2D-8645-7D0F39ACFAEA}">
      <dsp:nvSpPr>
        <dsp:cNvPr id="0" name=""/>
        <dsp:cNvSpPr/>
      </dsp:nvSpPr>
      <dsp:spPr>
        <a:xfrm>
          <a:off x="5486360" y="1025056"/>
          <a:ext cx="1857060" cy="4689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9556"/>
              </a:lnTo>
              <a:lnTo>
                <a:pt x="1857060" y="319556"/>
              </a:lnTo>
              <a:lnTo>
                <a:pt x="1857060" y="46892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EEB86A-3A8B-4F57-AA6D-CCEBC64138EA}">
      <dsp:nvSpPr>
        <dsp:cNvPr id="0" name=""/>
        <dsp:cNvSpPr/>
      </dsp:nvSpPr>
      <dsp:spPr>
        <a:xfrm>
          <a:off x="3255253" y="1025056"/>
          <a:ext cx="2231107" cy="468921"/>
        </a:xfrm>
        <a:custGeom>
          <a:avLst/>
          <a:gdLst/>
          <a:ahLst/>
          <a:cxnLst/>
          <a:rect l="0" t="0" r="0" b="0"/>
          <a:pathLst>
            <a:path>
              <a:moveTo>
                <a:pt x="2231107" y="0"/>
              </a:moveTo>
              <a:lnTo>
                <a:pt x="2231107" y="319556"/>
              </a:lnTo>
              <a:lnTo>
                <a:pt x="0" y="319556"/>
              </a:lnTo>
              <a:lnTo>
                <a:pt x="0" y="46892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36946A-3BBE-4D1C-8549-3E47E5A4AD2B}">
      <dsp:nvSpPr>
        <dsp:cNvPr id="0" name=""/>
        <dsp:cNvSpPr/>
      </dsp:nvSpPr>
      <dsp:spPr>
        <a:xfrm>
          <a:off x="4680191" y="1221"/>
          <a:ext cx="1612338" cy="1023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47CD0-F970-44DF-9AC3-407E471D9412}">
      <dsp:nvSpPr>
        <dsp:cNvPr id="0" name=""/>
        <dsp:cNvSpPr/>
      </dsp:nvSpPr>
      <dsp:spPr>
        <a:xfrm>
          <a:off x="4859340" y="171412"/>
          <a:ext cx="1612338" cy="10238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C00000"/>
              </a:solidFill>
            </a:rPr>
            <a:t>Quality Assurance</a:t>
          </a:r>
        </a:p>
      </dsp:txBody>
      <dsp:txXfrm>
        <a:off x="4889327" y="201399"/>
        <a:ext cx="1552364" cy="963860"/>
      </dsp:txXfrm>
    </dsp:sp>
    <dsp:sp modelId="{0004CEBD-F7A0-4305-B8BB-2C4F6EF5DD48}">
      <dsp:nvSpPr>
        <dsp:cNvPr id="0" name=""/>
        <dsp:cNvSpPr/>
      </dsp:nvSpPr>
      <dsp:spPr>
        <a:xfrm>
          <a:off x="1577341" y="1493977"/>
          <a:ext cx="3355824" cy="1023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4ED71F-ED38-4043-814D-FFC227ED54F9}">
      <dsp:nvSpPr>
        <dsp:cNvPr id="0" name=""/>
        <dsp:cNvSpPr/>
      </dsp:nvSpPr>
      <dsp:spPr>
        <a:xfrm>
          <a:off x="1756490" y="1664168"/>
          <a:ext cx="3355824" cy="10238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C00000"/>
              </a:solidFill>
            </a:rPr>
            <a:t>Internal QA</a:t>
          </a:r>
        </a:p>
      </dsp:txBody>
      <dsp:txXfrm>
        <a:off x="1786477" y="1694155"/>
        <a:ext cx="3295850" cy="963860"/>
      </dsp:txXfrm>
    </dsp:sp>
    <dsp:sp modelId="{6B6C4818-D278-4ABA-93A3-130F8AC498AF}">
      <dsp:nvSpPr>
        <dsp:cNvPr id="0" name=""/>
        <dsp:cNvSpPr/>
      </dsp:nvSpPr>
      <dsp:spPr>
        <a:xfrm>
          <a:off x="5291462" y="1493977"/>
          <a:ext cx="4103916" cy="1023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BC5C4-677B-4964-A7D0-38EEE0D628A6}">
      <dsp:nvSpPr>
        <dsp:cNvPr id="0" name=""/>
        <dsp:cNvSpPr/>
      </dsp:nvSpPr>
      <dsp:spPr>
        <a:xfrm>
          <a:off x="5470611" y="1664168"/>
          <a:ext cx="4103916" cy="10238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C00000"/>
              </a:solidFill>
            </a:rPr>
            <a:t>External QA</a:t>
          </a:r>
        </a:p>
      </dsp:txBody>
      <dsp:txXfrm>
        <a:off x="5500598" y="1694155"/>
        <a:ext cx="4043942" cy="963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880BA5-251B-46FB-856F-845F65AD7476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B27C70-3F62-4C1C-BE53-71477C81D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53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topics/quality-of-care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375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Model how to access the list and how to read an online book.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0658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go to </a:t>
            </a:r>
            <a:r>
              <a:rPr lang="en-GB" dirty="0" err="1"/>
              <a:t>polleverywhere</a:t>
            </a:r>
            <a:r>
              <a:rPr lang="en-GB" dirty="0"/>
              <a:t> website and log 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167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467886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‘Quality of care’-</a:t>
            </a:r>
            <a:r>
              <a:rPr lang="en-GB" u="sng" dirty="0">
                <a:solidFill>
                  <a:srgbClr val="0B314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according to the WHO (2020, refers to “</a:t>
            </a:r>
            <a:r>
              <a:rPr lang="en-GB" b="0" i="0" dirty="0">
                <a:solidFill>
                  <a:srgbClr val="3C4245"/>
                </a:solidFill>
                <a:effectLst/>
              </a:rPr>
              <a:t>the degree to which health services for individuals and populations increase the likelihood of desired health outcomes and are consistent with evidence-based professional knowledge. </a:t>
            </a:r>
            <a:r>
              <a:rPr lang="en-GB" u="sng" dirty="0"/>
              <a:t>”</a:t>
            </a:r>
            <a:endParaRPr lang="en-GB" dirty="0"/>
          </a:p>
          <a:p>
            <a:r>
              <a:rPr lang="en-GB" b="0" i="0" dirty="0">
                <a:solidFill>
                  <a:srgbClr val="3C4245"/>
                </a:solidFill>
                <a:effectLst/>
                <a:latin typeface="Noto Sans" panose="020B0502040504020204" pitchFamily="34" charset="0"/>
              </a:rPr>
              <a:t>This definition of quality of care spans promotion, prevention, treatment, rehabilitation and palliation, and implies that quality of care can be measured and continuously improved through the provision of evidence-based care that takes into consideration the needs and preferences of service users – patients, families and communities.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737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Poll Title: Do not modify the notes in this section to avoid tampering with the Poll Everywhere activity.
More info at polleverywhere.com/support
what "quality" means to you - personally and professionally.
https://www.polleverywhere.com/free_text_polls/0fjlKnlv43eTFoMcVJMUZ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17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D829BE-31AD-DDFE-D77F-8B75A93CFCF8}"/>
              </a:ext>
            </a:extLst>
          </p:cNvPr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2675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The Health and Care Act 2022 puts the Care Quality Commission's (CQC) assurance of local authorities on a statutory footing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 The new duty on the CQC to assess local authorities' delivery of their adult social care (ASC) duties under Part 1 of the Care Act 2014 came into effect on 1 April 2023. https://www.local.gov.uk/our-support/partners-care-and-health/cqcs-assurance-framework#:~:text=The%20Health%20and%20Care%20Act,effect%20on%201%20April%202023.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7676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BA858-0F26-AFF4-B042-206A2A566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35417C-333E-BC5E-D628-8CDA6F00F1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816D12-6906-3974-06B2-7C7E59EC10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The Health and Care Act 2022 puts the Care Quality Commission's (CQC) assurance of local authorities on a statutory footing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 The new duty on the CQC to assess local authorities' delivery of their adult social care (ASC) duties under Part 1 of the Care Act 2014 came into effect on 1 April 2023. https://www.local.gov.uk/our-support/partners-care-and-health/cqcs-assurance-framework#:~:text=The%20Health%20and%20Care%20Act,effect%20on%201%20April%202023.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99A2AC-CD89-8015-B24A-96380CEFE8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609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https://www.youtube.com/watch?v=q9kDZw-4p6A (For lecturers understanding)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90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2280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658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27C70-3F62-4C1C-BE53-71477C81DB4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82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E4DF9-80F9-4CFF-49EF-F17B01E1FD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B8D7DB-6C9D-FE47-70B0-2CCC358F4D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E65451-B0F4-ED84-233D-377DD925C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76F86-5F48-AEB5-2A94-6BAD4B228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0B103-0A03-E983-9DA6-F72D1EF51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417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189E5-A4B5-536D-F5E3-6C0A8BA4A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575BD-34D4-E4D6-5D14-665493F7CA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FE1FF-077A-320D-664F-03802EEC0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491C5-3CE8-2057-5B50-5057576AC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D6E9B-C24D-9396-4BE5-7CE82464D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516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6E17D-F197-15B3-FBC8-C969C945C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5C1BB-AB0C-C43E-88C8-74DDC5794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4A126-2CB9-16AA-DFD2-4561535CE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F3FD5-2537-89A8-9698-31D9C99CA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43E07-8126-03ED-569E-B0912B760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BEA20-DBAC-8CA6-2326-67F87B7DD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BD24D-388B-2701-0726-0E5BE32838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85C94D-26A7-E447-4E23-5970E4990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1FF188-B737-D5A0-E1EE-96E7592C6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DEF94-6375-236F-C556-DAA44B57C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0C79B-8C98-6831-6F8B-8FDD9F8FE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80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36533-DB9A-D062-D11E-41E811820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19203-4B6F-EAD3-8405-C06C862549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159DC1-D3BC-935F-C858-9B0588E7E7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9E0C87-6608-2DCD-A197-0FEA1C148D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A68150-9ABE-9E2C-A071-5E43EDA831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A7CE4F-3A0E-03DE-3827-0CDCEDEFB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F1E035-84A0-ECA0-5EDF-8391C8ADE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3687F5-E935-2383-D2A3-6CC43245E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566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0DDE9-9A3F-DC44-B186-124995275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26FB69-AADA-9757-9014-024174A78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AB541D-4D4A-0BD5-05E0-448B1B3BB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E7FB7E-361B-7B7A-566D-FE6D0CAA0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64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84A83B-35D2-77D2-396D-43FAAC052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3AEC83-E503-7BF7-EF6A-EC80C3FAF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1C9434-5189-39AF-0588-15E2E5B7F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243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50635-3613-350A-A95D-F20972CFE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23685-04D4-ED52-51CA-F6C311013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22458F-EBF7-3C6F-1FDE-2CF3C3FAB0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8D3B9-2E95-E68D-F21E-2FC1E8538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0F043-3A23-7E8A-134A-1FFA62583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FEEA2C-47A5-5C8A-CFFE-118C15443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108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88834-AEA1-4B2D-5AC6-DFA170892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1A8C0B-B14E-0B96-594D-42EC3CBE3E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9A4D1D-6C40-1E15-575E-DB87E0D09D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3DB46E-E495-CBD5-3930-145C25C06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C20916-82BE-78DE-5273-3F9E7113E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A0B6AB-E136-29AF-E0D5-EC8CF46E4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297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2C12A-F37A-5EA5-63F2-D78C284A7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4FAEA-ECEF-2F03-F442-120581AF63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4AE664-9226-445A-904D-222289401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5298B5-2B14-90E9-EC86-967A29F3D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FF155-3E7A-4D61-D11D-67229BF04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444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2ABA22-E17F-9DA4-D8BA-9F625BDAA1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A5218E-144C-EC89-E0BD-52793C8B81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1A455-BE3C-3705-89D3-832F41A70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31F47B-D9AD-19BC-954C-AFFF78DED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ACDA1-D5AE-A347-5415-C0CB72C34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817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1E0415-E0D7-8B0F-7AD1-6C96BE31B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996ACD-44EC-EBE0-36E4-B879C0115F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9FF4D-59A6-6A2C-181D-CB8197F562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E4085D-F37E-42D9-BC98-62B07EC98FB2}" type="datetimeFigureOut">
              <a:rPr lang="en-GB" smtClean="0"/>
              <a:t>09/09/2025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403C1-36B1-FC1F-BAF4-CDFF2F4C0D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F54BF-EF0C-E3A2-FBF6-C246ADCC0A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3FDC5F-A96F-4D5B-8144-9EFC051410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67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ba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H3MZK_RIzB0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9PFILdVOZ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pubmed.ncbi.nlm.nih.gov/3045356/" TargetMode="External"/><Relationship Id="rId7" Type="http://schemas.openxmlformats.org/officeDocument/2006/relationships/hyperlink" Target="https://www.england.nhs.uk/mat-transformation/matrons-handbook/service-improvement-and-transformation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elearning.org.uk/blog/feedback-and-improvement/what-is-quality-assurance-in-healthcare/" TargetMode="External"/><Relationship Id="rId5" Type="http://schemas.openxmlformats.org/officeDocument/2006/relationships/hyperlink" Target="https://pmc.ncbi.nlm.nih.gov/articles/PMC24649" TargetMode="External"/><Relationship Id="rId4" Type="http://schemas.openxmlformats.org/officeDocument/2006/relationships/hyperlink" Target="https://www.who.int/news-room/fact-sheets/detail/quality-health-services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3D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42C79C-FD78-BAA2-F209-9952456D65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451" y="1730"/>
            <a:ext cx="1722120" cy="18042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9C4DAA-7C57-43CB-2453-3F98788E6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0" y="1926590"/>
            <a:ext cx="10378440" cy="2387600"/>
          </a:xfrm>
        </p:spPr>
        <p:txBody>
          <a:bodyPr>
            <a:normAutofit/>
          </a:bodyPr>
          <a:lstStyle/>
          <a:p>
            <a:r>
              <a:rPr lang="en-GB" sz="5000" dirty="0">
                <a:solidFill>
                  <a:schemeClr val="bg1">
                    <a:lumMod val="85000"/>
                  </a:schemeClr>
                </a:solidFill>
              </a:rPr>
              <a:t>Week 1 – Introduction to Module and Basics of Quality Assurance </a:t>
            </a:r>
            <a:br>
              <a:rPr lang="en-GB" sz="5000" dirty="0">
                <a:solidFill>
                  <a:schemeClr val="bg1">
                    <a:lumMod val="85000"/>
                  </a:schemeClr>
                </a:solidFill>
              </a:rPr>
            </a:br>
            <a:r>
              <a:rPr lang="en-GB" sz="5000" dirty="0">
                <a:solidFill>
                  <a:schemeClr val="bg1">
                    <a:lumMod val="85000"/>
                  </a:schemeClr>
                </a:solidFill>
              </a:rPr>
              <a:t>&amp; Service Improvements.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A897A7-64E9-C997-B684-CB9BEB65F4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4810" y="4228942"/>
            <a:ext cx="3931920" cy="137429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LCHS7006</a:t>
            </a:r>
          </a:p>
          <a:p>
            <a:r>
              <a:rPr lang="en-GB" b="1" dirty="0">
                <a:solidFill>
                  <a:srgbClr val="FFC000"/>
                </a:solidFill>
              </a:rPr>
              <a:t>Quality Assurance and</a:t>
            </a:r>
          </a:p>
          <a:p>
            <a:r>
              <a:rPr lang="en-GB" b="1" dirty="0">
                <a:solidFill>
                  <a:srgbClr val="FFC000"/>
                </a:solidFill>
              </a:rPr>
              <a:t> Service Improvements.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AF365C9-5362-D642-8ECA-99B43FD25CB3}"/>
              </a:ext>
            </a:extLst>
          </p:cNvPr>
          <p:cNvSpPr txBox="1">
            <a:spLocks/>
          </p:cNvSpPr>
          <p:nvPr/>
        </p:nvSpPr>
        <p:spPr>
          <a:xfrm>
            <a:off x="4130040" y="5603240"/>
            <a:ext cx="3931920" cy="1374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rgbClr val="FFC000"/>
                </a:solidFill>
              </a:rPr>
              <a:t>Lecturer</a:t>
            </a:r>
          </a:p>
          <a:p>
            <a:r>
              <a:rPr lang="en-GB" b="1" dirty="0">
                <a:solidFill>
                  <a:srgbClr val="FFC000"/>
                </a:solidFill>
              </a:rPr>
              <a:t>Dr Fahad Khan</a:t>
            </a:r>
          </a:p>
        </p:txBody>
      </p:sp>
    </p:spTree>
    <p:extLst>
      <p:ext uri="{BB962C8B-B14F-4D97-AF65-F5344CB8AC3E}">
        <p14:creationId xmlns:p14="http://schemas.microsoft.com/office/powerpoint/2010/main" val="4177933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28C8-44F9-E910-0F2B-8E7379C10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31468"/>
            <a:ext cx="10515600" cy="947180"/>
          </a:xfrm>
        </p:spPr>
        <p:txBody>
          <a:bodyPr/>
          <a:lstStyle/>
          <a:p>
            <a:r>
              <a:rPr lang="en-GB" b="1" dirty="0">
                <a:solidFill>
                  <a:srgbClr val="023D5B"/>
                </a:solidFill>
              </a:rPr>
              <a:t>During the session today: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645269-7059-71D8-F9E2-2EE8D887FB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1760" y="6169008"/>
            <a:ext cx="2521080" cy="647733"/>
          </a:xfrm>
          <a:prstGeom prst="rect">
            <a:avLst/>
          </a:prstGeom>
        </p:spPr>
      </p:pic>
      <p:sp>
        <p:nvSpPr>
          <p:cNvPr id="8" name="Rectangle 1">
            <a:extLst>
              <a:ext uri="{FF2B5EF4-FFF2-40B4-BE49-F238E27FC236}">
                <a16:creationId xmlns:a16="http://schemas.microsoft.com/office/drawing/2014/main" id="{4F113498-6749-D7B5-42CE-44744FF728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5320" y="1538312"/>
            <a:ext cx="11287385" cy="4471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We will: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Provide an overview of the module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Ensure all 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</a:rPr>
              <a:t>learners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 can access the module’s Moodle page.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Direct everyone to the list of online resources.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Outline the standards of professionalism expected throughout the course.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</a:rPr>
              <a:t>Talk about assessment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Introduce the fundamentals of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Quality Assurance (QA)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,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Service Improvement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(SI)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</a:rPr>
              <a:t>   a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nd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 Quality Improvement (QI).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129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E10C2-D1F0-4B20-2D28-7E2EEBF17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Pitfalls in Previous Submissions of leadership module-7002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C8FBD-685D-12D1-A780-E3CF6108A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Overly descriptive writing</a:t>
            </a:r>
            <a:r>
              <a:rPr lang="en-GB" dirty="0"/>
              <a:t> – not enough critical analysis</a:t>
            </a:r>
          </a:p>
          <a:p>
            <a:r>
              <a:rPr lang="en-GB" b="1" dirty="0"/>
              <a:t>Weak linkage to leadership theories/models</a:t>
            </a:r>
            <a:endParaRPr lang="en-GB" dirty="0"/>
          </a:p>
          <a:p>
            <a:r>
              <a:rPr lang="en-GB" b="1" dirty="0"/>
              <a:t>Lack of real-world healthcare examples</a:t>
            </a:r>
            <a:endParaRPr lang="en-GB" dirty="0"/>
          </a:p>
          <a:p>
            <a:r>
              <a:rPr lang="en-GB" b="1" dirty="0"/>
              <a:t>Superficial discussion of challenges and solutions</a:t>
            </a:r>
            <a:endParaRPr lang="en-GB" dirty="0"/>
          </a:p>
          <a:p>
            <a:r>
              <a:rPr lang="en-GB" b="1" dirty="0"/>
              <a:t>Poor structure and flow</a:t>
            </a:r>
            <a:r>
              <a:rPr lang="en-GB" dirty="0"/>
              <a:t> – unclear arguments</a:t>
            </a:r>
          </a:p>
          <a:p>
            <a:r>
              <a:rPr lang="en-GB" b="1" dirty="0"/>
              <a:t>Insufficient referencing or outdated sources</a:t>
            </a:r>
            <a:endParaRPr lang="en-GB" dirty="0"/>
          </a:p>
          <a:p>
            <a:r>
              <a:rPr lang="en-GB" b="1" dirty="0"/>
              <a:t>Overreliance on personal opinion</a:t>
            </a:r>
            <a:r>
              <a:rPr lang="en-GB" dirty="0"/>
              <a:t> without evidence</a:t>
            </a:r>
          </a:p>
          <a:p>
            <a:r>
              <a:rPr lang="en-GB" b="1" dirty="0"/>
              <a:t>Failure to address assignment question/LO fully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87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337FF-9420-07E4-CED1-BC88743FE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Classroom Rules &amp; Etiquette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866EB-7772-3A39-BA84-08830C33C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Arrive on time as late entry disrupts the class</a:t>
            </a:r>
          </a:p>
          <a:p>
            <a:r>
              <a:rPr lang="en-GB" dirty="0"/>
              <a:t>Speak in </a:t>
            </a:r>
            <a:r>
              <a:rPr lang="en-GB" b="1" dirty="0"/>
              <a:t>English only</a:t>
            </a:r>
            <a:r>
              <a:rPr lang="en-GB" dirty="0"/>
              <a:t> during lessons.</a:t>
            </a:r>
          </a:p>
          <a:p>
            <a:r>
              <a:rPr lang="en-GB" b="1" dirty="0"/>
              <a:t>No mobile phone use</a:t>
            </a:r>
            <a:r>
              <a:rPr lang="en-GB" dirty="0"/>
              <a:t> unless permitted for learning purposes</a:t>
            </a:r>
          </a:p>
          <a:p>
            <a:r>
              <a:rPr lang="en-GB" dirty="0"/>
              <a:t>Actively listen, do not interrupt when others are speaking. </a:t>
            </a:r>
          </a:p>
          <a:p>
            <a:r>
              <a:rPr lang="en-GB" dirty="0"/>
              <a:t>Respect all opinions, maintain a professional and inclusive atmosphere</a:t>
            </a:r>
          </a:p>
          <a:p>
            <a:r>
              <a:rPr lang="en-GB" dirty="0"/>
              <a:t>Participate fully in group work and discussions</a:t>
            </a:r>
          </a:p>
          <a:p>
            <a:r>
              <a:rPr lang="en-GB" dirty="0"/>
              <a:t>Avoid side conversations during lectures</a:t>
            </a:r>
          </a:p>
          <a:p>
            <a:r>
              <a:rPr lang="en-GB" dirty="0"/>
              <a:t>Follow facilitator’s instructions promptly</a:t>
            </a:r>
          </a:p>
          <a:p>
            <a:r>
              <a:rPr lang="en-GB" dirty="0"/>
              <a:t>Uphold professional </a:t>
            </a:r>
            <a:r>
              <a:rPr lang="en-GB" dirty="0" err="1"/>
              <a:t>behavior</a:t>
            </a:r>
            <a:r>
              <a:rPr lang="en-GB" dirty="0"/>
              <a:t>, same standards as in healthcare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927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10275-30BD-E53D-78A9-36F11FDBC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Summary of Last Module, previous cohort Results – Quality Assurance in Healthcare- 7006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92DF0-9227-D97B-26AD-9F83A9F69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Total Students</a:t>
            </a:r>
            <a:r>
              <a:rPr lang="en-GB" dirty="0"/>
              <a:t> 20</a:t>
            </a:r>
          </a:p>
          <a:p>
            <a:r>
              <a:rPr lang="en-GB" b="1" dirty="0"/>
              <a:t>Pass Rate</a:t>
            </a:r>
            <a:r>
              <a:rPr lang="en-GB" dirty="0"/>
              <a:t> 95% (19/20 students passed)</a:t>
            </a:r>
          </a:p>
          <a:p>
            <a:r>
              <a:rPr lang="en-GB" b="1" dirty="0"/>
              <a:t>Fails</a:t>
            </a:r>
            <a:r>
              <a:rPr lang="en-GB" dirty="0"/>
              <a:t> 1 student</a:t>
            </a:r>
          </a:p>
          <a:p>
            <a:r>
              <a:rPr lang="en-GB" b="1" dirty="0"/>
              <a:t>Distinctions</a:t>
            </a:r>
            <a:r>
              <a:rPr lang="en-GB" dirty="0"/>
              <a:t> 5 students</a:t>
            </a:r>
          </a:p>
          <a:p>
            <a:r>
              <a:rPr lang="en-GB" b="1" dirty="0"/>
              <a:t>Merits</a:t>
            </a:r>
            <a:r>
              <a:rPr lang="en-GB" dirty="0"/>
              <a:t> 9 students</a:t>
            </a:r>
          </a:p>
          <a:p>
            <a:r>
              <a:rPr lang="en-GB" b="1" dirty="0"/>
              <a:t>Pass (without merit/distinction):</a:t>
            </a:r>
            <a:r>
              <a:rPr lang="en-GB" dirty="0"/>
              <a:t> 5 students</a:t>
            </a:r>
          </a:p>
          <a:p>
            <a:r>
              <a:rPr lang="en-GB" b="1" dirty="0"/>
              <a:t>Overall Strengths:</a:t>
            </a:r>
            <a:endParaRPr lang="en-GB" dirty="0"/>
          </a:p>
          <a:p>
            <a:pPr lvl="1"/>
            <a:r>
              <a:rPr lang="en-GB" dirty="0"/>
              <a:t>Good grasp of quality assurance concepts</a:t>
            </a:r>
          </a:p>
          <a:p>
            <a:pPr lvl="1"/>
            <a:r>
              <a:rPr lang="en-GB" dirty="0"/>
              <a:t>Effective use of healthcare practice examples</a:t>
            </a:r>
          </a:p>
          <a:p>
            <a:pPr lvl="1"/>
            <a:r>
              <a:rPr lang="en-GB" dirty="0"/>
              <a:t>Improved referencing compared to previous cohorts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497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D38A8-E029-AD5C-CC6B-355F5DE8B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Pitfalls &amp; Mistakes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E93D3-CA52-FC74-8CE6-6F20EF2FD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Overly descriptive writing, weak critical analysis</a:t>
            </a:r>
          </a:p>
          <a:p>
            <a:r>
              <a:rPr lang="en-GB" dirty="0"/>
              <a:t>Limited application of QA theories to real practice</a:t>
            </a:r>
          </a:p>
          <a:p>
            <a:r>
              <a:rPr lang="en-GB" dirty="0"/>
              <a:t>Poor structure, weak introductions &amp; conclusions</a:t>
            </a:r>
          </a:p>
          <a:p>
            <a:r>
              <a:rPr lang="en-GB" dirty="0"/>
              <a:t>Insufficient or outdated references</a:t>
            </a:r>
          </a:p>
          <a:p>
            <a:r>
              <a:rPr lang="en-GB" dirty="0"/>
              <a:t>Superficial discussion of challenges in QA</a:t>
            </a:r>
          </a:p>
          <a:p>
            <a:r>
              <a:rPr lang="en-GB" dirty="0"/>
              <a:t>Overuse of personal opinion instead of evidence</a:t>
            </a:r>
          </a:p>
          <a:p>
            <a:r>
              <a:rPr lang="en-GB" dirty="0"/>
              <a:t>Not answering all parts of the question</a:t>
            </a:r>
          </a:p>
          <a:p>
            <a:r>
              <a:rPr lang="en-GB" dirty="0"/>
              <a:t>Weak linkage between theory and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817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C30EF-3FBF-5763-4C79-19368376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" y="467995"/>
            <a:ext cx="10515600" cy="766445"/>
          </a:xfrm>
        </p:spPr>
        <p:txBody>
          <a:bodyPr/>
          <a:lstStyle/>
          <a:p>
            <a:r>
              <a:rPr lang="en-GB" b="1" dirty="0">
                <a:solidFill>
                  <a:srgbClr val="023D5B"/>
                </a:solidFill>
              </a:rPr>
              <a:t>Module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6D6DD2-CE95-D6AD-1067-31BC919A37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8F5FDD6-D592-B2AC-C2C6-4C3EE0C54C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975795"/>
              </p:ext>
            </p:extLst>
          </p:nvPr>
        </p:nvGraphicFramePr>
        <p:xfrm>
          <a:off x="838200" y="1337310"/>
          <a:ext cx="3813810" cy="38684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0670">
                  <a:extLst>
                    <a:ext uri="{9D8B030D-6E8A-4147-A177-3AD203B41FA5}">
                      <a16:colId xmlns:a16="http://schemas.microsoft.com/office/drawing/2014/main" val="3422105289"/>
                    </a:ext>
                  </a:extLst>
                </a:gridCol>
                <a:gridCol w="2263140">
                  <a:extLst>
                    <a:ext uri="{9D8B030D-6E8A-4147-A177-3AD203B41FA5}">
                      <a16:colId xmlns:a16="http://schemas.microsoft.com/office/drawing/2014/main" val="1125253330"/>
                    </a:ext>
                  </a:extLst>
                </a:gridCol>
              </a:tblGrid>
              <a:tr h="11971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latin typeface="+mn-lt"/>
                          <a:ea typeface="Times New Roman" panose="02020603050405020304" pitchFamily="18" charset="0"/>
                        </a:rPr>
                        <a:t>Module title: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Quality Assurance and Service Improvements</a:t>
                      </a:r>
                      <a:endParaRPr lang="en-GB" sz="2400" b="1" dirty="0"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3025749"/>
                  </a:ext>
                </a:extLst>
              </a:tr>
              <a:tr h="59872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+mn-lt"/>
                          <a:ea typeface="Times New Roman" panose="02020603050405020304" pitchFamily="18" charset="0"/>
                        </a:rPr>
                        <a:t>Module Team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dirty="0"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8969586"/>
                  </a:ext>
                </a:extLst>
              </a:tr>
              <a:tr h="915406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+mn-cs"/>
                        </a:rPr>
                        <a:t>Module Leader: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+mn-cs"/>
                        </a:rPr>
                        <a:t>Fahad Khan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3248470"/>
                  </a:ext>
                </a:extLst>
              </a:tr>
              <a:tr h="578568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Level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48480271"/>
                  </a:ext>
                </a:extLst>
              </a:tr>
              <a:tr h="578568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2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Credits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7035492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A5441A23-EEBA-46F8-5E42-1ECC3B43A4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880" y="833596"/>
            <a:ext cx="7414260" cy="5407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532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92441-976D-790B-BBBD-0F4038D49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F628B-ABD0-CF95-6C5F-77A44CEDC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89355"/>
          </a:xfrm>
        </p:spPr>
        <p:txBody>
          <a:bodyPr/>
          <a:lstStyle/>
          <a:p>
            <a:r>
              <a:rPr lang="en-US" altLang="en-US" b="1" dirty="0">
                <a:solidFill>
                  <a:srgbClr val="023D5B"/>
                </a:solidFill>
                <a:latin typeface="Aptos" panose="020B0004020202020204" pitchFamily="34" charset="0"/>
              </a:rPr>
              <a:t>M</a:t>
            </a:r>
            <a:r>
              <a:rPr kumimoji="0" lang="en-US" altLang="en-US" sz="44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ptos" panose="020B0004020202020204" pitchFamily="34" charset="0"/>
              </a:rPr>
              <a:t>odule’s Moodle page</a:t>
            </a:r>
            <a:endParaRPr lang="en-GB" b="1" dirty="0">
              <a:solidFill>
                <a:srgbClr val="023D5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B0A70-213B-A3B1-29F8-DD4E85830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86205"/>
          </a:xfrm>
        </p:spPr>
        <p:txBody>
          <a:bodyPr/>
          <a:lstStyle/>
          <a:p>
            <a:r>
              <a:rPr lang="en-GB" dirty="0"/>
              <a:t>To comply with university’s student engagement policy; you must ensure that you are regularly exploring the module Moodle page and online resources.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3BE25A-2C2C-EEA3-BBBE-FBCD44CCA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B54B897-E315-2A74-0C68-8CF72535D3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782" y="3429000"/>
            <a:ext cx="8061143" cy="305890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D3FA0A-E1F0-BF97-9E99-36348FAD26FA}"/>
              </a:ext>
            </a:extLst>
          </p:cNvPr>
          <p:cNvSpPr txBox="1"/>
          <p:nvPr/>
        </p:nvSpPr>
        <p:spPr>
          <a:xfrm>
            <a:off x="8602190" y="3849975"/>
            <a:ext cx="364608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Check that you have access to the module Moodle page now. </a:t>
            </a:r>
          </a:p>
        </p:txBody>
      </p:sp>
    </p:spTree>
    <p:extLst>
      <p:ext uri="{BB962C8B-B14F-4D97-AF65-F5344CB8AC3E}">
        <p14:creationId xmlns:p14="http://schemas.microsoft.com/office/powerpoint/2010/main" val="1940410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DDBC7-5A77-595D-34E2-8D2A352C1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B5E6C-0A02-2E3F-5D7B-55D20FB95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5095"/>
            <a:ext cx="10515600" cy="1325563"/>
          </a:xfrm>
        </p:spPr>
        <p:txBody>
          <a:bodyPr/>
          <a:lstStyle/>
          <a:p>
            <a:r>
              <a:rPr kumimoji="0" lang="en-US" altLang="en-US" sz="44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ptos" panose="020B0004020202020204" pitchFamily="34" charset="0"/>
              </a:rPr>
              <a:t>Online Resources List:</a:t>
            </a:r>
            <a:endParaRPr lang="en-GB" b="1" dirty="0">
              <a:solidFill>
                <a:srgbClr val="023D5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E18DA-D9F4-2C1F-47B8-CF638087A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1324504"/>
            <a:ext cx="5154930" cy="3521816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Reading and notetaking will be very important within this module.  </a:t>
            </a: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Research shows that </a:t>
            </a:r>
            <a:r>
              <a:rPr lang="en-GB" sz="2400" u="sng" dirty="0">
                <a:solidFill>
                  <a:schemeClr val="tx1">
                    <a:lumMod val="75000"/>
                    <a:lumOff val="25000"/>
                  </a:schemeClr>
                </a:solidFill>
                <a:uFill>
                  <a:solidFill>
                    <a:srgbClr val="FF0000"/>
                  </a:solidFill>
                </a:uFill>
              </a:rPr>
              <a:t>note-taking leads to better academic performance</a:t>
            </a: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Students earn higher test scores and demonstrate better comprehension versus not taking notes, even if they do not review their notes after recording them. (Fischer &amp; Harris, 1973).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3ECC24E-FFEE-0CDA-5B59-FBCA1A79DA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859" y="4775093"/>
            <a:ext cx="4508732" cy="20829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0387BE-8695-1DE2-1A74-4894E5F39B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0710" y="1280160"/>
            <a:ext cx="6511290" cy="55658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C7E1DE-9715-174F-B329-B2F1846F18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938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EB5076-2389-4749-F37D-663E9E91A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E785-221A-4DE2-70F6-50628F638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" y="443974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B3142"/>
                </a:solidFill>
              </a:rPr>
              <a:t>Standards of professionalism expected throughout the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219B5-8D87-1CBD-3331-1F0306CB0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" y="2494717"/>
            <a:ext cx="10389870" cy="38717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Respect and Courtesy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Punctuality and Attendance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Communication Skills 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Maintain a professional tone and choice of words in emails to staff and to other students. 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Academic Integrity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Recognise and respect cultural, social, and personal differences within the class and broader academic community.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DBB5-870A-1B84-9098-758122E710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BFA445-1CA4-B229-8DA4-CD19660A28BC}"/>
              </a:ext>
            </a:extLst>
          </p:cNvPr>
          <p:cNvSpPr txBox="1"/>
          <p:nvPr/>
        </p:nvSpPr>
        <p:spPr>
          <a:xfrm>
            <a:off x="689610" y="1769537"/>
            <a:ext cx="609790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A few key elements include: </a:t>
            </a:r>
          </a:p>
        </p:txBody>
      </p:sp>
    </p:spTree>
    <p:extLst>
      <p:ext uri="{BB962C8B-B14F-4D97-AF65-F5344CB8AC3E}">
        <p14:creationId xmlns:p14="http://schemas.microsoft.com/office/powerpoint/2010/main" val="3737785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CB448-DE1E-96BA-03D6-6E34022C7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1651973-73C4-69E7-067C-E5102D861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6C22D2C-A847-4B77-6DF4-0AC807254CB2}"/>
              </a:ext>
            </a:extLst>
          </p:cNvPr>
          <p:cNvSpPr txBox="1">
            <a:spLocks/>
          </p:cNvSpPr>
          <p:nvPr/>
        </p:nvSpPr>
        <p:spPr>
          <a:xfrm>
            <a:off x="838200" y="768866"/>
            <a:ext cx="3642360" cy="5528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B3142"/>
                </a:solidFill>
              </a:rPr>
              <a:t>Assessments </a:t>
            </a: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ED7495AA-CA52-1E57-A504-3AD578C8F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457200" cy="184317"/>
          </a:xfrm>
        </p:spPr>
        <p:txBody>
          <a:bodyPr/>
          <a:lstStyle/>
          <a:p>
            <a:pPr rtl="0"/>
            <a:fld id="{4950F5D8-22E1-4015-8661-E5B1FD28C2DE}" type="slidenum">
              <a:rPr lang="en-GB" noProof="0" smtClean="0"/>
              <a:t>11</a:t>
            </a:fld>
            <a:endParaRPr lang="en-GB" noProof="0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F9B831BE-5D43-E66B-344C-C2F4849CCF63}"/>
              </a:ext>
            </a:extLst>
          </p:cNvPr>
          <p:cNvSpPr txBox="1">
            <a:spLocks/>
          </p:cNvSpPr>
          <p:nvPr/>
        </p:nvSpPr>
        <p:spPr>
          <a:xfrm>
            <a:off x="838200" y="1668573"/>
            <a:ext cx="10498048" cy="508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0B3142"/>
                </a:solidFill>
                <a:cs typeface="Arial"/>
              </a:rPr>
              <a:t>There are </a:t>
            </a:r>
            <a:r>
              <a:rPr lang="en-US" sz="2400" b="1" dirty="0">
                <a:solidFill>
                  <a:srgbClr val="FF0000"/>
                </a:solidFill>
                <a:cs typeface="Arial"/>
              </a:rPr>
              <a:t>two</a:t>
            </a:r>
            <a:r>
              <a:rPr lang="en-US" sz="2400" dirty="0">
                <a:solidFill>
                  <a:srgbClr val="0B3142"/>
                </a:solidFill>
                <a:cs typeface="Arial"/>
              </a:rPr>
              <a:t> assessments for the module. 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E0181F6-0DB0-1FC9-4B1D-BC52B6A69E19}"/>
              </a:ext>
            </a:extLst>
          </p:cNvPr>
          <p:cNvSpPr/>
          <p:nvPr/>
        </p:nvSpPr>
        <p:spPr>
          <a:xfrm>
            <a:off x="2236824" y="4201724"/>
            <a:ext cx="7424981" cy="957532"/>
          </a:xfrm>
          <a:prstGeom prst="roundRect">
            <a:avLst/>
          </a:prstGeom>
          <a:solidFill>
            <a:srgbClr val="023D5B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cs typeface="Arial"/>
              </a:rPr>
              <a:t>Component 2 – </a:t>
            </a:r>
            <a:r>
              <a:rPr lang="en-GB" sz="2400" b="1" dirty="0">
                <a:effectLst/>
                <a:ea typeface="Arial" panose="020B0604020202020204" pitchFamily="34" charset="0"/>
              </a:rPr>
              <a:t>Service Improvement Report</a:t>
            </a:r>
            <a:endParaRPr lang="en-US" sz="2400" b="1" dirty="0">
              <a:cs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2B24D78-0CA6-AD1A-80E8-6A327E4C698A}"/>
              </a:ext>
            </a:extLst>
          </p:cNvPr>
          <p:cNvSpPr/>
          <p:nvPr/>
        </p:nvSpPr>
        <p:spPr>
          <a:xfrm>
            <a:off x="2236824" y="2176657"/>
            <a:ext cx="7185660" cy="943155"/>
          </a:xfrm>
          <a:prstGeom prst="roundRect">
            <a:avLst/>
          </a:prstGeom>
          <a:solidFill>
            <a:srgbClr val="0B314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latin typeface="Aptos" panose="020B0004020202020204" pitchFamily="34" charset="0"/>
                <a:cs typeface="Arial"/>
              </a:rPr>
              <a:t>Component 1 – </a:t>
            </a:r>
            <a:r>
              <a:rPr lang="en-GB" sz="2400" b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Individual presentation </a:t>
            </a:r>
            <a:endParaRPr lang="en-US" sz="2400" b="1" dirty="0">
              <a:latin typeface="Aptos" panose="020B00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84808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50E969-5480-9915-3C23-1217DC852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23F34-C802-518F-D779-1529067BC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8015"/>
            <a:ext cx="10515600" cy="1325563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rgbClr val="023D5B"/>
                </a:solidFill>
                <a:cs typeface="Arial"/>
              </a:rPr>
              <a:t>Component 1 – </a:t>
            </a:r>
            <a:r>
              <a:rPr lang="en-GB" sz="4400" b="1" dirty="0">
                <a:solidFill>
                  <a:srgbClr val="023D5B"/>
                </a:solidFill>
                <a:effectLst/>
                <a:ea typeface="Arial" panose="020B0604020202020204" pitchFamily="34" charset="0"/>
              </a:rPr>
              <a:t>Individual presentation</a:t>
            </a:r>
            <a:endParaRPr lang="en-GB" dirty="0">
              <a:solidFill>
                <a:srgbClr val="023D5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92710-063E-6BEB-BAE8-9A94AF222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1156577" cy="4467599"/>
          </a:xfrm>
        </p:spPr>
        <p:txBody>
          <a:bodyPr>
            <a:normAutofit fontScale="62500" lnSpcReduction="20000"/>
          </a:bodyPr>
          <a:lstStyle/>
          <a:p>
            <a:pPr marL="457200" fontAlgn="base">
              <a:buNone/>
            </a:pPr>
            <a:r>
              <a:rPr lang="en-GB" sz="2400" b="1" dirty="0">
                <a:ea typeface="Times New Roman" panose="02020603050405020304" pitchFamily="18" charset="0"/>
              </a:rPr>
              <a:t>15 minutes (+/- 10%) </a:t>
            </a:r>
            <a:r>
              <a:rPr lang="en-GB" sz="2400" b="1" dirty="0">
                <a:solidFill>
                  <a:srgbClr val="FF0000"/>
                </a:solidFill>
                <a:ea typeface="Times New Roman" panose="02020603050405020304" pitchFamily="18" charset="0"/>
              </a:rPr>
              <a:t>presentation</a:t>
            </a:r>
            <a:r>
              <a:rPr lang="en-GB" sz="2400" b="1" dirty="0">
                <a:ea typeface="Times New Roman" panose="02020603050405020304" pitchFamily="18" charset="0"/>
              </a:rPr>
              <a:t>. </a:t>
            </a:r>
            <a:endParaRPr lang="en-GB" sz="2400" dirty="0"/>
          </a:p>
          <a:p>
            <a:pPr marL="457200" fontAlgn="base">
              <a:buNone/>
            </a:pPr>
            <a:endParaRPr lang="en-GB" sz="24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457200" fontAlgn="base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 are free to choose a case study that reflects a major problem </a:t>
            </a:r>
            <a:r>
              <a:rPr lang="en-GB" sz="24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i.e</a:t>
            </a:r>
            <a:r>
              <a:rPr lang="en-GB" sz="2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any quality concerns experienced by healthcare/social care organisation and identify root cause/s of this problem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fontAlgn="base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fontAlgn="base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 improve the understanding about quality management, your task is to prepare an individual presentation focusing on the </a:t>
            </a:r>
            <a:r>
              <a:rPr lang="en-GB" sz="2400" b="1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root causes and policy issues affecting the health and care sector by demonstrating the impact these have on service provision</a:t>
            </a:r>
            <a:r>
              <a:rPr lang="en-GB" sz="2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</a:p>
          <a:p>
            <a:pPr marL="457200" fontAlgn="base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presentation should include the following: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fontAlgn="base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Identify the root causes by using systems-based safety model (such as Swiss cheese model).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Elaborate the theories or models (such as Root Cause Analysis, the Fishbone Diagram, Systems Theory, or the Donabedian Model) that will be applied in depth in the report.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Symbol" panose="05050102010706020507" pitchFamily="18" charset="2"/>
              <a:buChar char=""/>
            </a:pPr>
            <a:r>
              <a:rPr lang="en-GB" sz="2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Analyzing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the policy issues contributing to these root causes and how they influence service delivery.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Demonstrating the impact of these root causes and policy issues on the quality, efficiency, and equity of health and care service provision.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Outlining how the report (component 2) will be structured.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BE0821-78D3-4947-9DDE-C0FE33EF2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603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B9B3F7-B55B-595B-9D59-AFFEFB923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F3459-2AF8-C8C0-907F-A6C109581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7070"/>
            <a:ext cx="10515600" cy="1040765"/>
          </a:xfrm>
        </p:spPr>
        <p:txBody>
          <a:bodyPr/>
          <a:lstStyle/>
          <a:p>
            <a:r>
              <a:rPr lang="en-US" sz="4400" b="1" dirty="0">
                <a:solidFill>
                  <a:srgbClr val="023D5B"/>
                </a:solidFill>
                <a:latin typeface="Aptos" panose="020B0004020202020204" pitchFamily="34" charset="0"/>
                <a:cs typeface="Arial"/>
              </a:rPr>
              <a:t>Component 2 – </a:t>
            </a:r>
            <a:r>
              <a:rPr lang="en-GB" sz="4400" b="1" dirty="0">
                <a:solidFill>
                  <a:srgbClr val="023D5B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Individual presentation </a:t>
            </a:r>
            <a:endParaRPr lang="en-GB" dirty="0">
              <a:solidFill>
                <a:srgbClr val="023D5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14EA4-8261-4E5E-542D-3BC93E584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8160"/>
            <a:ext cx="10515600" cy="435133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Your task is to produce a service improvement report and analyse theories and approaches to the management of quality and implementation of service improvement within health and social care. </a:t>
            </a:r>
            <a:endParaRPr lang="en-GB" dirty="0"/>
          </a:p>
          <a:p>
            <a:r>
              <a:rPr lang="en-GB" b="1" dirty="0"/>
              <a:t>Based on the selected case study from Component 1, this Component 2 report will further develop and build upon it by addressing a major public health issue- specifically, a quality concern experienced by a healthcare or social care organisation. </a:t>
            </a:r>
            <a:endParaRPr lang="en-GB" dirty="0"/>
          </a:p>
          <a:p>
            <a:r>
              <a:rPr lang="en-GB" b="1" dirty="0"/>
              <a:t>The report will evaluate and analyse the root causes of this issue using relevant theoretical frameworks such as the Fishbone Diagram, the 5 Whys, and the Donabedian Model. </a:t>
            </a:r>
            <a:endParaRPr lang="en-GB" dirty="0"/>
          </a:p>
          <a:p>
            <a:r>
              <a:rPr lang="en-GB" b="1" dirty="0"/>
              <a:t>Strategic planning will be supported through the application of analytical tools such as SWOT or PESTLE analysis. The report will also draw on evidence from published research and real-world organisational examples. </a:t>
            </a:r>
            <a:endParaRPr lang="en-GB" dirty="0"/>
          </a:p>
          <a:p>
            <a:r>
              <a:rPr lang="en-GB" b="1" dirty="0"/>
              <a:t>Finally, actionable recommendations will be made, along with a proposed implementation strategy using quality improvement tools such as PDSA (Plan-Do-Study-Act), PDCA (Plan-Do-Check-Act), Lean, or Six Sigma methodologies.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E42F6-EE61-B213-CE05-F1A8221EA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786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E518BF-5CCB-20AE-5722-8F3EBE3BF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DE18303F-3F41-8F83-6F1D-93FDD16315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01" b="6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39AC5-CDAD-122A-3AFA-8BA950268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023D5B"/>
                </a:solidFill>
              </a:rPr>
              <a:t>15 Minutes Break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312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7AA2CC-6FA5-6570-B8CE-D178C049DE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5" name="Rectangle 3084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D7D8CC-79AA-AF24-6612-46400F059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solidFill>
                  <a:srgbClr val="0B3142"/>
                </a:solidFill>
              </a:rPr>
              <a:t>Activity </a:t>
            </a:r>
          </a:p>
        </p:txBody>
      </p:sp>
      <p:sp>
        <p:nvSpPr>
          <p:cNvPr id="308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083C4-62F7-9166-F8C1-BEC49FD68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95194"/>
            <a:ext cx="6894576" cy="3495294"/>
          </a:xfrm>
        </p:spPr>
        <p:txBody>
          <a:bodyPr>
            <a:normAutofit/>
          </a:bodyPr>
          <a:lstStyle/>
          <a:p>
            <a:r>
              <a:rPr lang="en-GB" sz="2400" dirty="0"/>
              <a:t>what “</a:t>
            </a:r>
            <a:r>
              <a:rPr lang="en-GB" sz="2400" b="1" dirty="0"/>
              <a:t>quality</a:t>
            </a:r>
            <a:r>
              <a:rPr lang="en-GB" sz="2400" dirty="0"/>
              <a:t>” means to you -  personally and professionally.</a:t>
            </a:r>
          </a:p>
          <a:p>
            <a:endParaRPr lang="en-GB" sz="2400" dirty="0"/>
          </a:p>
          <a:p>
            <a:r>
              <a:rPr lang="en-GB" sz="2400" dirty="0"/>
              <a:t>Scan the QR code 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F20EC4-6E2C-CAA6-9F22-B576DABCB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4544" y="5998305"/>
            <a:ext cx="3264408" cy="8324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76AEA1-BCA0-B19F-E093-E2D8110D61D4}"/>
              </a:ext>
            </a:extLst>
          </p:cNvPr>
          <p:cNvSpPr txBox="1"/>
          <p:nvPr/>
        </p:nvSpPr>
        <p:spPr>
          <a:xfrm>
            <a:off x="762762" y="4637455"/>
            <a:ext cx="6097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0" i="0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https://PollEv.com/free_text_polls/K1h0UIveGQgZqUMsvBC2h/respond</a:t>
            </a: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075F92-F5B5-9DAF-7F52-11610DBB78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8212" y="500064"/>
            <a:ext cx="4804450" cy="499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324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22857-686C-F7C0-8B4F-19D9AED35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E07C3-ED38-8D5A-EED7-87DBE7C2C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5752"/>
            <a:ext cx="10515600" cy="1325563"/>
          </a:xfrm>
        </p:spPr>
        <p:txBody>
          <a:bodyPr>
            <a:normAutofit/>
          </a:bodyPr>
          <a:lstStyle/>
          <a:p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ptos" panose="020B0004020202020204" pitchFamily="34" charset="0"/>
              </a:rPr>
              <a:t>Fundamentals of Quality </a:t>
            </a:r>
            <a:r>
              <a:rPr lang="en-US" altLang="en-US" sz="3600" b="1" dirty="0">
                <a:solidFill>
                  <a:srgbClr val="023D5B"/>
                </a:solidFill>
                <a:latin typeface="Aptos" panose="020B0004020202020204" pitchFamily="34" charset="0"/>
              </a:rPr>
              <a:t>A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ptos" panose="020B0004020202020204" pitchFamily="34" charset="0"/>
              </a:rPr>
              <a:t>ssurance(QA), Service </a:t>
            </a:r>
            <a:r>
              <a:rPr lang="en-US" altLang="en-US" sz="3600" b="1" dirty="0">
                <a:solidFill>
                  <a:srgbClr val="023D5B"/>
                </a:solidFill>
                <a:latin typeface="Aptos" panose="020B0004020202020204" pitchFamily="34" charset="0"/>
              </a:rPr>
              <a:t>I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ptos" panose="020B0004020202020204" pitchFamily="34" charset="0"/>
              </a:rPr>
              <a:t>mprovements (SI) and Quality Improvement (QI).</a:t>
            </a:r>
            <a:endParaRPr lang="en-GB" sz="3600" b="1" dirty="0">
              <a:solidFill>
                <a:srgbClr val="023D5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D583C-BC12-4AFC-CD71-90183D7BF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31315"/>
            <a:ext cx="10923270" cy="23463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According to the Cambridge dictionary “</a:t>
            </a:r>
            <a:r>
              <a:rPr lang="en-GB" b="1" dirty="0">
                <a:solidFill>
                  <a:srgbClr val="0B3142"/>
                </a:solidFill>
              </a:rPr>
              <a:t>Quality</a:t>
            </a:r>
            <a:r>
              <a:rPr lang="en-GB" dirty="0"/>
              <a:t>” means – “</a:t>
            </a:r>
            <a:r>
              <a:rPr lang="en-GB" b="1" i="0" dirty="0">
                <a:solidFill>
                  <a:srgbClr val="0B3142"/>
                </a:solidFill>
                <a:effectLst/>
              </a:rPr>
              <a:t>how good or </a:t>
            </a:r>
            <a:r>
              <a:rPr lang="en-GB" b="1" i="0" u="none" strike="noStrike" dirty="0">
                <a:solidFill>
                  <a:srgbClr val="0B3142"/>
                </a:solidFill>
                <a:effectLst/>
                <a:hlinkClick r:id="rId3" tooltip="ba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bad</a:t>
            </a:r>
            <a:r>
              <a:rPr lang="en-GB" b="1" i="0" dirty="0">
                <a:solidFill>
                  <a:srgbClr val="0B3142"/>
                </a:solidFill>
                <a:effectLst/>
              </a:rPr>
              <a:t> something is</a:t>
            </a:r>
            <a:r>
              <a:rPr lang="en-GB" dirty="0">
                <a:solidFill>
                  <a:srgbClr val="0B3142"/>
                </a:solidFill>
              </a:rPr>
              <a:t>”</a:t>
            </a:r>
          </a:p>
          <a:p>
            <a:pPr>
              <a:lnSpc>
                <a:spcPct val="150000"/>
              </a:lnSpc>
            </a:pPr>
            <a:r>
              <a:rPr lang="en-GB" b="0" i="0" dirty="0">
                <a:solidFill>
                  <a:srgbClr val="1F1F1F"/>
                </a:solidFill>
                <a:effectLst/>
              </a:rPr>
              <a:t>The term ‘</a:t>
            </a:r>
            <a:r>
              <a:rPr lang="en-GB" b="1" i="0" dirty="0">
                <a:solidFill>
                  <a:srgbClr val="0B3142"/>
                </a:solidFill>
                <a:effectLst/>
              </a:rPr>
              <a:t>assurance</a:t>
            </a:r>
            <a:r>
              <a:rPr lang="en-GB" b="0" i="0" dirty="0">
                <a:solidFill>
                  <a:srgbClr val="1F1F1F"/>
                </a:solidFill>
                <a:effectLst/>
              </a:rPr>
              <a:t>’- means “a positive declaration intended to give confidence.”</a:t>
            </a:r>
            <a:endParaRPr lang="en-GB" dirty="0">
              <a:solidFill>
                <a:srgbClr val="0B314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AF7E65-E1B1-A8DA-4659-0D1E896727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AFC2DD-A4E6-E894-D93D-1781DA547CED}"/>
              </a:ext>
            </a:extLst>
          </p:cNvPr>
          <p:cNvSpPr txBox="1"/>
          <p:nvPr/>
        </p:nvSpPr>
        <p:spPr>
          <a:xfrm>
            <a:off x="982980" y="3920490"/>
            <a:ext cx="1001268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600" b="1" dirty="0">
                <a:solidFill>
                  <a:srgbClr val="0B3142"/>
                </a:solidFill>
              </a:rPr>
              <a:t>Quality Assurance</a:t>
            </a:r>
            <a:r>
              <a:rPr lang="en-GB" sz="2600" dirty="0">
                <a:solidFill>
                  <a:srgbClr val="0B3142"/>
                </a:solidFill>
              </a:rPr>
              <a:t> </a:t>
            </a:r>
            <a:r>
              <a:rPr lang="en-GB" sz="2600" dirty="0"/>
              <a:t>is “a formal and systematic exercise in </a:t>
            </a:r>
            <a:r>
              <a:rPr lang="en-GB" sz="2600" u="sng" dirty="0"/>
              <a:t>identifying problems </a:t>
            </a:r>
            <a:r>
              <a:rPr lang="en-GB" sz="2600" dirty="0"/>
              <a:t>in medical (and Social) care delivery, </a:t>
            </a:r>
            <a:r>
              <a:rPr lang="en-GB" sz="2600" u="sng" dirty="0"/>
              <a:t>designing activities to overcome the problems</a:t>
            </a:r>
            <a:r>
              <a:rPr lang="en-GB" sz="2600" dirty="0"/>
              <a:t>, and </a:t>
            </a:r>
            <a:r>
              <a:rPr lang="en-GB" sz="2600" u="sng" dirty="0"/>
              <a:t>carrying out follow-up monitoring</a:t>
            </a:r>
            <a:r>
              <a:rPr lang="en-GB" sz="2600" dirty="0"/>
              <a:t> to ensure that no new problems have been introduced and that </a:t>
            </a:r>
            <a:r>
              <a:rPr lang="en-GB" sz="2600" u="sng" dirty="0"/>
              <a:t>corrective steps have been effective</a:t>
            </a:r>
            <a:r>
              <a:rPr lang="en-GB" sz="2600" dirty="0"/>
              <a:t>” (Lohr and Brook, 2011, p. 585).</a:t>
            </a:r>
          </a:p>
        </p:txBody>
      </p:sp>
    </p:spTree>
    <p:extLst>
      <p:ext uri="{BB962C8B-B14F-4D97-AF65-F5344CB8AC3E}">
        <p14:creationId xmlns:p14="http://schemas.microsoft.com/office/powerpoint/2010/main" val="2134540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6BB047-47E1-23D0-0661-F34D0FE253D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B3142"/>
                </a:solidFill>
                <a:latin typeface="+mj-lt"/>
                <a:ea typeface="+mj-ea"/>
                <a:cs typeface="+mj-cs"/>
              </a:rPr>
              <a:t>Example: 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4">
            <a:extLst>
              <a:ext uri="{FF2B5EF4-FFF2-40B4-BE49-F238E27FC236}">
                <a16:creationId xmlns:a16="http://schemas.microsoft.com/office/drawing/2014/main" id="{AF30F33F-EB69-32F2-C3B3-1E7424D204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493" y="2071316"/>
            <a:ext cx="6713552" cy="41191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</a:rPr>
              <a:t>Identifying the Problem: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Delays in referral times for patients with suspected </a:t>
            </a:r>
            <a:r>
              <a:rPr kumimoji="0" lang="en-US" altLang="en-US" sz="2800" b="0" i="0" u="sng" strike="noStrike" cap="none" normalizeH="0" baseline="0" dirty="0">
                <a:ln>
                  <a:noFill/>
                </a:ln>
                <a:effectLst/>
              </a:rPr>
              <a:t>cancer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are identified, exceeding the </a:t>
            </a:r>
            <a:r>
              <a:rPr kumimoji="0" lang="en-US" altLang="en-US" sz="2800" b="0" i="0" u="sng" strike="noStrike" cap="none" normalizeH="0" baseline="0" dirty="0">
                <a:ln>
                  <a:noFill/>
                </a:ln>
                <a:effectLst/>
              </a:rPr>
              <a:t>NHS's two-week target.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</a:rPr>
              <a:t>Designing Activities to Overcome the Problem: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Implement a digital referral system to streamline GP-to-specialist communication and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effectLst/>
              </a:rPr>
              <a:t>prioritise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 urgent cases.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19" name="Picture 18" descr="A person's chest with lungs and a cancer&#10;&#10;Description automatically generated">
            <a:extLst>
              <a:ext uri="{FF2B5EF4-FFF2-40B4-BE49-F238E27FC236}">
                <a16:creationId xmlns:a16="http://schemas.microsoft.com/office/drawing/2014/main" id="{6BE03481-62FB-EA22-7CC6-3AF9D97706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89" r="23296" b="2"/>
          <a:stretch/>
        </p:blipFill>
        <p:spPr>
          <a:xfrm>
            <a:off x="7555229" y="2093976"/>
            <a:ext cx="4064277" cy="409651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B35CE4D-7BF3-8A96-DA25-D552DCB48138}"/>
              </a:ext>
            </a:extLst>
          </p:cNvPr>
          <p:cNvSpPr txBox="1"/>
          <p:nvPr/>
        </p:nvSpPr>
        <p:spPr>
          <a:xfrm>
            <a:off x="7463790" y="6176438"/>
            <a:ext cx="4542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credit- Willis Knighton Health, 2024</a:t>
            </a:r>
          </a:p>
        </p:txBody>
      </p:sp>
    </p:spTree>
    <p:extLst>
      <p:ext uri="{BB962C8B-B14F-4D97-AF65-F5344CB8AC3E}">
        <p14:creationId xmlns:p14="http://schemas.microsoft.com/office/powerpoint/2010/main" val="3734935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20313-1C5B-C910-FF92-760D1AFD8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A67120-2E99-E9FB-4E0F-BBD24B6A5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AA1CBE-57E2-E4E3-AEC8-2C64527CF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31520"/>
            <a:ext cx="10515600" cy="5445443"/>
          </a:xfrm>
        </p:spPr>
        <p:txBody>
          <a:bodyPr>
            <a:norm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rial" panose="020B0604020202020204" pitchFamily="34" charset="0"/>
              </a:rPr>
              <a:t>Carrying Out Follow-Up Monitoring: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Track referral-to-appointment times monthly and gather patient feedback on the new system.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rial" panose="020B0604020202020204" pitchFamily="34" charset="0"/>
              </a:rPr>
              <a:t>Ensuring No New Problems Are Introduced: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Monitor for technical issues in the digital system and train staff for effective usage.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23D5B"/>
                </a:solidFill>
                <a:effectLst/>
                <a:latin typeface="Arial" panose="020B0604020202020204" pitchFamily="34" charset="0"/>
              </a:rPr>
              <a:t>Ensuring Corrective Steps Are Effective: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Evaluate data showing </a:t>
            </a:r>
            <a:r>
              <a:rPr kumimoji="0" lang="en-US" altLang="en-US" sz="2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95% of patients now meet the two-week referral target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improving early diagnosis rates.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5145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813EE-ADC0-E6B8-1F17-CE55F98AF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0A7D586-D931-92CB-3E7D-FF16F79B9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A5A1E65-7FC4-A731-9972-8987EACA25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9117107"/>
              </p:ext>
            </p:extLst>
          </p:nvPr>
        </p:nvGraphicFramePr>
        <p:xfrm>
          <a:off x="113429" y="217170"/>
          <a:ext cx="11037570" cy="6628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A315652-DA3C-654D-EDB0-FEC23CC056C5}"/>
              </a:ext>
            </a:extLst>
          </p:cNvPr>
          <p:cNvSpPr txBox="1"/>
          <p:nvPr/>
        </p:nvSpPr>
        <p:spPr>
          <a:xfrm>
            <a:off x="3963434" y="3008392"/>
            <a:ext cx="3246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B3142"/>
                </a:solidFill>
              </a:rPr>
              <a:t>Quality Assurance</a:t>
            </a:r>
          </a:p>
        </p:txBody>
      </p:sp>
    </p:spTree>
    <p:extLst>
      <p:ext uri="{BB962C8B-B14F-4D97-AF65-F5344CB8AC3E}">
        <p14:creationId xmlns:p14="http://schemas.microsoft.com/office/powerpoint/2010/main" val="30162200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7AA203-9A98-1847-5E53-F8B5AEF915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03D400-A5BF-8B61-049E-A23F071873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7CDDDCC-3DE7-8DC9-7DC3-C22871BDFD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828633"/>
              </p:ext>
            </p:extLst>
          </p:nvPr>
        </p:nvGraphicFramePr>
        <p:xfrm>
          <a:off x="346710" y="1414145"/>
          <a:ext cx="11151870" cy="2689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73212B37-E866-2AD0-0B9A-BE8E95D89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23D5B"/>
                </a:solidFill>
              </a:rPr>
              <a:t>Types of QA?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AD1E27-A4DE-96E0-3FA9-BC80DE1D59AF}"/>
              </a:ext>
            </a:extLst>
          </p:cNvPr>
          <p:cNvSpPr txBox="1"/>
          <p:nvPr/>
        </p:nvSpPr>
        <p:spPr>
          <a:xfrm>
            <a:off x="2183131" y="4214615"/>
            <a:ext cx="275463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E.g., Internal auditing – Carried by employees or management on daily, weekly, or monthly basis.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04B4CF-0DED-EBF2-DEE3-53C617AF9E5E}"/>
              </a:ext>
            </a:extLst>
          </p:cNvPr>
          <p:cNvSpPr txBox="1"/>
          <p:nvPr/>
        </p:nvSpPr>
        <p:spPr>
          <a:xfrm>
            <a:off x="6381751" y="4243526"/>
            <a:ext cx="27546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E.g., Care Quality Commission (CQC) Inspection. </a:t>
            </a:r>
          </a:p>
        </p:txBody>
      </p:sp>
    </p:spTree>
    <p:extLst>
      <p:ext uri="{BB962C8B-B14F-4D97-AF65-F5344CB8AC3E}">
        <p14:creationId xmlns:p14="http://schemas.microsoft.com/office/powerpoint/2010/main" val="18898584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942CB9-89C9-E051-3CAE-660042F8D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6CE461D-EA8F-92B7-69E7-D87074480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5618019" cy="190429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solidFill>
                  <a:srgbClr val="0B3142"/>
                </a:solidFill>
                <a:latin typeface="+mj-lt"/>
                <a:ea typeface="+mj-ea"/>
                <a:cs typeface="+mj-cs"/>
              </a:rPr>
              <a:t>Is it Possible to Have a guaranteed, Error-Free Health Care?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DF44DF-BD3C-B194-7D7A-4326497AC470}"/>
              </a:ext>
            </a:extLst>
          </p:cNvPr>
          <p:cNvSpPr txBox="1"/>
          <p:nvPr/>
        </p:nvSpPr>
        <p:spPr>
          <a:xfrm>
            <a:off x="477980" y="3627052"/>
            <a:ext cx="5154627" cy="12081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https://www.polleverywhere.com/multiple_choice_polls/w02XrLpm0zqUpi0bE7qaJ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CB7F534-2C4C-76B1-3750-6D1147A727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867" y="625684"/>
            <a:ext cx="6361813" cy="54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4934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03C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B9AFD-0385-C5BD-CC51-48E811C64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Activity </a:t>
            </a:r>
          </a:p>
        </p:txBody>
      </p:sp>
      <p:pic>
        <p:nvPicPr>
          <p:cNvPr id="5" name="Content Placeholder 4" descr="A screenshot of a video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3ABD0E5-31EE-0F73-EB3A-B24CAECFBB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38600" y="1001288"/>
            <a:ext cx="7188199" cy="485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9968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8E12F-AC50-355B-1339-0EBEEE3BD9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C62EF9-2348-EA55-C09B-80719D6A27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4A59B-A7C9-4902-D33B-4C58F59B8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361"/>
            <a:ext cx="10515600" cy="499951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Quality assurance neither promises nor guarantees error-free health care.</a:t>
            </a:r>
          </a:p>
          <a:p>
            <a:r>
              <a:rPr lang="en-GB" dirty="0"/>
              <a:t>Its ultimate goal is PATIENT SAFETY &amp; Improve care quality.</a:t>
            </a:r>
          </a:p>
          <a:p>
            <a:r>
              <a:rPr lang="en-GB" b="1" dirty="0"/>
              <a:t>From a UK regulatory (CQC’s) perspective, there are four main purposes of Quality Assurance:</a:t>
            </a:r>
          </a:p>
          <a:p>
            <a:pPr>
              <a:buFont typeface="+mj-lt"/>
              <a:buAutoNum type="arabicPeriod"/>
            </a:pPr>
            <a:r>
              <a:rPr lang="en-GB" dirty="0"/>
              <a:t>To identify health services providing </a:t>
            </a:r>
            <a:r>
              <a:rPr lang="en-GB" i="1" dirty="0"/>
              <a:t>‘inadequate’</a:t>
            </a:r>
            <a:r>
              <a:rPr lang="en-GB" dirty="0"/>
              <a:t> quality of care.</a:t>
            </a:r>
          </a:p>
          <a:p>
            <a:pPr>
              <a:buFont typeface="+mj-lt"/>
              <a:buAutoNum type="arabicPeriod"/>
            </a:pPr>
            <a:r>
              <a:rPr lang="en-GB" dirty="0"/>
              <a:t>To identify health and social care services that </a:t>
            </a:r>
            <a:r>
              <a:rPr lang="en-GB" i="1" dirty="0"/>
              <a:t>‘require improvement.’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To recognise health and social care services providing </a:t>
            </a:r>
            <a:r>
              <a:rPr lang="en-GB" i="1" dirty="0"/>
              <a:t>‘good’</a:t>
            </a:r>
            <a:r>
              <a:rPr lang="en-GB" dirty="0"/>
              <a:t> quality of care.</a:t>
            </a:r>
          </a:p>
          <a:p>
            <a:pPr>
              <a:buFont typeface="+mj-lt"/>
              <a:buAutoNum type="arabicPeriod"/>
            </a:pPr>
            <a:r>
              <a:rPr lang="en-GB" dirty="0"/>
              <a:t>To highlight services that are </a:t>
            </a:r>
            <a:r>
              <a:rPr lang="en-GB" i="1" dirty="0"/>
              <a:t>‘outstanding’</a:t>
            </a:r>
            <a:r>
              <a:rPr lang="en-GB" dirty="0"/>
              <a:t> performers.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BA4855F-7234-CE78-6166-B26175F66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23D5B"/>
                </a:solidFill>
              </a:rPr>
              <a:t>Why Do we Need QA? </a:t>
            </a:r>
          </a:p>
        </p:txBody>
      </p:sp>
    </p:spTree>
    <p:extLst>
      <p:ext uri="{BB962C8B-B14F-4D97-AF65-F5344CB8AC3E}">
        <p14:creationId xmlns:p14="http://schemas.microsoft.com/office/powerpoint/2010/main" val="27416152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4EFD9B-19EB-AA7F-D8E1-A46B1B2D2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0A8C181-D2AE-9D98-5B60-51E1E0426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altLang="en-US" sz="5400" b="1" dirty="0">
                <a:solidFill>
                  <a:srgbClr val="0B3142"/>
                </a:solidFill>
                <a:latin typeface="Aptos" panose="020B0004020202020204" pitchFamily="34" charset="0"/>
              </a:rPr>
              <a:t>S</a:t>
            </a:r>
            <a:r>
              <a:rPr kumimoji="0" lang="en-US" altLang="en-US" sz="5400" b="1" i="0" u="none" strike="noStrike" cap="none" normalizeH="0" baseline="0" dirty="0">
                <a:ln>
                  <a:noFill/>
                </a:ln>
                <a:solidFill>
                  <a:srgbClr val="0B3142"/>
                </a:solidFill>
                <a:effectLst/>
                <a:latin typeface="Aptos" panose="020B0004020202020204" pitchFamily="34" charset="0"/>
              </a:rPr>
              <a:t>ervice Improvements</a:t>
            </a:r>
            <a:endParaRPr lang="en-GB" sz="5400" b="1" dirty="0">
              <a:solidFill>
                <a:srgbClr val="0B3142"/>
              </a:solidFill>
            </a:endParaRP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8FA1D-1B80-16F3-365F-170384A58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b="1" dirty="0">
                <a:solidFill>
                  <a:srgbClr val="0B3142"/>
                </a:solidFill>
              </a:rPr>
              <a:t>Service  Improvement</a:t>
            </a:r>
            <a:r>
              <a:rPr lang="en-GB" sz="2200" dirty="0">
                <a:solidFill>
                  <a:srgbClr val="0B3142"/>
                </a:solidFill>
              </a:rPr>
              <a:t> is understanding the challenge, analysis, creativity and prototyping (testing to learn) techniques that that allow teams to develop innovative solutions. </a:t>
            </a:r>
          </a:p>
          <a:p>
            <a:r>
              <a:rPr lang="en-GB" sz="2200" dirty="0">
                <a:solidFill>
                  <a:srgbClr val="0B3142"/>
                </a:solidFill>
              </a:rPr>
              <a:t>It’s an approach that uses your understanding of the needs of your patients, the wider population and your organisational and service requirements, to deliver the best care.</a:t>
            </a:r>
          </a:p>
          <a:p>
            <a:r>
              <a:rPr lang="en-GB" sz="2200" b="0" i="0" dirty="0">
                <a:solidFill>
                  <a:srgbClr val="0B3142"/>
                </a:solidFill>
                <a:effectLst/>
                <a:latin typeface="Inter"/>
              </a:rPr>
              <a:t> </a:t>
            </a:r>
            <a:r>
              <a:rPr lang="en-GB" sz="2200" b="1" i="0" dirty="0">
                <a:solidFill>
                  <a:srgbClr val="0B3142"/>
                </a:solidFill>
                <a:effectLst/>
                <a:latin typeface="Inter"/>
              </a:rPr>
              <a:t>Improvement </a:t>
            </a:r>
            <a:r>
              <a:rPr lang="en-GB" sz="2200" b="0" i="0" dirty="0">
                <a:solidFill>
                  <a:srgbClr val="0B3142"/>
                </a:solidFill>
                <a:effectLst/>
                <a:latin typeface="Inter"/>
              </a:rPr>
              <a:t>is about making things (e.g., processes, systems, ways of working, behaviour, location) better.</a:t>
            </a:r>
          </a:p>
          <a:p>
            <a:r>
              <a:rPr lang="en-GB" sz="2200" b="0" i="0" dirty="0">
                <a:solidFill>
                  <a:srgbClr val="0B3142"/>
                </a:solidFill>
                <a:effectLst/>
                <a:latin typeface="Inter"/>
              </a:rPr>
              <a:t> </a:t>
            </a:r>
            <a:r>
              <a:rPr lang="en-GB" sz="2200" b="1" i="0" dirty="0">
                <a:solidFill>
                  <a:srgbClr val="0B3142"/>
                </a:solidFill>
                <a:effectLst/>
                <a:latin typeface="Inter"/>
              </a:rPr>
              <a:t>Transformation </a:t>
            </a:r>
            <a:r>
              <a:rPr lang="en-GB" sz="2200" b="0" i="0" dirty="0">
                <a:solidFill>
                  <a:srgbClr val="0B3142"/>
                </a:solidFill>
                <a:effectLst/>
                <a:latin typeface="Inter"/>
              </a:rPr>
              <a:t>is about changing their form, appearance, or structure.</a:t>
            </a:r>
            <a:endParaRPr lang="en-GB" sz="2200" dirty="0">
              <a:solidFill>
                <a:srgbClr val="0B3142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A89B2F-F7CE-221C-E06C-D5546390BD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68" r="34718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7896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CEE83-D7DB-0C70-5591-2E09D845E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8377"/>
            <a:ext cx="10515600" cy="812165"/>
          </a:xfrm>
        </p:spPr>
        <p:txBody>
          <a:bodyPr>
            <a:normAutofit/>
          </a:bodyPr>
          <a:lstStyle/>
          <a:p>
            <a:r>
              <a:rPr lang="en-GB" b="1" i="0" u="none" strike="noStrike" baseline="0" dirty="0">
                <a:solidFill>
                  <a:srgbClr val="023D5B"/>
                </a:solidFill>
                <a:latin typeface="+mn-lt"/>
              </a:rPr>
              <a:t>Quality Improvement</a:t>
            </a:r>
            <a:endParaRPr lang="en-GB" b="1" dirty="0">
              <a:solidFill>
                <a:srgbClr val="023D5B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712B5-E6AF-6F82-F773-99890E10D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89680"/>
            <a:ext cx="10515600" cy="3078639"/>
          </a:xfrm>
        </p:spPr>
        <p:txBody>
          <a:bodyPr/>
          <a:lstStyle/>
          <a:p>
            <a:r>
              <a:rPr lang="en-GB" dirty="0"/>
              <a:t> There is no single definition of quality or quality improvement, and no one approach appears to be more successful than another. However, here is a useful definition:</a:t>
            </a:r>
          </a:p>
          <a:p>
            <a:pPr algn="l">
              <a:spcAft>
                <a:spcPts val="1800"/>
              </a:spcAft>
            </a:pPr>
            <a:r>
              <a:rPr lang="en-GB" b="0" i="0" dirty="0">
                <a:solidFill>
                  <a:srgbClr val="212B32"/>
                </a:solidFill>
                <a:effectLst/>
              </a:rPr>
              <a:t>“The combined and unceasing efforts of everyone to make the changes that will lead to better patient outcomes (health), better system performance (care) and better professional development (learning)” </a:t>
            </a:r>
            <a:r>
              <a:rPr lang="en-GB" b="0" i="0" dirty="0" err="1">
                <a:solidFill>
                  <a:srgbClr val="212B32"/>
                </a:solidFill>
                <a:effectLst/>
              </a:rPr>
              <a:t>Batalden</a:t>
            </a:r>
            <a:r>
              <a:rPr lang="en-GB" b="0" i="0" dirty="0">
                <a:solidFill>
                  <a:srgbClr val="212B32"/>
                </a:solidFill>
                <a:effectLst/>
              </a:rPr>
              <a:t> and Davidoff, 2007.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5BD3F3-00E1-FF80-B6A4-DC83462CB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6607" y="6200338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8601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068C5-794A-DB44-8313-2F745DA7E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537388"/>
            <a:ext cx="10515600" cy="1168737"/>
          </a:xfrm>
        </p:spPr>
        <p:txBody>
          <a:bodyPr/>
          <a:lstStyle/>
          <a:p>
            <a:r>
              <a:rPr lang="en-GB" sz="4400" b="1" i="0" u="none" strike="noStrike" baseline="0" dirty="0">
                <a:solidFill>
                  <a:srgbClr val="0B3142"/>
                </a:solidFill>
                <a:latin typeface="Aptos" panose="020B0004020202020204" pitchFamily="34" charset="0"/>
              </a:rPr>
              <a:t>Quality Improvement</a:t>
            </a:r>
            <a:endParaRPr lang="en-GB" b="1" dirty="0">
              <a:solidFill>
                <a:srgbClr val="0B3142"/>
              </a:solidFill>
              <a:latin typeface="Aptos" panose="020B0004020202020204" pitchFamily="34" charset="0"/>
            </a:endParaRPr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147DCB4D-9654-D48E-7D9A-55A3C24BAD3E}"/>
              </a:ext>
            </a:extLst>
          </p:cNvPr>
          <p:cNvSpPr/>
          <p:nvPr/>
        </p:nvSpPr>
        <p:spPr>
          <a:xfrm>
            <a:off x="4240530" y="2356803"/>
            <a:ext cx="3943350" cy="2594610"/>
          </a:xfrm>
          <a:prstGeom prst="triangle">
            <a:avLst/>
          </a:prstGeom>
          <a:solidFill>
            <a:srgbClr val="023D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0E4DCE-E574-1F3E-FDBD-A3A796AAD699}"/>
              </a:ext>
            </a:extLst>
          </p:cNvPr>
          <p:cNvSpPr txBox="1"/>
          <p:nvPr/>
        </p:nvSpPr>
        <p:spPr>
          <a:xfrm>
            <a:off x="2218849" y="4166583"/>
            <a:ext cx="252793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Better professional </a:t>
            </a:r>
          </a:p>
          <a:p>
            <a:r>
              <a:rPr lang="en-GB" sz="2400" dirty="0"/>
              <a:t>development (learning)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152066-987C-2C85-63BA-444BF70E62DB}"/>
              </a:ext>
            </a:extLst>
          </p:cNvPr>
          <p:cNvSpPr txBox="1"/>
          <p:nvPr/>
        </p:nvSpPr>
        <p:spPr>
          <a:xfrm>
            <a:off x="4884896" y="1527353"/>
            <a:ext cx="26317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Better patient outcomes (health)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66EB25-4A7E-474C-BB01-811321C95460}"/>
              </a:ext>
            </a:extLst>
          </p:cNvPr>
          <p:cNvSpPr txBox="1"/>
          <p:nvPr/>
        </p:nvSpPr>
        <p:spPr>
          <a:xfrm>
            <a:off x="8183880" y="4744533"/>
            <a:ext cx="292893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Better system performance (care)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C5A4DD-91D1-3968-CA05-DF017A06D062}"/>
              </a:ext>
            </a:extLst>
          </p:cNvPr>
          <p:cNvSpPr txBox="1"/>
          <p:nvPr/>
        </p:nvSpPr>
        <p:spPr>
          <a:xfrm>
            <a:off x="5147786" y="3858182"/>
            <a:ext cx="2368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baseline="0" dirty="0">
                <a:solidFill>
                  <a:schemeClr val="bg2"/>
                </a:solidFill>
                <a:latin typeface="Arial" panose="020B0604020202020204" pitchFamily="34" charset="0"/>
              </a:rPr>
              <a:t>Quality Improvement</a:t>
            </a:r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8B3B6A-EF10-A946-71C1-43A7AD9AEE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4618" y="6180554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5751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3D043-6DA7-482D-BB58-F13F7068C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B6730-C6AD-8BD8-6E09-502B12F05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213" y="373581"/>
            <a:ext cx="5973897" cy="5329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  <a:hlinkClick r:id="rId3"/>
              </a:rPr>
              <a:t>https://www.youtube.com/watch?v=99PFILdVOZs</a:t>
            </a: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endParaRPr lang="en-US" sz="20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0B58B87B-AAD7-E1C0-6998-AE922B1520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1968" y="1192933"/>
            <a:ext cx="7225748" cy="51122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4B11B22-104C-6720-327C-C9EE22DE18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68037" y="6211340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9887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A062DBD-D35F-29EA-6147-29559A978B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9523963"/>
              </p:ext>
            </p:extLst>
          </p:nvPr>
        </p:nvGraphicFramePr>
        <p:xfrm>
          <a:off x="594360" y="1131570"/>
          <a:ext cx="11064240" cy="5509259"/>
        </p:xfrm>
        <a:graphic>
          <a:graphicData uri="http://schemas.openxmlformats.org/drawingml/2006/table">
            <a:tbl>
              <a:tblPr/>
              <a:tblGrid>
                <a:gridCol w="1725930">
                  <a:extLst>
                    <a:ext uri="{9D8B030D-6E8A-4147-A177-3AD203B41FA5}">
                      <a16:colId xmlns:a16="http://schemas.microsoft.com/office/drawing/2014/main" val="583253062"/>
                    </a:ext>
                  </a:extLst>
                </a:gridCol>
                <a:gridCol w="4251960">
                  <a:extLst>
                    <a:ext uri="{9D8B030D-6E8A-4147-A177-3AD203B41FA5}">
                      <a16:colId xmlns:a16="http://schemas.microsoft.com/office/drawing/2014/main" val="3518900154"/>
                    </a:ext>
                  </a:extLst>
                </a:gridCol>
                <a:gridCol w="5086350">
                  <a:extLst>
                    <a:ext uri="{9D8B030D-6E8A-4147-A177-3AD203B41FA5}">
                      <a16:colId xmlns:a16="http://schemas.microsoft.com/office/drawing/2014/main" val="3552302760"/>
                    </a:ext>
                  </a:extLst>
                </a:gridCol>
              </a:tblGrid>
              <a:tr h="718788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i="0" u="none" strike="noStrike" dirty="0">
                          <a:solidFill>
                            <a:srgbClr val="E8E8E8"/>
                          </a:solidFill>
                          <a:effectLst/>
                          <a:latin typeface="Aptos Narrow" panose="020B0004020202020204" pitchFamily="34" charset="0"/>
                        </a:rPr>
                        <a:t>Aspect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14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i="0" u="none" strike="noStrike" dirty="0">
                          <a:solidFill>
                            <a:srgbClr val="E8E8E8"/>
                          </a:solidFill>
                          <a:effectLst/>
                          <a:latin typeface="Aptos Narrow" panose="020B0004020202020204" pitchFamily="34" charset="0"/>
                        </a:rPr>
                        <a:t>  Quality Assurance (QA)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14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i="0" u="none" strike="noStrike" dirty="0">
                          <a:solidFill>
                            <a:srgbClr val="E8E8E8"/>
                          </a:solidFill>
                          <a:effectLst/>
                          <a:latin typeface="Aptos Narrow" panose="020B0004020202020204" pitchFamily="34" charset="0"/>
                        </a:rPr>
                        <a:t>  Quality Improvement (QI)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14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579037"/>
                  </a:ext>
                </a:extLst>
              </a:tr>
              <a:tr h="1437181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Definition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 Ensures services meet established standards.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 Continuously improves processes and  outcomes.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4908843"/>
                  </a:ext>
                </a:extLst>
              </a:tr>
              <a:tr h="1556913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Objective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 Verifies compliance with guidelines and regulations.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 Enhances performance and fosters                                                    innovation.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1670054"/>
                  </a:ext>
                </a:extLst>
              </a:tr>
              <a:tr h="1796377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Approach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 Reactive, focusing on identifying and correcting issues.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 Proactive, aiming to prevent problems and optimize systems.</a:t>
                      </a:r>
                    </a:p>
                  </a:txBody>
                  <a:tcPr marL="1211" marR="1211" marT="12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7854573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E2778166-BD8E-42A4-38BB-80B129366ED7}"/>
              </a:ext>
            </a:extLst>
          </p:cNvPr>
          <p:cNvSpPr txBox="1"/>
          <p:nvPr/>
        </p:nvSpPr>
        <p:spPr>
          <a:xfrm>
            <a:off x="594360" y="409694"/>
            <a:ext cx="73609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B3142"/>
                </a:solidFill>
              </a:rPr>
              <a:t>Quality Assurance vs. Quality Improvement.</a:t>
            </a:r>
          </a:p>
        </p:txBody>
      </p:sp>
    </p:spTree>
    <p:extLst>
      <p:ext uri="{BB962C8B-B14F-4D97-AF65-F5344CB8AC3E}">
        <p14:creationId xmlns:p14="http://schemas.microsoft.com/office/powerpoint/2010/main" val="7298073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0F369-36DA-31D2-93DA-A04E4FDB6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379377"/>
            <a:ext cx="3680460" cy="877729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</a:rPr>
              <a:t>Continued..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EA17EC-B638-4DC2-86ED-582826A144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212524"/>
              </p:ext>
            </p:extLst>
          </p:nvPr>
        </p:nvGraphicFramePr>
        <p:xfrm>
          <a:off x="285750" y="1737360"/>
          <a:ext cx="11670031" cy="4880610"/>
        </p:xfrm>
        <a:graphic>
          <a:graphicData uri="http://schemas.openxmlformats.org/drawingml/2006/table">
            <a:tbl>
              <a:tblPr/>
              <a:tblGrid>
                <a:gridCol w="2370388">
                  <a:extLst>
                    <a:ext uri="{9D8B030D-6E8A-4147-A177-3AD203B41FA5}">
                      <a16:colId xmlns:a16="http://schemas.microsoft.com/office/drawing/2014/main" val="884177923"/>
                    </a:ext>
                  </a:extLst>
                </a:gridCol>
                <a:gridCol w="4205830">
                  <a:extLst>
                    <a:ext uri="{9D8B030D-6E8A-4147-A177-3AD203B41FA5}">
                      <a16:colId xmlns:a16="http://schemas.microsoft.com/office/drawing/2014/main" val="1025734607"/>
                    </a:ext>
                  </a:extLst>
                </a:gridCol>
                <a:gridCol w="5093813">
                  <a:extLst>
                    <a:ext uri="{9D8B030D-6E8A-4147-A177-3AD203B41FA5}">
                      <a16:colId xmlns:a16="http://schemas.microsoft.com/office/drawing/2014/main" val="2838151817"/>
                    </a:ext>
                  </a:extLst>
                </a:gridCol>
              </a:tblGrid>
              <a:tr h="813435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Timeframe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Periodic, such as annual audits or inspections.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Continuous, involving ongoing monitoring and improvement.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9327413"/>
                  </a:ext>
                </a:extLst>
              </a:tr>
              <a:tr h="813435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Methods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Audits, inspections, and checklists.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PDSA cycles, Lean, Six Sigma, and data analytics.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7052017"/>
                  </a:ext>
                </a:extLst>
              </a:tr>
              <a:tr h="813435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Outcome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Ensures minimum standards are consistently met.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Achieves higher performance and better patient satisfaction.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4560263"/>
                  </a:ext>
                </a:extLst>
              </a:tr>
              <a:tr h="813435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Culture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Compliance-focused, top-down oversight.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Collaboration-focused, engaging teams and stakeholders.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8666445"/>
                  </a:ext>
                </a:extLst>
              </a:tr>
              <a:tr h="813435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Tools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Root Cause Analysis, benchmarking, accreditation processes.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SPC charts, Fishbone diagrams, performance dashboards.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6494992"/>
                  </a:ext>
                </a:extLst>
              </a:tr>
              <a:tr h="813435"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Example</a:t>
                      </a:r>
                      <a:endParaRPr lang="en-GB" sz="3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Ensuring 100% adherence to hand hygiene protocols.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Reducing hospital readmission rates through workflow changes.</a:t>
                      </a:r>
                      <a:endParaRPr lang="en-GB" sz="3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599" marR="11599" marT="115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832861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B2C764F-2BEE-2475-374F-AD4D10FDABD5}"/>
              </a:ext>
            </a:extLst>
          </p:cNvPr>
          <p:cNvSpPr txBox="1"/>
          <p:nvPr/>
        </p:nvSpPr>
        <p:spPr>
          <a:xfrm>
            <a:off x="3586163" y="1192455"/>
            <a:ext cx="25098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u="none" strike="noStrike" dirty="0">
                <a:solidFill>
                  <a:srgbClr val="E8E8E8"/>
                </a:solidFill>
                <a:effectLst/>
                <a:latin typeface="Aptos Narrow" panose="020B0004020202020204" pitchFamily="34" charset="0"/>
              </a:rPr>
              <a:t>Quality Assurance (QA)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79F8B7-BCB6-620C-50BF-4DB6BE56511D}"/>
              </a:ext>
            </a:extLst>
          </p:cNvPr>
          <p:cNvSpPr txBox="1"/>
          <p:nvPr/>
        </p:nvSpPr>
        <p:spPr>
          <a:xfrm>
            <a:off x="7506653" y="1183361"/>
            <a:ext cx="28260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u="none" strike="noStrike" dirty="0">
                <a:solidFill>
                  <a:srgbClr val="E8E8E8"/>
                </a:solidFill>
                <a:effectLst/>
                <a:latin typeface="Aptos Narrow" panose="020B0004020202020204" pitchFamily="34" charset="0"/>
              </a:rPr>
              <a:t> Quality Improvement (QI)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9723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D9F32-4A8F-C33A-BCEE-D27E8AAF3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23D5B"/>
                </a:solidFill>
              </a:rPr>
              <a:t>Summary: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BEA5B-9886-836D-9761-8D66ADE90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4155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We Discussed: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Overview of the module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Ensured all </a:t>
            </a:r>
            <a:r>
              <a:rPr lang="en-US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</a:rPr>
              <a:t>learners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 can access the module’s Moodle page and Online resources.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The standards of professionalism expected throughout the course.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</a:rPr>
              <a:t>About assessment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Introduce you to the fundamentals of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Quality Assurance (QA)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,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Service Improvement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(SI) </a:t>
            </a:r>
            <a:r>
              <a:rPr lang="en-US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ptos" panose="020B0004020202020204" pitchFamily="34" charset="0"/>
              </a:rPr>
              <a:t>a</a:t>
            </a: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nd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ptos" panose="020B0004020202020204" pitchFamily="34" charset="0"/>
              </a:rPr>
              <a:t> Quality Improvement (QI).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ptos" panose="020B0004020202020204" pitchFamily="34" charset="0"/>
            </a:endParaRPr>
          </a:p>
          <a:p>
            <a:endParaRPr lang="en-GB" dirty="0">
              <a:solidFill>
                <a:srgbClr val="0B314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DDD11B-CDE1-434D-AD70-8DEEAE866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7468" y="6169759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815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57C99-2198-D020-4DE6-F417794BD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B3142"/>
                </a:solidFill>
              </a:rPr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7EF4C-F1CB-854F-A620-477581DDE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0" i="0" dirty="0" err="1">
                <a:solidFill>
                  <a:srgbClr val="042100"/>
                </a:solidFill>
                <a:effectLst/>
                <a:latin typeface="Google Sans"/>
              </a:rPr>
              <a:t>Avedis</a:t>
            </a:r>
            <a:r>
              <a:rPr lang="en-GB" b="0" i="0" dirty="0">
                <a:solidFill>
                  <a:srgbClr val="042100"/>
                </a:solidFill>
                <a:effectLst/>
                <a:latin typeface="Google Sans"/>
              </a:rPr>
              <a:t> Donabedian -</a:t>
            </a:r>
            <a:r>
              <a:rPr lang="en-GB" i="0" dirty="0"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The quality of care. How can it be assessed? </a:t>
            </a:r>
            <a:r>
              <a:rPr lang="en-GB" i="0" dirty="0">
                <a:solidFill>
                  <a:srgbClr val="212121"/>
                </a:solidFill>
                <a:effectLst/>
                <a:latin typeface="Aptos" panose="020B0004020202020204" pitchFamily="34" charset="0"/>
                <a:hlinkClick r:id="rId3"/>
              </a:rPr>
              <a:t>https://pubmed.ncbi.nlm.nih.gov/3045356/</a:t>
            </a:r>
            <a:r>
              <a:rPr lang="en-GB" i="0" dirty="0">
                <a:solidFill>
                  <a:srgbClr val="212121"/>
                </a:solidFill>
                <a:effectLst/>
                <a:latin typeface="Aptos" panose="020B0004020202020204" pitchFamily="34" charset="0"/>
              </a:rPr>
              <a:t> </a:t>
            </a:r>
          </a:p>
          <a:p>
            <a:endParaRPr lang="en-GB" dirty="0">
              <a:latin typeface="Aptos" panose="020B0004020202020204" pitchFamily="34" charset="0"/>
            </a:endParaRPr>
          </a:p>
          <a:p>
            <a:r>
              <a:rPr lang="en-GB" dirty="0"/>
              <a:t>https://wessex.hee.nhs.uk/quality/quality-improvement/what-is-quality-improvement/#:~:text=Improving%20quality%20is%20about%20making,be%20more%20successful%20than%20another.</a:t>
            </a:r>
          </a:p>
          <a:p>
            <a:r>
              <a:rPr lang="en-GB" dirty="0"/>
              <a:t>https://dictionary.cambridge.org/dictionary/english/quality</a:t>
            </a:r>
          </a:p>
          <a:p>
            <a:r>
              <a:rPr lang="en-GB" dirty="0"/>
              <a:t>WHO 2020 </a:t>
            </a:r>
            <a:r>
              <a:rPr lang="en-GB" dirty="0">
                <a:hlinkClick r:id="rId4"/>
              </a:rPr>
              <a:t>https://www.who.int/news-room/fact-sheets/detail/quality-health-services</a:t>
            </a:r>
            <a:endParaRPr lang="en-GB" dirty="0"/>
          </a:p>
          <a:p>
            <a:r>
              <a:rPr lang="en-GB" dirty="0">
                <a:hlinkClick r:id="rId5"/>
              </a:rPr>
              <a:t>https://pmc.ncbi.nlm.nih.gov/articles/PMC24649</a:t>
            </a:r>
            <a:endParaRPr lang="en-GB" dirty="0"/>
          </a:p>
          <a:p>
            <a:r>
              <a:rPr lang="en-GB" dirty="0">
                <a:hlinkClick r:id="rId6"/>
              </a:rPr>
              <a:t>https://carelearning.org.uk/blog/feedback-and-improvement/what-is-quality-assurance-in-healthcare/</a:t>
            </a:r>
            <a:endParaRPr lang="en-GB" dirty="0"/>
          </a:p>
          <a:p>
            <a:r>
              <a:rPr lang="en-GB" dirty="0">
                <a:hlinkClick r:id="rId7"/>
              </a:rPr>
              <a:t>https://www.england.nhs.uk/mat-transformation/matrons-handbook/service-improvement-and-transformation/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9073E5-26FF-914C-79E7-1B3B46BD03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54608" y="6199823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023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FF68FD-8F58-2ABF-45D9-948A82377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8545"/>
            <a:ext cx="10515600" cy="203771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800" b="1" i="0" dirty="0">
                <a:solidFill>
                  <a:srgbClr val="0B3142"/>
                </a:solidFill>
                <a:effectLst/>
                <a:latin typeface="__fkGrotesk_8a67e8"/>
              </a:rPr>
              <a:t>Patient Safety, quality theories and regulation of Health and Social care in the UK. </a:t>
            </a:r>
            <a:endParaRPr lang="en-GB" sz="4800" b="1" dirty="0">
              <a:solidFill>
                <a:srgbClr val="0B3142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547C4DA-2185-15B7-CE8A-892DC4B01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0B3142"/>
                </a:solidFill>
              </a:rPr>
              <a:t>In the Next Lecture We will learn about: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7352073-9008-B3B9-EA28-9ED3EE9A55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7468" y="6169759"/>
            <a:ext cx="2523963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5085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mall white animal with large ears&#10;&#10;Description automatically generated">
            <a:extLst>
              <a:ext uri="{FF2B5EF4-FFF2-40B4-BE49-F238E27FC236}">
                <a16:creationId xmlns:a16="http://schemas.microsoft.com/office/drawing/2014/main" id="{6F1D08F8-AAC8-E513-334E-936F0F0FABD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D9DFB2-92E4-D880-3E83-178C4C2D7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Discussion Time &amp; Thank You</a:t>
            </a:r>
            <a:endParaRPr lang="en-US" sz="6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513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4022</TotalTime>
  <Words>2423</Words>
  <Application>Microsoft Office PowerPoint</Application>
  <PresentationFormat>Widescreen</PresentationFormat>
  <Paragraphs>238</Paragraphs>
  <Slides>33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6" baseType="lpstr">
      <vt:lpstr>__fkGrotesk_8a67e8</vt:lpstr>
      <vt:lpstr>Aptos</vt:lpstr>
      <vt:lpstr>Aptos Display</vt:lpstr>
      <vt:lpstr>Aptos Narrow</vt:lpstr>
      <vt:lpstr>Arial</vt:lpstr>
      <vt:lpstr>Calibri</vt:lpstr>
      <vt:lpstr>Google Sans</vt:lpstr>
      <vt:lpstr>Inter</vt:lpstr>
      <vt:lpstr>Noto Sans</vt:lpstr>
      <vt:lpstr>Source Sans Pro</vt:lpstr>
      <vt:lpstr>Symbol</vt:lpstr>
      <vt:lpstr>Times New Roman</vt:lpstr>
      <vt:lpstr>Office Theme</vt:lpstr>
      <vt:lpstr>Week 1 – Introduction to Module and Basics of Quality Assurance  &amp; Service Improvements.</vt:lpstr>
      <vt:lpstr>During the session today:</vt:lpstr>
      <vt:lpstr>Pitfalls in Previous Submissions of leadership module-7002 </vt:lpstr>
      <vt:lpstr>Classroom Rules &amp; Etiquette </vt:lpstr>
      <vt:lpstr>Summary of Last Module, previous cohort Results – Quality Assurance in Healthcare- 7006</vt:lpstr>
      <vt:lpstr>Common Pitfalls &amp; Mistakes </vt:lpstr>
      <vt:lpstr>Module</vt:lpstr>
      <vt:lpstr>Module’s Moodle page</vt:lpstr>
      <vt:lpstr>Online Resources List:</vt:lpstr>
      <vt:lpstr>Standards of professionalism expected throughout the course</vt:lpstr>
      <vt:lpstr>PowerPoint Presentation</vt:lpstr>
      <vt:lpstr>Component 1 – Individual presentation</vt:lpstr>
      <vt:lpstr>Component 2 – Individual presentation </vt:lpstr>
      <vt:lpstr>15 Minutes Break </vt:lpstr>
      <vt:lpstr>Activity </vt:lpstr>
      <vt:lpstr>Fundamentals of Quality Assurance(QA), Service Improvements (SI) and Quality Improvement (QI).</vt:lpstr>
      <vt:lpstr>PowerPoint Presentation</vt:lpstr>
      <vt:lpstr>PowerPoint Presentation</vt:lpstr>
      <vt:lpstr>PowerPoint Presentation</vt:lpstr>
      <vt:lpstr>Types of QA?</vt:lpstr>
      <vt:lpstr>Is it Possible to Have a guaranteed, Error-Free Health Care?</vt:lpstr>
      <vt:lpstr>Activity </vt:lpstr>
      <vt:lpstr>Why Do we Need QA? </vt:lpstr>
      <vt:lpstr>Service Improvements</vt:lpstr>
      <vt:lpstr>Quality Improvement</vt:lpstr>
      <vt:lpstr>Quality Improvement</vt:lpstr>
      <vt:lpstr>Activity </vt:lpstr>
      <vt:lpstr>PowerPoint Presentation</vt:lpstr>
      <vt:lpstr>Continued..</vt:lpstr>
      <vt:lpstr>Summary:</vt:lpstr>
      <vt:lpstr>References and Further Reading</vt:lpstr>
      <vt:lpstr>In the Next Lecture We will learn about: </vt:lpstr>
      <vt:lpstr>Discussion Time &amp; 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Junaid3 Shaikh</dc:creator>
  <cp:lastModifiedBy>Fahad Khan</cp:lastModifiedBy>
  <cp:revision>20</cp:revision>
  <dcterms:created xsi:type="dcterms:W3CDTF">2024-12-20T21:02:05Z</dcterms:created>
  <dcterms:modified xsi:type="dcterms:W3CDTF">2025-09-09T08:49:56Z</dcterms:modified>
</cp:coreProperties>
</file>