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3"/>
  </p:normalViewPr>
  <p:slideViewPr>
    <p:cSldViewPr snapToGrid="0" snapToObjects="1">
      <p:cViewPr>
        <p:scale>
          <a:sx n="109" d="100"/>
          <a:sy n="109" d="100"/>
        </p:scale>
        <p:origin x="680"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E4C7AC-041A-0142-A502-B8A37228A2DB}" type="datetimeFigureOut">
              <a:rPr lang="en-US" smtClean="0"/>
              <a:t>12/13/21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85DC0-2B41-CB46-8EDA-A61578834D73}" type="slidenum">
              <a:rPr lang="en-US" smtClean="0"/>
              <a:t>‹#›</a:t>
            </a:fld>
            <a:endParaRPr lang="en-US"/>
          </a:p>
        </p:txBody>
      </p:sp>
    </p:spTree>
    <p:extLst>
      <p:ext uri="{BB962C8B-B14F-4D97-AF65-F5344CB8AC3E}">
        <p14:creationId xmlns:p14="http://schemas.microsoft.com/office/powerpoint/2010/main" val="259799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This research would seek to evaluate the impact of autism on the daily activities of children. The research would be able to determine how the developmental disorder affects the development of children and their interactions with their family and friends. </a:t>
            </a:r>
          </a:p>
          <a:p>
            <a:r>
              <a:rPr lang="en-GB" sz="1200" dirty="0"/>
              <a:t>The disorder causes primary impairment in social reciprocity, peer relationships and emotional engagement and this impairment differ to varying degrees of language and communication impairment, mental retardation and patterns of non-functional restricted, repetitive and stereotyped </a:t>
            </a:r>
            <a:r>
              <a:rPr lang="en-GB" sz="1200" dirty="0" err="1"/>
              <a:t>behaviors</a:t>
            </a:r>
            <a:r>
              <a:rPr lang="en-GB" sz="1200" dirty="0"/>
              <a:t> (Charman, 2007</a:t>
            </a:r>
            <a:r>
              <a:rPr lang="en-GB" sz="1100" dirty="0"/>
              <a:t>). </a:t>
            </a:r>
            <a:endParaRPr lang="en-GB" sz="1200" dirty="0">
              <a:effectLst/>
            </a:endParaRPr>
          </a:p>
          <a:p>
            <a:pPr marL="0" indent="0">
              <a:buNone/>
            </a:pPr>
            <a:r>
              <a:rPr lang="en-GB" sz="1200" dirty="0"/>
              <a:t> </a:t>
            </a:r>
            <a:endParaRPr lang="en-GB" sz="1200" dirty="0">
              <a:effectLst/>
            </a:endParaRPr>
          </a:p>
          <a:p>
            <a:endParaRPr lang="en-US" dirty="0"/>
          </a:p>
        </p:txBody>
      </p:sp>
      <p:sp>
        <p:nvSpPr>
          <p:cNvPr id="4" name="Slide Number Placeholder 3"/>
          <p:cNvSpPr>
            <a:spLocks noGrp="1"/>
          </p:cNvSpPr>
          <p:nvPr>
            <p:ph type="sldNum" sz="quarter" idx="5"/>
          </p:nvPr>
        </p:nvSpPr>
        <p:spPr/>
        <p:txBody>
          <a:bodyPr/>
          <a:lstStyle/>
          <a:p>
            <a:fld id="{A8E85DC0-2B41-CB46-8EDA-A61578834D73}" type="slidenum">
              <a:rPr lang="en-US" smtClean="0"/>
              <a:t>2</a:t>
            </a:fld>
            <a:endParaRPr lang="en-US"/>
          </a:p>
        </p:txBody>
      </p:sp>
    </p:spTree>
    <p:extLst>
      <p:ext uri="{BB962C8B-B14F-4D97-AF65-F5344CB8AC3E}">
        <p14:creationId xmlns:p14="http://schemas.microsoft.com/office/powerpoint/2010/main" val="2670233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This disorder is prevalent in children before the age of three and its </a:t>
            </a:r>
            <a:r>
              <a:rPr lang="en-GB" sz="1200" dirty="0" err="1"/>
              <a:t>etiology</a:t>
            </a:r>
            <a:r>
              <a:rPr lang="en-GB" sz="1200" dirty="0"/>
              <a:t> is organic because no single pathologic event has been identified as uniquely or universally associated with the disorder. </a:t>
            </a:r>
            <a:endParaRPr lang="en-US" dirty="0"/>
          </a:p>
        </p:txBody>
      </p:sp>
      <p:sp>
        <p:nvSpPr>
          <p:cNvPr id="4" name="Slide Number Placeholder 3"/>
          <p:cNvSpPr>
            <a:spLocks noGrp="1"/>
          </p:cNvSpPr>
          <p:nvPr>
            <p:ph type="sldNum" sz="quarter" idx="5"/>
          </p:nvPr>
        </p:nvSpPr>
        <p:spPr/>
        <p:txBody>
          <a:bodyPr/>
          <a:lstStyle/>
          <a:p>
            <a:fld id="{A8E85DC0-2B41-CB46-8EDA-A61578834D73}" type="slidenum">
              <a:rPr lang="en-US" smtClean="0"/>
              <a:t>5</a:t>
            </a:fld>
            <a:endParaRPr lang="en-US"/>
          </a:p>
        </p:txBody>
      </p:sp>
    </p:spTree>
    <p:extLst>
      <p:ext uri="{BB962C8B-B14F-4D97-AF65-F5344CB8AC3E}">
        <p14:creationId xmlns:p14="http://schemas.microsoft.com/office/powerpoint/2010/main" val="391983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According to (Rudy, 2021), study shows that 14% of children with autism who undergo two intensive years of program called the Early Start Denver Model will improve radically</a:t>
            </a:r>
            <a:endParaRPr lang="en-US" dirty="0"/>
          </a:p>
        </p:txBody>
      </p:sp>
      <p:sp>
        <p:nvSpPr>
          <p:cNvPr id="4" name="Slide Number Placeholder 3"/>
          <p:cNvSpPr>
            <a:spLocks noGrp="1"/>
          </p:cNvSpPr>
          <p:nvPr>
            <p:ph type="sldNum" sz="quarter" idx="5"/>
          </p:nvPr>
        </p:nvSpPr>
        <p:spPr/>
        <p:txBody>
          <a:bodyPr/>
          <a:lstStyle/>
          <a:p>
            <a:fld id="{A8E85DC0-2B41-CB46-8EDA-A61578834D73}" type="slidenum">
              <a:rPr lang="en-US" smtClean="0"/>
              <a:t>6</a:t>
            </a:fld>
            <a:endParaRPr lang="en-US"/>
          </a:p>
        </p:txBody>
      </p:sp>
    </p:spTree>
    <p:extLst>
      <p:ext uri="{BB962C8B-B14F-4D97-AF65-F5344CB8AC3E}">
        <p14:creationId xmlns:p14="http://schemas.microsoft.com/office/powerpoint/2010/main" val="976048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9E814-BEF6-EE4A-BD94-4265B357BC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26CE8A8-FCB3-AD41-988C-9B37948251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E8B89D6-DC03-D34E-B2FC-BC5E9DCDF13C}"/>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5AA32A57-EE75-D049-A621-35B5F5DDBD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35CA28-78D1-BE45-8F3B-EAEEED05BECF}"/>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395194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FE1B8-ADA3-3144-8BDE-244EC36AE5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46B805-0690-C140-B554-F9A8B1263E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400CE89-2E88-6F44-879B-48CE9973D17E}"/>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29E5A5EE-FEA4-0F4C-AE43-51F3A3215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5FD4AC-FF96-FA49-9B5C-3F71B1DF8D76}"/>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2531759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3E247-DEF6-DE48-B4DD-86BA49BFAC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154314B-319F-014F-9771-2D09D53702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39E921-41DE-3F47-A112-CFAC706BA634}"/>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1B4C2AA7-0AEE-5C4B-9A02-E4F4C10826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792E7B-58F4-6C4C-9B72-CDCC6F9FC1B6}"/>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3049684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EAD9-C676-0946-AD41-B012E798A3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ACD8AB-D550-4C45-A609-039FB03221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6F53C89-E896-F543-B958-D3F75BBF1DA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4369F6-E7E4-EC40-86CD-6449C1F6EAB2}"/>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6" name="Footer Placeholder 5">
            <a:extLst>
              <a:ext uri="{FF2B5EF4-FFF2-40B4-BE49-F238E27FC236}">
                <a16:creationId xmlns:a16="http://schemas.microsoft.com/office/drawing/2014/main" id="{081FDA51-22FC-B24C-8CB0-FD0CA40E64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9CC864-1346-F74E-A75A-AD212E2A17F7}"/>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3279875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43C53-B13F-2C49-B294-8F507C5738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97AE6B7-7E29-EA46-B574-BB561506F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21BF73-A946-5F43-8772-D2504FE9ED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1ECA7C-1509-344B-AB64-66727C7277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3753AD-4337-9944-A2B8-F49F4E8EF8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8962846-729C-2640-B94E-8BFBDB172B73}"/>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8" name="Footer Placeholder 7">
            <a:extLst>
              <a:ext uri="{FF2B5EF4-FFF2-40B4-BE49-F238E27FC236}">
                <a16:creationId xmlns:a16="http://schemas.microsoft.com/office/drawing/2014/main" id="{1EB80212-4D69-AD40-976D-3BF35DF50F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E5C7D29-DF44-2541-9C41-0118372BC106}"/>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2842336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6448-3846-824C-8D5C-69C4145583B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81C43D2-AF46-404B-8268-405F5B67BC4E}"/>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4" name="Footer Placeholder 3">
            <a:extLst>
              <a:ext uri="{FF2B5EF4-FFF2-40B4-BE49-F238E27FC236}">
                <a16:creationId xmlns:a16="http://schemas.microsoft.com/office/drawing/2014/main" id="{9C994C6C-385D-8B45-B58D-1996F55D5C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5BDBC7-A3F2-E34B-B227-FB1197BD9AE1}"/>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1364271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744533-15D5-684E-92B9-B7BF77CD6E66}"/>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3" name="Footer Placeholder 2">
            <a:extLst>
              <a:ext uri="{FF2B5EF4-FFF2-40B4-BE49-F238E27FC236}">
                <a16:creationId xmlns:a16="http://schemas.microsoft.com/office/drawing/2014/main" id="{8202DF11-4D60-F24A-A119-8482C6A142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B64C5AD-C92A-0948-8F68-F61033641C96}"/>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224016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FE9DA-F4A0-6649-AEB2-722A08847A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21A981-1E55-8948-8F2B-F410D8A64A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789E141-2686-7342-987F-F729F298C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7091A2-B4D8-204E-91F1-BED25AA5459F}"/>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6" name="Footer Placeholder 5">
            <a:extLst>
              <a:ext uri="{FF2B5EF4-FFF2-40B4-BE49-F238E27FC236}">
                <a16:creationId xmlns:a16="http://schemas.microsoft.com/office/drawing/2014/main" id="{A8B24233-F4F3-364E-85C4-FF3285828D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D3A617-D8EE-9540-8394-28AD8574C84D}"/>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4021291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4EBA6-E916-3D47-9DED-51C9A0B491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188742E-49B0-FC4E-8CA6-D46727BC4B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AAD5D4-69D4-9946-8D4B-4200962C16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4FB967-0AE3-A141-B9D0-CB69A15E7519}"/>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6" name="Footer Placeholder 5">
            <a:extLst>
              <a:ext uri="{FF2B5EF4-FFF2-40B4-BE49-F238E27FC236}">
                <a16:creationId xmlns:a16="http://schemas.microsoft.com/office/drawing/2014/main" id="{00983752-CFF9-4D48-82CD-810C980A89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8F95D-BC7F-374E-97F8-A261224B3AC0}"/>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319322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2EFB-2888-B048-9103-657590889DA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0399FD-0088-7042-9296-375966027D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D4AE80-077C-954B-A4AD-F7FA0069A38E}"/>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44457D7B-8E6D-1A4F-9763-8D8A2F8D1C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60D7CA-4E40-414C-B3DE-239E7298F537}"/>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2053225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1257CD-216A-264D-8144-CB4043AC41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90F9E9-E25E-EF47-9B10-5541B00DF5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F46365-A90E-3C4D-ACDD-5D2F900CEE23}"/>
              </a:ext>
            </a:extLst>
          </p:cNvPr>
          <p:cNvSpPr>
            <a:spLocks noGrp="1"/>
          </p:cNvSpPr>
          <p:nvPr>
            <p:ph type="dt" sz="half" idx="10"/>
          </p:nvPr>
        </p:nvSpPr>
        <p:spPr/>
        <p:txBody>
          <a:body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D66A9267-DF04-E741-B8B5-D951D2D949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8BFF8D-C3C7-E54E-A807-D894B6B121DD}"/>
              </a:ext>
            </a:extLst>
          </p:cNvPr>
          <p:cNvSpPr>
            <a:spLocks noGrp="1"/>
          </p:cNvSpPr>
          <p:nvPr>
            <p:ph type="sldNum" sz="quarter" idx="12"/>
          </p:nvPr>
        </p:nvSpPr>
        <p:spPr/>
        <p:txBody>
          <a:bodyPr/>
          <a:lstStyle/>
          <a:p>
            <a:fld id="{97E5EE3F-E7A7-744B-A10D-3D5C9F82914E}" type="slidenum">
              <a:rPr lang="en-US" smtClean="0"/>
              <a:t>‹#›</a:t>
            </a:fld>
            <a:endParaRPr lang="en-US"/>
          </a:p>
        </p:txBody>
      </p:sp>
    </p:spTree>
    <p:extLst>
      <p:ext uri="{BB962C8B-B14F-4D97-AF65-F5344CB8AC3E}">
        <p14:creationId xmlns:p14="http://schemas.microsoft.com/office/powerpoint/2010/main" val="3731841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1B59BE-405C-294B-8CB0-7CD083255F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617962A-6C77-D54C-8F9B-1CA4FEFE16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63E6C7-7D83-E940-8A94-DE26C0F772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FDCA81-9719-794C-AF87-269166E8B1D9}" type="datetimeFigureOut">
              <a:rPr lang="en-US" smtClean="0"/>
              <a:t>12/13/21</a:t>
            </a:fld>
            <a:endParaRPr lang="en-US"/>
          </a:p>
        </p:txBody>
      </p:sp>
      <p:sp>
        <p:nvSpPr>
          <p:cNvPr id="5" name="Footer Placeholder 4">
            <a:extLst>
              <a:ext uri="{FF2B5EF4-FFF2-40B4-BE49-F238E27FC236}">
                <a16:creationId xmlns:a16="http://schemas.microsoft.com/office/drawing/2014/main" id="{F77E08C9-1DDD-F746-80B4-16E60D3E1D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71C1F9-7132-1048-9A55-250773B740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E5EE3F-E7A7-744B-A10D-3D5C9F82914E}" type="slidenum">
              <a:rPr lang="en-US" smtClean="0"/>
              <a:t>‹#›</a:t>
            </a:fld>
            <a:endParaRPr lang="en-US"/>
          </a:p>
        </p:txBody>
      </p:sp>
    </p:spTree>
    <p:extLst>
      <p:ext uri="{BB962C8B-B14F-4D97-AF65-F5344CB8AC3E}">
        <p14:creationId xmlns:p14="http://schemas.microsoft.com/office/powerpoint/2010/main" val="61800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8BE8D-20FB-E040-AF07-957D02BE07E4}"/>
              </a:ext>
            </a:extLst>
          </p:cNvPr>
          <p:cNvSpPr>
            <a:spLocks noGrp="1"/>
          </p:cNvSpPr>
          <p:nvPr>
            <p:ph type="ctrTitle"/>
          </p:nvPr>
        </p:nvSpPr>
        <p:spPr/>
        <p:txBody>
          <a:bodyPr>
            <a:normAutofit fontScale="90000"/>
          </a:bodyPr>
          <a:lstStyle/>
          <a:p>
            <a:r>
              <a:rPr lang="en-GB" dirty="0"/>
              <a:t>Module: Introduction to Research (BMHP5005) </a:t>
            </a:r>
            <a:br>
              <a:rPr lang="en-GB" dirty="0">
                <a:effectLst/>
              </a:rPr>
            </a:br>
            <a:r>
              <a:rPr lang="en-US" dirty="0"/>
              <a:t> </a:t>
            </a:r>
          </a:p>
        </p:txBody>
      </p:sp>
      <p:sp>
        <p:nvSpPr>
          <p:cNvPr id="3" name="Subtitle 2">
            <a:extLst>
              <a:ext uri="{FF2B5EF4-FFF2-40B4-BE49-F238E27FC236}">
                <a16:creationId xmlns:a16="http://schemas.microsoft.com/office/drawing/2014/main" id="{76330998-8D6C-DC4A-BE11-182BC98BEFF4}"/>
              </a:ext>
            </a:extLst>
          </p:cNvPr>
          <p:cNvSpPr>
            <a:spLocks noGrp="1"/>
          </p:cNvSpPr>
          <p:nvPr>
            <p:ph type="subTitle" idx="1"/>
          </p:nvPr>
        </p:nvSpPr>
        <p:spPr/>
        <p:txBody>
          <a:bodyPr>
            <a:normAutofit/>
          </a:bodyPr>
          <a:lstStyle/>
          <a:p>
            <a:r>
              <a:rPr lang="en-US" sz="4000" dirty="0"/>
              <a:t>Assessment 2 Viva Voce</a:t>
            </a:r>
          </a:p>
          <a:p>
            <a:r>
              <a:rPr lang="en-US" sz="2800" dirty="0"/>
              <a:t> </a:t>
            </a:r>
            <a:r>
              <a:rPr lang="en-GB" dirty="0"/>
              <a:t>Student Name: </a:t>
            </a:r>
            <a:r>
              <a:rPr lang="en-GB" dirty="0" err="1"/>
              <a:t>Raissa</a:t>
            </a:r>
            <a:r>
              <a:rPr lang="en-GB" dirty="0"/>
              <a:t> Medina </a:t>
            </a:r>
          </a:p>
          <a:p>
            <a:r>
              <a:rPr lang="en-GB" dirty="0"/>
              <a:t>Student Number: 1907292</a:t>
            </a:r>
            <a:endParaRPr lang="en-GB" sz="2800" dirty="0">
              <a:effectLst/>
            </a:endParaRPr>
          </a:p>
          <a:p>
            <a:endParaRPr lang="en-GB" sz="2800" dirty="0">
              <a:effectLst/>
            </a:endParaRPr>
          </a:p>
          <a:p>
            <a:endParaRPr lang="en-US" sz="2800" dirty="0"/>
          </a:p>
        </p:txBody>
      </p:sp>
    </p:spTree>
    <p:extLst>
      <p:ext uri="{BB962C8B-B14F-4D97-AF65-F5344CB8AC3E}">
        <p14:creationId xmlns:p14="http://schemas.microsoft.com/office/powerpoint/2010/main" val="1690869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9DC757-FD29-0441-BA28-41F287C675C2}"/>
              </a:ext>
            </a:extLst>
          </p:cNvPr>
          <p:cNvSpPr>
            <a:spLocks noGrp="1"/>
          </p:cNvSpPr>
          <p:nvPr>
            <p:ph idx="1"/>
          </p:nvPr>
        </p:nvSpPr>
        <p:spPr>
          <a:xfrm>
            <a:off x="709246" y="293077"/>
            <a:ext cx="10515600" cy="6307015"/>
          </a:xfrm>
        </p:spPr>
        <p:txBody>
          <a:bodyPr>
            <a:normAutofit fontScale="85000" lnSpcReduction="20000"/>
          </a:bodyPr>
          <a:lstStyle/>
          <a:p>
            <a:pPr marL="0" indent="0">
              <a:buNone/>
            </a:pPr>
            <a:r>
              <a:rPr lang="en-GB" sz="4700" dirty="0"/>
              <a:t>Introduction </a:t>
            </a:r>
            <a:endParaRPr lang="en-GB" sz="4700" dirty="0">
              <a:effectLst/>
            </a:endParaRPr>
          </a:p>
          <a:p>
            <a:endParaRPr lang="en-GB" sz="1900" dirty="0"/>
          </a:p>
          <a:p>
            <a:endParaRPr lang="en-GB" sz="1900" dirty="0"/>
          </a:p>
          <a:p>
            <a:r>
              <a:rPr lang="en-GB" sz="2600" dirty="0"/>
              <a:t>Autism is a developmental disorder characterized by impairments in social reciprocity and communication and the presence of restricted or repetitive activities (Stone &amp; Turner, 2005). This disorder is prevalent in children before the age of three and its </a:t>
            </a:r>
            <a:r>
              <a:rPr lang="en-GB" sz="2600" dirty="0" err="1"/>
              <a:t>etiology</a:t>
            </a:r>
            <a:r>
              <a:rPr lang="en-GB" sz="2600" dirty="0"/>
              <a:t> is organic because no single pathologic event has been identified as uniquely or universally associated with the disorder. </a:t>
            </a:r>
            <a:endParaRPr lang="en-GB" sz="2100" dirty="0"/>
          </a:p>
          <a:p>
            <a:endParaRPr lang="en-GB" sz="2100" dirty="0"/>
          </a:p>
          <a:p>
            <a:r>
              <a:rPr lang="en-GB" dirty="0"/>
              <a:t>Aim</a:t>
            </a:r>
            <a:r>
              <a:rPr lang="en-GB" sz="2300" dirty="0"/>
              <a:t>: </a:t>
            </a:r>
            <a:r>
              <a:rPr lang="en-GB" sz="3200" i="1" dirty="0"/>
              <a:t>What are the impacts of autism on the daily activities of children?</a:t>
            </a:r>
          </a:p>
          <a:p>
            <a:endParaRPr lang="en-GB" sz="1900" dirty="0"/>
          </a:p>
          <a:p>
            <a:r>
              <a:rPr lang="en-GB" dirty="0"/>
              <a:t>Objectives: </a:t>
            </a:r>
            <a:r>
              <a:rPr lang="en-GB" sz="2900" dirty="0"/>
              <a:t>The research would make use of published articles from reliable sources to evaluate and </a:t>
            </a:r>
            <a:r>
              <a:rPr lang="en-GB" sz="2900" dirty="0" err="1"/>
              <a:t>analyze</a:t>
            </a:r>
            <a:r>
              <a:rPr lang="en-GB" sz="2900" dirty="0"/>
              <a:t> the impact of autism on the daily activities of children. This is a literature review research because the reviewed articles would be used to validate claims of the effect of autism on interaction, communication, education and expression of children. </a:t>
            </a:r>
            <a:endParaRPr lang="en-GB" sz="1800" dirty="0">
              <a:effectLst/>
            </a:endParaRPr>
          </a:p>
          <a:p>
            <a:endParaRPr lang="en-GB" sz="1800" dirty="0">
              <a:effectLst/>
              <a:latin typeface="+mj-lt"/>
            </a:endParaRPr>
          </a:p>
          <a:p>
            <a:pPr marL="0" indent="0">
              <a:buNone/>
            </a:pPr>
            <a:br>
              <a:rPr lang="en-GB" dirty="0"/>
            </a:br>
            <a:endParaRPr lang="en-GB" dirty="0">
              <a:effectLst/>
            </a:endParaRPr>
          </a:p>
          <a:p>
            <a:endParaRPr lang="en-US" dirty="0"/>
          </a:p>
        </p:txBody>
      </p:sp>
    </p:spTree>
    <p:extLst>
      <p:ext uri="{BB962C8B-B14F-4D97-AF65-F5344CB8AC3E}">
        <p14:creationId xmlns:p14="http://schemas.microsoft.com/office/powerpoint/2010/main" val="467217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1C1C0-2BF2-CD4A-BE6E-AA84AA54685B}"/>
              </a:ext>
            </a:extLst>
          </p:cNvPr>
          <p:cNvSpPr>
            <a:spLocks noGrp="1"/>
          </p:cNvSpPr>
          <p:nvPr>
            <p:ph type="title"/>
          </p:nvPr>
        </p:nvSpPr>
        <p:spPr/>
        <p:txBody>
          <a:bodyPr/>
          <a:lstStyle/>
          <a:p>
            <a:r>
              <a:rPr lang="en-GB" dirty="0"/>
              <a:t>Methods </a:t>
            </a:r>
            <a:br>
              <a:rPr lang="en-GB" dirty="0">
                <a:effectLst/>
              </a:rPr>
            </a:br>
            <a:endParaRPr lang="en-US" dirty="0"/>
          </a:p>
        </p:txBody>
      </p:sp>
      <p:sp>
        <p:nvSpPr>
          <p:cNvPr id="4" name="Rectangle 3">
            <a:extLst>
              <a:ext uri="{FF2B5EF4-FFF2-40B4-BE49-F238E27FC236}">
                <a16:creationId xmlns:a16="http://schemas.microsoft.com/office/drawing/2014/main" id="{D8C24061-73B8-AB46-B955-78424E2C5A23}"/>
              </a:ext>
            </a:extLst>
          </p:cNvPr>
          <p:cNvSpPr/>
          <p:nvPr/>
        </p:nvSpPr>
        <p:spPr>
          <a:xfrm>
            <a:off x="281354" y="1690688"/>
            <a:ext cx="11347938" cy="1754326"/>
          </a:xfrm>
          <a:prstGeom prst="rect">
            <a:avLst/>
          </a:prstGeom>
        </p:spPr>
        <p:txBody>
          <a:bodyPr wrap="square">
            <a:spAutoFit/>
          </a:bodyPr>
          <a:lstStyle/>
          <a:p>
            <a:r>
              <a:rPr lang="en-GB" dirty="0">
                <a:latin typeface="TimesNewRomanPSMT"/>
              </a:rPr>
              <a:t>The qualitative methodology is the research method that would be employed during the research in order to effectively derive the essential themes and facts that would enable the objectives of the research to be met. According to (</a:t>
            </a:r>
            <a:r>
              <a:rPr lang="en-GB" dirty="0" err="1">
                <a:latin typeface="TimesNewRomanPSMT"/>
              </a:rPr>
              <a:t>Cropley</a:t>
            </a:r>
            <a:r>
              <a:rPr lang="en-GB" dirty="0">
                <a:latin typeface="TimesNewRomanPSMT"/>
              </a:rPr>
              <a:t>, 2021), qualitative research enables a researcher to examine the way people make sense out of their own concrete, real-life experiences in their own minds and words. </a:t>
            </a:r>
          </a:p>
          <a:p>
            <a:r>
              <a:rPr lang="en-GB" dirty="0">
                <a:latin typeface="TimesNewRomanPSMT"/>
              </a:rPr>
              <a:t>This means that qualitative research enables the development and formation of narratives by the researcher in order to properly derive a narrative that would be used to explain the </a:t>
            </a:r>
            <a:r>
              <a:rPr lang="en-GB" dirty="0" err="1">
                <a:latin typeface="TimesNewRomanPSMT"/>
              </a:rPr>
              <a:t>behavior</a:t>
            </a:r>
            <a:r>
              <a:rPr lang="en-GB" dirty="0">
                <a:latin typeface="TimesNewRomanPSMT"/>
              </a:rPr>
              <a:t> of the people being investigated. </a:t>
            </a:r>
            <a:endParaRPr lang="en-GB" dirty="0">
              <a:effectLst/>
            </a:endParaRPr>
          </a:p>
        </p:txBody>
      </p:sp>
    </p:spTree>
    <p:extLst>
      <p:ext uri="{BB962C8B-B14F-4D97-AF65-F5344CB8AC3E}">
        <p14:creationId xmlns:p14="http://schemas.microsoft.com/office/powerpoint/2010/main" val="2557560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3EB2B-E68C-6340-A549-62E6C93E7D59}"/>
              </a:ext>
            </a:extLst>
          </p:cNvPr>
          <p:cNvSpPr>
            <a:spLocks noGrp="1"/>
          </p:cNvSpPr>
          <p:nvPr>
            <p:ph type="title"/>
          </p:nvPr>
        </p:nvSpPr>
        <p:spPr>
          <a:xfrm>
            <a:off x="615461" y="0"/>
            <a:ext cx="10515600" cy="1325563"/>
          </a:xfrm>
        </p:spPr>
        <p:txBody>
          <a:bodyPr/>
          <a:lstStyle/>
          <a:p>
            <a:r>
              <a:rPr lang="en-GB" dirty="0"/>
              <a:t>Literature Review </a:t>
            </a:r>
            <a:br>
              <a:rPr lang="en-GB" dirty="0">
                <a:effectLst/>
              </a:rPr>
            </a:br>
            <a:endParaRPr lang="en-US" dirty="0"/>
          </a:p>
        </p:txBody>
      </p:sp>
      <p:graphicFrame>
        <p:nvGraphicFramePr>
          <p:cNvPr id="6" name="Table 6">
            <a:extLst>
              <a:ext uri="{FF2B5EF4-FFF2-40B4-BE49-F238E27FC236}">
                <a16:creationId xmlns:a16="http://schemas.microsoft.com/office/drawing/2014/main" id="{6C8EAACC-EBC0-494C-8A1F-1081ECDC1C4B}"/>
              </a:ext>
            </a:extLst>
          </p:cNvPr>
          <p:cNvGraphicFramePr>
            <a:graphicFrameLocks noGrp="1"/>
          </p:cNvGraphicFramePr>
          <p:nvPr>
            <p:extLst>
              <p:ext uri="{D42A27DB-BD31-4B8C-83A1-F6EECF244321}">
                <p14:modId xmlns:p14="http://schemas.microsoft.com/office/powerpoint/2010/main" val="2507198390"/>
              </p:ext>
            </p:extLst>
          </p:nvPr>
        </p:nvGraphicFramePr>
        <p:xfrm>
          <a:off x="240323" y="1027906"/>
          <a:ext cx="10515600" cy="1051560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91519343"/>
                    </a:ext>
                  </a:extLst>
                </a:gridCol>
                <a:gridCol w="2628900">
                  <a:extLst>
                    <a:ext uri="{9D8B030D-6E8A-4147-A177-3AD203B41FA5}">
                      <a16:colId xmlns:a16="http://schemas.microsoft.com/office/drawing/2014/main" val="503060428"/>
                    </a:ext>
                  </a:extLst>
                </a:gridCol>
                <a:gridCol w="2628900">
                  <a:extLst>
                    <a:ext uri="{9D8B030D-6E8A-4147-A177-3AD203B41FA5}">
                      <a16:colId xmlns:a16="http://schemas.microsoft.com/office/drawing/2014/main" val="784390478"/>
                    </a:ext>
                  </a:extLst>
                </a:gridCol>
                <a:gridCol w="2628900">
                  <a:extLst>
                    <a:ext uri="{9D8B030D-6E8A-4147-A177-3AD203B41FA5}">
                      <a16:colId xmlns:a16="http://schemas.microsoft.com/office/drawing/2014/main" val="4019128364"/>
                    </a:ext>
                  </a:extLst>
                </a:gridCol>
              </a:tblGrid>
              <a:tr h="8732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Author(s), title, and year of publication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Aim of study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Methods and Sample size and characteristics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Summary of main findings </a:t>
                      </a:r>
                      <a:endParaRPr lang="en-GB" dirty="0">
                        <a:effectLst/>
                      </a:endParaRPr>
                    </a:p>
                    <a:p>
                      <a:endParaRPr lang="en-US" dirty="0"/>
                    </a:p>
                  </a:txBody>
                  <a:tcPr/>
                </a:tc>
                <a:extLst>
                  <a:ext uri="{0D108BD9-81ED-4DB2-BD59-A6C34878D82A}">
                    <a16:rowId xmlns:a16="http://schemas.microsoft.com/office/drawing/2014/main" val="1509625526"/>
                  </a:ext>
                </a:extLst>
              </a:tr>
              <a:tr h="15717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Tony Charman,</a:t>
                      </a:r>
                      <a:br>
                        <a:rPr lang="en-GB" sz="1400" kern="1200" dirty="0">
                          <a:solidFill>
                            <a:schemeClr val="dk1"/>
                          </a:solidFill>
                          <a:effectLst/>
                          <a:latin typeface="+mn-lt"/>
                          <a:ea typeface="+mn-ea"/>
                          <a:cs typeface="+mn-cs"/>
                        </a:rPr>
                      </a:br>
                      <a:r>
                        <a:rPr lang="en-GB" sz="1400" kern="1200" dirty="0">
                          <a:solidFill>
                            <a:schemeClr val="dk1"/>
                          </a:solidFill>
                          <a:effectLst/>
                          <a:latin typeface="+mn-lt"/>
                          <a:ea typeface="+mn-ea"/>
                          <a:cs typeface="+mn-cs"/>
                        </a:rPr>
                        <a:t>Autism and its impact on child development</a:t>
                      </a:r>
                      <a:br>
                        <a:rPr lang="en-GB" sz="1400" kern="1200" dirty="0">
                          <a:solidFill>
                            <a:schemeClr val="dk1"/>
                          </a:solidFill>
                          <a:effectLst/>
                          <a:latin typeface="+mn-lt"/>
                          <a:ea typeface="+mn-ea"/>
                          <a:cs typeface="+mn-cs"/>
                        </a:rPr>
                      </a:br>
                      <a:r>
                        <a:rPr lang="en-GB" sz="1400" kern="1200" dirty="0">
                          <a:solidFill>
                            <a:schemeClr val="dk1"/>
                          </a:solidFill>
                          <a:effectLst/>
                          <a:latin typeface="+mn-lt"/>
                          <a:ea typeface="+mn-ea"/>
                          <a:cs typeface="+mn-cs"/>
                        </a:rPr>
                        <a:t>2005 </a:t>
                      </a:r>
                      <a:endParaRPr lang="en-GB" sz="1400"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Establishing the reliability of early diagnosis, modification of treatment approaches for toddlers, use of assessment tools with younger children and the ability to indicate prognosis. </a:t>
                      </a:r>
                      <a:endParaRPr lang="en-GB" sz="1400"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Mixed group of children with greater severity in one area and mild impairments in another. </a:t>
                      </a:r>
                      <a:endParaRPr lang="en-GB" sz="1400"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Positive benefits of early intervention and changes in conceptualization and application of the diagnosis that shows progress and revolution. </a:t>
                      </a:r>
                      <a:endParaRPr lang="en-GB" sz="1400" dirty="0">
                        <a:effectLst/>
                      </a:endParaRPr>
                    </a:p>
                    <a:p>
                      <a:endParaRPr lang="en-US" dirty="0"/>
                    </a:p>
                  </a:txBody>
                  <a:tcPr/>
                </a:tc>
                <a:extLst>
                  <a:ext uri="{0D108BD9-81ED-4DB2-BD59-A6C34878D82A}">
                    <a16:rowId xmlns:a16="http://schemas.microsoft.com/office/drawing/2014/main" val="1772745912"/>
                  </a:ext>
                </a:extLst>
              </a:tr>
              <a:tr h="3230885">
                <a:tc>
                  <a:txBody>
                    <a:bodyPr/>
                    <a:lstStyle/>
                    <a:p>
                      <a:r>
                        <a:rPr lang="en-GB" sz="1800" kern="1200" dirty="0">
                          <a:solidFill>
                            <a:schemeClr val="dk1"/>
                          </a:solidFill>
                          <a:effectLst/>
                          <a:latin typeface="+mn-lt"/>
                          <a:ea typeface="+mn-ea"/>
                          <a:cs typeface="+mn-cs"/>
                        </a:rPr>
                        <a:t>Simon Baron-Cohen, Fiona </a:t>
                      </a:r>
                      <a:r>
                        <a:rPr lang="en-GB" sz="1800" kern="1200" dirty="0" err="1">
                          <a:solidFill>
                            <a:schemeClr val="dk1"/>
                          </a:solidFill>
                          <a:effectLst/>
                          <a:latin typeface="+mn-lt"/>
                          <a:ea typeface="+mn-ea"/>
                          <a:cs typeface="+mn-cs"/>
                        </a:rPr>
                        <a:t>Gullon</a:t>
                      </a:r>
                      <a:r>
                        <a:rPr lang="en-GB" sz="1800" kern="1200" dirty="0">
                          <a:solidFill>
                            <a:schemeClr val="dk1"/>
                          </a:solidFill>
                          <a:effectLst/>
                          <a:latin typeface="+mn-lt"/>
                          <a:ea typeface="+mn-ea"/>
                          <a:cs typeface="+mn-cs"/>
                        </a:rPr>
                        <a:t>-Scott, Carrie Allison and Joanna Williams </a:t>
                      </a:r>
                      <a:endParaRPr lang="en-GB" dirty="0">
                        <a:effectLst/>
                      </a:endParaRPr>
                    </a:p>
                    <a:p>
                      <a:r>
                        <a:rPr lang="en-GB" sz="1800" kern="1200" dirty="0">
                          <a:solidFill>
                            <a:schemeClr val="dk1"/>
                          </a:solidFill>
                          <a:effectLst/>
                          <a:latin typeface="+mn-lt"/>
                          <a:ea typeface="+mn-ea"/>
                          <a:cs typeface="+mn-cs"/>
                        </a:rPr>
                        <a:t>Prevalence of Autism- spectrum conditions: UK School-based population study </a:t>
                      </a:r>
                      <a:endParaRPr lang="en-GB" dirty="0">
                        <a:effectLst/>
                      </a:endParaRPr>
                    </a:p>
                    <a:p>
                      <a:endParaRPr lang="en-US" dirty="0"/>
                    </a:p>
                  </a:txBody>
                  <a:tcPr/>
                </a:tc>
                <a:tc>
                  <a:txBody>
                    <a:bodyPr/>
                    <a:lstStyle/>
                    <a:p>
                      <a:r>
                        <a:rPr lang="en-GB" sz="1800" kern="1200" dirty="0">
                          <a:solidFill>
                            <a:schemeClr val="dk1"/>
                          </a:solidFill>
                          <a:effectLst/>
                          <a:latin typeface="+mn-lt"/>
                          <a:ea typeface="+mn-ea"/>
                          <a:cs typeface="+mn-cs"/>
                        </a:rPr>
                        <a:t>Simon Baron-Cohen, Fiona </a:t>
                      </a:r>
                      <a:r>
                        <a:rPr lang="en-GB" sz="1800" kern="1200" dirty="0" err="1">
                          <a:solidFill>
                            <a:schemeClr val="dk1"/>
                          </a:solidFill>
                          <a:effectLst/>
                          <a:latin typeface="+mn-lt"/>
                          <a:ea typeface="+mn-ea"/>
                          <a:cs typeface="+mn-cs"/>
                        </a:rPr>
                        <a:t>Gullon</a:t>
                      </a:r>
                      <a:r>
                        <a:rPr lang="en-GB" sz="1800" kern="1200" dirty="0">
                          <a:solidFill>
                            <a:schemeClr val="dk1"/>
                          </a:solidFill>
                          <a:effectLst/>
                          <a:latin typeface="+mn-lt"/>
                          <a:ea typeface="+mn-ea"/>
                          <a:cs typeface="+mn-cs"/>
                        </a:rPr>
                        <a:t>-Scott, Carrie Allison and Joanna Williams </a:t>
                      </a:r>
                      <a:endParaRPr lang="en-GB" dirty="0">
                        <a:effectLst/>
                      </a:endParaRPr>
                    </a:p>
                    <a:p>
                      <a:r>
                        <a:rPr lang="en-GB" sz="1800" kern="1200" dirty="0">
                          <a:solidFill>
                            <a:schemeClr val="dk1"/>
                          </a:solidFill>
                          <a:effectLst/>
                          <a:latin typeface="+mn-lt"/>
                          <a:ea typeface="+mn-ea"/>
                          <a:cs typeface="+mn-cs"/>
                        </a:rPr>
                        <a:t>Prevalence of Autism- spectrum conditions: UK School-based population study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err="1">
                          <a:solidFill>
                            <a:schemeClr val="dk1"/>
                          </a:solidFill>
                          <a:effectLst/>
                          <a:latin typeface="+mn-lt"/>
                          <a:ea typeface="+mn-ea"/>
                          <a:cs typeface="+mn-cs"/>
                        </a:rPr>
                        <a:t>urvey</a:t>
                      </a:r>
                      <a:r>
                        <a:rPr lang="en-GB" sz="1800" kern="1200" dirty="0">
                          <a:solidFill>
                            <a:schemeClr val="dk1"/>
                          </a:solidFill>
                          <a:effectLst/>
                          <a:latin typeface="+mn-lt"/>
                          <a:ea typeface="+mn-ea"/>
                          <a:cs typeface="+mn-cs"/>
                        </a:rPr>
                        <a:t> of autism- spectrum conditions using the Special Educational Needs (SEN) register. A diagnosis survey was distributed to participating schools to be handed out to parents of all children aged 5-9 years. The mainstream primary school population was screen for unknown cases.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The prevalence from the test showed the ratio of known: unknown cases is about 3:2. </a:t>
                      </a:r>
                      <a:endParaRPr lang="en-GB" dirty="0">
                        <a:effectLst/>
                      </a:endParaRPr>
                    </a:p>
                    <a:p>
                      <a:endParaRPr lang="en-US" dirty="0"/>
                    </a:p>
                  </a:txBody>
                  <a:tcPr/>
                </a:tc>
                <a:extLst>
                  <a:ext uri="{0D108BD9-81ED-4DB2-BD59-A6C34878D82A}">
                    <a16:rowId xmlns:a16="http://schemas.microsoft.com/office/drawing/2014/main" val="2410708370"/>
                  </a:ext>
                </a:extLst>
              </a:tr>
              <a:tr h="34928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Wendy L. Stone, Lauren Turner</a:t>
                      </a:r>
                      <a:br>
                        <a:rPr lang="en-GB" sz="1800" kern="1200" dirty="0">
                          <a:solidFill>
                            <a:schemeClr val="dk1"/>
                          </a:solidFill>
                          <a:effectLst/>
                          <a:latin typeface="+mn-lt"/>
                          <a:ea typeface="+mn-ea"/>
                          <a:cs typeface="+mn-cs"/>
                        </a:rPr>
                      </a:br>
                      <a:r>
                        <a:rPr lang="en-GB" sz="1800" kern="1200" dirty="0">
                          <a:solidFill>
                            <a:schemeClr val="dk1"/>
                          </a:solidFill>
                          <a:effectLst/>
                          <a:latin typeface="+mn-lt"/>
                          <a:ea typeface="+mn-ea"/>
                          <a:cs typeface="+mn-cs"/>
                        </a:rPr>
                        <a:t>The Impact of Autism on child development </a:t>
                      </a:r>
                      <a:endParaRPr lang="en-GB" dirty="0">
                        <a:effectLst/>
                      </a:endParaRPr>
                    </a:p>
                    <a:p>
                      <a:endParaRPr lang="en-US" dirty="0"/>
                    </a:p>
                  </a:txBody>
                  <a:tcPr/>
                </a:tc>
                <a:tc>
                  <a:txBody>
                    <a:bodyPr/>
                    <a:lstStyle/>
                    <a:p>
                      <a:r>
                        <a:rPr lang="en-GB" sz="1800" kern="1200" dirty="0">
                          <a:solidFill>
                            <a:schemeClr val="dk1"/>
                          </a:solidFill>
                          <a:effectLst/>
                          <a:latin typeface="+mn-lt"/>
                          <a:ea typeface="+mn-ea"/>
                          <a:cs typeface="+mn-cs"/>
                        </a:rPr>
                        <a:t>To determine the impact using </a:t>
                      </a:r>
                      <a:r>
                        <a:rPr lang="en-GB" sz="1800" kern="1200" dirty="0" err="1">
                          <a:solidFill>
                            <a:schemeClr val="dk1"/>
                          </a:solidFill>
                          <a:effectLst/>
                          <a:latin typeface="+mn-lt"/>
                          <a:ea typeface="+mn-ea"/>
                          <a:cs typeface="+mn-cs"/>
                        </a:rPr>
                        <a:t>behavioral</a:t>
                      </a:r>
                      <a:r>
                        <a:rPr lang="en-GB" sz="1800" kern="1200" dirty="0">
                          <a:solidFill>
                            <a:schemeClr val="dk1"/>
                          </a:solidFill>
                          <a:effectLst/>
                          <a:latin typeface="+mn-lt"/>
                          <a:ea typeface="+mn-ea"/>
                          <a:cs typeface="+mn-cs"/>
                        </a:rPr>
                        <a:t> observation and parental report information. </a:t>
                      </a:r>
                      <a:endParaRPr lang="en-GB" dirty="0">
                        <a:effectLst/>
                      </a:endParaRPr>
                    </a:p>
                    <a:p>
                      <a:r>
                        <a:rPr lang="en-GB" sz="1800" kern="1200" dirty="0">
                          <a:solidFill>
                            <a:schemeClr val="dk1"/>
                          </a:solidFill>
                          <a:effectLst/>
                          <a:latin typeface="+mn-lt"/>
                          <a:ea typeface="+mn-ea"/>
                          <a:cs typeface="+mn-cs"/>
                        </a:rPr>
                        <a:t>To provide definitive diagnoses of autism for children.</a:t>
                      </a:r>
                      <a:br>
                        <a:rPr lang="en-GB" sz="1800" kern="1200" dirty="0">
                          <a:solidFill>
                            <a:schemeClr val="dk1"/>
                          </a:solidFill>
                          <a:effectLst/>
                          <a:latin typeface="+mn-lt"/>
                          <a:ea typeface="+mn-ea"/>
                          <a:cs typeface="+mn-cs"/>
                        </a:rPr>
                      </a:br>
                      <a:r>
                        <a:rPr lang="en-GB" sz="1800" kern="1200" dirty="0">
                          <a:solidFill>
                            <a:schemeClr val="dk1"/>
                          </a:solidFill>
                          <a:effectLst/>
                          <a:latin typeface="+mn-lt"/>
                          <a:ea typeface="+mn-ea"/>
                          <a:cs typeface="+mn-cs"/>
                        </a:rPr>
                        <a:t>To determine the impact on developmental disorders such as language disorders and developmental delays.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Retrospective literature review of parental reports and analysis, </a:t>
                      </a:r>
                      <a:endParaRPr lang="en-GB"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Infants with autism demonstrated social impairments before 24 months of age. </a:t>
                      </a:r>
                      <a:endParaRPr lang="en-GB" dirty="0">
                        <a:effectLst/>
                      </a:endParaRPr>
                    </a:p>
                    <a:p>
                      <a:endParaRPr lang="en-US" dirty="0"/>
                    </a:p>
                  </a:txBody>
                  <a:tcPr/>
                </a:tc>
                <a:extLst>
                  <a:ext uri="{0D108BD9-81ED-4DB2-BD59-A6C34878D82A}">
                    <a16:rowId xmlns:a16="http://schemas.microsoft.com/office/drawing/2014/main" val="2048751916"/>
                  </a:ext>
                </a:extLst>
              </a:tr>
              <a:tr h="354136">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860386497"/>
                  </a:ext>
                </a:extLst>
              </a:tr>
            </a:tbl>
          </a:graphicData>
        </a:graphic>
      </p:graphicFrame>
    </p:spTree>
    <p:extLst>
      <p:ext uri="{BB962C8B-B14F-4D97-AF65-F5344CB8AC3E}">
        <p14:creationId xmlns:p14="http://schemas.microsoft.com/office/powerpoint/2010/main" val="3906919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BCD0-781C-614C-A191-97ABA2C88659}"/>
              </a:ext>
            </a:extLst>
          </p:cNvPr>
          <p:cNvSpPr>
            <a:spLocks noGrp="1"/>
          </p:cNvSpPr>
          <p:nvPr>
            <p:ph type="title"/>
          </p:nvPr>
        </p:nvSpPr>
        <p:spPr/>
        <p:txBody>
          <a:bodyPr>
            <a:normAutofit/>
          </a:bodyPr>
          <a:lstStyle/>
          <a:p>
            <a:r>
              <a:rPr lang="en-GB" dirty="0"/>
              <a:t>Results </a:t>
            </a:r>
            <a:br>
              <a:rPr lang="en-GB" dirty="0">
                <a:effectLst/>
              </a:rPr>
            </a:br>
            <a:endParaRPr lang="en-US" dirty="0"/>
          </a:p>
        </p:txBody>
      </p:sp>
      <p:sp>
        <p:nvSpPr>
          <p:cNvPr id="3" name="Content Placeholder 2">
            <a:extLst>
              <a:ext uri="{FF2B5EF4-FFF2-40B4-BE49-F238E27FC236}">
                <a16:creationId xmlns:a16="http://schemas.microsoft.com/office/drawing/2014/main" id="{2F6FBCAC-408B-1E4E-8AFF-283B5D1AA3C3}"/>
              </a:ext>
            </a:extLst>
          </p:cNvPr>
          <p:cNvSpPr>
            <a:spLocks noGrp="1"/>
          </p:cNvSpPr>
          <p:nvPr>
            <p:ph idx="1"/>
          </p:nvPr>
        </p:nvSpPr>
        <p:spPr/>
        <p:txBody>
          <a:bodyPr/>
          <a:lstStyle/>
          <a:p>
            <a:pPr marL="0" indent="0">
              <a:buNone/>
            </a:pPr>
            <a:r>
              <a:rPr lang="en-GB" sz="2400" dirty="0"/>
              <a:t>The main finding in the literature review carried out showed that autism in children at that tender age causes severe impairments in language and social interactions. Early intervention is a positive preventive means that could enable the determent of the impact on the child. Autism affects boys more than girls. </a:t>
            </a:r>
            <a:endParaRPr lang="en-GB" sz="2400" dirty="0">
              <a:effectLst/>
            </a:endParaRPr>
          </a:p>
          <a:p>
            <a:pPr marL="0" indent="0">
              <a:buNone/>
            </a:pPr>
            <a:endParaRPr lang="en-GB" dirty="0">
              <a:effectLst/>
            </a:endParaRPr>
          </a:p>
          <a:p>
            <a:endParaRPr lang="en-US" dirty="0"/>
          </a:p>
        </p:txBody>
      </p:sp>
    </p:spTree>
    <p:extLst>
      <p:ext uri="{BB962C8B-B14F-4D97-AF65-F5344CB8AC3E}">
        <p14:creationId xmlns:p14="http://schemas.microsoft.com/office/powerpoint/2010/main" val="227208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DD46-927E-5A4F-B890-D89854DF60A5}"/>
              </a:ext>
            </a:extLst>
          </p:cNvPr>
          <p:cNvSpPr>
            <a:spLocks noGrp="1"/>
          </p:cNvSpPr>
          <p:nvPr>
            <p:ph type="title"/>
          </p:nvPr>
        </p:nvSpPr>
        <p:spPr/>
        <p:txBody>
          <a:bodyPr/>
          <a:lstStyle/>
          <a:p>
            <a:r>
              <a:rPr lang="en-GB" dirty="0"/>
              <a:t>Discussion </a:t>
            </a:r>
            <a:br>
              <a:rPr lang="en-GB" dirty="0">
                <a:effectLst/>
              </a:rPr>
            </a:br>
            <a:endParaRPr lang="en-US" dirty="0"/>
          </a:p>
        </p:txBody>
      </p:sp>
      <p:sp>
        <p:nvSpPr>
          <p:cNvPr id="3" name="Content Placeholder 2">
            <a:extLst>
              <a:ext uri="{FF2B5EF4-FFF2-40B4-BE49-F238E27FC236}">
                <a16:creationId xmlns:a16="http://schemas.microsoft.com/office/drawing/2014/main" id="{8073CEEA-A359-7E42-A907-1E95FA4C6805}"/>
              </a:ext>
            </a:extLst>
          </p:cNvPr>
          <p:cNvSpPr>
            <a:spLocks noGrp="1"/>
          </p:cNvSpPr>
          <p:nvPr>
            <p:ph idx="1"/>
          </p:nvPr>
        </p:nvSpPr>
        <p:spPr>
          <a:xfrm>
            <a:off x="334108" y="1690688"/>
            <a:ext cx="11353800" cy="4351338"/>
          </a:xfrm>
        </p:spPr>
        <p:txBody>
          <a:bodyPr>
            <a:normAutofit/>
          </a:bodyPr>
          <a:lstStyle/>
          <a:p>
            <a:pPr marL="0" indent="0">
              <a:buNone/>
            </a:pPr>
            <a:r>
              <a:rPr lang="en-GB" sz="2400" dirty="0"/>
              <a:t>Early intervention is the best way to provide effective treatment for children with autism in order to reduce the impact on their daily activities. This means that it will be beneficial for children at an early age to undergo the necessary treatment for autism in order to enable them to develop and grow without any impairment. Autism tends to disrupt a child’s development due to the severe impairments and struggles to socialize that accompanies the disorder, so it is imperative that effective care and treatment should be administer at an early age for the child. </a:t>
            </a:r>
            <a:endParaRPr lang="en-GB" sz="2400" dirty="0">
              <a:effectLst/>
            </a:endParaRPr>
          </a:p>
          <a:p>
            <a:endParaRPr lang="en-US" dirty="0"/>
          </a:p>
        </p:txBody>
      </p:sp>
    </p:spTree>
    <p:extLst>
      <p:ext uri="{BB962C8B-B14F-4D97-AF65-F5344CB8AC3E}">
        <p14:creationId xmlns:p14="http://schemas.microsoft.com/office/powerpoint/2010/main" val="424560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6506B-F5F4-EC4C-8374-DD0FA94C5E0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CB78E94-F162-C242-8533-9A749F1A5D4D}"/>
              </a:ext>
            </a:extLst>
          </p:cNvPr>
          <p:cNvSpPr>
            <a:spLocks noGrp="1"/>
          </p:cNvSpPr>
          <p:nvPr>
            <p:ph idx="1"/>
          </p:nvPr>
        </p:nvSpPr>
        <p:spPr/>
        <p:txBody>
          <a:bodyPr/>
          <a:lstStyle/>
          <a:p>
            <a:pPr marL="0" indent="0">
              <a:buNone/>
            </a:pPr>
            <a:r>
              <a:rPr lang="en-GB" dirty="0"/>
              <a:t>Autism affects children at a tender age and it affects boys more than girls. It causes severe impairments that might limit the child’s development in language, speech, interactions and intellectual. It is important that early diagnosis should be carried out and early intervention be administered in order to effectively deter the effects and impact on the child’s development. </a:t>
            </a:r>
            <a:endParaRPr lang="en-GB" dirty="0">
              <a:effectLst/>
            </a:endParaRPr>
          </a:p>
          <a:p>
            <a:endParaRPr lang="en-US" dirty="0"/>
          </a:p>
        </p:txBody>
      </p:sp>
    </p:spTree>
    <p:extLst>
      <p:ext uri="{BB962C8B-B14F-4D97-AF65-F5344CB8AC3E}">
        <p14:creationId xmlns:p14="http://schemas.microsoft.com/office/powerpoint/2010/main" val="2691479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EFFEA-D63F-7E4F-B512-1FA141DE589A}"/>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CFDA6A70-7317-9C4D-8AF8-82CAF510514C}"/>
              </a:ext>
            </a:extLst>
          </p:cNvPr>
          <p:cNvSpPr>
            <a:spLocks noGrp="1"/>
          </p:cNvSpPr>
          <p:nvPr>
            <p:ph idx="1"/>
          </p:nvPr>
        </p:nvSpPr>
        <p:spPr>
          <a:xfrm>
            <a:off x="838199" y="1825625"/>
            <a:ext cx="11013831" cy="4351338"/>
          </a:xfrm>
        </p:spPr>
        <p:txBody>
          <a:bodyPr>
            <a:normAutofit fontScale="85000" lnSpcReduction="20000"/>
          </a:bodyPr>
          <a:lstStyle/>
          <a:p>
            <a:pPr marL="0" indent="0">
              <a:buNone/>
            </a:pPr>
            <a:r>
              <a:rPr lang="en-GB" dirty="0"/>
              <a:t>Begum, R. &amp; </a:t>
            </a:r>
            <a:r>
              <a:rPr lang="en-GB" dirty="0" err="1"/>
              <a:t>Mamin</a:t>
            </a:r>
            <a:r>
              <a:rPr lang="en-GB" dirty="0"/>
              <a:t>, F.A., 2019. Impact of Autism Spectrum Disorder on Family. </a:t>
            </a:r>
            <a:r>
              <a:rPr lang="en-GB" i="1" dirty="0"/>
              <a:t>Research Article</a:t>
            </a:r>
            <a:r>
              <a:rPr lang="en-GB" dirty="0"/>
              <a:t>, 9(4). </a:t>
            </a:r>
            <a:endParaRPr lang="en-GB" dirty="0">
              <a:effectLst/>
            </a:endParaRPr>
          </a:p>
          <a:p>
            <a:pPr marL="0" indent="0">
              <a:buNone/>
            </a:pPr>
            <a:r>
              <a:rPr lang="en-GB" dirty="0"/>
              <a:t>Charman, T., 2007. Autism and Its Impact on Child Development. </a:t>
            </a:r>
            <a:r>
              <a:rPr lang="en-GB" i="1" dirty="0" err="1"/>
              <a:t>Encyclopedia</a:t>
            </a:r>
            <a:r>
              <a:rPr lang="en-GB" i="1" dirty="0"/>
              <a:t> on Early Childhood Development</a:t>
            </a:r>
            <a:r>
              <a:rPr lang="en-GB" dirty="0"/>
              <a:t>. </a:t>
            </a:r>
            <a:endParaRPr lang="en-GB" dirty="0">
              <a:effectLst/>
            </a:endParaRPr>
          </a:p>
          <a:p>
            <a:pPr marL="0" indent="0">
              <a:buNone/>
            </a:pPr>
            <a:r>
              <a:rPr lang="en-GB" dirty="0" err="1"/>
              <a:t>Cropley</a:t>
            </a:r>
            <a:r>
              <a:rPr lang="en-GB" dirty="0"/>
              <a:t>, A., 2021. </a:t>
            </a:r>
            <a:r>
              <a:rPr lang="en-GB" i="1" dirty="0"/>
              <a:t>Introduction to Qualitative Research Methods: A Practice-Oriented Introduction for Students of Psychology and Education</a:t>
            </a:r>
            <a:r>
              <a:rPr lang="en-GB" dirty="0"/>
              <a:t>. 3rd ed. Hamburg: University of Hamburg. </a:t>
            </a:r>
            <a:endParaRPr lang="en-GB" dirty="0">
              <a:effectLst/>
            </a:endParaRPr>
          </a:p>
          <a:p>
            <a:pPr marL="0" indent="0">
              <a:buNone/>
            </a:pPr>
            <a:r>
              <a:rPr lang="en-GB" dirty="0"/>
              <a:t>Rudy, L.J., 2021. </a:t>
            </a:r>
            <a:r>
              <a:rPr lang="en-GB" i="1" dirty="0"/>
              <a:t>How Early Intervention Can Help Your Child With Autism</a:t>
            </a:r>
            <a:r>
              <a:rPr lang="en-GB" dirty="0"/>
              <a:t>. [Online] Available at: https://</a:t>
            </a:r>
            <a:r>
              <a:rPr lang="en-GB" dirty="0" err="1"/>
              <a:t>www.verywellhealth.com</a:t>
            </a:r>
            <a:r>
              <a:rPr lang="en-GB" dirty="0"/>
              <a:t>/early-intervention-for-children-with-autism-260139 [Accessed 29 November 2021]. </a:t>
            </a:r>
            <a:endParaRPr lang="en-GB" dirty="0">
              <a:effectLst/>
            </a:endParaRPr>
          </a:p>
          <a:p>
            <a:pPr marL="0" indent="0">
              <a:buNone/>
            </a:pPr>
            <a:r>
              <a:rPr lang="en-GB" dirty="0"/>
              <a:t>Stone, W.L. &amp; Turner, L., 2005. </a:t>
            </a:r>
            <a:r>
              <a:rPr lang="en-GB" i="1" dirty="0"/>
              <a:t>The Impact of Autism on Child Development</a:t>
            </a:r>
            <a:r>
              <a:rPr lang="en-GB" dirty="0"/>
              <a:t>. [Online] Available at: https://</a:t>
            </a:r>
            <a:r>
              <a:rPr lang="en-GB" dirty="0" err="1"/>
              <a:t>www.child-encyclopedia.com</a:t>
            </a:r>
            <a:r>
              <a:rPr lang="en-GB" dirty="0"/>
              <a:t>/autism/according-experts/impact-autism-child-development [Accessed 9 December 2021]. </a:t>
            </a:r>
            <a:endParaRPr lang="en-GB" dirty="0">
              <a:effectLst/>
            </a:endParaRPr>
          </a:p>
          <a:p>
            <a:endParaRPr lang="en-US" dirty="0"/>
          </a:p>
        </p:txBody>
      </p:sp>
    </p:spTree>
    <p:extLst>
      <p:ext uri="{BB962C8B-B14F-4D97-AF65-F5344CB8AC3E}">
        <p14:creationId xmlns:p14="http://schemas.microsoft.com/office/powerpoint/2010/main" val="3565566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TotalTime>
  <Words>1090</Words>
  <Application>Microsoft Macintosh PowerPoint</Application>
  <PresentationFormat>Widescreen</PresentationFormat>
  <Paragraphs>57</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TimesNewRomanPSMT</vt:lpstr>
      <vt:lpstr>Office Theme</vt:lpstr>
      <vt:lpstr>Module: Introduction to Research (BMHP5005)   </vt:lpstr>
      <vt:lpstr>PowerPoint Presentation</vt:lpstr>
      <vt:lpstr>Methods  </vt:lpstr>
      <vt:lpstr>Literature Review  </vt:lpstr>
      <vt:lpstr>Results  </vt:lpstr>
      <vt:lpstr>Discussion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   </dc:title>
  <dc:creator>Aissatu Fernandinho CamaraSeide</dc:creator>
  <cp:lastModifiedBy>Aissatu Fernandinho CamaraSeide</cp:lastModifiedBy>
  <cp:revision>1</cp:revision>
  <cp:lastPrinted>2021-12-13T22:04:24Z</cp:lastPrinted>
  <dcterms:created xsi:type="dcterms:W3CDTF">2021-12-13T21:50:49Z</dcterms:created>
  <dcterms:modified xsi:type="dcterms:W3CDTF">2021-12-13T23:08:16Z</dcterms:modified>
</cp:coreProperties>
</file>