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7" d="100"/>
          <a:sy n="57" d="100"/>
        </p:scale>
        <p:origin x="662"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94B3DD-C3D6-40E3-93FB-6912877B7DFD}" type="datetimeFigureOut">
              <a:rPr lang="en-IN" smtClean="0"/>
              <a:t>01-05-2023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B6F718-00FC-4AE6-8BA8-18A73BB12C0C}" type="slidenum">
              <a:rPr lang="en-IN" smtClean="0"/>
              <a:t>‹#›</a:t>
            </a:fld>
            <a:endParaRPr lang="en-IN"/>
          </a:p>
        </p:txBody>
      </p:sp>
    </p:spTree>
    <p:extLst>
      <p:ext uri="{BB962C8B-B14F-4D97-AF65-F5344CB8AC3E}">
        <p14:creationId xmlns:p14="http://schemas.microsoft.com/office/powerpoint/2010/main" val="18686711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dirty="0">
                <a:effectLst/>
                <a:latin typeface="Arial" panose="020B0604020202020204" pitchFamily="34" charset="0"/>
                <a:ea typeface="Arial" panose="020B0604020202020204" pitchFamily="34" charset="0"/>
              </a:rPr>
              <a:t>The purpose of the presentations is to understand the global trading process and business entry from one region to another.  The headquarters of Ocado is in the UK and this country can expand their business in one of the developing countries, Mexico. The study is going to analyse the business environment of an individual country.  The expansion of the company from one region to another is one challenging task but the business environment can also create opportunities. </a:t>
            </a:r>
          </a:p>
          <a:p>
            <a:endParaRPr lang="en-IN" dirty="0"/>
          </a:p>
        </p:txBody>
      </p:sp>
      <p:sp>
        <p:nvSpPr>
          <p:cNvPr id="4" name="Slide Number Placeholder 3"/>
          <p:cNvSpPr>
            <a:spLocks noGrp="1"/>
          </p:cNvSpPr>
          <p:nvPr>
            <p:ph type="sldNum" sz="quarter" idx="5"/>
          </p:nvPr>
        </p:nvSpPr>
        <p:spPr/>
        <p:txBody>
          <a:bodyPr/>
          <a:lstStyle/>
          <a:p>
            <a:fld id="{15B6F718-00FC-4AE6-8BA8-18A73BB12C0C}" type="slidenum">
              <a:rPr lang="en-IN" smtClean="0"/>
              <a:t>2</a:t>
            </a:fld>
            <a:endParaRPr lang="en-IN"/>
          </a:p>
        </p:txBody>
      </p:sp>
    </p:spTree>
    <p:extLst>
      <p:ext uri="{BB962C8B-B14F-4D97-AF65-F5344CB8AC3E}">
        <p14:creationId xmlns:p14="http://schemas.microsoft.com/office/powerpoint/2010/main" val="36765773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dirty="0">
                <a:effectLst/>
                <a:latin typeface="Arial" panose="020B0604020202020204" pitchFamily="34" charset="0"/>
                <a:ea typeface="Arial" panose="020B0604020202020204" pitchFamily="34" charset="0"/>
              </a:rPr>
              <a:t>In this management of the global environment and understanding the other culture some critical analysis of theory is required. Mexico has a different culture, different policy and different trading structure but something similar to the United state. A business environmental analysis can find out and create comparisons between the United Kingdom and Mexico. Mexico is still a developing country because of a lack of skilled employees, corruption and poverty. Ocado Group can expand business with government support in Mexico.  The global business expansion creates benefits for the Mexican economy as well as the Ocado group. </a:t>
            </a:r>
          </a:p>
          <a:p>
            <a:endParaRPr lang="en-IN" dirty="0"/>
          </a:p>
        </p:txBody>
      </p:sp>
      <p:sp>
        <p:nvSpPr>
          <p:cNvPr id="4" name="Slide Number Placeholder 3"/>
          <p:cNvSpPr>
            <a:spLocks noGrp="1"/>
          </p:cNvSpPr>
          <p:nvPr>
            <p:ph type="sldNum" sz="quarter" idx="5"/>
          </p:nvPr>
        </p:nvSpPr>
        <p:spPr/>
        <p:txBody>
          <a:bodyPr/>
          <a:lstStyle/>
          <a:p>
            <a:fld id="{15B6F718-00FC-4AE6-8BA8-18A73BB12C0C}" type="slidenum">
              <a:rPr lang="en-IN" smtClean="0"/>
              <a:t>3</a:t>
            </a:fld>
            <a:endParaRPr lang="en-IN"/>
          </a:p>
        </p:txBody>
      </p:sp>
    </p:spTree>
    <p:extLst>
      <p:ext uri="{BB962C8B-B14F-4D97-AF65-F5344CB8AC3E}">
        <p14:creationId xmlns:p14="http://schemas.microsoft.com/office/powerpoint/2010/main" val="21712914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pPr>
            <a:r>
              <a:rPr lang="en-IN" sz="1200" b="1" dirty="0">
                <a:effectLst/>
                <a:latin typeface="Arial" panose="020B0604020202020204" pitchFamily="34" charset="0"/>
                <a:ea typeface="Arial" panose="020B0604020202020204" pitchFamily="34" charset="0"/>
              </a:rPr>
              <a:t>Legal opportunities : </a:t>
            </a:r>
            <a:endParaRPr lang="en-IN" sz="1200" dirty="0">
              <a:effectLst/>
              <a:latin typeface="Arial" panose="020B0604020202020204" pitchFamily="34" charset="0"/>
              <a:ea typeface="Arial" panose="020B0604020202020204" pitchFamily="34" charset="0"/>
            </a:endParaRPr>
          </a:p>
          <a:p>
            <a:pPr algn="just">
              <a:lnSpc>
                <a:spcPct val="115000"/>
              </a:lnSpc>
            </a:pPr>
            <a:r>
              <a:rPr lang="en-IN" sz="1200" dirty="0">
                <a:effectLst/>
                <a:latin typeface="Arial" panose="020B0604020202020204" pitchFamily="34" charset="0"/>
                <a:ea typeface="Arial" panose="020B0604020202020204" pitchFamily="34" charset="0"/>
              </a:rPr>
              <a:t>The North American free trade agreement creates opportunities in the free zone for trading and most importantly non traffic policy,  export or import permits create opportunities for the Ocado group ( trade.gov, 2023). European government also create opportunities for business in the Mexican field freely. </a:t>
            </a:r>
          </a:p>
          <a:p>
            <a:pPr algn="just">
              <a:lnSpc>
                <a:spcPct val="115000"/>
              </a:lnSpc>
            </a:pPr>
            <a:r>
              <a:rPr lang="en-IN" sz="1200" b="1" dirty="0">
                <a:effectLst/>
                <a:latin typeface="Arial" panose="020B0604020202020204" pitchFamily="34" charset="0"/>
                <a:ea typeface="Arial" panose="020B0604020202020204" pitchFamily="34" charset="0"/>
              </a:rPr>
              <a:t>Economic opportunities : </a:t>
            </a:r>
            <a:endParaRPr lang="en-IN" sz="1200" dirty="0">
              <a:effectLst/>
              <a:latin typeface="Arial" panose="020B0604020202020204" pitchFamily="34" charset="0"/>
              <a:ea typeface="Arial" panose="020B0604020202020204" pitchFamily="34" charset="0"/>
            </a:endParaRPr>
          </a:p>
          <a:p>
            <a:pPr algn="just">
              <a:lnSpc>
                <a:spcPct val="115000"/>
              </a:lnSpc>
            </a:pPr>
            <a:r>
              <a:rPr lang="en-IN" sz="1200" dirty="0">
                <a:effectLst/>
                <a:latin typeface="Arial" panose="020B0604020202020204" pitchFamily="34" charset="0"/>
                <a:ea typeface="Arial" panose="020B0604020202020204" pitchFamily="34" charset="0"/>
              </a:rPr>
              <a:t>The overall Mexico retail market is expanding and economic growth is also increasing and this creates possibilities for the Ocado group to invest money to get higher turnover (Technavio, 2023). </a:t>
            </a:r>
          </a:p>
          <a:p>
            <a:pPr algn="just">
              <a:lnSpc>
                <a:spcPct val="115000"/>
              </a:lnSpc>
            </a:pPr>
            <a:r>
              <a:rPr lang="en-IN" sz="1200" dirty="0">
                <a:effectLst/>
                <a:latin typeface="Arial" panose="020B0604020202020204" pitchFamily="34" charset="0"/>
                <a:ea typeface="Arial" panose="020B0604020202020204" pitchFamily="34" charset="0"/>
              </a:rPr>
              <a:t> </a:t>
            </a:r>
          </a:p>
          <a:p>
            <a:endParaRPr lang="en-IN" dirty="0"/>
          </a:p>
        </p:txBody>
      </p:sp>
      <p:sp>
        <p:nvSpPr>
          <p:cNvPr id="4" name="Slide Number Placeholder 3"/>
          <p:cNvSpPr>
            <a:spLocks noGrp="1"/>
          </p:cNvSpPr>
          <p:nvPr>
            <p:ph type="sldNum" sz="quarter" idx="5"/>
          </p:nvPr>
        </p:nvSpPr>
        <p:spPr/>
        <p:txBody>
          <a:bodyPr/>
          <a:lstStyle/>
          <a:p>
            <a:fld id="{15B6F718-00FC-4AE6-8BA8-18A73BB12C0C}" type="slidenum">
              <a:rPr lang="en-IN" smtClean="0"/>
              <a:t>4</a:t>
            </a:fld>
            <a:endParaRPr lang="en-IN"/>
          </a:p>
        </p:txBody>
      </p:sp>
    </p:spTree>
    <p:extLst>
      <p:ext uri="{BB962C8B-B14F-4D97-AF65-F5344CB8AC3E}">
        <p14:creationId xmlns:p14="http://schemas.microsoft.com/office/powerpoint/2010/main" val="35615965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lnSpc>
                <a:spcPct val="115000"/>
              </a:lnSpc>
              <a:buNone/>
            </a:pPr>
            <a:r>
              <a:rPr lang="en-IN" sz="1200" dirty="0">
                <a:effectLst/>
                <a:latin typeface="Arial" panose="020B0604020202020204" pitchFamily="34" charset="0"/>
                <a:ea typeface="Arial" panose="020B0604020202020204" pitchFamily="34" charset="0"/>
              </a:rPr>
              <a:t>As per the cultural analysis of the Mexican show, trading a friendly attitude and a respectful attitude creates opportunities for the Ocado groups. Research shows that the overwhelming buying behaviour and online shopping attitude of the Mexican people have changed after covid 19. The customer demand of Mexico's people is higher so this creates business opportunities as well (</a:t>
            </a:r>
            <a:r>
              <a:rPr lang="en-IN" sz="1200" dirty="0" err="1">
                <a:effectLst/>
                <a:latin typeface="Arial" panose="020B0604020202020204" pitchFamily="34" charset="0"/>
                <a:ea typeface="Arial" panose="020B0604020202020204" pitchFamily="34" charset="0"/>
              </a:rPr>
              <a:t>altios</a:t>
            </a:r>
            <a:r>
              <a:rPr lang="en-IN" sz="1200" dirty="0">
                <a:effectLst/>
                <a:latin typeface="Arial" panose="020B0604020202020204" pitchFamily="34" charset="0"/>
                <a:ea typeface="Arial" panose="020B0604020202020204" pitchFamily="34" charset="0"/>
              </a:rPr>
              <a:t>, 2022). </a:t>
            </a:r>
          </a:p>
          <a:p>
            <a:pPr algn="just">
              <a:lnSpc>
                <a:spcPct val="115000"/>
              </a:lnSpc>
            </a:pPr>
            <a:r>
              <a:rPr lang="en-IN" sz="1200" dirty="0">
                <a:effectLst/>
                <a:latin typeface="Arial" panose="020B0604020202020204" pitchFamily="34" charset="0"/>
                <a:ea typeface="Arial" panose="020B0604020202020204" pitchFamily="34" charset="0"/>
              </a:rPr>
              <a:t> </a:t>
            </a:r>
          </a:p>
          <a:p>
            <a:endParaRPr lang="en-IN" dirty="0"/>
          </a:p>
        </p:txBody>
      </p:sp>
      <p:sp>
        <p:nvSpPr>
          <p:cNvPr id="4" name="Slide Number Placeholder 3"/>
          <p:cNvSpPr>
            <a:spLocks noGrp="1"/>
          </p:cNvSpPr>
          <p:nvPr>
            <p:ph type="sldNum" sz="quarter" idx="5"/>
          </p:nvPr>
        </p:nvSpPr>
        <p:spPr/>
        <p:txBody>
          <a:bodyPr/>
          <a:lstStyle/>
          <a:p>
            <a:fld id="{15B6F718-00FC-4AE6-8BA8-18A73BB12C0C}" type="slidenum">
              <a:rPr lang="en-IN" smtClean="0"/>
              <a:t>5</a:t>
            </a:fld>
            <a:endParaRPr lang="en-IN"/>
          </a:p>
        </p:txBody>
      </p:sp>
    </p:spTree>
    <p:extLst>
      <p:ext uri="{BB962C8B-B14F-4D97-AF65-F5344CB8AC3E}">
        <p14:creationId xmlns:p14="http://schemas.microsoft.com/office/powerpoint/2010/main" val="25965672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lnSpc>
                <a:spcPct val="115000"/>
              </a:lnSpc>
              <a:buNone/>
            </a:pPr>
            <a:r>
              <a:rPr lang="en-IN" sz="1200" dirty="0">
                <a:effectLst/>
                <a:latin typeface="Arial" panose="020B0604020202020204" pitchFamily="34" charset="0"/>
                <a:ea typeface="Arial" panose="020B0604020202020204" pitchFamily="34" charset="0"/>
              </a:rPr>
              <a:t>The retail shop has high technological tools which help to create balances of the inventories, track pricing and manage orders. The inventions of various modern technologies help to provide flexibility to the consumer and consumers can place orders at any point in time and this creates opportunities for both retailers as well as consumers. </a:t>
            </a:r>
          </a:p>
          <a:p>
            <a:pPr algn="just">
              <a:lnSpc>
                <a:spcPct val="115000"/>
              </a:lnSpc>
            </a:pPr>
            <a:r>
              <a:rPr lang="en-IN" sz="1200" dirty="0">
                <a:effectLst/>
                <a:latin typeface="Arial" panose="020B0604020202020204" pitchFamily="34" charset="0"/>
                <a:ea typeface="Arial" panose="020B0604020202020204" pitchFamily="34" charset="0"/>
              </a:rPr>
              <a:t> </a:t>
            </a:r>
          </a:p>
          <a:p>
            <a:endParaRPr lang="en-IN" dirty="0"/>
          </a:p>
        </p:txBody>
      </p:sp>
      <p:sp>
        <p:nvSpPr>
          <p:cNvPr id="4" name="Slide Number Placeholder 3"/>
          <p:cNvSpPr>
            <a:spLocks noGrp="1"/>
          </p:cNvSpPr>
          <p:nvPr>
            <p:ph type="sldNum" sz="quarter" idx="5"/>
          </p:nvPr>
        </p:nvSpPr>
        <p:spPr/>
        <p:txBody>
          <a:bodyPr/>
          <a:lstStyle/>
          <a:p>
            <a:fld id="{15B6F718-00FC-4AE6-8BA8-18A73BB12C0C}" type="slidenum">
              <a:rPr lang="en-IN" smtClean="0"/>
              <a:t>6</a:t>
            </a:fld>
            <a:endParaRPr lang="en-IN"/>
          </a:p>
        </p:txBody>
      </p:sp>
    </p:spTree>
    <p:extLst>
      <p:ext uri="{BB962C8B-B14F-4D97-AF65-F5344CB8AC3E}">
        <p14:creationId xmlns:p14="http://schemas.microsoft.com/office/powerpoint/2010/main" val="4018373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dirty="0">
                <a:effectLst/>
                <a:latin typeface="Arial" panose="020B0604020202020204" pitchFamily="34" charset="0"/>
                <a:ea typeface="Arial" panose="020B0604020202020204" pitchFamily="34" charset="0"/>
              </a:rPr>
              <a:t>The communication gap is one of the biggest challenges of spreading business in the global field. Lack of communication in a particular language can be an obstacle to creating misunderstanding as well as conflict. On the other hand, cultural differences,  personal attitudes, and body language of the different regions create barriers to the expressing individual.</a:t>
            </a:r>
          </a:p>
          <a:p>
            <a:endParaRPr lang="en-IN" dirty="0"/>
          </a:p>
        </p:txBody>
      </p:sp>
      <p:sp>
        <p:nvSpPr>
          <p:cNvPr id="4" name="Slide Number Placeholder 3"/>
          <p:cNvSpPr>
            <a:spLocks noGrp="1"/>
          </p:cNvSpPr>
          <p:nvPr>
            <p:ph type="sldNum" sz="quarter" idx="5"/>
          </p:nvPr>
        </p:nvSpPr>
        <p:spPr/>
        <p:txBody>
          <a:bodyPr/>
          <a:lstStyle/>
          <a:p>
            <a:fld id="{15B6F718-00FC-4AE6-8BA8-18A73BB12C0C}" type="slidenum">
              <a:rPr lang="en-IN" smtClean="0"/>
              <a:t>7</a:t>
            </a:fld>
            <a:endParaRPr lang="en-IN"/>
          </a:p>
        </p:txBody>
      </p:sp>
    </p:spTree>
    <p:extLst>
      <p:ext uri="{BB962C8B-B14F-4D97-AF65-F5344CB8AC3E}">
        <p14:creationId xmlns:p14="http://schemas.microsoft.com/office/powerpoint/2010/main" val="33656142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dirty="0">
                <a:effectLst/>
                <a:latin typeface="Arial" panose="020B0604020202020204" pitchFamily="34" charset="0"/>
                <a:ea typeface="Arial" panose="020B0604020202020204" pitchFamily="34" charset="0"/>
              </a:rPr>
              <a:t>The overall Mexican government has centralised the ownership process and a higher tax pay structure can create huge obstacles in the Mexican market.  The overall business registration process can be done within 4-10 procedures. Even the overall labour law policy is very bad and creates huge differences in the profit-sharing values as well as profit-sharing values as well as (Richford, 2022). </a:t>
            </a:r>
          </a:p>
          <a:p>
            <a:endParaRPr lang="en-IN" dirty="0"/>
          </a:p>
        </p:txBody>
      </p:sp>
      <p:sp>
        <p:nvSpPr>
          <p:cNvPr id="4" name="Slide Number Placeholder 3"/>
          <p:cNvSpPr>
            <a:spLocks noGrp="1"/>
          </p:cNvSpPr>
          <p:nvPr>
            <p:ph type="sldNum" sz="quarter" idx="5"/>
          </p:nvPr>
        </p:nvSpPr>
        <p:spPr/>
        <p:txBody>
          <a:bodyPr/>
          <a:lstStyle/>
          <a:p>
            <a:fld id="{15B6F718-00FC-4AE6-8BA8-18A73BB12C0C}" type="slidenum">
              <a:rPr lang="en-IN" smtClean="0"/>
              <a:t>8</a:t>
            </a:fld>
            <a:endParaRPr lang="en-IN"/>
          </a:p>
        </p:txBody>
      </p:sp>
    </p:spTree>
    <p:extLst>
      <p:ext uri="{BB962C8B-B14F-4D97-AF65-F5344CB8AC3E}">
        <p14:creationId xmlns:p14="http://schemas.microsoft.com/office/powerpoint/2010/main" val="4727434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pPr>
            <a:r>
              <a:rPr lang="en-IN" sz="1200" dirty="0">
                <a:effectLst/>
                <a:latin typeface="Arial" panose="020B0604020202020204" pitchFamily="34" charset="0"/>
                <a:ea typeface="Arial" panose="020B0604020202020204" pitchFamily="34" charset="0"/>
              </a:rPr>
              <a:t>The global team creates and manages the global team, one of the challenging tasks of the newly expanded business group. The hybrid working structure creates a barrier of guidance, observing and controlling the team.  The biased attitude of the business developer creates inequality, and payment gaps and newly hired employees can lose hope to do so. The weak performances of the employees create challenges for the business platform as well. </a:t>
            </a:r>
          </a:p>
          <a:p>
            <a:pPr algn="just">
              <a:lnSpc>
                <a:spcPct val="115000"/>
              </a:lnSpc>
            </a:pPr>
            <a:r>
              <a:rPr lang="en-IN" sz="1200" dirty="0">
                <a:effectLst/>
                <a:latin typeface="Arial" panose="020B0604020202020204" pitchFamily="34" charset="0"/>
                <a:ea typeface="Arial" panose="020B0604020202020204" pitchFamily="34" charset="0"/>
              </a:rPr>
              <a:t> </a:t>
            </a:r>
          </a:p>
          <a:p>
            <a:endParaRPr lang="en-IN" dirty="0"/>
          </a:p>
        </p:txBody>
      </p:sp>
      <p:sp>
        <p:nvSpPr>
          <p:cNvPr id="4" name="Slide Number Placeholder 3"/>
          <p:cNvSpPr>
            <a:spLocks noGrp="1"/>
          </p:cNvSpPr>
          <p:nvPr>
            <p:ph type="sldNum" sz="quarter" idx="5"/>
          </p:nvPr>
        </p:nvSpPr>
        <p:spPr/>
        <p:txBody>
          <a:bodyPr/>
          <a:lstStyle/>
          <a:p>
            <a:fld id="{15B6F718-00FC-4AE6-8BA8-18A73BB12C0C}" type="slidenum">
              <a:rPr lang="en-IN" smtClean="0"/>
              <a:t>9</a:t>
            </a:fld>
            <a:endParaRPr lang="en-IN"/>
          </a:p>
        </p:txBody>
      </p:sp>
    </p:spTree>
    <p:extLst>
      <p:ext uri="{BB962C8B-B14F-4D97-AF65-F5344CB8AC3E}">
        <p14:creationId xmlns:p14="http://schemas.microsoft.com/office/powerpoint/2010/main" val="19121452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dirty="0">
                <a:effectLst/>
                <a:latin typeface="Arial" panose="020B0604020202020204" pitchFamily="34" charset="0"/>
                <a:ea typeface="Arial" panose="020B0604020202020204" pitchFamily="34" charset="0"/>
              </a:rPr>
              <a:t>The United Kingdom is 7 hours ahead of Mexico so when they are creating connections through distance, time difference creates limitations (</a:t>
            </a:r>
            <a:r>
              <a:rPr lang="en-IN" sz="1200" dirty="0" err="1">
                <a:effectLst/>
                <a:latin typeface="Arial" panose="020B0604020202020204" pitchFamily="34" charset="0"/>
                <a:ea typeface="Arial" panose="020B0604020202020204" pitchFamily="34" charset="0"/>
              </a:rPr>
              <a:t>Timeanddate</a:t>
            </a:r>
            <a:r>
              <a:rPr lang="en-IN" sz="1200" dirty="0">
                <a:effectLst/>
                <a:latin typeface="Arial" panose="020B0604020202020204" pitchFamily="34" charset="0"/>
                <a:ea typeface="Arial" panose="020B0604020202020204" pitchFamily="34" charset="0"/>
              </a:rPr>
              <a:t>, 2023). The currency of the United state is the Pound whereas the currency of Mexico is the Mexican peso. Conversion of the currency is a little bit challenging (gov. </a:t>
            </a:r>
            <a:r>
              <a:rPr lang="en-IN" sz="1200" dirty="0" err="1">
                <a:effectLst/>
                <a:latin typeface="Arial" panose="020B0604020202020204" pitchFamily="34" charset="0"/>
                <a:ea typeface="Arial" panose="020B0604020202020204" pitchFamily="34" charset="0"/>
              </a:rPr>
              <a:t>uk</a:t>
            </a:r>
            <a:r>
              <a:rPr lang="en-IN" sz="1200" dirty="0">
                <a:effectLst/>
                <a:latin typeface="Arial" panose="020B0604020202020204" pitchFamily="34" charset="0"/>
                <a:ea typeface="Arial" panose="020B0604020202020204" pitchFamily="34" charset="0"/>
              </a:rPr>
              <a:t>, 2023).  The global inflation rate is changing every day and this creates a negative effect on retail pricing as well. </a:t>
            </a:r>
          </a:p>
          <a:p>
            <a:endParaRPr lang="en-IN" dirty="0"/>
          </a:p>
        </p:txBody>
      </p:sp>
      <p:sp>
        <p:nvSpPr>
          <p:cNvPr id="4" name="Slide Number Placeholder 3"/>
          <p:cNvSpPr>
            <a:spLocks noGrp="1"/>
          </p:cNvSpPr>
          <p:nvPr>
            <p:ph type="sldNum" sz="quarter" idx="5"/>
          </p:nvPr>
        </p:nvSpPr>
        <p:spPr/>
        <p:txBody>
          <a:bodyPr/>
          <a:lstStyle/>
          <a:p>
            <a:fld id="{15B6F718-00FC-4AE6-8BA8-18A73BB12C0C}" type="slidenum">
              <a:rPr lang="en-IN" smtClean="0"/>
              <a:t>10</a:t>
            </a:fld>
            <a:endParaRPr lang="en-IN"/>
          </a:p>
        </p:txBody>
      </p:sp>
    </p:spTree>
    <p:extLst>
      <p:ext uri="{BB962C8B-B14F-4D97-AF65-F5344CB8AC3E}">
        <p14:creationId xmlns:p14="http://schemas.microsoft.com/office/powerpoint/2010/main" val="11060389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dirty="0">
                <a:effectLst/>
                <a:latin typeface="Arial" panose="020B0604020202020204" pitchFamily="34" charset="0"/>
                <a:ea typeface="Arial" panose="020B0604020202020204" pitchFamily="34" charset="0"/>
              </a:rPr>
              <a:t>Non-compliances with a strong legal trade policy help to make any company best positioned in the retail market. Local partnership building is another simplest way to expand business in the global field because this would help to develop trust and loyalty with new brands in locations.  Companies should maintain high-quality products as well as maintain a proper supply chain (Americanexpress,2023). </a:t>
            </a:r>
          </a:p>
          <a:p>
            <a:endParaRPr lang="en-IN" dirty="0"/>
          </a:p>
        </p:txBody>
      </p:sp>
      <p:sp>
        <p:nvSpPr>
          <p:cNvPr id="4" name="Slide Number Placeholder 3"/>
          <p:cNvSpPr>
            <a:spLocks noGrp="1"/>
          </p:cNvSpPr>
          <p:nvPr>
            <p:ph type="sldNum" sz="quarter" idx="5"/>
          </p:nvPr>
        </p:nvSpPr>
        <p:spPr/>
        <p:txBody>
          <a:bodyPr/>
          <a:lstStyle/>
          <a:p>
            <a:fld id="{15B6F718-00FC-4AE6-8BA8-18A73BB12C0C}" type="slidenum">
              <a:rPr lang="en-IN" smtClean="0"/>
              <a:t>11</a:t>
            </a:fld>
            <a:endParaRPr lang="en-IN"/>
          </a:p>
        </p:txBody>
      </p:sp>
    </p:spTree>
    <p:extLst>
      <p:ext uri="{BB962C8B-B14F-4D97-AF65-F5344CB8AC3E}">
        <p14:creationId xmlns:p14="http://schemas.microsoft.com/office/powerpoint/2010/main" val="35361335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dirty="0">
                <a:effectLst/>
                <a:latin typeface="Arial" panose="020B0604020202020204" pitchFamily="34" charset="0"/>
                <a:ea typeface="Arial" panose="020B0604020202020204" pitchFamily="34" charset="0"/>
              </a:rPr>
              <a:t>The newly expanded company must develop diverse team building to develop different perceptions as well. Connect building with the local people should develop because this helps to develop ideas of the consumer demands of the individuals. The Implementation of various latest technologies should be implemented ( </a:t>
            </a:r>
            <a:r>
              <a:rPr lang="en-IN" sz="1200" dirty="0" err="1">
                <a:effectLst/>
                <a:latin typeface="Arial" panose="020B0604020202020204" pitchFamily="34" charset="0"/>
                <a:ea typeface="Arial" panose="020B0604020202020204" pitchFamily="34" charset="0"/>
              </a:rPr>
              <a:t>Weforum</a:t>
            </a:r>
            <a:r>
              <a:rPr lang="en-IN" sz="1200" dirty="0">
                <a:effectLst/>
                <a:latin typeface="Arial" panose="020B0604020202020204" pitchFamily="34" charset="0"/>
                <a:ea typeface="Arial" panose="020B0604020202020204" pitchFamily="34" charset="0"/>
              </a:rPr>
              <a:t>, 2023). </a:t>
            </a:r>
          </a:p>
          <a:p>
            <a:endParaRPr lang="en-IN" dirty="0"/>
          </a:p>
        </p:txBody>
      </p:sp>
      <p:sp>
        <p:nvSpPr>
          <p:cNvPr id="4" name="Slide Number Placeholder 3"/>
          <p:cNvSpPr>
            <a:spLocks noGrp="1"/>
          </p:cNvSpPr>
          <p:nvPr>
            <p:ph type="sldNum" sz="quarter" idx="5"/>
          </p:nvPr>
        </p:nvSpPr>
        <p:spPr/>
        <p:txBody>
          <a:bodyPr/>
          <a:lstStyle/>
          <a:p>
            <a:fld id="{15B6F718-00FC-4AE6-8BA8-18A73BB12C0C}" type="slidenum">
              <a:rPr lang="en-IN" smtClean="0"/>
              <a:t>12</a:t>
            </a:fld>
            <a:endParaRPr lang="en-IN"/>
          </a:p>
        </p:txBody>
      </p:sp>
    </p:spTree>
    <p:extLst>
      <p:ext uri="{BB962C8B-B14F-4D97-AF65-F5344CB8AC3E}">
        <p14:creationId xmlns:p14="http://schemas.microsoft.com/office/powerpoint/2010/main" val="31222182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dirty="0">
                <a:effectLst/>
                <a:latin typeface="Arial" panose="020B0604020202020204" pitchFamily="34" charset="0"/>
                <a:ea typeface="Arial" panose="020B0604020202020204" pitchFamily="34" charset="0"/>
              </a:rPr>
              <a:t>To develop any successful brand on the global platform, all companies can face various challenges. Strategic planning must be implemented to reduce the challenges and this would help create a brand image in the UK field.  </a:t>
            </a:r>
          </a:p>
          <a:p>
            <a:endParaRPr lang="en-IN" dirty="0"/>
          </a:p>
        </p:txBody>
      </p:sp>
      <p:sp>
        <p:nvSpPr>
          <p:cNvPr id="4" name="Slide Number Placeholder 3"/>
          <p:cNvSpPr>
            <a:spLocks noGrp="1"/>
          </p:cNvSpPr>
          <p:nvPr>
            <p:ph type="sldNum" sz="quarter" idx="5"/>
          </p:nvPr>
        </p:nvSpPr>
        <p:spPr/>
        <p:txBody>
          <a:bodyPr/>
          <a:lstStyle/>
          <a:p>
            <a:fld id="{15B6F718-00FC-4AE6-8BA8-18A73BB12C0C}" type="slidenum">
              <a:rPr lang="en-IN" smtClean="0"/>
              <a:t>13</a:t>
            </a:fld>
            <a:endParaRPr lang="en-IN"/>
          </a:p>
        </p:txBody>
      </p:sp>
    </p:spTree>
    <p:extLst>
      <p:ext uri="{BB962C8B-B14F-4D97-AF65-F5344CB8AC3E}">
        <p14:creationId xmlns:p14="http://schemas.microsoft.com/office/powerpoint/2010/main" val="42042742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574D1-1B95-819B-984E-E21B79E5FBF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6BC5BA2B-4F34-36D6-7DE3-E073F164C9C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BE461D7F-B3BA-F5DE-679C-62ACB2EA79D6}"/>
              </a:ext>
            </a:extLst>
          </p:cNvPr>
          <p:cNvSpPr>
            <a:spLocks noGrp="1"/>
          </p:cNvSpPr>
          <p:nvPr>
            <p:ph type="dt" sz="half" idx="10"/>
          </p:nvPr>
        </p:nvSpPr>
        <p:spPr/>
        <p:txBody>
          <a:bodyPr/>
          <a:lstStyle/>
          <a:p>
            <a:fld id="{66EC3BD5-A9CA-4EEC-9ACB-CDABB500B511}" type="datetimeFigureOut">
              <a:rPr lang="en-IN" smtClean="0"/>
              <a:t>01-05-2023</a:t>
            </a:fld>
            <a:endParaRPr lang="en-IN"/>
          </a:p>
        </p:txBody>
      </p:sp>
      <p:sp>
        <p:nvSpPr>
          <p:cNvPr id="5" name="Footer Placeholder 4">
            <a:extLst>
              <a:ext uri="{FF2B5EF4-FFF2-40B4-BE49-F238E27FC236}">
                <a16:creationId xmlns:a16="http://schemas.microsoft.com/office/drawing/2014/main" id="{92B0418A-6C2B-2387-EDD3-72087CDFBEF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D388CB2-BF28-E16B-9A95-3AC133BC20DE}"/>
              </a:ext>
            </a:extLst>
          </p:cNvPr>
          <p:cNvSpPr>
            <a:spLocks noGrp="1"/>
          </p:cNvSpPr>
          <p:nvPr>
            <p:ph type="sldNum" sz="quarter" idx="12"/>
          </p:nvPr>
        </p:nvSpPr>
        <p:spPr/>
        <p:txBody>
          <a:bodyPr/>
          <a:lstStyle/>
          <a:p>
            <a:fld id="{8824B1B1-4975-46AB-9B5F-94C9517B2040}" type="slidenum">
              <a:rPr lang="en-IN" smtClean="0"/>
              <a:t>‹#›</a:t>
            </a:fld>
            <a:endParaRPr lang="en-IN"/>
          </a:p>
        </p:txBody>
      </p:sp>
    </p:spTree>
    <p:extLst>
      <p:ext uri="{BB962C8B-B14F-4D97-AF65-F5344CB8AC3E}">
        <p14:creationId xmlns:p14="http://schemas.microsoft.com/office/powerpoint/2010/main" val="887331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85264-F177-E03C-860C-8C2D93C220EB}"/>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2433E9CF-318A-0695-C4CD-3CC9342B7CC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99D3DE2E-B8CB-C891-F974-26D9EFFC12EE}"/>
              </a:ext>
            </a:extLst>
          </p:cNvPr>
          <p:cNvSpPr>
            <a:spLocks noGrp="1"/>
          </p:cNvSpPr>
          <p:nvPr>
            <p:ph type="dt" sz="half" idx="10"/>
          </p:nvPr>
        </p:nvSpPr>
        <p:spPr/>
        <p:txBody>
          <a:bodyPr/>
          <a:lstStyle/>
          <a:p>
            <a:fld id="{66EC3BD5-A9CA-4EEC-9ACB-CDABB500B511}" type="datetimeFigureOut">
              <a:rPr lang="en-IN" smtClean="0"/>
              <a:t>01-05-2023</a:t>
            </a:fld>
            <a:endParaRPr lang="en-IN"/>
          </a:p>
        </p:txBody>
      </p:sp>
      <p:sp>
        <p:nvSpPr>
          <p:cNvPr id="5" name="Footer Placeholder 4">
            <a:extLst>
              <a:ext uri="{FF2B5EF4-FFF2-40B4-BE49-F238E27FC236}">
                <a16:creationId xmlns:a16="http://schemas.microsoft.com/office/drawing/2014/main" id="{D5D1EF81-6651-DFEB-7B92-2FB1AC227AA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D2F3323-CF35-5100-7001-93CA97B4649C}"/>
              </a:ext>
            </a:extLst>
          </p:cNvPr>
          <p:cNvSpPr>
            <a:spLocks noGrp="1"/>
          </p:cNvSpPr>
          <p:nvPr>
            <p:ph type="sldNum" sz="quarter" idx="12"/>
          </p:nvPr>
        </p:nvSpPr>
        <p:spPr/>
        <p:txBody>
          <a:bodyPr/>
          <a:lstStyle/>
          <a:p>
            <a:fld id="{8824B1B1-4975-46AB-9B5F-94C9517B2040}" type="slidenum">
              <a:rPr lang="en-IN" smtClean="0"/>
              <a:t>‹#›</a:t>
            </a:fld>
            <a:endParaRPr lang="en-IN"/>
          </a:p>
        </p:txBody>
      </p:sp>
    </p:spTree>
    <p:extLst>
      <p:ext uri="{BB962C8B-B14F-4D97-AF65-F5344CB8AC3E}">
        <p14:creationId xmlns:p14="http://schemas.microsoft.com/office/powerpoint/2010/main" val="26415413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652BE-857B-1220-D4F3-DB213547821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19C86F66-762D-5DB9-FADF-B1F3F4A4FD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F06312A-6FF2-15B2-33F2-BA2BBBAFF598}"/>
              </a:ext>
            </a:extLst>
          </p:cNvPr>
          <p:cNvSpPr>
            <a:spLocks noGrp="1"/>
          </p:cNvSpPr>
          <p:nvPr>
            <p:ph type="dt" sz="half" idx="10"/>
          </p:nvPr>
        </p:nvSpPr>
        <p:spPr/>
        <p:txBody>
          <a:bodyPr/>
          <a:lstStyle/>
          <a:p>
            <a:fld id="{66EC3BD5-A9CA-4EEC-9ACB-CDABB500B511}" type="datetimeFigureOut">
              <a:rPr lang="en-IN" smtClean="0"/>
              <a:t>01-05-2023</a:t>
            </a:fld>
            <a:endParaRPr lang="en-IN"/>
          </a:p>
        </p:txBody>
      </p:sp>
      <p:sp>
        <p:nvSpPr>
          <p:cNvPr id="5" name="Footer Placeholder 4">
            <a:extLst>
              <a:ext uri="{FF2B5EF4-FFF2-40B4-BE49-F238E27FC236}">
                <a16:creationId xmlns:a16="http://schemas.microsoft.com/office/drawing/2014/main" id="{8F35BEAF-3AEC-5183-8CCB-879FDE9049D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C8DA421-AB00-C45F-62FA-665997E1DEE6}"/>
              </a:ext>
            </a:extLst>
          </p:cNvPr>
          <p:cNvSpPr>
            <a:spLocks noGrp="1"/>
          </p:cNvSpPr>
          <p:nvPr>
            <p:ph type="sldNum" sz="quarter" idx="12"/>
          </p:nvPr>
        </p:nvSpPr>
        <p:spPr/>
        <p:txBody>
          <a:bodyPr/>
          <a:lstStyle/>
          <a:p>
            <a:fld id="{8824B1B1-4975-46AB-9B5F-94C9517B2040}" type="slidenum">
              <a:rPr lang="en-IN" smtClean="0"/>
              <a:t>‹#›</a:t>
            </a:fld>
            <a:endParaRPr lang="en-IN"/>
          </a:p>
        </p:txBody>
      </p:sp>
    </p:spTree>
    <p:extLst>
      <p:ext uri="{BB962C8B-B14F-4D97-AF65-F5344CB8AC3E}">
        <p14:creationId xmlns:p14="http://schemas.microsoft.com/office/powerpoint/2010/main" val="17740617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82746-61D1-F8D0-064C-847E05701812}"/>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367213C4-8C12-BEE2-32F7-4A152CE0E3D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2C42A853-253A-842E-AB26-16419D89AC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E8E16D4D-C576-0343-D779-98E309D75C52}"/>
              </a:ext>
            </a:extLst>
          </p:cNvPr>
          <p:cNvSpPr>
            <a:spLocks noGrp="1"/>
          </p:cNvSpPr>
          <p:nvPr>
            <p:ph type="dt" sz="half" idx="10"/>
          </p:nvPr>
        </p:nvSpPr>
        <p:spPr/>
        <p:txBody>
          <a:bodyPr/>
          <a:lstStyle/>
          <a:p>
            <a:fld id="{66EC3BD5-A9CA-4EEC-9ACB-CDABB500B511}" type="datetimeFigureOut">
              <a:rPr lang="en-IN" smtClean="0"/>
              <a:t>01-05-2023</a:t>
            </a:fld>
            <a:endParaRPr lang="en-IN"/>
          </a:p>
        </p:txBody>
      </p:sp>
      <p:sp>
        <p:nvSpPr>
          <p:cNvPr id="6" name="Footer Placeholder 5">
            <a:extLst>
              <a:ext uri="{FF2B5EF4-FFF2-40B4-BE49-F238E27FC236}">
                <a16:creationId xmlns:a16="http://schemas.microsoft.com/office/drawing/2014/main" id="{F3F590A3-A41B-19E3-06AE-4F012F75F8A4}"/>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9BE86928-91B1-605E-8217-BCB83B90E189}"/>
              </a:ext>
            </a:extLst>
          </p:cNvPr>
          <p:cNvSpPr>
            <a:spLocks noGrp="1"/>
          </p:cNvSpPr>
          <p:nvPr>
            <p:ph type="sldNum" sz="quarter" idx="12"/>
          </p:nvPr>
        </p:nvSpPr>
        <p:spPr/>
        <p:txBody>
          <a:bodyPr/>
          <a:lstStyle/>
          <a:p>
            <a:fld id="{8824B1B1-4975-46AB-9B5F-94C9517B2040}" type="slidenum">
              <a:rPr lang="en-IN" smtClean="0"/>
              <a:t>‹#›</a:t>
            </a:fld>
            <a:endParaRPr lang="en-IN"/>
          </a:p>
        </p:txBody>
      </p:sp>
    </p:spTree>
    <p:extLst>
      <p:ext uri="{BB962C8B-B14F-4D97-AF65-F5344CB8AC3E}">
        <p14:creationId xmlns:p14="http://schemas.microsoft.com/office/powerpoint/2010/main" val="12085392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18476-197A-10C9-E6F4-E1F19B8ADB66}"/>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6FFB4889-78BA-076E-8A07-ACD97543D94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4C636C-303A-4588-D0FF-BEE93E5DC0E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FCBEB052-BCBB-3512-3F21-2CB2F2B0798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88B05D1-C981-AF3C-6BB5-39ECC75EAD0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5064044C-4AAB-3EDB-3435-68E265F8667A}"/>
              </a:ext>
            </a:extLst>
          </p:cNvPr>
          <p:cNvSpPr>
            <a:spLocks noGrp="1"/>
          </p:cNvSpPr>
          <p:nvPr>
            <p:ph type="dt" sz="half" idx="10"/>
          </p:nvPr>
        </p:nvSpPr>
        <p:spPr/>
        <p:txBody>
          <a:bodyPr/>
          <a:lstStyle/>
          <a:p>
            <a:fld id="{66EC3BD5-A9CA-4EEC-9ACB-CDABB500B511}" type="datetimeFigureOut">
              <a:rPr lang="en-IN" smtClean="0"/>
              <a:t>01-05-2023</a:t>
            </a:fld>
            <a:endParaRPr lang="en-IN"/>
          </a:p>
        </p:txBody>
      </p:sp>
      <p:sp>
        <p:nvSpPr>
          <p:cNvPr id="8" name="Footer Placeholder 7">
            <a:extLst>
              <a:ext uri="{FF2B5EF4-FFF2-40B4-BE49-F238E27FC236}">
                <a16:creationId xmlns:a16="http://schemas.microsoft.com/office/drawing/2014/main" id="{71BD77ED-F5C1-7AE7-50D3-D963473B42D0}"/>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933D3B93-F566-E5AD-19DA-78029F8AE244}"/>
              </a:ext>
            </a:extLst>
          </p:cNvPr>
          <p:cNvSpPr>
            <a:spLocks noGrp="1"/>
          </p:cNvSpPr>
          <p:nvPr>
            <p:ph type="sldNum" sz="quarter" idx="12"/>
          </p:nvPr>
        </p:nvSpPr>
        <p:spPr/>
        <p:txBody>
          <a:bodyPr/>
          <a:lstStyle/>
          <a:p>
            <a:fld id="{8824B1B1-4975-46AB-9B5F-94C9517B2040}" type="slidenum">
              <a:rPr lang="en-IN" smtClean="0"/>
              <a:t>‹#›</a:t>
            </a:fld>
            <a:endParaRPr lang="en-IN"/>
          </a:p>
        </p:txBody>
      </p:sp>
    </p:spTree>
    <p:extLst>
      <p:ext uri="{BB962C8B-B14F-4D97-AF65-F5344CB8AC3E}">
        <p14:creationId xmlns:p14="http://schemas.microsoft.com/office/powerpoint/2010/main" val="20666245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81D6F-5DD3-D450-06A4-D28D6CC49DC9}"/>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902A1245-D351-7AEE-EB5D-E10DF7A2C87C}"/>
              </a:ext>
            </a:extLst>
          </p:cNvPr>
          <p:cNvSpPr>
            <a:spLocks noGrp="1"/>
          </p:cNvSpPr>
          <p:nvPr>
            <p:ph type="dt" sz="half" idx="10"/>
          </p:nvPr>
        </p:nvSpPr>
        <p:spPr/>
        <p:txBody>
          <a:bodyPr/>
          <a:lstStyle/>
          <a:p>
            <a:fld id="{66EC3BD5-A9CA-4EEC-9ACB-CDABB500B511}" type="datetimeFigureOut">
              <a:rPr lang="en-IN" smtClean="0"/>
              <a:t>01-05-2023</a:t>
            </a:fld>
            <a:endParaRPr lang="en-IN"/>
          </a:p>
        </p:txBody>
      </p:sp>
      <p:sp>
        <p:nvSpPr>
          <p:cNvPr id="4" name="Footer Placeholder 3">
            <a:extLst>
              <a:ext uri="{FF2B5EF4-FFF2-40B4-BE49-F238E27FC236}">
                <a16:creationId xmlns:a16="http://schemas.microsoft.com/office/drawing/2014/main" id="{6450C457-F851-E3D3-9D57-D0DB233A49C0}"/>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8717D435-26BF-F534-3442-2C72938FA5F1}"/>
              </a:ext>
            </a:extLst>
          </p:cNvPr>
          <p:cNvSpPr>
            <a:spLocks noGrp="1"/>
          </p:cNvSpPr>
          <p:nvPr>
            <p:ph type="sldNum" sz="quarter" idx="12"/>
          </p:nvPr>
        </p:nvSpPr>
        <p:spPr/>
        <p:txBody>
          <a:bodyPr/>
          <a:lstStyle/>
          <a:p>
            <a:fld id="{8824B1B1-4975-46AB-9B5F-94C9517B2040}" type="slidenum">
              <a:rPr lang="en-IN" smtClean="0"/>
              <a:t>‹#›</a:t>
            </a:fld>
            <a:endParaRPr lang="en-IN"/>
          </a:p>
        </p:txBody>
      </p:sp>
    </p:spTree>
    <p:extLst>
      <p:ext uri="{BB962C8B-B14F-4D97-AF65-F5344CB8AC3E}">
        <p14:creationId xmlns:p14="http://schemas.microsoft.com/office/powerpoint/2010/main" val="519015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3B8C0B0-E372-D89A-6FBA-6EA69D1D992D}"/>
              </a:ext>
            </a:extLst>
          </p:cNvPr>
          <p:cNvSpPr>
            <a:spLocks noGrp="1"/>
          </p:cNvSpPr>
          <p:nvPr>
            <p:ph type="dt" sz="half" idx="10"/>
          </p:nvPr>
        </p:nvSpPr>
        <p:spPr/>
        <p:txBody>
          <a:bodyPr/>
          <a:lstStyle/>
          <a:p>
            <a:fld id="{66EC3BD5-A9CA-4EEC-9ACB-CDABB500B511}" type="datetimeFigureOut">
              <a:rPr lang="en-IN" smtClean="0"/>
              <a:t>01-05-2023</a:t>
            </a:fld>
            <a:endParaRPr lang="en-IN"/>
          </a:p>
        </p:txBody>
      </p:sp>
      <p:sp>
        <p:nvSpPr>
          <p:cNvPr id="3" name="Footer Placeholder 2">
            <a:extLst>
              <a:ext uri="{FF2B5EF4-FFF2-40B4-BE49-F238E27FC236}">
                <a16:creationId xmlns:a16="http://schemas.microsoft.com/office/drawing/2014/main" id="{9F54FBB1-E7EE-5565-0956-C4E3B77A79B7}"/>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7FF3C7F3-6D61-A7EA-279E-AFE881D5C0F0}"/>
              </a:ext>
            </a:extLst>
          </p:cNvPr>
          <p:cNvSpPr>
            <a:spLocks noGrp="1"/>
          </p:cNvSpPr>
          <p:nvPr>
            <p:ph type="sldNum" sz="quarter" idx="12"/>
          </p:nvPr>
        </p:nvSpPr>
        <p:spPr/>
        <p:txBody>
          <a:bodyPr/>
          <a:lstStyle/>
          <a:p>
            <a:fld id="{8824B1B1-4975-46AB-9B5F-94C9517B2040}" type="slidenum">
              <a:rPr lang="en-IN" smtClean="0"/>
              <a:t>‹#›</a:t>
            </a:fld>
            <a:endParaRPr lang="en-IN"/>
          </a:p>
        </p:txBody>
      </p:sp>
    </p:spTree>
    <p:extLst>
      <p:ext uri="{BB962C8B-B14F-4D97-AF65-F5344CB8AC3E}">
        <p14:creationId xmlns:p14="http://schemas.microsoft.com/office/powerpoint/2010/main" val="20425952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9A2BF-88A5-DB8E-2428-AB955CE798A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7ACAB596-8CED-EE31-5841-8665BD27F21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5F2C790F-2E0C-7A39-38E6-F9EAD52F7C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04CF9C5-1EC3-304B-0959-9B337477B440}"/>
              </a:ext>
            </a:extLst>
          </p:cNvPr>
          <p:cNvSpPr>
            <a:spLocks noGrp="1"/>
          </p:cNvSpPr>
          <p:nvPr>
            <p:ph type="dt" sz="half" idx="10"/>
          </p:nvPr>
        </p:nvSpPr>
        <p:spPr/>
        <p:txBody>
          <a:bodyPr/>
          <a:lstStyle/>
          <a:p>
            <a:fld id="{66EC3BD5-A9CA-4EEC-9ACB-CDABB500B511}" type="datetimeFigureOut">
              <a:rPr lang="en-IN" smtClean="0"/>
              <a:t>01-05-2023</a:t>
            </a:fld>
            <a:endParaRPr lang="en-IN"/>
          </a:p>
        </p:txBody>
      </p:sp>
      <p:sp>
        <p:nvSpPr>
          <p:cNvPr id="6" name="Footer Placeholder 5">
            <a:extLst>
              <a:ext uri="{FF2B5EF4-FFF2-40B4-BE49-F238E27FC236}">
                <a16:creationId xmlns:a16="http://schemas.microsoft.com/office/drawing/2014/main" id="{3EAA6E5B-21CE-98DC-1E7D-66750A261D9D}"/>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64CC0CDF-A05C-92AC-C2CB-698A786A425C}"/>
              </a:ext>
            </a:extLst>
          </p:cNvPr>
          <p:cNvSpPr>
            <a:spLocks noGrp="1"/>
          </p:cNvSpPr>
          <p:nvPr>
            <p:ph type="sldNum" sz="quarter" idx="12"/>
          </p:nvPr>
        </p:nvSpPr>
        <p:spPr/>
        <p:txBody>
          <a:bodyPr/>
          <a:lstStyle/>
          <a:p>
            <a:fld id="{8824B1B1-4975-46AB-9B5F-94C9517B2040}" type="slidenum">
              <a:rPr lang="en-IN" smtClean="0"/>
              <a:t>‹#›</a:t>
            </a:fld>
            <a:endParaRPr lang="en-IN"/>
          </a:p>
        </p:txBody>
      </p:sp>
    </p:spTree>
    <p:extLst>
      <p:ext uri="{BB962C8B-B14F-4D97-AF65-F5344CB8AC3E}">
        <p14:creationId xmlns:p14="http://schemas.microsoft.com/office/powerpoint/2010/main" val="11871966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956C9-5DB9-547A-0DD6-8F341D5D19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7BE289EE-2803-3EBB-BB96-2A2EFEC33B9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2C24237A-B5E7-67E8-02DA-7EE68BE376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264EE4A-63A1-2F2D-5BFB-3A1DDDCB864D}"/>
              </a:ext>
            </a:extLst>
          </p:cNvPr>
          <p:cNvSpPr>
            <a:spLocks noGrp="1"/>
          </p:cNvSpPr>
          <p:nvPr>
            <p:ph type="dt" sz="half" idx="10"/>
          </p:nvPr>
        </p:nvSpPr>
        <p:spPr/>
        <p:txBody>
          <a:bodyPr/>
          <a:lstStyle/>
          <a:p>
            <a:fld id="{66EC3BD5-A9CA-4EEC-9ACB-CDABB500B511}" type="datetimeFigureOut">
              <a:rPr lang="en-IN" smtClean="0"/>
              <a:t>01-05-2023</a:t>
            </a:fld>
            <a:endParaRPr lang="en-IN"/>
          </a:p>
        </p:txBody>
      </p:sp>
      <p:sp>
        <p:nvSpPr>
          <p:cNvPr id="6" name="Footer Placeholder 5">
            <a:extLst>
              <a:ext uri="{FF2B5EF4-FFF2-40B4-BE49-F238E27FC236}">
                <a16:creationId xmlns:a16="http://schemas.microsoft.com/office/drawing/2014/main" id="{EF82B464-C6F6-BF60-DA11-2FF3D7D5E3A4}"/>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2F15D1B3-2619-8542-16BA-9B16F725A6C3}"/>
              </a:ext>
            </a:extLst>
          </p:cNvPr>
          <p:cNvSpPr>
            <a:spLocks noGrp="1"/>
          </p:cNvSpPr>
          <p:nvPr>
            <p:ph type="sldNum" sz="quarter" idx="12"/>
          </p:nvPr>
        </p:nvSpPr>
        <p:spPr/>
        <p:txBody>
          <a:bodyPr/>
          <a:lstStyle/>
          <a:p>
            <a:fld id="{8824B1B1-4975-46AB-9B5F-94C9517B2040}" type="slidenum">
              <a:rPr lang="en-IN" smtClean="0"/>
              <a:t>‹#›</a:t>
            </a:fld>
            <a:endParaRPr lang="en-IN"/>
          </a:p>
        </p:txBody>
      </p:sp>
    </p:spTree>
    <p:extLst>
      <p:ext uri="{BB962C8B-B14F-4D97-AF65-F5344CB8AC3E}">
        <p14:creationId xmlns:p14="http://schemas.microsoft.com/office/powerpoint/2010/main" val="3858350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22A94-024B-4AE9-CF6A-42124053EC52}"/>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05ABA0D1-D378-DD9A-CD51-914A41F5E63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0004354-1932-D6B2-12E0-120D9DC361E2}"/>
              </a:ext>
            </a:extLst>
          </p:cNvPr>
          <p:cNvSpPr>
            <a:spLocks noGrp="1"/>
          </p:cNvSpPr>
          <p:nvPr>
            <p:ph type="dt" sz="half" idx="10"/>
          </p:nvPr>
        </p:nvSpPr>
        <p:spPr/>
        <p:txBody>
          <a:bodyPr/>
          <a:lstStyle/>
          <a:p>
            <a:fld id="{66EC3BD5-A9CA-4EEC-9ACB-CDABB500B511}" type="datetimeFigureOut">
              <a:rPr lang="en-IN" smtClean="0"/>
              <a:t>01-05-2023</a:t>
            </a:fld>
            <a:endParaRPr lang="en-IN"/>
          </a:p>
        </p:txBody>
      </p:sp>
      <p:sp>
        <p:nvSpPr>
          <p:cNvPr id="5" name="Footer Placeholder 4">
            <a:extLst>
              <a:ext uri="{FF2B5EF4-FFF2-40B4-BE49-F238E27FC236}">
                <a16:creationId xmlns:a16="http://schemas.microsoft.com/office/drawing/2014/main" id="{80F66E2D-4466-EE72-15DF-50CD331B997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4B12116A-D99E-5CC5-3F0C-451CA403D071}"/>
              </a:ext>
            </a:extLst>
          </p:cNvPr>
          <p:cNvSpPr>
            <a:spLocks noGrp="1"/>
          </p:cNvSpPr>
          <p:nvPr>
            <p:ph type="sldNum" sz="quarter" idx="12"/>
          </p:nvPr>
        </p:nvSpPr>
        <p:spPr/>
        <p:txBody>
          <a:bodyPr/>
          <a:lstStyle/>
          <a:p>
            <a:fld id="{8824B1B1-4975-46AB-9B5F-94C9517B2040}" type="slidenum">
              <a:rPr lang="en-IN" smtClean="0"/>
              <a:t>‹#›</a:t>
            </a:fld>
            <a:endParaRPr lang="en-IN"/>
          </a:p>
        </p:txBody>
      </p:sp>
    </p:spTree>
    <p:extLst>
      <p:ext uri="{BB962C8B-B14F-4D97-AF65-F5344CB8AC3E}">
        <p14:creationId xmlns:p14="http://schemas.microsoft.com/office/powerpoint/2010/main" val="41771950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77921B2-423B-0581-17F2-246CB467BD8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B86D5EF3-A339-C33E-E9A4-E1BB328E07A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B4FDD7FF-9D91-BA6D-B20B-74947303C805}"/>
              </a:ext>
            </a:extLst>
          </p:cNvPr>
          <p:cNvSpPr>
            <a:spLocks noGrp="1"/>
          </p:cNvSpPr>
          <p:nvPr>
            <p:ph type="dt" sz="half" idx="10"/>
          </p:nvPr>
        </p:nvSpPr>
        <p:spPr/>
        <p:txBody>
          <a:bodyPr/>
          <a:lstStyle/>
          <a:p>
            <a:fld id="{66EC3BD5-A9CA-4EEC-9ACB-CDABB500B511}" type="datetimeFigureOut">
              <a:rPr lang="en-IN" smtClean="0"/>
              <a:t>01-05-2023</a:t>
            </a:fld>
            <a:endParaRPr lang="en-IN"/>
          </a:p>
        </p:txBody>
      </p:sp>
      <p:sp>
        <p:nvSpPr>
          <p:cNvPr id="5" name="Footer Placeholder 4">
            <a:extLst>
              <a:ext uri="{FF2B5EF4-FFF2-40B4-BE49-F238E27FC236}">
                <a16:creationId xmlns:a16="http://schemas.microsoft.com/office/drawing/2014/main" id="{629A68A3-C772-B6C7-5C29-BB928FCA3442}"/>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04A5BC4-0BFE-BB39-29A9-1E198F1E18D9}"/>
              </a:ext>
            </a:extLst>
          </p:cNvPr>
          <p:cNvSpPr>
            <a:spLocks noGrp="1"/>
          </p:cNvSpPr>
          <p:nvPr>
            <p:ph type="sldNum" sz="quarter" idx="12"/>
          </p:nvPr>
        </p:nvSpPr>
        <p:spPr/>
        <p:txBody>
          <a:bodyPr/>
          <a:lstStyle/>
          <a:p>
            <a:fld id="{8824B1B1-4975-46AB-9B5F-94C9517B2040}" type="slidenum">
              <a:rPr lang="en-IN" smtClean="0"/>
              <a:t>‹#›</a:t>
            </a:fld>
            <a:endParaRPr lang="en-IN"/>
          </a:p>
        </p:txBody>
      </p:sp>
    </p:spTree>
    <p:extLst>
      <p:ext uri="{BB962C8B-B14F-4D97-AF65-F5344CB8AC3E}">
        <p14:creationId xmlns:p14="http://schemas.microsoft.com/office/powerpoint/2010/main" val="39763155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6E426E1-BD45-D6D4-B0B9-40E6245689C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56DD9A57-404E-7458-D04A-CABC7A95CFD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49A57997-31D2-B6EC-D76E-7DA19618940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6EC3BD5-A9CA-4EEC-9ACB-CDABB500B511}" type="datetimeFigureOut">
              <a:rPr lang="en-IN" smtClean="0"/>
              <a:t>01-05-2023</a:t>
            </a:fld>
            <a:endParaRPr lang="en-IN"/>
          </a:p>
        </p:txBody>
      </p:sp>
      <p:sp>
        <p:nvSpPr>
          <p:cNvPr id="5" name="Footer Placeholder 4">
            <a:extLst>
              <a:ext uri="{FF2B5EF4-FFF2-40B4-BE49-F238E27FC236}">
                <a16:creationId xmlns:a16="http://schemas.microsoft.com/office/drawing/2014/main" id="{0E01C752-347C-A274-EDC0-D38165084BF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69989E6D-4D39-6365-9C6E-2E534EC226F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824B1B1-4975-46AB-9B5F-94C9517B2040}" type="slidenum">
              <a:rPr lang="en-IN" smtClean="0"/>
              <a:t>‹#›</a:t>
            </a:fld>
            <a:endParaRPr lang="en-IN"/>
          </a:p>
        </p:txBody>
      </p:sp>
    </p:spTree>
    <p:extLst>
      <p:ext uri="{BB962C8B-B14F-4D97-AF65-F5344CB8AC3E}">
        <p14:creationId xmlns:p14="http://schemas.microsoft.com/office/powerpoint/2010/main" val="31705817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gital financial graphs in 3D">
            <a:extLst>
              <a:ext uri="{FF2B5EF4-FFF2-40B4-BE49-F238E27FC236}">
                <a16:creationId xmlns:a16="http://schemas.microsoft.com/office/drawing/2014/main" id="{75E9F31E-41DF-C7A7-0496-0ED7614D40B9}"/>
              </a:ext>
            </a:extLst>
          </p:cNvPr>
          <p:cNvPicPr>
            <a:picLocks noChangeAspect="1"/>
          </p:cNvPicPr>
          <p:nvPr/>
        </p:nvPicPr>
        <p:blipFill rotWithShape="1">
          <a:blip r:embed="rId2"/>
          <a:srcRect r="1722" b="-2"/>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887CF63-4CD7-E67B-3D49-FA179974133B}"/>
              </a:ext>
            </a:extLst>
          </p:cNvPr>
          <p:cNvSpPr>
            <a:spLocks noGrp="1"/>
          </p:cNvSpPr>
          <p:nvPr>
            <p:ph type="ctrTitle"/>
          </p:nvPr>
        </p:nvSpPr>
        <p:spPr>
          <a:xfrm>
            <a:off x="477981" y="1122363"/>
            <a:ext cx="4023360" cy="3204134"/>
          </a:xfrm>
        </p:spPr>
        <p:txBody>
          <a:bodyPr anchor="b">
            <a:normAutofit/>
          </a:bodyPr>
          <a:lstStyle/>
          <a:p>
            <a:pPr algn="l"/>
            <a:r>
              <a:rPr lang="en-IN" sz="3000" b="1">
                <a:effectLst/>
                <a:latin typeface="Arial" panose="020B0604020202020204" pitchFamily="34" charset="0"/>
                <a:ea typeface="Arial" panose="020B0604020202020204" pitchFamily="34" charset="0"/>
              </a:rPr>
              <a:t>Programme: BABM</a:t>
            </a:r>
            <a:br>
              <a:rPr lang="en-IN" sz="3000">
                <a:effectLst/>
                <a:latin typeface="Arial" panose="020B0604020202020204" pitchFamily="34" charset="0"/>
                <a:ea typeface="Arial" panose="020B0604020202020204" pitchFamily="34" charset="0"/>
              </a:rPr>
            </a:br>
            <a:r>
              <a:rPr lang="en-IN" sz="3000" b="1">
                <a:effectLst/>
                <a:latin typeface="Arial" panose="020B0604020202020204" pitchFamily="34" charset="0"/>
                <a:ea typeface="Arial" panose="020B0604020202020204" pitchFamily="34" charset="0"/>
              </a:rPr>
              <a:t> </a:t>
            </a:r>
            <a:br>
              <a:rPr lang="en-IN" sz="3000">
                <a:effectLst/>
                <a:latin typeface="Arial" panose="020B0604020202020204" pitchFamily="34" charset="0"/>
                <a:ea typeface="Arial" panose="020B0604020202020204" pitchFamily="34" charset="0"/>
              </a:rPr>
            </a:br>
            <a:r>
              <a:rPr lang="en-IN" sz="3000" b="1">
                <a:effectLst/>
                <a:latin typeface="Arial" panose="020B0604020202020204" pitchFamily="34" charset="0"/>
                <a:ea typeface="Arial" panose="020B0604020202020204" pitchFamily="34" charset="0"/>
              </a:rPr>
              <a:t>Module: Global Business Environment</a:t>
            </a:r>
            <a:br>
              <a:rPr lang="en-IN" sz="3000" b="1">
                <a:effectLst/>
                <a:latin typeface="Arial" panose="020B0604020202020204" pitchFamily="34" charset="0"/>
                <a:ea typeface="Arial" panose="020B0604020202020204" pitchFamily="34" charset="0"/>
              </a:rPr>
            </a:br>
            <a:br>
              <a:rPr lang="en-IN" sz="3000" b="1">
                <a:effectLst/>
                <a:latin typeface="Arial" panose="020B0604020202020204" pitchFamily="34" charset="0"/>
                <a:ea typeface="Arial" panose="020B0604020202020204" pitchFamily="34" charset="0"/>
              </a:rPr>
            </a:br>
            <a:endParaRPr lang="en-IN" sz="3000"/>
          </a:p>
        </p:txBody>
      </p:sp>
      <p:sp>
        <p:nvSpPr>
          <p:cNvPr id="3" name="Subtitle 2">
            <a:extLst>
              <a:ext uri="{FF2B5EF4-FFF2-40B4-BE49-F238E27FC236}">
                <a16:creationId xmlns:a16="http://schemas.microsoft.com/office/drawing/2014/main" id="{356936EB-48D0-C59F-E215-F2D37BA3A635}"/>
              </a:ext>
            </a:extLst>
          </p:cNvPr>
          <p:cNvSpPr>
            <a:spLocks noGrp="1"/>
          </p:cNvSpPr>
          <p:nvPr>
            <p:ph type="subTitle" idx="1"/>
          </p:nvPr>
        </p:nvSpPr>
        <p:spPr>
          <a:xfrm>
            <a:off x="477980" y="4872922"/>
            <a:ext cx="4023359" cy="1208141"/>
          </a:xfrm>
        </p:spPr>
        <p:txBody>
          <a:bodyPr>
            <a:normAutofit/>
          </a:bodyPr>
          <a:lstStyle/>
          <a:p>
            <a:pPr algn="l"/>
            <a:r>
              <a:rPr lang="en-IN" sz="2000" b="1">
                <a:effectLst/>
                <a:latin typeface="Arial" panose="020B0604020202020204" pitchFamily="34" charset="0"/>
                <a:ea typeface="Arial" panose="020B0604020202020204" pitchFamily="34" charset="0"/>
              </a:rPr>
              <a:t>Assignment Title: Business Environment Analysis</a:t>
            </a:r>
            <a:endParaRPr lang="en-IN" sz="2000"/>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4461588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311" name="Rectangle 12310">
            <a:extLst>
              <a:ext uri="{FF2B5EF4-FFF2-40B4-BE49-F238E27FC236}">
                <a16:creationId xmlns:a16="http://schemas.microsoft.com/office/drawing/2014/main" id="{9D80C9EF-3CC6-4ECC-9C2D-9D0396C96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398EA0-D4D3-B6A9-C5A3-A9F961875CE8}"/>
              </a:ext>
            </a:extLst>
          </p:cNvPr>
          <p:cNvSpPr>
            <a:spLocks noGrp="1"/>
          </p:cNvSpPr>
          <p:nvPr>
            <p:ph type="title"/>
          </p:nvPr>
        </p:nvSpPr>
        <p:spPr>
          <a:xfrm>
            <a:off x="795528" y="386930"/>
            <a:ext cx="10141799" cy="1300554"/>
          </a:xfrm>
        </p:spPr>
        <p:txBody>
          <a:bodyPr anchor="b">
            <a:normAutofit/>
          </a:bodyPr>
          <a:lstStyle/>
          <a:p>
            <a:r>
              <a:rPr lang="en-IN">
                <a:effectLst/>
                <a:latin typeface="Arial" panose="020B0604020202020204" pitchFamily="34" charset="0"/>
                <a:ea typeface="Arial" panose="020B0604020202020204" pitchFamily="34" charset="0"/>
              </a:rPr>
              <a:t>Introduction: </a:t>
            </a:r>
            <a:br>
              <a:rPr lang="en-IN">
                <a:effectLst/>
                <a:latin typeface="Arial" panose="020B0604020202020204" pitchFamily="34" charset="0"/>
                <a:ea typeface="Arial" panose="020B0604020202020204" pitchFamily="34" charset="0"/>
              </a:rPr>
            </a:br>
            <a:endParaRPr lang="en-IN"/>
          </a:p>
        </p:txBody>
      </p:sp>
      <p:sp>
        <p:nvSpPr>
          <p:cNvPr id="12313" name="Rectangle 12312">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15" name="Rectangle 123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International Business Environment: Economic Environment &amp; Benefits  Discussed">
            <a:extLst>
              <a:ext uri="{FF2B5EF4-FFF2-40B4-BE49-F238E27FC236}">
                <a16:creationId xmlns:a16="http://schemas.microsoft.com/office/drawing/2014/main" id="{C379D604-57DB-1C4B-A0DC-D0F324A17BD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26" r="12304" b="1"/>
          <a:stretch/>
        </p:blipFill>
        <p:spPr bwMode="auto">
          <a:xfrm>
            <a:off x="635295" y="252471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C18E226-8063-938A-E51C-4E00C9069E0E}"/>
              </a:ext>
            </a:extLst>
          </p:cNvPr>
          <p:cNvSpPr>
            <a:spLocks noGrp="1"/>
          </p:cNvSpPr>
          <p:nvPr>
            <p:ph idx="1"/>
          </p:nvPr>
        </p:nvSpPr>
        <p:spPr>
          <a:xfrm>
            <a:off x="6406429" y="2599509"/>
            <a:ext cx="4530898" cy="3639450"/>
          </a:xfrm>
        </p:spPr>
        <p:txBody>
          <a:bodyPr anchor="ctr">
            <a:normAutofit/>
          </a:bodyPr>
          <a:lstStyle/>
          <a:p>
            <a:pPr marL="0" indent="0">
              <a:buNone/>
            </a:pPr>
            <a:endParaRPr lang="en-IN" sz="2000">
              <a:effectLst/>
              <a:latin typeface="Arial" panose="020B0604020202020204" pitchFamily="34" charset="0"/>
              <a:ea typeface="Arial" panose="020B0604020202020204" pitchFamily="34" charset="0"/>
            </a:endParaRPr>
          </a:p>
          <a:p>
            <a:pPr marL="342900" lvl="0" indent="-342900">
              <a:buFont typeface="Arial" panose="020B0604020202020204" pitchFamily="34" charset="0"/>
              <a:buChar char="●"/>
            </a:pPr>
            <a:r>
              <a:rPr lang="en-IN" sz="2000" u="none" strike="noStrike">
                <a:effectLst/>
                <a:latin typeface="Arial" panose="020B0604020202020204" pitchFamily="34" charset="0"/>
                <a:ea typeface="Arial" panose="020B0604020202020204" pitchFamily="34" charset="0"/>
              </a:rPr>
              <a:t>The study aims to analyse the business environment of a particular country. </a:t>
            </a:r>
          </a:p>
          <a:p>
            <a:pPr marL="342900" lvl="0" indent="-342900">
              <a:buFont typeface="Arial" panose="020B0604020202020204" pitchFamily="34" charset="0"/>
              <a:buChar char="●"/>
            </a:pPr>
            <a:r>
              <a:rPr lang="en-IN" sz="2000" u="none" strike="noStrike">
                <a:effectLst/>
                <a:latin typeface="Arial" panose="020B0604020202020204" pitchFamily="34" charset="0"/>
                <a:ea typeface="Arial" panose="020B0604020202020204" pitchFamily="34" charset="0"/>
              </a:rPr>
              <a:t>Ocado is running the business  in one of the developing county, the UK</a:t>
            </a:r>
          </a:p>
          <a:p>
            <a:pPr marL="342900" lvl="0" indent="-342900">
              <a:buFont typeface="Arial" panose="020B0604020202020204" pitchFamily="34" charset="0"/>
              <a:buChar char="●"/>
            </a:pPr>
            <a:r>
              <a:rPr lang="en-IN" sz="2000" u="none" strike="noStrike">
                <a:effectLst/>
                <a:latin typeface="Arial" panose="020B0604020202020204" pitchFamily="34" charset="0"/>
                <a:ea typeface="Arial" panose="020B0604020202020204" pitchFamily="34" charset="0"/>
              </a:rPr>
              <a:t>This company can expand their business in Mexico and can face various opportunities and threats in the global market. </a:t>
            </a:r>
            <a:endParaRPr lang="en-IN" sz="2000">
              <a:effectLst/>
              <a:latin typeface="Arial" panose="020B0604020202020204" pitchFamily="34" charset="0"/>
              <a:ea typeface="Arial" panose="020B0604020202020204" pitchFamily="34" charset="0"/>
            </a:endParaRPr>
          </a:p>
          <a:p>
            <a:endParaRPr lang="en-IN" sz="2000" dirty="0"/>
          </a:p>
        </p:txBody>
      </p:sp>
      <p:sp>
        <p:nvSpPr>
          <p:cNvPr id="12317" name="Rectangle 12316">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190532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85" name="Rectangle 11272">
            <a:extLst>
              <a:ext uri="{FF2B5EF4-FFF2-40B4-BE49-F238E27FC236}">
                <a16:creationId xmlns:a16="http://schemas.microsoft.com/office/drawing/2014/main" id="{47D67282-99E1-4372-A643-7DF4A519F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6" name="Rectangle 11274">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B5B124-3B93-328D-9BFC-4022341AFA1B}"/>
              </a:ext>
            </a:extLst>
          </p:cNvPr>
          <p:cNvSpPr>
            <a:spLocks noGrp="1"/>
          </p:cNvSpPr>
          <p:nvPr>
            <p:ph type="title"/>
          </p:nvPr>
        </p:nvSpPr>
        <p:spPr>
          <a:xfrm>
            <a:off x="581646" y="349664"/>
            <a:ext cx="5845571" cy="1638377"/>
          </a:xfrm>
        </p:spPr>
        <p:txBody>
          <a:bodyPr anchor="b">
            <a:normAutofit/>
          </a:bodyPr>
          <a:lstStyle/>
          <a:p>
            <a:r>
              <a:rPr lang="en-IN" sz="3700" b="1">
                <a:effectLst/>
                <a:latin typeface="Arial" panose="020B0604020202020204" pitchFamily="34" charset="0"/>
                <a:ea typeface="Arial" panose="020B0604020202020204" pitchFamily="34" charset="0"/>
              </a:rPr>
              <a:t>Background of the topic </a:t>
            </a:r>
            <a:r>
              <a:rPr lang="en-IN" sz="3700">
                <a:effectLst/>
                <a:latin typeface="Arial" panose="020B0604020202020204" pitchFamily="34" charset="0"/>
                <a:ea typeface="Arial" panose="020B0604020202020204" pitchFamily="34" charset="0"/>
              </a:rPr>
              <a:t>: </a:t>
            </a:r>
            <a:br>
              <a:rPr lang="en-IN" sz="3700">
                <a:effectLst/>
                <a:latin typeface="Arial" panose="020B0604020202020204" pitchFamily="34" charset="0"/>
                <a:ea typeface="Arial" panose="020B0604020202020204" pitchFamily="34" charset="0"/>
              </a:rPr>
            </a:br>
            <a:endParaRPr lang="en-IN" sz="3700"/>
          </a:p>
        </p:txBody>
      </p:sp>
      <p:sp>
        <p:nvSpPr>
          <p:cNvPr id="3" name="Content Placeholder 2">
            <a:extLst>
              <a:ext uri="{FF2B5EF4-FFF2-40B4-BE49-F238E27FC236}">
                <a16:creationId xmlns:a16="http://schemas.microsoft.com/office/drawing/2014/main" id="{B0173808-3B1F-7C27-7D3B-2DAC8EBBAA58}"/>
              </a:ext>
            </a:extLst>
          </p:cNvPr>
          <p:cNvSpPr>
            <a:spLocks noGrp="1"/>
          </p:cNvSpPr>
          <p:nvPr>
            <p:ph idx="1"/>
          </p:nvPr>
        </p:nvSpPr>
        <p:spPr>
          <a:xfrm>
            <a:off x="587988" y="2620641"/>
            <a:ext cx="5837750" cy="3023702"/>
          </a:xfrm>
        </p:spPr>
        <p:txBody>
          <a:bodyPr anchor="ctr">
            <a:normAutofit/>
          </a:bodyPr>
          <a:lstStyle/>
          <a:p>
            <a:pPr marL="342900" lvl="0" indent="-342900">
              <a:buFont typeface="Arial" panose="020B0604020202020204" pitchFamily="34" charset="0"/>
              <a:buChar char="●"/>
            </a:pPr>
            <a:r>
              <a:rPr lang="en-IN" sz="2000" u="none" strike="noStrike">
                <a:effectLst/>
                <a:latin typeface="Arial" panose="020B0604020202020204" pitchFamily="34" charset="0"/>
                <a:ea typeface="Arial" panose="020B0604020202020204" pitchFamily="34" charset="0"/>
              </a:rPr>
              <a:t>To expand the business, environmental analysis is required. </a:t>
            </a:r>
          </a:p>
          <a:p>
            <a:pPr marL="342900" lvl="0" indent="-342900">
              <a:buFont typeface="Arial" panose="020B0604020202020204" pitchFamily="34" charset="0"/>
              <a:buChar char="●"/>
            </a:pPr>
            <a:r>
              <a:rPr lang="en-IN" sz="2000" u="none" strike="noStrike">
                <a:effectLst/>
                <a:latin typeface="Arial" panose="020B0604020202020204" pitchFamily="34" charset="0"/>
                <a:ea typeface="Arial" panose="020B0604020202020204" pitchFamily="34" charset="0"/>
              </a:rPr>
              <a:t>Mexico is still a developing country due to a lack of skilled people </a:t>
            </a:r>
          </a:p>
          <a:p>
            <a:pPr marL="342900" lvl="0" indent="-342900">
              <a:buFont typeface="Arial" panose="020B0604020202020204" pitchFamily="34" charset="0"/>
              <a:buChar char="●"/>
            </a:pPr>
            <a:r>
              <a:rPr lang="en-IN" sz="2000" u="none" strike="noStrike">
                <a:effectLst/>
                <a:latin typeface="Arial" panose="020B0604020202020204" pitchFamily="34" charset="0"/>
                <a:ea typeface="Arial" panose="020B0604020202020204" pitchFamily="34" charset="0"/>
              </a:rPr>
              <a:t>Global business expansion creates benefits for both countries (the United Kingdom and Mexico). </a:t>
            </a:r>
          </a:p>
          <a:p>
            <a:pPr marL="0" indent="0">
              <a:buNone/>
            </a:pPr>
            <a:endParaRPr lang="en-IN" sz="2000">
              <a:effectLst/>
              <a:latin typeface="Arial" panose="020B0604020202020204" pitchFamily="34" charset="0"/>
              <a:ea typeface="Arial" panose="020B0604020202020204" pitchFamily="34" charset="0"/>
            </a:endParaRPr>
          </a:p>
          <a:p>
            <a:endParaRPr lang="en-IN" sz="2000"/>
          </a:p>
        </p:txBody>
      </p:sp>
      <p:sp>
        <p:nvSpPr>
          <p:cNvPr id="11287" name="Rectangle 11276">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447" y="399675"/>
            <a:ext cx="4647368" cy="2779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266" name="Picture 2" descr="The Ocado marketing strategy: How it reached the UK TOP50 retailers list -  ContactPigeon | Blog">
            <a:extLst>
              <a:ext uri="{FF2B5EF4-FFF2-40B4-BE49-F238E27FC236}">
                <a16:creationId xmlns:a16="http://schemas.microsoft.com/office/drawing/2014/main" id="{2133BDB7-773C-E25C-0C0F-73DE3B7C20F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2148" b="-4"/>
          <a:stretch/>
        </p:blipFill>
        <p:spPr bwMode="auto">
          <a:xfrm>
            <a:off x="7421373" y="596271"/>
            <a:ext cx="4235516" cy="2386584"/>
          </a:xfrm>
          <a:prstGeom prst="rect">
            <a:avLst/>
          </a:prstGeom>
          <a:noFill/>
          <a:extLst>
            <a:ext uri="{909E8E84-426E-40DD-AFC4-6F175D3DCCD1}">
              <a14:hiddenFill xmlns:a14="http://schemas.microsoft.com/office/drawing/2010/main">
                <a:solidFill>
                  <a:srgbClr val="FFFFFF"/>
                </a:solidFill>
              </a14:hiddenFill>
            </a:ext>
          </a:extLst>
        </p:spPr>
      </p:pic>
      <p:sp>
        <p:nvSpPr>
          <p:cNvPr id="11288" name="Rectangle 11278">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669568"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9" name="Rectangle 11280">
            <a:extLst>
              <a:ext uri="{FF2B5EF4-FFF2-40B4-BE49-F238E27FC236}">
                <a16:creationId xmlns:a16="http://schemas.microsoft.com/office/drawing/2014/main" id="{0BB19363-8354-4E75-A15C-A08F755171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447" y="3429000"/>
            <a:ext cx="4647368" cy="2779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268" name="Picture 4" descr="Maxico Archives - The Holiday Town">
            <a:extLst>
              <a:ext uri="{FF2B5EF4-FFF2-40B4-BE49-F238E27FC236}">
                <a16:creationId xmlns:a16="http://schemas.microsoft.com/office/drawing/2014/main" id="{BC8A18F6-020F-1886-5E0A-04D4F211C46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7628" r="2" b="2"/>
          <a:stretch/>
        </p:blipFill>
        <p:spPr bwMode="auto">
          <a:xfrm>
            <a:off x="7421374" y="3625596"/>
            <a:ext cx="4235516" cy="2386584"/>
          </a:xfrm>
          <a:prstGeom prst="rect">
            <a:avLst/>
          </a:prstGeom>
          <a:noFill/>
          <a:extLst>
            <a:ext uri="{909E8E84-426E-40DD-AFC4-6F175D3DCCD1}">
              <a14:hiddenFill xmlns:a14="http://schemas.microsoft.com/office/drawing/2010/main">
                <a:solidFill>
                  <a:srgbClr val="FFFFFF"/>
                </a:solidFill>
              </a14:hiddenFill>
            </a:ext>
          </a:extLst>
        </p:spPr>
      </p:pic>
      <p:sp>
        <p:nvSpPr>
          <p:cNvPr id="11290" name="Rectangle 11282">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774185"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624354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56" name="Rectangle 10255">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9901DE-0765-536B-5851-1819454BA8C5}"/>
              </a:ext>
            </a:extLst>
          </p:cNvPr>
          <p:cNvSpPr>
            <a:spLocks noGrp="1"/>
          </p:cNvSpPr>
          <p:nvPr>
            <p:ph type="title"/>
          </p:nvPr>
        </p:nvSpPr>
        <p:spPr>
          <a:xfrm>
            <a:off x="589560" y="856180"/>
            <a:ext cx="4560584" cy="1128068"/>
          </a:xfrm>
        </p:spPr>
        <p:txBody>
          <a:bodyPr anchor="ctr">
            <a:normAutofit/>
          </a:bodyPr>
          <a:lstStyle/>
          <a:p>
            <a:r>
              <a:rPr lang="en-IN" sz="2500" b="1">
                <a:effectLst/>
                <a:latin typeface="Arial" panose="020B0604020202020204" pitchFamily="34" charset="0"/>
                <a:ea typeface="Arial" panose="020B0604020202020204" pitchFamily="34" charset="0"/>
              </a:rPr>
              <a:t>Opportunities for global trading in Mexico</a:t>
            </a:r>
            <a:r>
              <a:rPr lang="en-IN" sz="2500">
                <a:effectLst/>
                <a:latin typeface="Arial" panose="020B0604020202020204" pitchFamily="34" charset="0"/>
                <a:ea typeface="Arial" panose="020B0604020202020204" pitchFamily="34" charset="0"/>
              </a:rPr>
              <a:t>: </a:t>
            </a:r>
            <a:br>
              <a:rPr lang="en-IN" sz="2500">
                <a:effectLst/>
                <a:latin typeface="Arial" panose="020B0604020202020204" pitchFamily="34" charset="0"/>
                <a:ea typeface="Arial" panose="020B0604020202020204" pitchFamily="34" charset="0"/>
              </a:rPr>
            </a:br>
            <a:endParaRPr lang="en-IN" sz="2500"/>
          </a:p>
        </p:txBody>
      </p:sp>
      <p:grpSp>
        <p:nvGrpSpPr>
          <p:cNvPr id="10258" name="Group 10257">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0259" name="Rectangle 10258">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60" name="Rectangle 10259">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262" name="Rectangle 10261">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24353F4-8C6B-AE13-5E88-7600E2F82757}"/>
              </a:ext>
            </a:extLst>
          </p:cNvPr>
          <p:cNvSpPr>
            <a:spLocks noGrp="1"/>
          </p:cNvSpPr>
          <p:nvPr>
            <p:ph idx="1"/>
          </p:nvPr>
        </p:nvSpPr>
        <p:spPr>
          <a:xfrm>
            <a:off x="590719" y="2330505"/>
            <a:ext cx="4559425" cy="3979585"/>
          </a:xfrm>
        </p:spPr>
        <p:txBody>
          <a:bodyPr anchor="ctr">
            <a:normAutofit/>
          </a:bodyPr>
          <a:lstStyle/>
          <a:p>
            <a:pPr marL="0" indent="0">
              <a:buNone/>
            </a:pPr>
            <a:r>
              <a:rPr lang="en-IN" sz="1400" b="1">
                <a:effectLst/>
                <a:latin typeface="Arial" panose="020B0604020202020204" pitchFamily="34" charset="0"/>
                <a:ea typeface="Arial" panose="020B0604020202020204" pitchFamily="34" charset="0"/>
              </a:rPr>
              <a:t>Legal opportunities</a:t>
            </a:r>
            <a:r>
              <a:rPr lang="en-IN" sz="1400">
                <a:effectLst/>
                <a:latin typeface="Arial" panose="020B0604020202020204" pitchFamily="34" charset="0"/>
                <a:ea typeface="Arial" panose="020B0604020202020204" pitchFamily="34" charset="0"/>
              </a:rPr>
              <a:t> : </a:t>
            </a:r>
          </a:p>
          <a:p>
            <a:pPr marL="342900" lvl="0" indent="-342900">
              <a:buFont typeface="Arial" panose="020B0604020202020204" pitchFamily="34" charset="0"/>
              <a:buChar char="●"/>
            </a:pPr>
            <a:r>
              <a:rPr lang="en-IN" sz="1400" u="none" strike="noStrike">
                <a:effectLst/>
                <a:latin typeface="Arial" panose="020B0604020202020204" pitchFamily="34" charset="0"/>
                <a:ea typeface="Arial" panose="020B0604020202020204" pitchFamily="34" charset="0"/>
              </a:rPr>
              <a:t>Mexico is a free market country and more than 50 countries are trading mutually with the help of free trade agreements (Embamex, 2023)</a:t>
            </a:r>
          </a:p>
          <a:p>
            <a:pPr marL="342900" lvl="0" indent="-342900">
              <a:buFont typeface="Arial" panose="020B0604020202020204" pitchFamily="34" charset="0"/>
              <a:buChar char="●"/>
            </a:pPr>
            <a:r>
              <a:rPr lang="en-IN" sz="1400" u="none" strike="noStrike">
                <a:effectLst/>
                <a:latin typeface="Arial" panose="020B0604020202020204" pitchFamily="34" charset="0"/>
                <a:ea typeface="Arial" panose="020B0604020202020204" pitchFamily="34" charset="0"/>
              </a:rPr>
              <a:t>Post-Brexit, the European government created deeper bonding in trading  (Reuters, 2020). </a:t>
            </a:r>
          </a:p>
          <a:p>
            <a:pPr marL="0" indent="0">
              <a:buNone/>
            </a:pPr>
            <a:r>
              <a:rPr lang="en-IN" sz="1400" b="1">
                <a:effectLst/>
                <a:latin typeface="Arial" panose="020B0604020202020204" pitchFamily="34" charset="0"/>
                <a:ea typeface="Arial" panose="020B0604020202020204" pitchFamily="34" charset="0"/>
              </a:rPr>
              <a:t>Economic opportunities : </a:t>
            </a:r>
            <a:endParaRPr lang="en-IN" sz="1400">
              <a:effectLst/>
              <a:latin typeface="Arial" panose="020B0604020202020204" pitchFamily="34" charset="0"/>
              <a:ea typeface="Arial" panose="020B0604020202020204" pitchFamily="34" charset="0"/>
            </a:endParaRPr>
          </a:p>
          <a:p>
            <a:pPr marL="0" indent="0">
              <a:buNone/>
            </a:pPr>
            <a:endParaRPr lang="en-IN" sz="1400">
              <a:effectLst/>
              <a:latin typeface="Arial" panose="020B0604020202020204" pitchFamily="34" charset="0"/>
              <a:ea typeface="Arial" panose="020B0604020202020204" pitchFamily="34" charset="0"/>
            </a:endParaRPr>
          </a:p>
          <a:p>
            <a:pPr marL="342900" lvl="0" indent="-342900">
              <a:buFont typeface="Arial" panose="020B0604020202020204" pitchFamily="34" charset="0"/>
              <a:buChar char="●"/>
            </a:pPr>
            <a:r>
              <a:rPr lang="en-IN" sz="1400" u="none" strike="noStrike">
                <a:effectLst/>
                <a:latin typeface="Arial" panose="020B0604020202020204" pitchFamily="34" charset="0"/>
                <a:ea typeface="Arial" panose="020B0604020202020204" pitchFamily="34" charset="0"/>
              </a:rPr>
              <a:t>The retail market is expanding in Mexico and market growth momentum can increase by 5.48% </a:t>
            </a:r>
          </a:p>
          <a:p>
            <a:pPr marL="342900" lvl="0" indent="-342900">
              <a:buFont typeface="Arial" panose="020B0604020202020204" pitchFamily="34" charset="0"/>
              <a:buChar char="●"/>
            </a:pPr>
            <a:r>
              <a:rPr lang="en-IN" sz="1400" u="none" strike="noStrike">
                <a:effectLst/>
                <a:latin typeface="Arial" panose="020B0604020202020204" pitchFamily="34" charset="0"/>
                <a:ea typeface="Arial" panose="020B0604020202020204" pitchFamily="34" charset="0"/>
              </a:rPr>
              <a:t>In 2026, the retail market of Mexico can increase by almost 97.29 Billion pounds ( Technavio, 2023).</a:t>
            </a:r>
          </a:p>
          <a:p>
            <a:pPr marL="0" indent="0">
              <a:buNone/>
            </a:pPr>
            <a:endParaRPr lang="en-IN" sz="1400"/>
          </a:p>
        </p:txBody>
      </p:sp>
      <p:sp>
        <p:nvSpPr>
          <p:cNvPr id="10264" name="Rectangle 10263">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66" name="Rectangle 10265">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2" name="Picture 2" descr="What are Free Trade Agreements (FTAs) and why are they important?">
            <a:extLst>
              <a:ext uri="{FF2B5EF4-FFF2-40B4-BE49-F238E27FC236}">
                <a16:creationId xmlns:a16="http://schemas.microsoft.com/office/drawing/2014/main" id="{B7F248C8-1F33-2163-BBD7-B1BE3657FA2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159" r="11472"/>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69836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35" name="Rectangle 923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Culture: The Environment You Provide for People at Work">
            <a:extLst>
              <a:ext uri="{FF2B5EF4-FFF2-40B4-BE49-F238E27FC236}">
                <a16:creationId xmlns:a16="http://schemas.microsoft.com/office/drawing/2014/main" id="{4768E2F1-8CEA-14D1-3CE1-FF994DFCDF5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5882" b="-1"/>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9237" name="Rectangle 923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4513AAB-4720-74A1-CD03-CA637745B7D7}"/>
              </a:ext>
            </a:extLst>
          </p:cNvPr>
          <p:cNvSpPr>
            <a:spLocks noGrp="1"/>
          </p:cNvSpPr>
          <p:nvPr>
            <p:ph type="title"/>
          </p:nvPr>
        </p:nvSpPr>
        <p:spPr>
          <a:xfrm>
            <a:off x="838200" y="365125"/>
            <a:ext cx="3822189" cy="1899912"/>
          </a:xfrm>
        </p:spPr>
        <p:txBody>
          <a:bodyPr>
            <a:normAutofit/>
          </a:bodyPr>
          <a:lstStyle/>
          <a:p>
            <a:r>
              <a:rPr lang="en-IN" sz="3100">
                <a:effectLst/>
                <a:latin typeface="Arial" panose="020B0604020202020204" pitchFamily="34" charset="0"/>
                <a:ea typeface="Arial" panose="020B0604020202020204" pitchFamily="34" charset="0"/>
              </a:rPr>
              <a:t>Opportunities for global trading in Mexico: </a:t>
            </a:r>
            <a:br>
              <a:rPr lang="en-IN" sz="3100">
                <a:effectLst/>
                <a:latin typeface="Arial" panose="020B0604020202020204" pitchFamily="34" charset="0"/>
                <a:ea typeface="Arial" panose="020B0604020202020204" pitchFamily="34" charset="0"/>
              </a:rPr>
            </a:br>
            <a:endParaRPr lang="en-IN" sz="3100"/>
          </a:p>
        </p:txBody>
      </p:sp>
      <p:sp>
        <p:nvSpPr>
          <p:cNvPr id="3" name="Content Placeholder 2">
            <a:extLst>
              <a:ext uri="{FF2B5EF4-FFF2-40B4-BE49-F238E27FC236}">
                <a16:creationId xmlns:a16="http://schemas.microsoft.com/office/drawing/2014/main" id="{9A319AE4-2630-B2F2-75BA-D5E5DA87CF17}"/>
              </a:ext>
            </a:extLst>
          </p:cNvPr>
          <p:cNvSpPr>
            <a:spLocks noGrp="1"/>
          </p:cNvSpPr>
          <p:nvPr>
            <p:ph idx="1"/>
          </p:nvPr>
        </p:nvSpPr>
        <p:spPr>
          <a:xfrm>
            <a:off x="838200" y="2434201"/>
            <a:ext cx="3822189" cy="3742762"/>
          </a:xfrm>
        </p:spPr>
        <p:txBody>
          <a:bodyPr>
            <a:normAutofit/>
          </a:bodyPr>
          <a:lstStyle/>
          <a:p>
            <a:pPr marL="0" indent="0">
              <a:buNone/>
            </a:pPr>
            <a:r>
              <a:rPr lang="en-IN" sz="1900" b="1">
                <a:effectLst/>
                <a:latin typeface="Arial" panose="020B0604020202020204" pitchFamily="34" charset="0"/>
                <a:ea typeface="Arial" panose="020B0604020202020204" pitchFamily="34" charset="0"/>
              </a:rPr>
              <a:t>Socio-cultural opportunities : </a:t>
            </a:r>
            <a:endParaRPr lang="en-IN" sz="1900">
              <a:effectLst/>
              <a:latin typeface="Arial" panose="020B0604020202020204" pitchFamily="34" charset="0"/>
              <a:ea typeface="Arial" panose="020B0604020202020204" pitchFamily="34" charset="0"/>
            </a:endParaRPr>
          </a:p>
          <a:p>
            <a:pPr marL="342900" lvl="0" indent="-342900">
              <a:buFont typeface="Arial" panose="020B0604020202020204" pitchFamily="34" charset="0"/>
              <a:buChar char="●"/>
            </a:pPr>
            <a:r>
              <a:rPr lang="en-IN" sz="1900" u="none" strike="noStrike">
                <a:effectLst/>
                <a:latin typeface="Arial" panose="020B0604020202020204" pitchFamily="34" charset="0"/>
                <a:ea typeface="Arial" panose="020B0604020202020204" pitchFamily="34" charset="0"/>
              </a:rPr>
              <a:t>The business-friendly attitude of the Mexican people and respect for others create opportunities.</a:t>
            </a:r>
          </a:p>
          <a:p>
            <a:pPr marL="342900" lvl="0" indent="-342900">
              <a:buFont typeface="Arial" panose="020B0604020202020204" pitchFamily="34" charset="0"/>
              <a:buChar char="●"/>
            </a:pPr>
            <a:r>
              <a:rPr lang="en-IN" sz="1900" u="none" strike="noStrike">
                <a:effectLst/>
                <a:latin typeface="Arial" panose="020B0604020202020204" pitchFamily="34" charset="0"/>
                <a:ea typeface="Arial" panose="020B0604020202020204" pitchFamily="34" charset="0"/>
              </a:rPr>
              <a:t> The buying habit and changing behaviour after covid 19 pandemic create opportunities to do business. </a:t>
            </a:r>
          </a:p>
          <a:p>
            <a:pPr marL="342900" lvl="0" indent="-342900">
              <a:buFont typeface="Arial" panose="020B0604020202020204" pitchFamily="34" charset="0"/>
              <a:buChar char="●"/>
            </a:pPr>
            <a:r>
              <a:rPr lang="en-IN" sz="1900" u="none" strike="noStrike">
                <a:effectLst/>
                <a:latin typeface="Arial" panose="020B0604020202020204" pitchFamily="34" charset="0"/>
                <a:ea typeface="Arial" panose="020B0604020202020204" pitchFamily="34" charset="0"/>
              </a:rPr>
              <a:t>Maxian shopping behaviour helps to turn on the opportunities to do trading. </a:t>
            </a:r>
          </a:p>
          <a:p>
            <a:pPr marL="0" indent="0">
              <a:buNone/>
            </a:pPr>
            <a:endParaRPr lang="en-IN" sz="1900">
              <a:effectLst/>
              <a:latin typeface="Arial" panose="020B0604020202020204" pitchFamily="34" charset="0"/>
              <a:ea typeface="Arial" panose="020B0604020202020204" pitchFamily="34" charset="0"/>
            </a:endParaRPr>
          </a:p>
          <a:p>
            <a:endParaRPr lang="en-IN" sz="1900"/>
          </a:p>
        </p:txBody>
      </p:sp>
    </p:spTree>
    <p:extLst>
      <p:ext uri="{BB962C8B-B14F-4D97-AF65-F5344CB8AC3E}">
        <p14:creationId xmlns:p14="http://schemas.microsoft.com/office/powerpoint/2010/main" val="27094294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4" name="Rectangle 8203">
            <a:extLst>
              <a:ext uri="{FF2B5EF4-FFF2-40B4-BE49-F238E27FC236}">
                <a16:creationId xmlns:a16="http://schemas.microsoft.com/office/drawing/2014/main" id="{13EFA6C3-82DC-4131-9929-2523E6FD0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F7DEF0-5C1A-6B4F-F292-A48012BCF89F}"/>
              </a:ext>
            </a:extLst>
          </p:cNvPr>
          <p:cNvSpPr>
            <a:spLocks noGrp="1"/>
          </p:cNvSpPr>
          <p:nvPr>
            <p:ph type="title"/>
          </p:nvPr>
        </p:nvSpPr>
        <p:spPr>
          <a:xfrm>
            <a:off x="5381625" y="609600"/>
            <a:ext cx="5816361" cy="1330839"/>
          </a:xfrm>
        </p:spPr>
        <p:txBody>
          <a:bodyPr>
            <a:normAutofit/>
          </a:bodyPr>
          <a:lstStyle/>
          <a:p>
            <a:r>
              <a:rPr lang="en-IN" sz="2800">
                <a:effectLst/>
                <a:latin typeface="Arial" panose="020B0604020202020204" pitchFamily="34" charset="0"/>
                <a:ea typeface="Arial" panose="020B0604020202020204" pitchFamily="34" charset="0"/>
              </a:rPr>
              <a:t>Opportunities for global trading in Mexico: </a:t>
            </a:r>
            <a:br>
              <a:rPr lang="en-IN" sz="2800">
                <a:effectLst/>
                <a:latin typeface="Arial" panose="020B0604020202020204" pitchFamily="34" charset="0"/>
                <a:ea typeface="Arial" panose="020B0604020202020204" pitchFamily="34" charset="0"/>
              </a:rPr>
            </a:br>
            <a:endParaRPr lang="en-IN" sz="2800"/>
          </a:p>
        </p:txBody>
      </p:sp>
      <p:sp>
        <p:nvSpPr>
          <p:cNvPr id="8206" name="Freeform: Shape 8205">
            <a:extLst>
              <a:ext uri="{FF2B5EF4-FFF2-40B4-BE49-F238E27FC236}">
                <a16:creationId xmlns:a16="http://schemas.microsoft.com/office/drawing/2014/main" id="{AEC9469E-14CA-4358-BABC-CBF836A61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869680" cy="767978"/>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11" name="Freeform: Shape 8207">
            <a:extLst>
              <a:ext uri="{FF2B5EF4-FFF2-40B4-BE49-F238E27FC236}">
                <a16:creationId xmlns:a16="http://schemas.microsoft.com/office/drawing/2014/main" id="{048EB4C9-ACAF-4CCA-BA6E-931443192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5753" y="6027658"/>
            <a:ext cx="7906247" cy="830343"/>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134285 w 6884912"/>
              <a:gd name="connsiteY78" fmla="*/ 235592 h 1161397"/>
              <a:gd name="connsiteX79" fmla="*/ 4220717 w 6884912"/>
              <a:gd name="connsiteY79" fmla="*/ 192946 h 1161397"/>
              <a:gd name="connsiteX80" fmla="*/ 4228802 w 6884912"/>
              <a:gd name="connsiteY80" fmla="*/ 201468 h 1161397"/>
              <a:gd name="connsiteX81" fmla="*/ 4289361 w 6884912"/>
              <a:gd name="connsiteY81" fmla="*/ 196642 h 1161397"/>
              <a:gd name="connsiteX82" fmla="*/ 4498913 w 6884912"/>
              <a:gd name="connsiteY82" fmla="*/ 118915 h 1161397"/>
              <a:gd name="connsiteX83" fmla="*/ 4617330 w 6884912"/>
              <a:gd name="connsiteY83" fmla="*/ 111163 h 1161397"/>
              <a:gd name="connsiteX84" fmla="*/ 4659778 w 6884912"/>
              <a:gd name="connsiteY84" fmla="*/ 118219 h 1161397"/>
              <a:gd name="connsiteX85" fmla="*/ 4730870 w 6884912"/>
              <a:gd name="connsiteY85" fmla="*/ 129432 h 1161397"/>
              <a:gd name="connsiteX86" fmla="*/ 4785037 w 6884912"/>
              <a:gd name="connsiteY86" fmla="*/ 161964 h 1161397"/>
              <a:gd name="connsiteX87" fmla="*/ 4844073 w 6884912"/>
              <a:gd name="connsiteY87" fmla="*/ 161768 h 1161397"/>
              <a:gd name="connsiteX88" fmla="*/ 4856454 w 6884912"/>
              <a:gd name="connsiteY88" fmla="*/ 130488 h 1161397"/>
              <a:gd name="connsiteX89" fmla="*/ 4920038 w 6884912"/>
              <a:gd name="connsiteY89" fmla="*/ 140418 h 1161397"/>
              <a:gd name="connsiteX90" fmla="*/ 5016639 w 6884912"/>
              <a:gd name="connsiteY90" fmla="*/ 158905 h 1161397"/>
              <a:gd name="connsiteX91" fmla="*/ 5072009 w 6884912"/>
              <a:gd name="connsiteY91" fmla="*/ 161502 h 1161397"/>
              <a:gd name="connsiteX92" fmla="*/ 5223626 w 6884912"/>
              <a:gd name="connsiteY92" fmla="*/ 177356 h 1161397"/>
              <a:gd name="connsiteX93" fmla="*/ 5375773 w 6884912"/>
              <a:gd name="connsiteY93" fmla="*/ 199913 h 1161397"/>
              <a:gd name="connsiteX94" fmla="*/ 5467502 w 6884912"/>
              <a:gd name="connsiteY94" fmla="*/ 250963 h 1161397"/>
              <a:gd name="connsiteX95" fmla="*/ 5592395 w 6884912"/>
              <a:gd name="connsiteY95" fmla="*/ 265434 h 1161397"/>
              <a:gd name="connsiteX96" fmla="*/ 5613532 w 6884912"/>
              <a:gd name="connsiteY96" fmla="*/ 273379 h 1161397"/>
              <a:gd name="connsiteX97" fmla="*/ 5642173 w 6884912"/>
              <a:gd name="connsiteY97" fmla="*/ 266904 h 1161397"/>
              <a:gd name="connsiteX98" fmla="*/ 5756910 w 6884912"/>
              <a:gd name="connsiteY98" fmla="*/ 239211 h 1161397"/>
              <a:gd name="connsiteX99" fmla="*/ 5846667 w 6884912"/>
              <a:gd name="connsiteY99" fmla="*/ 201786 h 1161397"/>
              <a:gd name="connsiteX100" fmla="*/ 5960732 w 6884912"/>
              <a:gd name="connsiteY100" fmla="*/ 220708 h 1161397"/>
              <a:gd name="connsiteX101" fmla="*/ 6029542 w 6884912"/>
              <a:gd name="connsiteY101" fmla="*/ 210339 h 1161397"/>
              <a:gd name="connsiteX102" fmla="*/ 6141123 w 6884912"/>
              <a:gd name="connsiteY102" fmla="*/ 159923 h 1161397"/>
              <a:gd name="connsiteX103" fmla="*/ 6290640 w 6884912"/>
              <a:gd name="connsiteY103" fmla="*/ 167441 h 1161397"/>
              <a:gd name="connsiteX104" fmla="*/ 6322806 w 6884912"/>
              <a:gd name="connsiteY104" fmla="*/ 213293 h 1161397"/>
              <a:gd name="connsiteX105" fmla="*/ 6364914 w 6884912"/>
              <a:gd name="connsiteY105" fmla="*/ 240140 h 1161397"/>
              <a:gd name="connsiteX106" fmla="*/ 6380420 w 6884912"/>
              <a:gd name="connsiteY106" fmla="*/ 173195 h 1161397"/>
              <a:gd name="connsiteX107" fmla="*/ 6507891 w 6884912"/>
              <a:gd name="connsiteY107" fmla="*/ 118474 h 1161397"/>
              <a:gd name="connsiteX108" fmla="*/ 6571807 w 6884912"/>
              <a:gd name="connsiteY108" fmla="*/ 98636 h 1161397"/>
              <a:gd name="connsiteX109" fmla="*/ 6671880 w 6884912"/>
              <a:gd name="connsiteY109" fmla="*/ 82931 h 1161397"/>
              <a:gd name="connsiteX110" fmla="*/ 6702266 w 6884912"/>
              <a:gd name="connsiteY110" fmla="*/ 75470 h 1161397"/>
              <a:gd name="connsiteX111" fmla="*/ 6845802 w 6884912"/>
              <a:gd name="connsiteY111" fmla="*/ 24496 h 1161397"/>
              <a:gd name="connsiteX112" fmla="*/ 6884912 w 6884912"/>
              <a:gd name="connsiteY11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64914 w 6884912"/>
              <a:gd name="connsiteY104" fmla="*/ 240140 h 1161397"/>
              <a:gd name="connsiteX105" fmla="*/ 6380420 w 6884912"/>
              <a:gd name="connsiteY105" fmla="*/ 173195 h 1161397"/>
              <a:gd name="connsiteX106" fmla="*/ 6507891 w 6884912"/>
              <a:gd name="connsiteY106" fmla="*/ 118474 h 1161397"/>
              <a:gd name="connsiteX107" fmla="*/ 6571807 w 6884912"/>
              <a:gd name="connsiteY107" fmla="*/ 98636 h 1161397"/>
              <a:gd name="connsiteX108" fmla="*/ 6671880 w 6884912"/>
              <a:gd name="connsiteY108" fmla="*/ 82931 h 1161397"/>
              <a:gd name="connsiteX109" fmla="*/ 6702266 w 6884912"/>
              <a:gd name="connsiteY109" fmla="*/ 75470 h 1161397"/>
              <a:gd name="connsiteX110" fmla="*/ 6845802 w 6884912"/>
              <a:gd name="connsiteY110" fmla="*/ 24496 h 1161397"/>
              <a:gd name="connsiteX111" fmla="*/ 6884912 w 6884912"/>
              <a:gd name="connsiteY11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80420 w 6884912"/>
              <a:gd name="connsiteY104" fmla="*/ 173195 h 1161397"/>
              <a:gd name="connsiteX105" fmla="*/ 6507891 w 6884912"/>
              <a:gd name="connsiteY105" fmla="*/ 118474 h 1161397"/>
              <a:gd name="connsiteX106" fmla="*/ 6571807 w 6884912"/>
              <a:gd name="connsiteY106" fmla="*/ 98636 h 1161397"/>
              <a:gd name="connsiteX107" fmla="*/ 6671880 w 6884912"/>
              <a:gd name="connsiteY107" fmla="*/ 82931 h 1161397"/>
              <a:gd name="connsiteX108" fmla="*/ 6702266 w 6884912"/>
              <a:gd name="connsiteY108" fmla="*/ 75470 h 1161397"/>
              <a:gd name="connsiteX109" fmla="*/ 6845802 w 6884912"/>
              <a:gd name="connsiteY109" fmla="*/ 24496 h 1161397"/>
              <a:gd name="connsiteX110" fmla="*/ 6884912 w 6884912"/>
              <a:gd name="connsiteY11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785037 w 6884912"/>
              <a:gd name="connsiteY84" fmla="*/ 161964 h 1161397"/>
              <a:gd name="connsiteX85" fmla="*/ 4844073 w 6884912"/>
              <a:gd name="connsiteY85" fmla="*/ 161768 h 1161397"/>
              <a:gd name="connsiteX86" fmla="*/ 4856454 w 6884912"/>
              <a:gd name="connsiteY86" fmla="*/ 130488 h 1161397"/>
              <a:gd name="connsiteX87" fmla="*/ 4920038 w 6884912"/>
              <a:gd name="connsiteY87" fmla="*/ 140418 h 1161397"/>
              <a:gd name="connsiteX88" fmla="*/ 5016639 w 6884912"/>
              <a:gd name="connsiteY88" fmla="*/ 158905 h 1161397"/>
              <a:gd name="connsiteX89" fmla="*/ 5072009 w 6884912"/>
              <a:gd name="connsiteY89" fmla="*/ 161502 h 1161397"/>
              <a:gd name="connsiteX90" fmla="*/ 5223626 w 6884912"/>
              <a:gd name="connsiteY90" fmla="*/ 177356 h 1161397"/>
              <a:gd name="connsiteX91" fmla="*/ 5375773 w 6884912"/>
              <a:gd name="connsiteY91" fmla="*/ 199913 h 1161397"/>
              <a:gd name="connsiteX92" fmla="*/ 5467502 w 6884912"/>
              <a:gd name="connsiteY92" fmla="*/ 250963 h 1161397"/>
              <a:gd name="connsiteX93" fmla="*/ 5592395 w 6884912"/>
              <a:gd name="connsiteY93" fmla="*/ 265434 h 1161397"/>
              <a:gd name="connsiteX94" fmla="*/ 5613532 w 6884912"/>
              <a:gd name="connsiteY94" fmla="*/ 273379 h 1161397"/>
              <a:gd name="connsiteX95" fmla="*/ 5642173 w 6884912"/>
              <a:gd name="connsiteY95" fmla="*/ 266904 h 1161397"/>
              <a:gd name="connsiteX96" fmla="*/ 5756910 w 6884912"/>
              <a:gd name="connsiteY96" fmla="*/ 239211 h 1161397"/>
              <a:gd name="connsiteX97" fmla="*/ 5846667 w 6884912"/>
              <a:gd name="connsiteY97" fmla="*/ 201786 h 1161397"/>
              <a:gd name="connsiteX98" fmla="*/ 5960732 w 6884912"/>
              <a:gd name="connsiteY98" fmla="*/ 220708 h 1161397"/>
              <a:gd name="connsiteX99" fmla="*/ 6029542 w 6884912"/>
              <a:gd name="connsiteY99" fmla="*/ 210339 h 1161397"/>
              <a:gd name="connsiteX100" fmla="*/ 6141123 w 6884912"/>
              <a:gd name="connsiteY100" fmla="*/ 159923 h 1161397"/>
              <a:gd name="connsiteX101" fmla="*/ 6290640 w 6884912"/>
              <a:gd name="connsiteY101" fmla="*/ 167441 h 1161397"/>
              <a:gd name="connsiteX102" fmla="*/ 6322806 w 6884912"/>
              <a:gd name="connsiteY102" fmla="*/ 213293 h 1161397"/>
              <a:gd name="connsiteX103" fmla="*/ 6380420 w 6884912"/>
              <a:gd name="connsiteY103" fmla="*/ 173195 h 1161397"/>
              <a:gd name="connsiteX104" fmla="*/ 6507891 w 6884912"/>
              <a:gd name="connsiteY104" fmla="*/ 118474 h 1161397"/>
              <a:gd name="connsiteX105" fmla="*/ 6571807 w 6884912"/>
              <a:gd name="connsiteY105" fmla="*/ 98636 h 1161397"/>
              <a:gd name="connsiteX106" fmla="*/ 6671880 w 6884912"/>
              <a:gd name="connsiteY106" fmla="*/ 82931 h 1161397"/>
              <a:gd name="connsiteX107" fmla="*/ 6702266 w 6884912"/>
              <a:gd name="connsiteY107" fmla="*/ 75470 h 1161397"/>
              <a:gd name="connsiteX108" fmla="*/ 6845802 w 6884912"/>
              <a:gd name="connsiteY108" fmla="*/ 24496 h 1161397"/>
              <a:gd name="connsiteX109" fmla="*/ 6884912 w 6884912"/>
              <a:gd name="connsiteY10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844073 w 6884912"/>
              <a:gd name="connsiteY84" fmla="*/ 161768 h 1161397"/>
              <a:gd name="connsiteX85" fmla="*/ 4856454 w 6884912"/>
              <a:gd name="connsiteY85" fmla="*/ 130488 h 1161397"/>
              <a:gd name="connsiteX86" fmla="*/ 4920038 w 6884912"/>
              <a:gd name="connsiteY86" fmla="*/ 140418 h 1161397"/>
              <a:gd name="connsiteX87" fmla="*/ 5016639 w 6884912"/>
              <a:gd name="connsiteY87" fmla="*/ 158905 h 1161397"/>
              <a:gd name="connsiteX88" fmla="*/ 5072009 w 6884912"/>
              <a:gd name="connsiteY88" fmla="*/ 161502 h 1161397"/>
              <a:gd name="connsiteX89" fmla="*/ 5223626 w 6884912"/>
              <a:gd name="connsiteY89" fmla="*/ 177356 h 1161397"/>
              <a:gd name="connsiteX90" fmla="*/ 5375773 w 6884912"/>
              <a:gd name="connsiteY90" fmla="*/ 199913 h 1161397"/>
              <a:gd name="connsiteX91" fmla="*/ 5467502 w 6884912"/>
              <a:gd name="connsiteY91" fmla="*/ 250963 h 1161397"/>
              <a:gd name="connsiteX92" fmla="*/ 5592395 w 6884912"/>
              <a:gd name="connsiteY92" fmla="*/ 265434 h 1161397"/>
              <a:gd name="connsiteX93" fmla="*/ 5613532 w 6884912"/>
              <a:gd name="connsiteY93" fmla="*/ 273379 h 1161397"/>
              <a:gd name="connsiteX94" fmla="*/ 5642173 w 6884912"/>
              <a:gd name="connsiteY94" fmla="*/ 266904 h 1161397"/>
              <a:gd name="connsiteX95" fmla="*/ 5756910 w 6884912"/>
              <a:gd name="connsiteY95" fmla="*/ 239211 h 1161397"/>
              <a:gd name="connsiteX96" fmla="*/ 5846667 w 6884912"/>
              <a:gd name="connsiteY96" fmla="*/ 201786 h 1161397"/>
              <a:gd name="connsiteX97" fmla="*/ 5960732 w 6884912"/>
              <a:gd name="connsiteY97" fmla="*/ 220708 h 1161397"/>
              <a:gd name="connsiteX98" fmla="*/ 6029542 w 6884912"/>
              <a:gd name="connsiteY98" fmla="*/ 210339 h 1161397"/>
              <a:gd name="connsiteX99" fmla="*/ 6141123 w 6884912"/>
              <a:gd name="connsiteY99" fmla="*/ 159923 h 1161397"/>
              <a:gd name="connsiteX100" fmla="*/ 6290640 w 6884912"/>
              <a:gd name="connsiteY100" fmla="*/ 167441 h 1161397"/>
              <a:gd name="connsiteX101" fmla="*/ 6322806 w 6884912"/>
              <a:gd name="connsiteY101" fmla="*/ 213293 h 1161397"/>
              <a:gd name="connsiteX102" fmla="*/ 6380420 w 6884912"/>
              <a:gd name="connsiteY102" fmla="*/ 173195 h 1161397"/>
              <a:gd name="connsiteX103" fmla="*/ 6507891 w 6884912"/>
              <a:gd name="connsiteY103" fmla="*/ 118474 h 1161397"/>
              <a:gd name="connsiteX104" fmla="*/ 6571807 w 6884912"/>
              <a:gd name="connsiteY104" fmla="*/ 98636 h 1161397"/>
              <a:gd name="connsiteX105" fmla="*/ 6671880 w 6884912"/>
              <a:gd name="connsiteY105" fmla="*/ 82931 h 1161397"/>
              <a:gd name="connsiteX106" fmla="*/ 6702266 w 6884912"/>
              <a:gd name="connsiteY106" fmla="*/ 75470 h 1161397"/>
              <a:gd name="connsiteX107" fmla="*/ 6845802 w 6884912"/>
              <a:gd name="connsiteY107" fmla="*/ 24496 h 1161397"/>
              <a:gd name="connsiteX108" fmla="*/ 6884912 w 6884912"/>
              <a:gd name="connsiteY10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78946 w 6884912"/>
              <a:gd name="connsiteY7" fmla="*/ 1106011 h 1161397"/>
              <a:gd name="connsiteX8" fmla="*/ 512111 w 6884912"/>
              <a:gd name="connsiteY8" fmla="*/ 1085599 h 1161397"/>
              <a:gd name="connsiteX9" fmla="*/ 567875 w 6884912"/>
              <a:gd name="connsiteY9" fmla="*/ 1051976 h 1161397"/>
              <a:gd name="connsiteX10" fmla="*/ 601644 w 6884912"/>
              <a:gd name="connsiteY10" fmla="*/ 1003997 h 1161397"/>
              <a:gd name="connsiteX11" fmla="*/ 651408 w 6884912"/>
              <a:gd name="connsiteY11" fmla="*/ 984938 h 1161397"/>
              <a:gd name="connsiteX12" fmla="*/ 673197 w 6884912"/>
              <a:gd name="connsiteY12" fmla="*/ 1010060 h 1161397"/>
              <a:gd name="connsiteX13" fmla="*/ 723108 w 6884912"/>
              <a:gd name="connsiteY13" fmla="*/ 980081 h 1161397"/>
              <a:gd name="connsiteX14" fmla="*/ 797699 w 6884912"/>
              <a:gd name="connsiteY14" fmla="*/ 931362 h 1161397"/>
              <a:gd name="connsiteX15" fmla="*/ 843359 w 6884912"/>
              <a:gd name="connsiteY15" fmla="*/ 910894 h 1161397"/>
              <a:gd name="connsiteX16" fmla="*/ 965215 w 6884912"/>
              <a:gd name="connsiteY16" fmla="*/ 846701 h 1161397"/>
              <a:gd name="connsiteX17" fmla="*/ 1085080 w 6884912"/>
              <a:gd name="connsiteY17" fmla="*/ 776086 h 1161397"/>
              <a:gd name="connsiteX18" fmla="*/ 1131224 w 6884912"/>
              <a:gd name="connsiteY18" fmla="*/ 706160 h 1161397"/>
              <a:gd name="connsiteX19" fmla="*/ 1138051 w 6884912"/>
              <a:gd name="connsiteY19" fmla="*/ 702034 h 1161397"/>
              <a:gd name="connsiteX20" fmla="*/ 1158800 w 6884912"/>
              <a:gd name="connsiteY20" fmla="*/ 700004 h 1161397"/>
              <a:gd name="connsiteX21" fmla="*/ 1166947 w 6884912"/>
              <a:gd name="connsiteY21" fmla="*/ 700762 h 1161397"/>
              <a:gd name="connsiteX22" fmla="*/ 1178135 w 6884912"/>
              <a:gd name="connsiteY22" fmla="*/ 698631 h 1161397"/>
              <a:gd name="connsiteX23" fmla="*/ 1178301 w 6884912"/>
              <a:gd name="connsiteY23" fmla="*/ 698094 h 1161397"/>
              <a:gd name="connsiteX24" fmla="*/ 1188995 w 6884912"/>
              <a:gd name="connsiteY24" fmla="*/ 697048 h 1161397"/>
              <a:gd name="connsiteX25" fmla="*/ 1242716 w 6884912"/>
              <a:gd name="connsiteY25" fmla="*/ 698052 h 1161397"/>
              <a:gd name="connsiteX26" fmla="*/ 1299977 w 6884912"/>
              <a:gd name="connsiteY26" fmla="*/ 639196 h 1161397"/>
              <a:gd name="connsiteX27" fmla="*/ 1326190 w 6884912"/>
              <a:gd name="connsiteY27" fmla="*/ 625955 h 1161397"/>
              <a:gd name="connsiteX28" fmla="*/ 1339600 w 6884912"/>
              <a:gd name="connsiteY28" fmla="*/ 616295 h 1161397"/>
              <a:gd name="connsiteX29" fmla="*/ 1340054 w 6884912"/>
              <a:gd name="connsiteY29" fmla="*/ 614022 h 1161397"/>
              <a:gd name="connsiteX30" fmla="*/ 1391606 w 6884912"/>
              <a:gd name="connsiteY30" fmla="*/ 615229 h 1161397"/>
              <a:gd name="connsiteX31" fmla="*/ 1397565 w 6884912"/>
              <a:gd name="connsiteY31" fmla="*/ 611490 h 1161397"/>
              <a:gd name="connsiteX32" fmla="*/ 1432302 w 6884912"/>
              <a:gd name="connsiteY32" fmla="*/ 617267 h 1161397"/>
              <a:gd name="connsiteX33" fmla="*/ 1449644 w 6884912"/>
              <a:gd name="connsiteY33" fmla="*/ 617591 h 1161397"/>
              <a:gd name="connsiteX34" fmla="*/ 1455793 w 6884912"/>
              <a:gd name="connsiteY34" fmla="*/ 623174 h 1161397"/>
              <a:gd name="connsiteX35" fmla="*/ 1480758 w 6884912"/>
              <a:gd name="connsiteY35" fmla="*/ 620863 h 1161397"/>
              <a:gd name="connsiteX36" fmla="*/ 1483154 w 6884912"/>
              <a:gd name="connsiteY36" fmla="*/ 618527 h 1161397"/>
              <a:gd name="connsiteX37" fmla="*/ 1505495 w 6884912"/>
              <a:gd name="connsiteY37" fmla="*/ 624325 h 1161397"/>
              <a:gd name="connsiteX38" fmla="*/ 1526340 w 6884912"/>
              <a:gd name="connsiteY38" fmla="*/ 638496 h 1161397"/>
              <a:gd name="connsiteX39" fmla="*/ 1731986 w 6884912"/>
              <a:gd name="connsiteY39" fmla="*/ 589682 h 1161397"/>
              <a:gd name="connsiteX40" fmla="*/ 1927935 w 6884912"/>
              <a:gd name="connsiteY40" fmla="*/ 628540 h 1161397"/>
              <a:gd name="connsiteX41" fmla="*/ 2039075 w 6884912"/>
              <a:gd name="connsiteY41" fmla="*/ 599964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222191 w 6884912"/>
              <a:gd name="connsiteY57" fmla="*/ 307887 h 1161397"/>
              <a:gd name="connsiteX58" fmla="*/ 3227953 w 6884912"/>
              <a:gd name="connsiteY58" fmla="*/ 297650 h 1161397"/>
              <a:gd name="connsiteX59" fmla="*/ 3510042 w 6884912"/>
              <a:gd name="connsiteY59" fmla="*/ 311820 h 1161397"/>
              <a:gd name="connsiteX60" fmla="*/ 3626773 w 6884912"/>
              <a:gd name="connsiteY60" fmla="*/ 290452 h 1161397"/>
              <a:gd name="connsiteX61" fmla="*/ 3666217 w 6884912"/>
              <a:gd name="connsiteY61" fmla="*/ 273255 h 1161397"/>
              <a:gd name="connsiteX62" fmla="*/ 3732427 w 6884912"/>
              <a:gd name="connsiteY62" fmla="*/ 245039 h 1161397"/>
              <a:gd name="connsiteX63" fmla="*/ 3777022 w 6884912"/>
              <a:gd name="connsiteY63" fmla="*/ 200276 h 1161397"/>
              <a:gd name="connsiteX64" fmla="*/ 3791246 w 6884912"/>
              <a:gd name="connsiteY64" fmla="*/ 189996 h 1161397"/>
              <a:gd name="connsiteX65" fmla="*/ 3819864 w 6884912"/>
              <a:gd name="connsiteY65" fmla="*/ 194605 h 1161397"/>
              <a:gd name="connsiteX66" fmla="*/ 3830398 w 6884912"/>
              <a:gd name="connsiteY66" fmla="*/ 188383 h 1161397"/>
              <a:gd name="connsiteX67" fmla="*/ 3834360 w 6884912"/>
              <a:gd name="connsiteY67" fmla="*/ 188992 h 1161397"/>
              <a:gd name="connsiteX68" fmla="*/ 3843715 w 6884912"/>
              <a:gd name="connsiteY68" fmla="*/ 188752 h 1161397"/>
              <a:gd name="connsiteX69" fmla="*/ 3842609 w 6884912"/>
              <a:gd name="connsiteY69" fmla="*/ 197386 h 1161397"/>
              <a:gd name="connsiteX70" fmla="*/ 3853961 w 6884912"/>
              <a:gd name="connsiteY70" fmla="*/ 213380 h 1161397"/>
              <a:gd name="connsiteX71" fmla="*/ 3907640 w 6884912"/>
              <a:gd name="connsiteY71" fmla="*/ 207568 h 1161397"/>
              <a:gd name="connsiteX72" fmla="*/ 3910449 w 6884912"/>
              <a:gd name="connsiteY72" fmla="*/ 197808 h 1161397"/>
              <a:gd name="connsiteX73" fmla="*/ 3917197 w 6884912"/>
              <a:gd name="connsiteY73" fmla="*/ 196121 h 1161397"/>
              <a:gd name="connsiteX74" fmla="*/ 3922400 w 6884912"/>
              <a:gd name="connsiteY74" fmla="*/ 205056 h 1161397"/>
              <a:gd name="connsiteX75" fmla="*/ 4013061 w 6884912"/>
              <a:gd name="connsiteY75" fmla="*/ 224874 h 1161397"/>
              <a:gd name="connsiteX76" fmla="*/ 4220717 w 6884912"/>
              <a:gd name="connsiteY76" fmla="*/ 192946 h 1161397"/>
              <a:gd name="connsiteX77" fmla="*/ 4228802 w 6884912"/>
              <a:gd name="connsiteY77" fmla="*/ 201468 h 1161397"/>
              <a:gd name="connsiteX78" fmla="*/ 4289361 w 6884912"/>
              <a:gd name="connsiteY78" fmla="*/ 196642 h 1161397"/>
              <a:gd name="connsiteX79" fmla="*/ 4498913 w 6884912"/>
              <a:gd name="connsiteY79" fmla="*/ 118915 h 1161397"/>
              <a:gd name="connsiteX80" fmla="*/ 4617330 w 6884912"/>
              <a:gd name="connsiteY80" fmla="*/ 111163 h 1161397"/>
              <a:gd name="connsiteX81" fmla="*/ 4659778 w 6884912"/>
              <a:gd name="connsiteY81" fmla="*/ 118219 h 1161397"/>
              <a:gd name="connsiteX82" fmla="*/ 4730870 w 6884912"/>
              <a:gd name="connsiteY82" fmla="*/ 129432 h 1161397"/>
              <a:gd name="connsiteX83" fmla="*/ 4844073 w 6884912"/>
              <a:gd name="connsiteY83" fmla="*/ 161768 h 1161397"/>
              <a:gd name="connsiteX84" fmla="*/ 4856454 w 6884912"/>
              <a:gd name="connsiteY84" fmla="*/ 130488 h 1161397"/>
              <a:gd name="connsiteX85" fmla="*/ 4920038 w 6884912"/>
              <a:gd name="connsiteY85" fmla="*/ 140418 h 1161397"/>
              <a:gd name="connsiteX86" fmla="*/ 5016639 w 6884912"/>
              <a:gd name="connsiteY86" fmla="*/ 158905 h 1161397"/>
              <a:gd name="connsiteX87" fmla="*/ 5072009 w 6884912"/>
              <a:gd name="connsiteY87" fmla="*/ 161502 h 1161397"/>
              <a:gd name="connsiteX88" fmla="*/ 5223626 w 6884912"/>
              <a:gd name="connsiteY88" fmla="*/ 177356 h 1161397"/>
              <a:gd name="connsiteX89" fmla="*/ 5375773 w 6884912"/>
              <a:gd name="connsiteY89" fmla="*/ 199913 h 1161397"/>
              <a:gd name="connsiteX90" fmla="*/ 5467502 w 6884912"/>
              <a:gd name="connsiteY90" fmla="*/ 250963 h 1161397"/>
              <a:gd name="connsiteX91" fmla="*/ 5592395 w 6884912"/>
              <a:gd name="connsiteY91" fmla="*/ 265434 h 1161397"/>
              <a:gd name="connsiteX92" fmla="*/ 5613532 w 6884912"/>
              <a:gd name="connsiteY92" fmla="*/ 273379 h 1161397"/>
              <a:gd name="connsiteX93" fmla="*/ 5642173 w 6884912"/>
              <a:gd name="connsiteY93" fmla="*/ 266904 h 1161397"/>
              <a:gd name="connsiteX94" fmla="*/ 5756910 w 6884912"/>
              <a:gd name="connsiteY94" fmla="*/ 239211 h 1161397"/>
              <a:gd name="connsiteX95" fmla="*/ 5846667 w 6884912"/>
              <a:gd name="connsiteY95" fmla="*/ 201786 h 1161397"/>
              <a:gd name="connsiteX96" fmla="*/ 5960732 w 6884912"/>
              <a:gd name="connsiteY96" fmla="*/ 220708 h 1161397"/>
              <a:gd name="connsiteX97" fmla="*/ 6029542 w 6884912"/>
              <a:gd name="connsiteY97" fmla="*/ 210339 h 1161397"/>
              <a:gd name="connsiteX98" fmla="*/ 6141123 w 6884912"/>
              <a:gd name="connsiteY98" fmla="*/ 159923 h 1161397"/>
              <a:gd name="connsiteX99" fmla="*/ 6290640 w 6884912"/>
              <a:gd name="connsiteY99" fmla="*/ 167441 h 1161397"/>
              <a:gd name="connsiteX100" fmla="*/ 6322806 w 6884912"/>
              <a:gd name="connsiteY100" fmla="*/ 213293 h 1161397"/>
              <a:gd name="connsiteX101" fmla="*/ 6380420 w 6884912"/>
              <a:gd name="connsiteY101" fmla="*/ 173195 h 1161397"/>
              <a:gd name="connsiteX102" fmla="*/ 6507891 w 6884912"/>
              <a:gd name="connsiteY102" fmla="*/ 118474 h 1161397"/>
              <a:gd name="connsiteX103" fmla="*/ 6571807 w 6884912"/>
              <a:gd name="connsiteY103" fmla="*/ 98636 h 1161397"/>
              <a:gd name="connsiteX104" fmla="*/ 6671880 w 6884912"/>
              <a:gd name="connsiteY104" fmla="*/ 82931 h 1161397"/>
              <a:gd name="connsiteX105" fmla="*/ 6702266 w 6884912"/>
              <a:gd name="connsiteY105" fmla="*/ 75470 h 1161397"/>
              <a:gd name="connsiteX106" fmla="*/ 6845802 w 6884912"/>
              <a:gd name="connsiteY106" fmla="*/ 24496 h 1161397"/>
              <a:gd name="connsiteX107" fmla="*/ 6884912 w 6884912"/>
              <a:gd name="connsiteY107"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12111 w 6884912"/>
              <a:gd name="connsiteY7" fmla="*/ 1085599 h 1161397"/>
              <a:gd name="connsiteX8" fmla="*/ 567875 w 6884912"/>
              <a:gd name="connsiteY8" fmla="*/ 1051976 h 1161397"/>
              <a:gd name="connsiteX9" fmla="*/ 601644 w 6884912"/>
              <a:gd name="connsiteY9" fmla="*/ 1003997 h 1161397"/>
              <a:gd name="connsiteX10" fmla="*/ 651408 w 6884912"/>
              <a:gd name="connsiteY10" fmla="*/ 984938 h 1161397"/>
              <a:gd name="connsiteX11" fmla="*/ 673197 w 6884912"/>
              <a:gd name="connsiteY11" fmla="*/ 1010060 h 1161397"/>
              <a:gd name="connsiteX12" fmla="*/ 723108 w 6884912"/>
              <a:gd name="connsiteY12" fmla="*/ 980081 h 1161397"/>
              <a:gd name="connsiteX13" fmla="*/ 797699 w 6884912"/>
              <a:gd name="connsiteY13" fmla="*/ 931362 h 1161397"/>
              <a:gd name="connsiteX14" fmla="*/ 843359 w 6884912"/>
              <a:gd name="connsiteY14" fmla="*/ 910894 h 1161397"/>
              <a:gd name="connsiteX15" fmla="*/ 965215 w 6884912"/>
              <a:gd name="connsiteY15" fmla="*/ 846701 h 1161397"/>
              <a:gd name="connsiteX16" fmla="*/ 1085080 w 6884912"/>
              <a:gd name="connsiteY16" fmla="*/ 776086 h 1161397"/>
              <a:gd name="connsiteX17" fmla="*/ 1131224 w 6884912"/>
              <a:gd name="connsiteY17" fmla="*/ 706160 h 1161397"/>
              <a:gd name="connsiteX18" fmla="*/ 1138051 w 6884912"/>
              <a:gd name="connsiteY18" fmla="*/ 702034 h 1161397"/>
              <a:gd name="connsiteX19" fmla="*/ 1158800 w 6884912"/>
              <a:gd name="connsiteY19" fmla="*/ 700004 h 1161397"/>
              <a:gd name="connsiteX20" fmla="*/ 1166947 w 6884912"/>
              <a:gd name="connsiteY20" fmla="*/ 700762 h 1161397"/>
              <a:gd name="connsiteX21" fmla="*/ 1178135 w 6884912"/>
              <a:gd name="connsiteY21" fmla="*/ 698631 h 1161397"/>
              <a:gd name="connsiteX22" fmla="*/ 1178301 w 6884912"/>
              <a:gd name="connsiteY22" fmla="*/ 698094 h 1161397"/>
              <a:gd name="connsiteX23" fmla="*/ 1188995 w 6884912"/>
              <a:gd name="connsiteY23" fmla="*/ 697048 h 1161397"/>
              <a:gd name="connsiteX24" fmla="*/ 1242716 w 6884912"/>
              <a:gd name="connsiteY24" fmla="*/ 698052 h 1161397"/>
              <a:gd name="connsiteX25" fmla="*/ 1299977 w 6884912"/>
              <a:gd name="connsiteY25" fmla="*/ 639196 h 1161397"/>
              <a:gd name="connsiteX26" fmla="*/ 1326190 w 6884912"/>
              <a:gd name="connsiteY26" fmla="*/ 625955 h 1161397"/>
              <a:gd name="connsiteX27" fmla="*/ 1339600 w 6884912"/>
              <a:gd name="connsiteY27" fmla="*/ 616295 h 1161397"/>
              <a:gd name="connsiteX28" fmla="*/ 1340054 w 6884912"/>
              <a:gd name="connsiteY28" fmla="*/ 614022 h 1161397"/>
              <a:gd name="connsiteX29" fmla="*/ 1391606 w 6884912"/>
              <a:gd name="connsiteY29" fmla="*/ 615229 h 1161397"/>
              <a:gd name="connsiteX30" fmla="*/ 1397565 w 6884912"/>
              <a:gd name="connsiteY30" fmla="*/ 611490 h 1161397"/>
              <a:gd name="connsiteX31" fmla="*/ 1432302 w 6884912"/>
              <a:gd name="connsiteY31" fmla="*/ 617267 h 1161397"/>
              <a:gd name="connsiteX32" fmla="*/ 1449644 w 6884912"/>
              <a:gd name="connsiteY32" fmla="*/ 617591 h 1161397"/>
              <a:gd name="connsiteX33" fmla="*/ 1455793 w 6884912"/>
              <a:gd name="connsiteY33" fmla="*/ 623174 h 1161397"/>
              <a:gd name="connsiteX34" fmla="*/ 1480758 w 6884912"/>
              <a:gd name="connsiteY34" fmla="*/ 620863 h 1161397"/>
              <a:gd name="connsiteX35" fmla="*/ 1483154 w 6884912"/>
              <a:gd name="connsiteY35" fmla="*/ 618527 h 1161397"/>
              <a:gd name="connsiteX36" fmla="*/ 1505495 w 6884912"/>
              <a:gd name="connsiteY36" fmla="*/ 624325 h 1161397"/>
              <a:gd name="connsiteX37" fmla="*/ 1526340 w 6884912"/>
              <a:gd name="connsiteY37" fmla="*/ 638496 h 1161397"/>
              <a:gd name="connsiteX38" fmla="*/ 1731986 w 6884912"/>
              <a:gd name="connsiteY38" fmla="*/ 589682 h 1161397"/>
              <a:gd name="connsiteX39" fmla="*/ 1927935 w 6884912"/>
              <a:gd name="connsiteY39" fmla="*/ 628540 h 1161397"/>
              <a:gd name="connsiteX40" fmla="*/ 2039075 w 6884912"/>
              <a:gd name="connsiteY40" fmla="*/ 599964 h 1161397"/>
              <a:gd name="connsiteX41" fmla="*/ 2066980 w 6884912"/>
              <a:gd name="connsiteY41" fmla="*/ 550413 h 1161397"/>
              <a:gd name="connsiteX42" fmla="*/ 2352236 w 6884912"/>
              <a:gd name="connsiteY42" fmla="*/ 519602 h 1161397"/>
              <a:gd name="connsiteX43" fmla="*/ 2420791 w 6884912"/>
              <a:gd name="connsiteY43" fmla="*/ 492826 h 1161397"/>
              <a:gd name="connsiteX44" fmla="*/ 2489932 w 6884912"/>
              <a:gd name="connsiteY44" fmla="*/ 507864 h 1161397"/>
              <a:gd name="connsiteX45" fmla="*/ 2512917 w 6884912"/>
              <a:gd name="connsiteY45" fmla="*/ 489127 h 1161397"/>
              <a:gd name="connsiteX46" fmla="*/ 2516783 w 6884912"/>
              <a:gd name="connsiteY46" fmla="*/ 485473 h 1161397"/>
              <a:gd name="connsiteX47" fmla="*/ 2534360 w 6884912"/>
              <a:gd name="connsiteY47" fmla="*/ 480064 h 1161397"/>
              <a:gd name="connsiteX48" fmla="*/ 2536691 w 6884912"/>
              <a:gd name="connsiteY48" fmla="*/ 467018 h 1161397"/>
              <a:gd name="connsiteX49" fmla="*/ 2561265 w 6884912"/>
              <a:gd name="connsiteY49" fmla="*/ 450623 h 1161397"/>
              <a:gd name="connsiteX50" fmla="*/ 2594349 w 6884912"/>
              <a:gd name="connsiteY50" fmla="*/ 443884 h 1161397"/>
              <a:gd name="connsiteX51" fmla="*/ 2754324 w 6884912"/>
              <a:gd name="connsiteY51" fmla="*/ 424766 h 1161397"/>
              <a:gd name="connsiteX52" fmla="*/ 2848470 w 6884912"/>
              <a:gd name="connsiteY52" fmla="*/ 405966 h 1161397"/>
              <a:gd name="connsiteX53" fmla="*/ 2881772 w 6884912"/>
              <a:gd name="connsiteY53" fmla="*/ 387260 h 1161397"/>
              <a:gd name="connsiteX54" fmla="*/ 2929932 w 6884912"/>
              <a:gd name="connsiteY54" fmla="*/ 368912 h 1161397"/>
              <a:gd name="connsiteX55" fmla="*/ 3013020 w 6884912"/>
              <a:gd name="connsiteY55" fmla="*/ 327578 h 1161397"/>
              <a:gd name="connsiteX56" fmla="*/ 3222191 w 6884912"/>
              <a:gd name="connsiteY56" fmla="*/ 307887 h 1161397"/>
              <a:gd name="connsiteX57" fmla="*/ 3227953 w 6884912"/>
              <a:gd name="connsiteY57" fmla="*/ 297650 h 1161397"/>
              <a:gd name="connsiteX58" fmla="*/ 3510042 w 6884912"/>
              <a:gd name="connsiteY58" fmla="*/ 311820 h 1161397"/>
              <a:gd name="connsiteX59" fmla="*/ 3626773 w 6884912"/>
              <a:gd name="connsiteY59" fmla="*/ 290452 h 1161397"/>
              <a:gd name="connsiteX60" fmla="*/ 3666217 w 6884912"/>
              <a:gd name="connsiteY60" fmla="*/ 273255 h 1161397"/>
              <a:gd name="connsiteX61" fmla="*/ 3732427 w 6884912"/>
              <a:gd name="connsiteY61" fmla="*/ 245039 h 1161397"/>
              <a:gd name="connsiteX62" fmla="*/ 3777022 w 6884912"/>
              <a:gd name="connsiteY62" fmla="*/ 200276 h 1161397"/>
              <a:gd name="connsiteX63" fmla="*/ 3791246 w 6884912"/>
              <a:gd name="connsiteY63" fmla="*/ 189996 h 1161397"/>
              <a:gd name="connsiteX64" fmla="*/ 3819864 w 6884912"/>
              <a:gd name="connsiteY64" fmla="*/ 194605 h 1161397"/>
              <a:gd name="connsiteX65" fmla="*/ 3830398 w 6884912"/>
              <a:gd name="connsiteY65" fmla="*/ 188383 h 1161397"/>
              <a:gd name="connsiteX66" fmla="*/ 3834360 w 6884912"/>
              <a:gd name="connsiteY66" fmla="*/ 188992 h 1161397"/>
              <a:gd name="connsiteX67" fmla="*/ 3843715 w 6884912"/>
              <a:gd name="connsiteY67" fmla="*/ 188752 h 1161397"/>
              <a:gd name="connsiteX68" fmla="*/ 3842609 w 6884912"/>
              <a:gd name="connsiteY68" fmla="*/ 197386 h 1161397"/>
              <a:gd name="connsiteX69" fmla="*/ 3853961 w 6884912"/>
              <a:gd name="connsiteY69" fmla="*/ 213380 h 1161397"/>
              <a:gd name="connsiteX70" fmla="*/ 3907640 w 6884912"/>
              <a:gd name="connsiteY70" fmla="*/ 207568 h 1161397"/>
              <a:gd name="connsiteX71" fmla="*/ 3910449 w 6884912"/>
              <a:gd name="connsiteY71" fmla="*/ 197808 h 1161397"/>
              <a:gd name="connsiteX72" fmla="*/ 3917197 w 6884912"/>
              <a:gd name="connsiteY72" fmla="*/ 196121 h 1161397"/>
              <a:gd name="connsiteX73" fmla="*/ 3922400 w 6884912"/>
              <a:gd name="connsiteY73" fmla="*/ 205056 h 1161397"/>
              <a:gd name="connsiteX74" fmla="*/ 4013061 w 6884912"/>
              <a:gd name="connsiteY74" fmla="*/ 224874 h 1161397"/>
              <a:gd name="connsiteX75" fmla="*/ 4220717 w 6884912"/>
              <a:gd name="connsiteY75" fmla="*/ 192946 h 1161397"/>
              <a:gd name="connsiteX76" fmla="*/ 4228802 w 6884912"/>
              <a:gd name="connsiteY76" fmla="*/ 201468 h 1161397"/>
              <a:gd name="connsiteX77" fmla="*/ 4289361 w 6884912"/>
              <a:gd name="connsiteY77" fmla="*/ 196642 h 1161397"/>
              <a:gd name="connsiteX78" fmla="*/ 4498913 w 6884912"/>
              <a:gd name="connsiteY78" fmla="*/ 118915 h 1161397"/>
              <a:gd name="connsiteX79" fmla="*/ 4617330 w 6884912"/>
              <a:gd name="connsiteY79" fmla="*/ 111163 h 1161397"/>
              <a:gd name="connsiteX80" fmla="*/ 4659778 w 6884912"/>
              <a:gd name="connsiteY80" fmla="*/ 118219 h 1161397"/>
              <a:gd name="connsiteX81" fmla="*/ 4730870 w 6884912"/>
              <a:gd name="connsiteY81" fmla="*/ 129432 h 1161397"/>
              <a:gd name="connsiteX82" fmla="*/ 4844073 w 6884912"/>
              <a:gd name="connsiteY82" fmla="*/ 161768 h 1161397"/>
              <a:gd name="connsiteX83" fmla="*/ 4856454 w 6884912"/>
              <a:gd name="connsiteY83" fmla="*/ 130488 h 1161397"/>
              <a:gd name="connsiteX84" fmla="*/ 4920038 w 6884912"/>
              <a:gd name="connsiteY84" fmla="*/ 140418 h 1161397"/>
              <a:gd name="connsiteX85" fmla="*/ 5016639 w 6884912"/>
              <a:gd name="connsiteY85" fmla="*/ 158905 h 1161397"/>
              <a:gd name="connsiteX86" fmla="*/ 5072009 w 6884912"/>
              <a:gd name="connsiteY86" fmla="*/ 161502 h 1161397"/>
              <a:gd name="connsiteX87" fmla="*/ 5223626 w 6884912"/>
              <a:gd name="connsiteY87" fmla="*/ 177356 h 1161397"/>
              <a:gd name="connsiteX88" fmla="*/ 5375773 w 6884912"/>
              <a:gd name="connsiteY88" fmla="*/ 199913 h 1161397"/>
              <a:gd name="connsiteX89" fmla="*/ 5467502 w 6884912"/>
              <a:gd name="connsiteY89" fmla="*/ 250963 h 1161397"/>
              <a:gd name="connsiteX90" fmla="*/ 5592395 w 6884912"/>
              <a:gd name="connsiteY90" fmla="*/ 265434 h 1161397"/>
              <a:gd name="connsiteX91" fmla="*/ 5613532 w 6884912"/>
              <a:gd name="connsiteY91" fmla="*/ 273379 h 1161397"/>
              <a:gd name="connsiteX92" fmla="*/ 5642173 w 6884912"/>
              <a:gd name="connsiteY92" fmla="*/ 266904 h 1161397"/>
              <a:gd name="connsiteX93" fmla="*/ 5756910 w 6884912"/>
              <a:gd name="connsiteY93" fmla="*/ 239211 h 1161397"/>
              <a:gd name="connsiteX94" fmla="*/ 5846667 w 6884912"/>
              <a:gd name="connsiteY94" fmla="*/ 201786 h 1161397"/>
              <a:gd name="connsiteX95" fmla="*/ 5960732 w 6884912"/>
              <a:gd name="connsiteY95" fmla="*/ 220708 h 1161397"/>
              <a:gd name="connsiteX96" fmla="*/ 6029542 w 6884912"/>
              <a:gd name="connsiteY96" fmla="*/ 210339 h 1161397"/>
              <a:gd name="connsiteX97" fmla="*/ 6141123 w 6884912"/>
              <a:gd name="connsiteY97" fmla="*/ 159923 h 1161397"/>
              <a:gd name="connsiteX98" fmla="*/ 6290640 w 6884912"/>
              <a:gd name="connsiteY98" fmla="*/ 167441 h 1161397"/>
              <a:gd name="connsiteX99" fmla="*/ 6322806 w 6884912"/>
              <a:gd name="connsiteY99" fmla="*/ 213293 h 1161397"/>
              <a:gd name="connsiteX100" fmla="*/ 6380420 w 6884912"/>
              <a:gd name="connsiteY100" fmla="*/ 173195 h 1161397"/>
              <a:gd name="connsiteX101" fmla="*/ 6507891 w 6884912"/>
              <a:gd name="connsiteY101" fmla="*/ 118474 h 1161397"/>
              <a:gd name="connsiteX102" fmla="*/ 6571807 w 6884912"/>
              <a:gd name="connsiteY102" fmla="*/ 98636 h 1161397"/>
              <a:gd name="connsiteX103" fmla="*/ 6671880 w 6884912"/>
              <a:gd name="connsiteY103" fmla="*/ 82931 h 1161397"/>
              <a:gd name="connsiteX104" fmla="*/ 6702266 w 6884912"/>
              <a:gd name="connsiteY104" fmla="*/ 75470 h 1161397"/>
              <a:gd name="connsiteX105" fmla="*/ 6845802 w 6884912"/>
              <a:gd name="connsiteY105" fmla="*/ 24496 h 1161397"/>
              <a:gd name="connsiteX106" fmla="*/ 6884912 w 6884912"/>
              <a:gd name="connsiteY106"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67875 w 6884912"/>
              <a:gd name="connsiteY7" fmla="*/ 1051976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213420 w 6884912"/>
              <a:gd name="connsiteY6" fmla="*/ 1056868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242716 w 6884912"/>
              <a:gd name="connsiteY20" fmla="*/ 698052 h 1161397"/>
              <a:gd name="connsiteX21" fmla="*/ 1299977 w 6884912"/>
              <a:gd name="connsiteY21" fmla="*/ 639196 h 1161397"/>
              <a:gd name="connsiteX22" fmla="*/ 1326190 w 6884912"/>
              <a:gd name="connsiteY22" fmla="*/ 625955 h 1161397"/>
              <a:gd name="connsiteX23" fmla="*/ 1339600 w 6884912"/>
              <a:gd name="connsiteY23" fmla="*/ 616295 h 1161397"/>
              <a:gd name="connsiteX24" fmla="*/ 1340054 w 6884912"/>
              <a:gd name="connsiteY24" fmla="*/ 614022 h 1161397"/>
              <a:gd name="connsiteX25" fmla="*/ 1391606 w 6884912"/>
              <a:gd name="connsiteY25" fmla="*/ 615229 h 1161397"/>
              <a:gd name="connsiteX26" fmla="*/ 1397565 w 6884912"/>
              <a:gd name="connsiteY26" fmla="*/ 611490 h 1161397"/>
              <a:gd name="connsiteX27" fmla="*/ 1432302 w 6884912"/>
              <a:gd name="connsiteY27" fmla="*/ 617267 h 1161397"/>
              <a:gd name="connsiteX28" fmla="*/ 1449644 w 6884912"/>
              <a:gd name="connsiteY28" fmla="*/ 617591 h 1161397"/>
              <a:gd name="connsiteX29" fmla="*/ 1455793 w 6884912"/>
              <a:gd name="connsiteY29" fmla="*/ 623174 h 1161397"/>
              <a:gd name="connsiteX30" fmla="*/ 1480758 w 6884912"/>
              <a:gd name="connsiteY30" fmla="*/ 620863 h 1161397"/>
              <a:gd name="connsiteX31" fmla="*/ 1483154 w 6884912"/>
              <a:gd name="connsiteY31" fmla="*/ 618527 h 1161397"/>
              <a:gd name="connsiteX32" fmla="*/ 1505495 w 6884912"/>
              <a:gd name="connsiteY32" fmla="*/ 624325 h 1161397"/>
              <a:gd name="connsiteX33" fmla="*/ 1526340 w 6884912"/>
              <a:gd name="connsiteY33" fmla="*/ 638496 h 1161397"/>
              <a:gd name="connsiteX34" fmla="*/ 1731986 w 6884912"/>
              <a:gd name="connsiteY34" fmla="*/ 589682 h 1161397"/>
              <a:gd name="connsiteX35" fmla="*/ 1927935 w 6884912"/>
              <a:gd name="connsiteY35" fmla="*/ 628540 h 1161397"/>
              <a:gd name="connsiteX36" fmla="*/ 2039075 w 6884912"/>
              <a:gd name="connsiteY36" fmla="*/ 599964 h 1161397"/>
              <a:gd name="connsiteX37" fmla="*/ 2066980 w 6884912"/>
              <a:gd name="connsiteY37" fmla="*/ 550413 h 1161397"/>
              <a:gd name="connsiteX38" fmla="*/ 2352236 w 6884912"/>
              <a:gd name="connsiteY38" fmla="*/ 519602 h 1161397"/>
              <a:gd name="connsiteX39" fmla="*/ 2420791 w 6884912"/>
              <a:gd name="connsiteY39" fmla="*/ 492826 h 1161397"/>
              <a:gd name="connsiteX40" fmla="*/ 2489932 w 6884912"/>
              <a:gd name="connsiteY40" fmla="*/ 507864 h 1161397"/>
              <a:gd name="connsiteX41" fmla="*/ 2512917 w 6884912"/>
              <a:gd name="connsiteY41" fmla="*/ 489127 h 1161397"/>
              <a:gd name="connsiteX42" fmla="*/ 2516783 w 6884912"/>
              <a:gd name="connsiteY42" fmla="*/ 485473 h 1161397"/>
              <a:gd name="connsiteX43" fmla="*/ 2534360 w 6884912"/>
              <a:gd name="connsiteY43" fmla="*/ 480064 h 1161397"/>
              <a:gd name="connsiteX44" fmla="*/ 2536691 w 6884912"/>
              <a:gd name="connsiteY44" fmla="*/ 467018 h 1161397"/>
              <a:gd name="connsiteX45" fmla="*/ 2561265 w 6884912"/>
              <a:gd name="connsiteY45" fmla="*/ 450623 h 1161397"/>
              <a:gd name="connsiteX46" fmla="*/ 2594349 w 6884912"/>
              <a:gd name="connsiteY46" fmla="*/ 443884 h 1161397"/>
              <a:gd name="connsiteX47" fmla="*/ 2754324 w 6884912"/>
              <a:gd name="connsiteY47" fmla="*/ 424766 h 1161397"/>
              <a:gd name="connsiteX48" fmla="*/ 2848470 w 6884912"/>
              <a:gd name="connsiteY48" fmla="*/ 405966 h 1161397"/>
              <a:gd name="connsiteX49" fmla="*/ 2881772 w 6884912"/>
              <a:gd name="connsiteY49" fmla="*/ 387260 h 1161397"/>
              <a:gd name="connsiteX50" fmla="*/ 2929932 w 6884912"/>
              <a:gd name="connsiteY50" fmla="*/ 368912 h 1161397"/>
              <a:gd name="connsiteX51" fmla="*/ 3013020 w 6884912"/>
              <a:gd name="connsiteY51" fmla="*/ 327578 h 1161397"/>
              <a:gd name="connsiteX52" fmla="*/ 3222191 w 6884912"/>
              <a:gd name="connsiteY52" fmla="*/ 307887 h 1161397"/>
              <a:gd name="connsiteX53" fmla="*/ 3227953 w 6884912"/>
              <a:gd name="connsiteY53" fmla="*/ 297650 h 1161397"/>
              <a:gd name="connsiteX54" fmla="*/ 3510042 w 6884912"/>
              <a:gd name="connsiteY54" fmla="*/ 311820 h 1161397"/>
              <a:gd name="connsiteX55" fmla="*/ 3626773 w 6884912"/>
              <a:gd name="connsiteY55" fmla="*/ 290452 h 1161397"/>
              <a:gd name="connsiteX56" fmla="*/ 3666217 w 6884912"/>
              <a:gd name="connsiteY56" fmla="*/ 273255 h 1161397"/>
              <a:gd name="connsiteX57" fmla="*/ 3732427 w 6884912"/>
              <a:gd name="connsiteY57" fmla="*/ 245039 h 1161397"/>
              <a:gd name="connsiteX58" fmla="*/ 3777022 w 6884912"/>
              <a:gd name="connsiteY58" fmla="*/ 200276 h 1161397"/>
              <a:gd name="connsiteX59" fmla="*/ 3791246 w 6884912"/>
              <a:gd name="connsiteY59" fmla="*/ 189996 h 1161397"/>
              <a:gd name="connsiteX60" fmla="*/ 3819864 w 6884912"/>
              <a:gd name="connsiteY60" fmla="*/ 194605 h 1161397"/>
              <a:gd name="connsiteX61" fmla="*/ 3830398 w 6884912"/>
              <a:gd name="connsiteY61" fmla="*/ 188383 h 1161397"/>
              <a:gd name="connsiteX62" fmla="*/ 3834360 w 6884912"/>
              <a:gd name="connsiteY62" fmla="*/ 188992 h 1161397"/>
              <a:gd name="connsiteX63" fmla="*/ 3843715 w 6884912"/>
              <a:gd name="connsiteY63" fmla="*/ 188752 h 1161397"/>
              <a:gd name="connsiteX64" fmla="*/ 3842609 w 6884912"/>
              <a:gd name="connsiteY64" fmla="*/ 197386 h 1161397"/>
              <a:gd name="connsiteX65" fmla="*/ 3853961 w 6884912"/>
              <a:gd name="connsiteY65" fmla="*/ 213380 h 1161397"/>
              <a:gd name="connsiteX66" fmla="*/ 3907640 w 6884912"/>
              <a:gd name="connsiteY66" fmla="*/ 207568 h 1161397"/>
              <a:gd name="connsiteX67" fmla="*/ 3910449 w 6884912"/>
              <a:gd name="connsiteY67" fmla="*/ 197808 h 1161397"/>
              <a:gd name="connsiteX68" fmla="*/ 3917197 w 6884912"/>
              <a:gd name="connsiteY68" fmla="*/ 196121 h 1161397"/>
              <a:gd name="connsiteX69" fmla="*/ 3922400 w 6884912"/>
              <a:gd name="connsiteY69" fmla="*/ 205056 h 1161397"/>
              <a:gd name="connsiteX70" fmla="*/ 4013061 w 6884912"/>
              <a:gd name="connsiteY70" fmla="*/ 224874 h 1161397"/>
              <a:gd name="connsiteX71" fmla="*/ 4220717 w 6884912"/>
              <a:gd name="connsiteY71" fmla="*/ 192946 h 1161397"/>
              <a:gd name="connsiteX72" fmla="*/ 4228802 w 6884912"/>
              <a:gd name="connsiteY72" fmla="*/ 201468 h 1161397"/>
              <a:gd name="connsiteX73" fmla="*/ 4289361 w 6884912"/>
              <a:gd name="connsiteY73" fmla="*/ 196642 h 1161397"/>
              <a:gd name="connsiteX74" fmla="*/ 4498913 w 6884912"/>
              <a:gd name="connsiteY74" fmla="*/ 118915 h 1161397"/>
              <a:gd name="connsiteX75" fmla="*/ 4617330 w 6884912"/>
              <a:gd name="connsiteY75" fmla="*/ 111163 h 1161397"/>
              <a:gd name="connsiteX76" fmla="*/ 4659778 w 6884912"/>
              <a:gd name="connsiteY76" fmla="*/ 118219 h 1161397"/>
              <a:gd name="connsiteX77" fmla="*/ 4730870 w 6884912"/>
              <a:gd name="connsiteY77" fmla="*/ 129432 h 1161397"/>
              <a:gd name="connsiteX78" fmla="*/ 4844073 w 6884912"/>
              <a:gd name="connsiteY78" fmla="*/ 161768 h 1161397"/>
              <a:gd name="connsiteX79" fmla="*/ 4856454 w 6884912"/>
              <a:gd name="connsiteY79" fmla="*/ 130488 h 1161397"/>
              <a:gd name="connsiteX80" fmla="*/ 4920038 w 6884912"/>
              <a:gd name="connsiteY80" fmla="*/ 140418 h 1161397"/>
              <a:gd name="connsiteX81" fmla="*/ 5016639 w 6884912"/>
              <a:gd name="connsiteY81" fmla="*/ 158905 h 1161397"/>
              <a:gd name="connsiteX82" fmla="*/ 5072009 w 6884912"/>
              <a:gd name="connsiteY82" fmla="*/ 161502 h 1161397"/>
              <a:gd name="connsiteX83" fmla="*/ 5223626 w 6884912"/>
              <a:gd name="connsiteY83" fmla="*/ 177356 h 1161397"/>
              <a:gd name="connsiteX84" fmla="*/ 5375773 w 6884912"/>
              <a:gd name="connsiteY84" fmla="*/ 199913 h 1161397"/>
              <a:gd name="connsiteX85" fmla="*/ 5467502 w 6884912"/>
              <a:gd name="connsiteY85" fmla="*/ 250963 h 1161397"/>
              <a:gd name="connsiteX86" fmla="*/ 5592395 w 6884912"/>
              <a:gd name="connsiteY86" fmla="*/ 265434 h 1161397"/>
              <a:gd name="connsiteX87" fmla="*/ 5613532 w 6884912"/>
              <a:gd name="connsiteY87" fmla="*/ 273379 h 1161397"/>
              <a:gd name="connsiteX88" fmla="*/ 5642173 w 6884912"/>
              <a:gd name="connsiteY88" fmla="*/ 266904 h 1161397"/>
              <a:gd name="connsiteX89" fmla="*/ 5756910 w 6884912"/>
              <a:gd name="connsiteY89" fmla="*/ 239211 h 1161397"/>
              <a:gd name="connsiteX90" fmla="*/ 5846667 w 6884912"/>
              <a:gd name="connsiteY90" fmla="*/ 201786 h 1161397"/>
              <a:gd name="connsiteX91" fmla="*/ 5960732 w 6884912"/>
              <a:gd name="connsiteY91" fmla="*/ 220708 h 1161397"/>
              <a:gd name="connsiteX92" fmla="*/ 6029542 w 6884912"/>
              <a:gd name="connsiteY92" fmla="*/ 210339 h 1161397"/>
              <a:gd name="connsiteX93" fmla="*/ 6141123 w 6884912"/>
              <a:gd name="connsiteY93" fmla="*/ 159923 h 1161397"/>
              <a:gd name="connsiteX94" fmla="*/ 6290640 w 6884912"/>
              <a:gd name="connsiteY94" fmla="*/ 167441 h 1161397"/>
              <a:gd name="connsiteX95" fmla="*/ 6322806 w 6884912"/>
              <a:gd name="connsiteY95" fmla="*/ 213293 h 1161397"/>
              <a:gd name="connsiteX96" fmla="*/ 6380420 w 6884912"/>
              <a:gd name="connsiteY96" fmla="*/ 173195 h 1161397"/>
              <a:gd name="connsiteX97" fmla="*/ 6507891 w 6884912"/>
              <a:gd name="connsiteY97" fmla="*/ 118474 h 1161397"/>
              <a:gd name="connsiteX98" fmla="*/ 6571807 w 6884912"/>
              <a:gd name="connsiteY98" fmla="*/ 98636 h 1161397"/>
              <a:gd name="connsiteX99" fmla="*/ 6671880 w 6884912"/>
              <a:gd name="connsiteY99" fmla="*/ 82931 h 1161397"/>
              <a:gd name="connsiteX100" fmla="*/ 6702266 w 6884912"/>
              <a:gd name="connsiteY100" fmla="*/ 75470 h 1161397"/>
              <a:gd name="connsiteX101" fmla="*/ 6845802 w 6884912"/>
              <a:gd name="connsiteY101" fmla="*/ 24496 h 1161397"/>
              <a:gd name="connsiteX102" fmla="*/ 6884912 w 6884912"/>
              <a:gd name="connsiteY10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66947 w 6884912"/>
              <a:gd name="connsiteY16" fmla="*/ 700762 h 1161397"/>
              <a:gd name="connsiteX17" fmla="*/ 1178135 w 6884912"/>
              <a:gd name="connsiteY17" fmla="*/ 698631 h 1161397"/>
              <a:gd name="connsiteX18" fmla="*/ 1178301 w 6884912"/>
              <a:gd name="connsiteY18" fmla="*/ 698094 h 1161397"/>
              <a:gd name="connsiteX19" fmla="*/ 1242716 w 6884912"/>
              <a:gd name="connsiteY19" fmla="*/ 698052 h 1161397"/>
              <a:gd name="connsiteX20" fmla="*/ 1299977 w 6884912"/>
              <a:gd name="connsiteY20" fmla="*/ 639196 h 1161397"/>
              <a:gd name="connsiteX21" fmla="*/ 1326190 w 6884912"/>
              <a:gd name="connsiteY21" fmla="*/ 625955 h 1161397"/>
              <a:gd name="connsiteX22" fmla="*/ 1339600 w 6884912"/>
              <a:gd name="connsiteY22" fmla="*/ 616295 h 1161397"/>
              <a:gd name="connsiteX23" fmla="*/ 1340054 w 6884912"/>
              <a:gd name="connsiteY23" fmla="*/ 614022 h 1161397"/>
              <a:gd name="connsiteX24" fmla="*/ 1391606 w 6884912"/>
              <a:gd name="connsiteY24" fmla="*/ 615229 h 1161397"/>
              <a:gd name="connsiteX25" fmla="*/ 1397565 w 6884912"/>
              <a:gd name="connsiteY25" fmla="*/ 611490 h 1161397"/>
              <a:gd name="connsiteX26" fmla="*/ 1432302 w 6884912"/>
              <a:gd name="connsiteY26" fmla="*/ 617267 h 1161397"/>
              <a:gd name="connsiteX27" fmla="*/ 1449644 w 6884912"/>
              <a:gd name="connsiteY27" fmla="*/ 617591 h 1161397"/>
              <a:gd name="connsiteX28" fmla="*/ 1455793 w 6884912"/>
              <a:gd name="connsiteY28" fmla="*/ 623174 h 1161397"/>
              <a:gd name="connsiteX29" fmla="*/ 1480758 w 6884912"/>
              <a:gd name="connsiteY29" fmla="*/ 620863 h 1161397"/>
              <a:gd name="connsiteX30" fmla="*/ 1483154 w 6884912"/>
              <a:gd name="connsiteY30" fmla="*/ 618527 h 1161397"/>
              <a:gd name="connsiteX31" fmla="*/ 1505495 w 6884912"/>
              <a:gd name="connsiteY31" fmla="*/ 624325 h 1161397"/>
              <a:gd name="connsiteX32" fmla="*/ 1526340 w 6884912"/>
              <a:gd name="connsiteY32" fmla="*/ 638496 h 1161397"/>
              <a:gd name="connsiteX33" fmla="*/ 1731986 w 6884912"/>
              <a:gd name="connsiteY33" fmla="*/ 589682 h 1161397"/>
              <a:gd name="connsiteX34" fmla="*/ 1927935 w 6884912"/>
              <a:gd name="connsiteY34" fmla="*/ 628540 h 1161397"/>
              <a:gd name="connsiteX35" fmla="*/ 2039075 w 6884912"/>
              <a:gd name="connsiteY35" fmla="*/ 599964 h 1161397"/>
              <a:gd name="connsiteX36" fmla="*/ 2066980 w 6884912"/>
              <a:gd name="connsiteY36" fmla="*/ 550413 h 1161397"/>
              <a:gd name="connsiteX37" fmla="*/ 2352236 w 6884912"/>
              <a:gd name="connsiteY37" fmla="*/ 519602 h 1161397"/>
              <a:gd name="connsiteX38" fmla="*/ 2420791 w 6884912"/>
              <a:gd name="connsiteY38" fmla="*/ 492826 h 1161397"/>
              <a:gd name="connsiteX39" fmla="*/ 2489932 w 6884912"/>
              <a:gd name="connsiteY39" fmla="*/ 507864 h 1161397"/>
              <a:gd name="connsiteX40" fmla="*/ 2512917 w 6884912"/>
              <a:gd name="connsiteY40" fmla="*/ 489127 h 1161397"/>
              <a:gd name="connsiteX41" fmla="*/ 2516783 w 6884912"/>
              <a:gd name="connsiteY41" fmla="*/ 485473 h 1161397"/>
              <a:gd name="connsiteX42" fmla="*/ 2534360 w 6884912"/>
              <a:gd name="connsiteY42" fmla="*/ 480064 h 1161397"/>
              <a:gd name="connsiteX43" fmla="*/ 2536691 w 6884912"/>
              <a:gd name="connsiteY43" fmla="*/ 467018 h 1161397"/>
              <a:gd name="connsiteX44" fmla="*/ 2561265 w 6884912"/>
              <a:gd name="connsiteY44" fmla="*/ 450623 h 1161397"/>
              <a:gd name="connsiteX45" fmla="*/ 2594349 w 6884912"/>
              <a:gd name="connsiteY45" fmla="*/ 443884 h 1161397"/>
              <a:gd name="connsiteX46" fmla="*/ 2754324 w 6884912"/>
              <a:gd name="connsiteY46" fmla="*/ 424766 h 1161397"/>
              <a:gd name="connsiteX47" fmla="*/ 2848470 w 6884912"/>
              <a:gd name="connsiteY47" fmla="*/ 405966 h 1161397"/>
              <a:gd name="connsiteX48" fmla="*/ 2881772 w 6884912"/>
              <a:gd name="connsiteY48" fmla="*/ 387260 h 1161397"/>
              <a:gd name="connsiteX49" fmla="*/ 2929932 w 6884912"/>
              <a:gd name="connsiteY49" fmla="*/ 368912 h 1161397"/>
              <a:gd name="connsiteX50" fmla="*/ 3013020 w 6884912"/>
              <a:gd name="connsiteY50" fmla="*/ 327578 h 1161397"/>
              <a:gd name="connsiteX51" fmla="*/ 3222191 w 6884912"/>
              <a:gd name="connsiteY51" fmla="*/ 307887 h 1161397"/>
              <a:gd name="connsiteX52" fmla="*/ 3227953 w 6884912"/>
              <a:gd name="connsiteY52" fmla="*/ 297650 h 1161397"/>
              <a:gd name="connsiteX53" fmla="*/ 3510042 w 6884912"/>
              <a:gd name="connsiteY53" fmla="*/ 311820 h 1161397"/>
              <a:gd name="connsiteX54" fmla="*/ 3626773 w 6884912"/>
              <a:gd name="connsiteY54" fmla="*/ 290452 h 1161397"/>
              <a:gd name="connsiteX55" fmla="*/ 3666217 w 6884912"/>
              <a:gd name="connsiteY55" fmla="*/ 273255 h 1161397"/>
              <a:gd name="connsiteX56" fmla="*/ 3732427 w 6884912"/>
              <a:gd name="connsiteY56" fmla="*/ 245039 h 1161397"/>
              <a:gd name="connsiteX57" fmla="*/ 3777022 w 6884912"/>
              <a:gd name="connsiteY57" fmla="*/ 200276 h 1161397"/>
              <a:gd name="connsiteX58" fmla="*/ 3791246 w 6884912"/>
              <a:gd name="connsiteY58" fmla="*/ 189996 h 1161397"/>
              <a:gd name="connsiteX59" fmla="*/ 3819864 w 6884912"/>
              <a:gd name="connsiteY59" fmla="*/ 194605 h 1161397"/>
              <a:gd name="connsiteX60" fmla="*/ 3830398 w 6884912"/>
              <a:gd name="connsiteY60" fmla="*/ 188383 h 1161397"/>
              <a:gd name="connsiteX61" fmla="*/ 3834360 w 6884912"/>
              <a:gd name="connsiteY61" fmla="*/ 188992 h 1161397"/>
              <a:gd name="connsiteX62" fmla="*/ 3843715 w 6884912"/>
              <a:gd name="connsiteY62" fmla="*/ 188752 h 1161397"/>
              <a:gd name="connsiteX63" fmla="*/ 3842609 w 6884912"/>
              <a:gd name="connsiteY63" fmla="*/ 197386 h 1161397"/>
              <a:gd name="connsiteX64" fmla="*/ 3853961 w 6884912"/>
              <a:gd name="connsiteY64" fmla="*/ 213380 h 1161397"/>
              <a:gd name="connsiteX65" fmla="*/ 3907640 w 6884912"/>
              <a:gd name="connsiteY65" fmla="*/ 207568 h 1161397"/>
              <a:gd name="connsiteX66" fmla="*/ 3910449 w 6884912"/>
              <a:gd name="connsiteY66" fmla="*/ 197808 h 1161397"/>
              <a:gd name="connsiteX67" fmla="*/ 3917197 w 6884912"/>
              <a:gd name="connsiteY67" fmla="*/ 196121 h 1161397"/>
              <a:gd name="connsiteX68" fmla="*/ 3922400 w 6884912"/>
              <a:gd name="connsiteY68" fmla="*/ 205056 h 1161397"/>
              <a:gd name="connsiteX69" fmla="*/ 4013061 w 6884912"/>
              <a:gd name="connsiteY69" fmla="*/ 224874 h 1161397"/>
              <a:gd name="connsiteX70" fmla="*/ 4220717 w 6884912"/>
              <a:gd name="connsiteY70" fmla="*/ 192946 h 1161397"/>
              <a:gd name="connsiteX71" fmla="*/ 4228802 w 6884912"/>
              <a:gd name="connsiteY71" fmla="*/ 201468 h 1161397"/>
              <a:gd name="connsiteX72" fmla="*/ 4289361 w 6884912"/>
              <a:gd name="connsiteY72" fmla="*/ 196642 h 1161397"/>
              <a:gd name="connsiteX73" fmla="*/ 4498913 w 6884912"/>
              <a:gd name="connsiteY73" fmla="*/ 118915 h 1161397"/>
              <a:gd name="connsiteX74" fmla="*/ 4617330 w 6884912"/>
              <a:gd name="connsiteY74" fmla="*/ 111163 h 1161397"/>
              <a:gd name="connsiteX75" fmla="*/ 4659778 w 6884912"/>
              <a:gd name="connsiteY75" fmla="*/ 118219 h 1161397"/>
              <a:gd name="connsiteX76" fmla="*/ 4730870 w 6884912"/>
              <a:gd name="connsiteY76" fmla="*/ 129432 h 1161397"/>
              <a:gd name="connsiteX77" fmla="*/ 4844073 w 6884912"/>
              <a:gd name="connsiteY77" fmla="*/ 161768 h 1161397"/>
              <a:gd name="connsiteX78" fmla="*/ 4856454 w 6884912"/>
              <a:gd name="connsiteY78" fmla="*/ 130488 h 1161397"/>
              <a:gd name="connsiteX79" fmla="*/ 4920038 w 6884912"/>
              <a:gd name="connsiteY79" fmla="*/ 140418 h 1161397"/>
              <a:gd name="connsiteX80" fmla="*/ 5016639 w 6884912"/>
              <a:gd name="connsiteY80" fmla="*/ 158905 h 1161397"/>
              <a:gd name="connsiteX81" fmla="*/ 5072009 w 6884912"/>
              <a:gd name="connsiteY81" fmla="*/ 161502 h 1161397"/>
              <a:gd name="connsiteX82" fmla="*/ 5223626 w 6884912"/>
              <a:gd name="connsiteY82" fmla="*/ 177356 h 1161397"/>
              <a:gd name="connsiteX83" fmla="*/ 5375773 w 6884912"/>
              <a:gd name="connsiteY83" fmla="*/ 199913 h 1161397"/>
              <a:gd name="connsiteX84" fmla="*/ 5467502 w 6884912"/>
              <a:gd name="connsiteY84" fmla="*/ 250963 h 1161397"/>
              <a:gd name="connsiteX85" fmla="*/ 5592395 w 6884912"/>
              <a:gd name="connsiteY85" fmla="*/ 265434 h 1161397"/>
              <a:gd name="connsiteX86" fmla="*/ 5613532 w 6884912"/>
              <a:gd name="connsiteY86" fmla="*/ 273379 h 1161397"/>
              <a:gd name="connsiteX87" fmla="*/ 5642173 w 6884912"/>
              <a:gd name="connsiteY87" fmla="*/ 266904 h 1161397"/>
              <a:gd name="connsiteX88" fmla="*/ 5756910 w 6884912"/>
              <a:gd name="connsiteY88" fmla="*/ 239211 h 1161397"/>
              <a:gd name="connsiteX89" fmla="*/ 5846667 w 6884912"/>
              <a:gd name="connsiteY89" fmla="*/ 201786 h 1161397"/>
              <a:gd name="connsiteX90" fmla="*/ 5960732 w 6884912"/>
              <a:gd name="connsiteY90" fmla="*/ 220708 h 1161397"/>
              <a:gd name="connsiteX91" fmla="*/ 6029542 w 6884912"/>
              <a:gd name="connsiteY91" fmla="*/ 210339 h 1161397"/>
              <a:gd name="connsiteX92" fmla="*/ 6141123 w 6884912"/>
              <a:gd name="connsiteY92" fmla="*/ 159923 h 1161397"/>
              <a:gd name="connsiteX93" fmla="*/ 6290640 w 6884912"/>
              <a:gd name="connsiteY93" fmla="*/ 167441 h 1161397"/>
              <a:gd name="connsiteX94" fmla="*/ 6322806 w 6884912"/>
              <a:gd name="connsiteY94" fmla="*/ 213293 h 1161397"/>
              <a:gd name="connsiteX95" fmla="*/ 6380420 w 6884912"/>
              <a:gd name="connsiteY95" fmla="*/ 173195 h 1161397"/>
              <a:gd name="connsiteX96" fmla="*/ 6507891 w 6884912"/>
              <a:gd name="connsiteY96" fmla="*/ 118474 h 1161397"/>
              <a:gd name="connsiteX97" fmla="*/ 6571807 w 6884912"/>
              <a:gd name="connsiteY97" fmla="*/ 98636 h 1161397"/>
              <a:gd name="connsiteX98" fmla="*/ 6671880 w 6884912"/>
              <a:gd name="connsiteY98" fmla="*/ 82931 h 1161397"/>
              <a:gd name="connsiteX99" fmla="*/ 6702266 w 6884912"/>
              <a:gd name="connsiteY99" fmla="*/ 75470 h 1161397"/>
              <a:gd name="connsiteX100" fmla="*/ 6845802 w 6884912"/>
              <a:gd name="connsiteY100" fmla="*/ 24496 h 1161397"/>
              <a:gd name="connsiteX101" fmla="*/ 6884912 w 6884912"/>
              <a:gd name="connsiteY10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78135 w 6884912"/>
              <a:gd name="connsiteY16" fmla="*/ 698631 h 1161397"/>
              <a:gd name="connsiteX17" fmla="*/ 1178301 w 6884912"/>
              <a:gd name="connsiteY17" fmla="*/ 698094 h 1161397"/>
              <a:gd name="connsiteX18" fmla="*/ 1242716 w 6884912"/>
              <a:gd name="connsiteY18" fmla="*/ 698052 h 1161397"/>
              <a:gd name="connsiteX19" fmla="*/ 1299977 w 6884912"/>
              <a:gd name="connsiteY19" fmla="*/ 639196 h 1161397"/>
              <a:gd name="connsiteX20" fmla="*/ 1326190 w 6884912"/>
              <a:gd name="connsiteY20" fmla="*/ 625955 h 1161397"/>
              <a:gd name="connsiteX21" fmla="*/ 1339600 w 6884912"/>
              <a:gd name="connsiteY21" fmla="*/ 616295 h 1161397"/>
              <a:gd name="connsiteX22" fmla="*/ 1340054 w 6884912"/>
              <a:gd name="connsiteY22" fmla="*/ 614022 h 1161397"/>
              <a:gd name="connsiteX23" fmla="*/ 1391606 w 6884912"/>
              <a:gd name="connsiteY23" fmla="*/ 615229 h 1161397"/>
              <a:gd name="connsiteX24" fmla="*/ 1397565 w 6884912"/>
              <a:gd name="connsiteY24" fmla="*/ 611490 h 1161397"/>
              <a:gd name="connsiteX25" fmla="*/ 1432302 w 6884912"/>
              <a:gd name="connsiteY25" fmla="*/ 617267 h 1161397"/>
              <a:gd name="connsiteX26" fmla="*/ 1449644 w 6884912"/>
              <a:gd name="connsiteY26" fmla="*/ 617591 h 1161397"/>
              <a:gd name="connsiteX27" fmla="*/ 1455793 w 6884912"/>
              <a:gd name="connsiteY27" fmla="*/ 623174 h 1161397"/>
              <a:gd name="connsiteX28" fmla="*/ 1480758 w 6884912"/>
              <a:gd name="connsiteY28" fmla="*/ 620863 h 1161397"/>
              <a:gd name="connsiteX29" fmla="*/ 1483154 w 6884912"/>
              <a:gd name="connsiteY29" fmla="*/ 618527 h 1161397"/>
              <a:gd name="connsiteX30" fmla="*/ 1505495 w 6884912"/>
              <a:gd name="connsiteY30" fmla="*/ 624325 h 1161397"/>
              <a:gd name="connsiteX31" fmla="*/ 1526340 w 6884912"/>
              <a:gd name="connsiteY31" fmla="*/ 638496 h 1161397"/>
              <a:gd name="connsiteX32" fmla="*/ 1731986 w 6884912"/>
              <a:gd name="connsiteY32" fmla="*/ 589682 h 1161397"/>
              <a:gd name="connsiteX33" fmla="*/ 1927935 w 6884912"/>
              <a:gd name="connsiteY33" fmla="*/ 628540 h 1161397"/>
              <a:gd name="connsiteX34" fmla="*/ 2039075 w 6884912"/>
              <a:gd name="connsiteY34" fmla="*/ 599964 h 1161397"/>
              <a:gd name="connsiteX35" fmla="*/ 2066980 w 6884912"/>
              <a:gd name="connsiteY35" fmla="*/ 550413 h 1161397"/>
              <a:gd name="connsiteX36" fmla="*/ 2352236 w 6884912"/>
              <a:gd name="connsiteY36" fmla="*/ 519602 h 1161397"/>
              <a:gd name="connsiteX37" fmla="*/ 2420791 w 6884912"/>
              <a:gd name="connsiteY37" fmla="*/ 492826 h 1161397"/>
              <a:gd name="connsiteX38" fmla="*/ 2489932 w 6884912"/>
              <a:gd name="connsiteY38" fmla="*/ 507864 h 1161397"/>
              <a:gd name="connsiteX39" fmla="*/ 2512917 w 6884912"/>
              <a:gd name="connsiteY39" fmla="*/ 489127 h 1161397"/>
              <a:gd name="connsiteX40" fmla="*/ 2516783 w 6884912"/>
              <a:gd name="connsiteY40" fmla="*/ 485473 h 1161397"/>
              <a:gd name="connsiteX41" fmla="*/ 2534360 w 6884912"/>
              <a:gd name="connsiteY41" fmla="*/ 480064 h 1161397"/>
              <a:gd name="connsiteX42" fmla="*/ 2536691 w 6884912"/>
              <a:gd name="connsiteY42" fmla="*/ 467018 h 1161397"/>
              <a:gd name="connsiteX43" fmla="*/ 2561265 w 6884912"/>
              <a:gd name="connsiteY43" fmla="*/ 450623 h 1161397"/>
              <a:gd name="connsiteX44" fmla="*/ 2594349 w 6884912"/>
              <a:gd name="connsiteY44" fmla="*/ 443884 h 1161397"/>
              <a:gd name="connsiteX45" fmla="*/ 2754324 w 6884912"/>
              <a:gd name="connsiteY45" fmla="*/ 424766 h 1161397"/>
              <a:gd name="connsiteX46" fmla="*/ 2848470 w 6884912"/>
              <a:gd name="connsiteY46" fmla="*/ 405966 h 1161397"/>
              <a:gd name="connsiteX47" fmla="*/ 2881772 w 6884912"/>
              <a:gd name="connsiteY47" fmla="*/ 387260 h 1161397"/>
              <a:gd name="connsiteX48" fmla="*/ 2929932 w 6884912"/>
              <a:gd name="connsiteY48" fmla="*/ 368912 h 1161397"/>
              <a:gd name="connsiteX49" fmla="*/ 3013020 w 6884912"/>
              <a:gd name="connsiteY49" fmla="*/ 327578 h 1161397"/>
              <a:gd name="connsiteX50" fmla="*/ 3222191 w 6884912"/>
              <a:gd name="connsiteY50" fmla="*/ 307887 h 1161397"/>
              <a:gd name="connsiteX51" fmla="*/ 3227953 w 6884912"/>
              <a:gd name="connsiteY51" fmla="*/ 297650 h 1161397"/>
              <a:gd name="connsiteX52" fmla="*/ 3510042 w 6884912"/>
              <a:gd name="connsiteY52" fmla="*/ 311820 h 1161397"/>
              <a:gd name="connsiteX53" fmla="*/ 3626773 w 6884912"/>
              <a:gd name="connsiteY53" fmla="*/ 290452 h 1161397"/>
              <a:gd name="connsiteX54" fmla="*/ 3666217 w 6884912"/>
              <a:gd name="connsiteY54" fmla="*/ 273255 h 1161397"/>
              <a:gd name="connsiteX55" fmla="*/ 3732427 w 6884912"/>
              <a:gd name="connsiteY55" fmla="*/ 245039 h 1161397"/>
              <a:gd name="connsiteX56" fmla="*/ 3777022 w 6884912"/>
              <a:gd name="connsiteY56" fmla="*/ 200276 h 1161397"/>
              <a:gd name="connsiteX57" fmla="*/ 3791246 w 6884912"/>
              <a:gd name="connsiteY57" fmla="*/ 189996 h 1161397"/>
              <a:gd name="connsiteX58" fmla="*/ 3819864 w 6884912"/>
              <a:gd name="connsiteY58" fmla="*/ 194605 h 1161397"/>
              <a:gd name="connsiteX59" fmla="*/ 3830398 w 6884912"/>
              <a:gd name="connsiteY59" fmla="*/ 188383 h 1161397"/>
              <a:gd name="connsiteX60" fmla="*/ 3834360 w 6884912"/>
              <a:gd name="connsiteY60" fmla="*/ 188992 h 1161397"/>
              <a:gd name="connsiteX61" fmla="*/ 3843715 w 6884912"/>
              <a:gd name="connsiteY61" fmla="*/ 188752 h 1161397"/>
              <a:gd name="connsiteX62" fmla="*/ 3842609 w 6884912"/>
              <a:gd name="connsiteY62" fmla="*/ 197386 h 1161397"/>
              <a:gd name="connsiteX63" fmla="*/ 3853961 w 6884912"/>
              <a:gd name="connsiteY63" fmla="*/ 213380 h 1161397"/>
              <a:gd name="connsiteX64" fmla="*/ 3907640 w 6884912"/>
              <a:gd name="connsiteY64" fmla="*/ 207568 h 1161397"/>
              <a:gd name="connsiteX65" fmla="*/ 3910449 w 6884912"/>
              <a:gd name="connsiteY65" fmla="*/ 197808 h 1161397"/>
              <a:gd name="connsiteX66" fmla="*/ 3917197 w 6884912"/>
              <a:gd name="connsiteY66" fmla="*/ 196121 h 1161397"/>
              <a:gd name="connsiteX67" fmla="*/ 3922400 w 6884912"/>
              <a:gd name="connsiteY67" fmla="*/ 205056 h 1161397"/>
              <a:gd name="connsiteX68" fmla="*/ 4013061 w 6884912"/>
              <a:gd name="connsiteY68" fmla="*/ 224874 h 1161397"/>
              <a:gd name="connsiteX69" fmla="*/ 4220717 w 6884912"/>
              <a:gd name="connsiteY69" fmla="*/ 192946 h 1161397"/>
              <a:gd name="connsiteX70" fmla="*/ 4228802 w 6884912"/>
              <a:gd name="connsiteY70" fmla="*/ 201468 h 1161397"/>
              <a:gd name="connsiteX71" fmla="*/ 4289361 w 6884912"/>
              <a:gd name="connsiteY71" fmla="*/ 196642 h 1161397"/>
              <a:gd name="connsiteX72" fmla="*/ 4498913 w 6884912"/>
              <a:gd name="connsiteY72" fmla="*/ 118915 h 1161397"/>
              <a:gd name="connsiteX73" fmla="*/ 4617330 w 6884912"/>
              <a:gd name="connsiteY73" fmla="*/ 111163 h 1161397"/>
              <a:gd name="connsiteX74" fmla="*/ 4659778 w 6884912"/>
              <a:gd name="connsiteY74" fmla="*/ 118219 h 1161397"/>
              <a:gd name="connsiteX75" fmla="*/ 4730870 w 6884912"/>
              <a:gd name="connsiteY75" fmla="*/ 129432 h 1161397"/>
              <a:gd name="connsiteX76" fmla="*/ 4844073 w 6884912"/>
              <a:gd name="connsiteY76" fmla="*/ 161768 h 1161397"/>
              <a:gd name="connsiteX77" fmla="*/ 4856454 w 6884912"/>
              <a:gd name="connsiteY77" fmla="*/ 130488 h 1161397"/>
              <a:gd name="connsiteX78" fmla="*/ 4920038 w 6884912"/>
              <a:gd name="connsiteY78" fmla="*/ 140418 h 1161397"/>
              <a:gd name="connsiteX79" fmla="*/ 5016639 w 6884912"/>
              <a:gd name="connsiteY79" fmla="*/ 158905 h 1161397"/>
              <a:gd name="connsiteX80" fmla="*/ 5072009 w 6884912"/>
              <a:gd name="connsiteY80" fmla="*/ 161502 h 1161397"/>
              <a:gd name="connsiteX81" fmla="*/ 5223626 w 6884912"/>
              <a:gd name="connsiteY81" fmla="*/ 177356 h 1161397"/>
              <a:gd name="connsiteX82" fmla="*/ 5375773 w 6884912"/>
              <a:gd name="connsiteY82" fmla="*/ 199913 h 1161397"/>
              <a:gd name="connsiteX83" fmla="*/ 5467502 w 6884912"/>
              <a:gd name="connsiteY83" fmla="*/ 250963 h 1161397"/>
              <a:gd name="connsiteX84" fmla="*/ 5592395 w 6884912"/>
              <a:gd name="connsiteY84" fmla="*/ 265434 h 1161397"/>
              <a:gd name="connsiteX85" fmla="*/ 5613532 w 6884912"/>
              <a:gd name="connsiteY85" fmla="*/ 273379 h 1161397"/>
              <a:gd name="connsiteX86" fmla="*/ 5642173 w 6884912"/>
              <a:gd name="connsiteY86" fmla="*/ 266904 h 1161397"/>
              <a:gd name="connsiteX87" fmla="*/ 5756910 w 6884912"/>
              <a:gd name="connsiteY87" fmla="*/ 239211 h 1161397"/>
              <a:gd name="connsiteX88" fmla="*/ 5846667 w 6884912"/>
              <a:gd name="connsiteY88" fmla="*/ 201786 h 1161397"/>
              <a:gd name="connsiteX89" fmla="*/ 5960732 w 6884912"/>
              <a:gd name="connsiteY89" fmla="*/ 220708 h 1161397"/>
              <a:gd name="connsiteX90" fmla="*/ 6029542 w 6884912"/>
              <a:gd name="connsiteY90" fmla="*/ 210339 h 1161397"/>
              <a:gd name="connsiteX91" fmla="*/ 6141123 w 6884912"/>
              <a:gd name="connsiteY91" fmla="*/ 159923 h 1161397"/>
              <a:gd name="connsiteX92" fmla="*/ 6290640 w 6884912"/>
              <a:gd name="connsiteY92" fmla="*/ 167441 h 1161397"/>
              <a:gd name="connsiteX93" fmla="*/ 6322806 w 6884912"/>
              <a:gd name="connsiteY93" fmla="*/ 213293 h 1161397"/>
              <a:gd name="connsiteX94" fmla="*/ 6380420 w 6884912"/>
              <a:gd name="connsiteY94" fmla="*/ 173195 h 1161397"/>
              <a:gd name="connsiteX95" fmla="*/ 6507891 w 6884912"/>
              <a:gd name="connsiteY95" fmla="*/ 118474 h 1161397"/>
              <a:gd name="connsiteX96" fmla="*/ 6571807 w 6884912"/>
              <a:gd name="connsiteY96" fmla="*/ 98636 h 1161397"/>
              <a:gd name="connsiteX97" fmla="*/ 6671880 w 6884912"/>
              <a:gd name="connsiteY97" fmla="*/ 82931 h 1161397"/>
              <a:gd name="connsiteX98" fmla="*/ 6702266 w 6884912"/>
              <a:gd name="connsiteY98" fmla="*/ 75470 h 1161397"/>
              <a:gd name="connsiteX99" fmla="*/ 6845802 w 6884912"/>
              <a:gd name="connsiteY99" fmla="*/ 24496 h 1161397"/>
              <a:gd name="connsiteX100" fmla="*/ 6884912 w 6884912"/>
              <a:gd name="connsiteY10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178301 w 6884912"/>
              <a:gd name="connsiteY16" fmla="*/ 698094 h 1161397"/>
              <a:gd name="connsiteX17" fmla="*/ 1242716 w 6884912"/>
              <a:gd name="connsiteY17" fmla="*/ 698052 h 1161397"/>
              <a:gd name="connsiteX18" fmla="*/ 1299977 w 6884912"/>
              <a:gd name="connsiteY18" fmla="*/ 639196 h 1161397"/>
              <a:gd name="connsiteX19" fmla="*/ 1326190 w 6884912"/>
              <a:gd name="connsiteY19" fmla="*/ 625955 h 1161397"/>
              <a:gd name="connsiteX20" fmla="*/ 1339600 w 6884912"/>
              <a:gd name="connsiteY20" fmla="*/ 616295 h 1161397"/>
              <a:gd name="connsiteX21" fmla="*/ 1340054 w 6884912"/>
              <a:gd name="connsiteY21" fmla="*/ 614022 h 1161397"/>
              <a:gd name="connsiteX22" fmla="*/ 1391606 w 6884912"/>
              <a:gd name="connsiteY22" fmla="*/ 615229 h 1161397"/>
              <a:gd name="connsiteX23" fmla="*/ 1397565 w 6884912"/>
              <a:gd name="connsiteY23" fmla="*/ 611490 h 1161397"/>
              <a:gd name="connsiteX24" fmla="*/ 1432302 w 6884912"/>
              <a:gd name="connsiteY24" fmla="*/ 617267 h 1161397"/>
              <a:gd name="connsiteX25" fmla="*/ 1449644 w 6884912"/>
              <a:gd name="connsiteY25" fmla="*/ 617591 h 1161397"/>
              <a:gd name="connsiteX26" fmla="*/ 1455793 w 6884912"/>
              <a:gd name="connsiteY26" fmla="*/ 623174 h 1161397"/>
              <a:gd name="connsiteX27" fmla="*/ 1480758 w 6884912"/>
              <a:gd name="connsiteY27" fmla="*/ 620863 h 1161397"/>
              <a:gd name="connsiteX28" fmla="*/ 1483154 w 6884912"/>
              <a:gd name="connsiteY28" fmla="*/ 618527 h 1161397"/>
              <a:gd name="connsiteX29" fmla="*/ 1505495 w 6884912"/>
              <a:gd name="connsiteY29" fmla="*/ 624325 h 1161397"/>
              <a:gd name="connsiteX30" fmla="*/ 1526340 w 6884912"/>
              <a:gd name="connsiteY30" fmla="*/ 638496 h 1161397"/>
              <a:gd name="connsiteX31" fmla="*/ 1731986 w 6884912"/>
              <a:gd name="connsiteY31" fmla="*/ 589682 h 1161397"/>
              <a:gd name="connsiteX32" fmla="*/ 1927935 w 6884912"/>
              <a:gd name="connsiteY32" fmla="*/ 628540 h 1161397"/>
              <a:gd name="connsiteX33" fmla="*/ 2039075 w 6884912"/>
              <a:gd name="connsiteY33" fmla="*/ 599964 h 1161397"/>
              <a:gd name="connsiteX34" fmla="*/ 2066980 w 6884912"/>
              <a:gd name="connsiteY34" fmla="*/ 550413 h 1161397"/>
              <a:gd name="connsiteX35" fmla="*/ 2352236 w 6884912"/>
              <a:gd name="connsiteY35" fmla="*/ 519602 h 1161397"/>
              <a:gd name="connsiteX36" fmla="*/ 2420791 w 6884912"/>
              <a:gd name="connsiteY36" fmla="*/ 492826 h 1161397"/>
              <a:gd name="connsiteX37" fmla="*/ 2489932 w 6884912"/>
              <a:gd name="connsiteY37" fmla="*/ 507864 h 1161397"/>
              <a:gd name="connsiteX38" fmla="*/ 2512917 w 6884912"/>
              <a:gd name="connsiteY38" fmla="*/ 489127 h 1161397"/>
              <a:gd name="connsiteX39" fmla="*/ 2516783 w 6884912"/>
              <a:gd name="connsiteY39" fmla="*/ 485473 h 1161397"/>
              <a:gd name="connsiteX40" fmla="*/ 2534360 w 6884912"/>
              <a:gd name="connsiteY40" fmla="*/ 480064 h 1161397"/>
              <a:gd name="connsiteX41" fmla="*/ 2536691 w 6884912"/>
              <a:gd name="connsiteY41" fmla="*/ 467018 h 1161397"/>
              <a:gd name="connsiteX42" fmla="*/ 2561265 w 6884912"/>
              <a:gd name="connsiteY42" fmla="*/ 450623 h 1161397"/>
              <a:gd name="connsiteX43" fmla="*/ 2594349 w 6884912"/>
              <a:gd name="connsiteY43" fmla="*/ 443884 h 1161397"/>
              <a:gd name="connsiteX44" fmla="*/ 2754324 w 6884912"/>
              <a:gd name="connsiteY44" fmla="*/ 424766 h 1161397"/>
              <a:gd name="connsiteX45" fmla="*/ 2848470 w 6884912"/>
              <a:gd name="connsiteY45" fmla="*/ 405966 h 1161397"/>
              <a:gd name="connsiteX46" fmla="*/ 2881772 w 6884912"/>
              <a:gd name="connsiteY46" fmla="*/ 387260 h 1161397"/>
              <a:gd name="connsiteX47" fmla="*/ 2929932 w 6884912"/>
              <a:gd name="connsiteY47" fmla="*/ 368912 h 1161397"/>
              <a:gd name="connsiteX48" fmla="*/ 3013020 w 6884912"/>
              <a:gd name="connsiteY48" fmla="*/ 327578 h 1161397"/>
              <a:gd name="connsiteX49" fmla="*/ 3222191 w 6884912"/>
              <a:gd name="connsiteY49" fmla="*/ 307887 h 1161397"/>
              <a:gd name="connsiteX50" fmla="*/ 3227953 w 6884912"/>
              <a:gd name="connsiteY50" fmla="*/ 297650 h 1161397"/>
              <a:gd name="connsiteX51" fmla="*/ 3510042 w 6884912"/>
              <a:gd name="connsiteY51" fmla="*/ 311820 h 1161397"/>
              <a:gd name="connsiteX52" fmla="*/ 3626773 w 6884912"/>
              <a:gd name="connsiteY52" fmla="*/ 290452 h 1161397"/>
              <a:gd name="connsiteX53" fmla="*/ 3666217 w 6884912"/>
              <a:gd name="connsiteY53" fmla="*/ 273255 h 1161397"/>
              <a:gd name="connsiteX54" fmla="*/ 3732427 w 6884912"/>
              <a:gd name="connsiteY54" fmla="*/ 245039 h 1161397"/>
              <a:gd name="connsiteX55" fmla="*/ 3777022 w 6884912"/>
              <a:gd name="connsiteY55" fmla="*/ 200276 h 1161397"/>
              <a:gd name="connsiteX56" fmla="*/ 3791246 w 6884912"/>
              <a:gd name="connsiteY56" fmla="*/ 189996 h 1161397"/>
              <a:gd name="connsiteX57" fmla="*/ 3819864 w 6884912"/>
              <a:gd name="connsiteY57" fmla="*/ 194605 h 1161397"/>
              <a:gd name="connsiteX58" fmla="*/ 3830398 w 6884912"/>
              <a:gd name="connsiteY58" fmla="*/ 188383 h 1161397"/>
              <a:gd name="connsiteX59" fmla="*/ 3834360 w 6884912"/>
              <a:gd name="connsiteY59" fmla="*/ 188992 h 1161397"/>
              <a:gd name="connsiteX60" fmla="*/ 3843715 w 6884912"/>
              <a:gd name="connsiteY60" fmla="*/ 188752 h 1161397"/>
              <a:gd name="connsiteX61" fmla="*/ 3842609 w 6884912"/>
              <a:gd name="connsiteY61" fmla="*/ 197386 h 1161397"/>
              <a:gd name="connsiteX62" fmla="*/ 3853961 w 6884912"/>
              <a:gd name="connsiteY62" fmla="*/ 213380 h 1161397"/>
              <a:gd name="connsiteX63" fmla="*/ 3907640 w 6884912"/>
              <a:gd name="connsiteY63" fmla="*/ 207568 h 1161397"/>
              <a:gd name="connsiteX64" fmla="*/ 3910449 w 6884912"/>
              <a:gd name="connsiteY64" fmla="*/ 197808 h 1161397"/>
              <a:gd name="connsiteX65" fmla="*/ 3917197 w 6884912"/>
              <a:gd name="connsiteY65" fmla="*/ 196121 h 1161397"/>
              <a:gd name="connsiteX66" fmla="*/ 3922400 w 6884912"/>
              <a:gd name="connsiteY66" fmla="*/ 205056 h 1161397"/>
              <a:gd name="connsiteX67" fmla="*/ 4013061 w 6884912"/>
              <a:gd name="connsiteY67" fmla="*/ 224874 h 1161397"/>
              <a:gd name="connsiteX68" fmla="*/ 4220717 w 6884912"/>
              <a:gd name="connsiteY68" fmla="*/ 192946 h 1161397"/>
              <a:gd name="connsiteX69" fmla="*/ 4228802 w 6884912"/>
              <a:gd name="connsiteY69" fmla="*/ 201468 h 1161397"/>
              <a:gd name="connsiteX70" fmla="*/ 4289361 w 6884912"/>
              <a:gd name="connsiteY70" fmla="*/ 196642 h 1161397"/>
              <a:gd name="connsiteX71" fmla="*/ 4498913 w 6884912"/>
              <a:gd name="connsiteY71" fmla="*/ 118915 h 1161397"/>
              <a:gd name="connsiteX72" fmla="*/ 4617330 w 6884912"/>
              <a:gd name="connsiteY72" fmla="*/ 111163 h 1161397"/>
              <a:gd name="connsiteX73" fmla="*/ 4659778 w 6884912"/>
              <a:gd name="connsiteY73" fmla="*/ 118219 h 1161397"/>
              <a:gd name="connsiteX74" fmla="*/ 4730870 w 6884912"/>
              <a:gd name="connsiteY74" fmla="*/ 129432 h 1161397"/>
              <a:gd name="connsiteX75" fmla="*/ 4844073 w 6884912"/>
              <a:gd name="connsiteY75" fmla="*/ 161768 h 1161397"/>
              <a:gd name="connsiteX76" fmla="*/ 4856454 w 6884912"/>
              <a:gd name="connsiteY76" fmla="*/ 130488 h 1161397"/>
              <a:gd name="connsiteX77" fmla="*/ 4920038 w 6884912"/>
              <a:gd name="connsiteY77" fmla="*/ 140418 h 1161397"/>
              <a:gd name="connsiteX78" fmla="*/ 5016639 w 6884912"/>
              <a:gd name="connsiteY78" fmla="*/ 158905 h 1161397"/>
              <a:gd name="connsiteX79" fmla="*/ 5072009 w 6884912"/>
              <a:gd name="connsiteY79" fmla="*/ 161502 h 1161397"/>
              <a:gd name="connsiteX80" fmla="*/ 5223626 w 6884912"/>
              <a:gd name="connsiteY80" fmla="*/ 177356 h 1161397"/>
              <a:gd name="connsiteX81" fmla="*/ 5375773 w 6884912"/>
              <a:gd name="connsiteY81" fmla="*/ 199913 h 1161397"/>
              <a:gd name="connsiteX82" fmla="*/ 5467502 w 6884912"/>
              <a:gd name="connsiteY82" fmla="*/ 250963 h 1161397"/>
              <a:gd name="connsiteX83" fmla="*/ 5592395 w 6884912"/>
              <a:gd name="connsiteY83" fmla="*/ 265434 h 1161397"/>
              <a:gd name="connsiteX84" fmla="*/ 5613532 w 6884912"/>
              <a:gd name="connsiteY84" fmla="*/ 273379 h 1161397"/>
              <a:gd name="connsiteX85" fmla="*/ 5642173 w 6884912"/>
              <a:gd name="connsiteY85" fmla="*/ 266904 h 1161397"/>
              <a:gd name="connsiteX86" fmla="*/ 5756910 w 6884912"/>
              <a:gd name="connsiteY86" fmla="*/ 239211 h 1161397"/>
              <a:gd name="connsiteX87" fmla="*/ 5846667 w 6884912"/>
              <a:gd name="connsiteY87" fmla="*/ 201786 h 1161397"/>
              <a:gd name="connsiteX88" fmla="*/ 5960732 w 6884912"/>
              <a:gd name="connsiteY88" fmla="*/ 220708 h 1161397"/>
              <a:gd name="connsiteX89" fmla="*/ 6029542 w 6884912"/>
              <a:gd name="connsiteY89" fmla="*/ 210339 h 1161397"/>
              <a:gd name="connsiteX90" fmla="*/ 6141123 w 6884912"/>
              <a:gd name="connsiteY90" fmla="*/ 159923 h 1161397"/>
              <a:gd name="connsiteX91" fmla="*/ 6290640 w 6884912"/>
              <a:gd name="connsiteY91" fmla="*/ 167441 h 1161397"/>
              <a:gd name="connsiteX92" fmla="*/ 6322806 w 6884912"/>
              <a:gd name="connsiteY92" fmla="*/ 213293 h 1161397"/>
              <a:gd name="connsiteX93" fmla="*/ 6380420 w 6884912"/>
              <a:gd name="connsiteY93" fmla="*/ 173195 h 1161397"/>
              <a:gd name="connsiteX94" fmla="*/ 6507891 w 6884912"/>
              <a:gd name="connsiteY94" fmla="*/ 118474 h 1161397"/>
              <a:gd name="connsiteX95" fmla="*/ 6571807 w 6884912"/>
              <a:gd name="connsiteY95" fmla="*/ 98636 h 1161397"/>
              <a:gd name="connsiteX96" fmla="*/ 6671880 w 6884912"/>
              <a:gd name="connsiteY96" fmla="*/ 82931 h 1161397"/>
              <a:gd name="connsiteX97" fmla="*/ 6702266 w 6884912"/>
              <a:gd name="connsiteY97" fmla="*/ 75470 h 1161397"/>
              <a:gd name="connsiteX98" fmla="*/ 6845802 w 6884912"/>
              <a:gd name="connsiteY98" fmla="*/ 24496 h 1161397"/>
              <a:gd name="connsiteX99" fmla="*/ 6884912 w 6884912"/>
              <a:gd name="connsiteY9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7166 w 6884912"/>
              <a:gd name="connsiteY14" fmla="*/ 744338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6884912" h="1161397">
                <a:moveTo>
                  <a:pt x="6884912" y="0"/>
                </a:moveTo>
                <a:lnTo>
                  <a:pt x="6884912" y="1161397"/>
                </a:lnTo>
                <a:lnTo>
                  <a:pt x="0" y="1161397"/>
                </a:lnTo>
                <a:lnTo>
                  <a:pt x="27135" y="1147460"/>
                </a:lnTo>
                <a:cubicBezTo>
                  <a:pt x="57431" y="1167048"/>
                  <a:pt x="61886" y="1088181"/>
                  <a:pt x="115388" y="1111320"/>
                </a:cubicBezTo>
                <a:cubicBezTo>
                  <a:pt x="146435" y="1096221"/>
                  <a:pt x="156823" y="1079485"/>
                  <a:pt x="213420" y="1056868"/>
                </a:cubicBezTo>
                <a:cubicBezTo>
                  <a:pt x="288217" y="1040787"/>
                  <a:pt x="383333" y="1044881"/>
                  <a:pt x="454970" y="1023343"/>
                </a:cubicBezTo>
                <a:cubicBezTo>
                  <a:pt x="440966" y="999969"/>
                  <a:pt x="571419" y="1006841"/>
                  <a:pt x="548162" y="984908"/>
                </a:cubicBezTo>
                <a:cubicBezTo>
                  <a:pt x="561321" y="956563"/>
                  <a:pt x="637415" y="1010272"/>
                  <a:pt x="651408" y="984938"/>
                </a:cubicBezTo>
                <a:cubicBezTo>
                  <a:pt x="671652" y="980952"/>
                  <a:pt x="698726" y="950833"/>
                  <a:pt x="723108" y="941904"/>
                </a:cubicBezTo>
                <a:cubicBezTo>
                  <a:pt x="760262" y="946949"/>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6251" y="768649"/>
                  <a:pt x="1137166" y="744338"/>
                </a:cubicBezTo>
                <a:lnTo>
                  <a:pt x="1207847" y="689087"/>
                </a:lnTo>
                <a:cubicBezTo>
                  <a:pt x="1226429" y="687736"/>
                  <a:pt x="1222409" y="707958"/>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cubicBezTo>
                  <a:pt x="1339751" y="615537"/>
                  <a:pt x="1339903" y="614780"/>
                  <a:pt x="1340054" y="614022"/>
                </a:cubicBez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61730" y="317407"/>
                  <a:pt x="3186369" y="312875"/>
                  <a:pt x="3222191" y="307887"/>
                </a:cubicBezTo>
                <a:cubicBezTo>
                  <a:pt x="3223593" y="304249"/>
                  <a:pt x="3179978" y="296995"/>
                  <a:pt x="3227953" y="297650"/>
                </a:cubicBezTo>
                <a:cubicBezTo>
                  <a:pt x="3275928" y="298306"/>
                  <a:pt x="3443572" y="313020"/>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62781" y="222856"/>
                  <a:pt x="4184760" y="196847"/>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61586" y="136690"/>
                  <a:pt x="4823142" y="161592"/>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7769" y="214252"/>
                  <a:pt x="6349573" y="188998"/>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lnTo>
                  <a:pt x="688491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How Technology Turns Retail Into a Data-Driven Industry: Real-World Cases  and Trends - rinf.tech">
            <a:extLst>
              <a:ext uri="{FF2B5EF4-FFF2-40B4-BE49-F238E27FC236}">
                <a16:creationId xmlns:a16="http://schemas.microsoft.com/office/drawing/2014/main" id="{66A8B912-7DBE-EE9F-2F86-32C655894BE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749" r="13737" b="-2"/>
          <a:stretch/>
        </p:blipFill>
        <p:spPr bwMode="auto">
          <a:xfrm>
            <a:off x="723899" y="2036324"/>
            <a:ext cx="4029075" cy="321056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1769CA4-53E5-A663-727D-DF5FA6DA1AFF}"/>
              </a:ext>
            </a:extLst>
          </p:cNvPr>
          <p:cNvSpPr>
            <a:spLocks noGrp="1"/>
          </p:cNvSpPr>
          <p:nvPr>
            <p:ph idx="1"/>
          </p:nvPr>
        </p:nvSpPr>
        <p:spPr>
          <a:xfrm>
            <a:off x="5381625" y="2194101"/>
            <a:ext cx="5816362" cy="3908587"/>
          </a:xfrm>
        </p:spPr>
        <p:txBody>
          <a:bodyPr>
            <a:normAutofit/>
          </a:bodyPr>
          <a:lstStyle/>
          <a:p>
            <a:pPr marL="0" indent="0">
              <a:buNone/>
            </a:pPr>
            <a:r>
              <a:rPr lang="en-IN" sz="2000" b="1">
                <a:effectLst/>
                <a:latin typeface="Arial" panose="020B0604020202020204" pitchFamily="34" charset="0"/>
                <a:ea typeface="Arial" panose="020B0604020202020204" pitchFamily="34" charset="0"/>
              </a:rPr>
              <a:t>Technological   opportunities : </a:t>
            </a:r>
            <a:endParaRPr lang="en-IN" sz="2000">
              <a:effectLst/>
              <a:latin typeface="Arial" panose="020B0604020202020204" pitchFamily="34" charset="0"/>
              <a:ea typeface="Arial" panose="020B0604020202020204" pitchFamily="34" charset="0"/>
            </a:endParaRPr>
          </a:p>
          <a:p>
            <a:pPr marL="342900" lvl="0" indent="-342900">
              <a:buFont typeface="Arial" panose="020B0604020202020204" pitchFamily="34" charset="0"/>
              <a:buChar char="●"/>
            </a:pPr>
            <a:r>
              <a:rPr lang="en-IN" sz="2000" u="none" strike="noStrike">
                <a:effectLst/>
                <a:latin typeface="Arial" panose="020B0604020202020204" pitchFamily="34" charset="0"/>
                <a:ea typeface="Arial" panose="020B0604020202020204" pitchFamily="34" charset="0"/>
              </a:rPr>
              <a:t>Innovative packaging and supply through using modern technology. </a:t>
            </a:r>
          </a:p>
          <a:p>
            <a:pPr marL="342900" lvl="0" indent="-342900">
              <a:buFont typeface="Arial" panose="020B0604020202020204" pitchFamily="34" charset="0"/>
              <a:buChar char="●"/>
            </a:pPr>
            <a:r>
              <a:rPr lang="en-IN" sz="2000" u="none" strike="noStrike">
                <a:effectLst/>
                <a:latin typeface="Arial" panose="020B0604020202020204" pitchFamily="34" charset="0"/>
                <a:ea typeface="Arial" panose="020B0604020202020204" pitchFamily="34" charset="0"/>
              </a:rPr>
              <a:t>Retailers have opportunities to develop online campaigning,  social media awareness, content, and blogging to attract people (Technavio, 2023).</a:t>
            </a:r>
          </a:p>
          <a:p>
            <a:pPr marL="342900" lvl="0" indent="-342900">
              <a:buFont typeface="Arial" panose="020B0604020202020204" pitchFamily="34" charset="0"/>
              <a:buChar char="●"/>
            </a:pPr>
            <a:r>
              <a:rPr lang="en-IN" sz="2000" u="none" strike="noStrike">
                <a:effectLst/>
                <a:latin typeface="Arial" panose="020B0604020202020204" pitchFamily="34" charset="0"/>
                <a:ea typeface="Arial" panose="020B0604020202020204" pitchFamily="34" charset="0"/>
              </a:rPr>
              <a:t>The use of digital media creates connections directly with customers (altios, 2022). </a:t>
            </a:r>
          </a:p>
          <a:p>
            <a:pPr marL="0" indent="0">
              <a:buNone/>
            </a:pPr>
            <a:r>
              <a:rPr lang="en-IN" sz="2000">
                <a:effectLst/>
                <a:latin typeface="Arial" panose="020B0604020202020204" pitchFamily="34" charset="0"/>
                <a:ea typeface="Arial" panose="020B0604020202020204" pitchFamily="34" charset="0"/>
              </a:rPr>
              <a:t> </a:t>
            </a:r>
            <a:endParaRPr lang="en-IN" sz="2000"/>
          </a:p>
        </p:txBody>
      </p:sp>
    </p:spTree>
    <p:extLst>
      <p:ext uri="{BB962C8B-B14F-4D97-AF65-F5344CB8AC3E}">
        <p14:creationId xmlns:p14="http://schemas.microsoft.com/office/powerpoint/2010/main" val="27415656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How to Overcome Language Barriers When Hosting Global Events | Associations  Now">
            <a:extLst>
              <a:ext uri="{FF2B5EF4-FFF2-40B4-BE49-F238E27FC236}">
                <a16:creationId xmlns:a16="http://schemas.microsoft.com/office/drawing/2014/main" id="{32AA9726-B6BE-14EC-DF60-8FF18F57AB9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5401"/>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7177" name="Rectangle 717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A47D502-C371-378B-BCFA-29ECDB8D6968}"/>
              </a:ext>
            </a:extLst>
          </p:cNvPr>
          <p:cNvSpPr>
            <a:spLocks noGrp="1"/>
          </p:cNvSpPr>
          <p:nvPr>
            <p:ph type="title"/>
          </p:nvPr>
        </p:nvSpPr>
        <p:spPr>
          <a:xfrm>
            <a:off x="7531610" y="365125"/>
            <a:ext cx="3822189" cy="1899912"/>
          </a:xfrm>
        </p:spPr>
        <p:txBody>
          <a:bodyPr>
            <a:normAutofit/>
          </a:bodyPr>
          <a:lstStyle/>
          <a:p>
            <a:r>
              <a:rPr lang="en-IN" sz="3100" b="1">
                <a:effectLst/>
                <a:latin typeface="Arial" panose="020B0604020202020204" pitchFamily="34" charset="0"/>
                <a:ea typeface="Arial" panose="020B0604020202020204" pitchFamily="34" charset="0"/>
              </a:rPr>
              <a:t>Challenges  of  global trading in Mexico: </a:t>
            </a:r>
            <a:br>
              <a:rPr lang="en-IN" sz="3100">
                <a:effectLst/>
                <a:latin typeface="Arial" panose="020B0604020202020204" pitchFamily="34" charset="0"/>
                <a:ea typeface="Arial" panose="020B0604020202020204" pitchFamily="34" charset="0"/>
              </a:rPr>
            </a:br>
            <a:endParaRPr lang="en-IN" sz="3100"/>
          </a:p>
        </p:txBody>
      </p:sp>
      <p:sp>
        <p:nvSpPr>
          <p:cNvPr id="3" name="Content Placeholder 2">
            <a:extLst>
              <a:ext uri="{FF2B5EF4-FFF2-40B4-BE49-F238E27FC236}">
                <a16:creationId xmlns:a16="http://schemas.microsoft.com/office/drawing/2014/main" id="{E4756000-B18B-333A-D2EA-0628BE377CEB}"/>
              </a:ext>
            </a:extLst>
          </p:cNvPr>
          <p:cNvSpPr>
            <a:spLocks noGrp="1"/>
          </p:cNvSpPr>
          <p:nvPr>
            <p:ph idx="1"/>
          </p:nvPr>
        </p:nvSpPr>
        <p:spPr>
          <a:xfrm>
            <a:off x="7531610" y="2434201"/>
            <a:ext cx="3822189" cy="3742762"/>
          </a:xfrm>
        </p:spPr>
        <p:txBody>
          <a:bodyPr>
            <a:normAutofit/>
          </a:bodyPr>
          <a:lstStyle/>
          <a:p>
            <a:pPr marL="0" indent="0">
              <a:buNone/>
            </a:pPr>
            <a:r>
              <a:rPr lang="en-IN" sz="1600" b="1">
                <a:effectLst/>
                <a:latin typeface="Arial" panose="020B0604020202020204" pitchFamily="34" charset="0"/>
                <a:ea typeface="Arial" panose="020B0604020202020204" pitchFamily="34" charset="0"/>
              </a:rPr>
              <a:t>Language and cultural challenges : </a:t>
            </a:r>
            <a:endParaRPr lang="en-IN" sz="1600">
              <a:effectLst/>
              <a:latin typeface="Arial" panose="020B0604020202020204" pitchFamily="34" charset="0"/>
              <a:ea typeface="Arial" panose="020B0604020202020204" pitchFamily="34" charset="0"/>
            </a:endParaRPr>
          </a:p>
          <a:p>
            <a:pPr marL="342900" lvl="0" indent="-342900">
              <a:buFont typeface="Arial" panose="020B0604020202020204" pitchFamily="34" charset="0"/>
              <a:buChar char="●"/>
            </a:pPr>
            <a:r>
              <a:rPr lang="en-IN" sz="1600" u="none" strike="noStrike">
                <a:effectLst/>
                <a:latin typeface="Arial" panose="020B0604020202020204" pitchFamily="34" charset="0"/>
                <a:ea typeface="Arial" panose="020B0604020202020204" pitchFamily="34" charset="0"/>
              </a:rPr>
              <a:t>The language of Mexico is Spanish whereas the language of the UK is English. </a:t>
            </a:r>
          </a:p>
          <a:p>
            <a:pPr marL="342900" lvl="0" indent="-342900">
              <a:buFont typeface="Arial" panose="020B0604020202020204" pitchFamily="34" charset="0"/>
              <a:buChar char="●"/>
            </a:pPr>
            <a:r>
              <a:rPr lang="en-IN" sz="1600" u="none" strike="noStrike">
                <a:effectLst/>
                <a:latin typeface="Arial" panose="020B0604020202020204" pitchFamily="34" charset="0"/>
                <a:ea typeface="Arial" panose="020B0604020202020204" pitchFamily="34" charset="0"/>
              </a:rPr>
              <a:t>The  Mexican people do not have proper official culture and  on the other hand, UK people are extremely  professional (cultural atlas, 2023)</a:t>
            </a:r>
          </a:p>
          <a:p>
            <a:pPr marL="342900" lvl="0" indent="-342900">
              <a:buFont typeface="Arial" panose="020B0604020202020204" pitchFamily="34" charset="0"/>
              <a:buChar char="●"/>
            </a:pPr>
            <a:r>
              <a:rPr lang="en-IN" sz="1600" u="none" strike="noStrike">
                <a:effectLst/>
                <a:latin typeface="Arial" panose="020B0604020202020204" pitchFamily="34" charset="0"/>
                <a:ea typeface="Arial" panose="020B0604020202020204" pitchFamily="34" charset="0"/>
              </a:rPr>
              <a:t>The  people of Mexico do not believe in individualism  whereas the  UK peoples are highly individualistic (Hofstede-insights, 2023)</a:t>
            </a:r>
          </a:p>
          <a:p>
            <a:pPr marL="0" indent="0">
              <a:buNone/>
            </a:pPr>
            <a:r>
              <a:rPr lang="en-IN" sz="1600" b="1">
                <a:effectLst/>
                <a:latin typeface="Arial" panose="020B0604020202020204" pitchFamily="34" charset="0"/>
                <a:ea typeface="Arial" panose="020B0604020202020204" pitchFamily="34" charset="0"/>
              </a:rPr>
              <a:t> </a:t>
            </a:r>
            <a:endParaRPr lang="en-IN" sz="1600">
              <a:effectLst/>
              <a:latin typeface="Arial" panose="020B0604020202020204" pitchFamily="34" charset="0"/>
              <a:ea typeface="Arial" panose="020B0604020202020204" pitchFamily="34" charset="0"/>
            </a:endParaRPr>
          </a:p>
          <a:p>
            <a:endParaRPr lang="en-IN" sz="1600"/>
          </a:p>
        </p:txBody>
      </p:sp>
    </p:spTree>
    <p:extLst>
      <p:ext uri="{BB962C8B-B14F-4D97-AF65-F5344CB8AC3E}">
        <p14:creationId xmlns:p14="http://schemas.microsoft.com/office/powerpoint/2010/main" val="29099856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6" name="Rectangle 615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7" name="Freeform: Shape 615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F616227-1C20-E1AF-BD5F-5390571DD0DA}"/>
              </a:ext>
            </a:extLst>
          </p:cNvPr>
          <p:cNvSpPr>
            <a:spLocks noGrp="1"/>
          </p:cNvSpPr>
          <p:nvPr>
            <p:ph type="title"/>
          </p:nvPr>
        </p:nvSpPr>
        <p:spPr>
          <a:xfrm>
            <a:off x="1137034" y="609597"/>
            <a:ext cx="9392421" cy="1330841"/>
          </a:xfrm>
        </p:spPr>
        <p:txBody>
          <a:bodyPr>
            <a:normAutofit/>
          </a:bodyPr>
          <a:lstStyle/>
          <a:p>
            <a:r>
              <a:rPr lang="en-IN" sz="3700" b="1">
                <a:effectLst/>
                <a:latin typeface="Arial" panose="020B0604020202020204" pitchFamily="34" charset="0"/>
                <a:ea typeface="Arial" panose="020B0604020202020204" pitchFamily="34" charset="0"/>
              </a:rPr>
              <a:t>Challenges  of  global trading in Mexico: </a:t>
            </a:r>
            <a:br>
              <a:rPr lang="en-IN" sz="3700">
                <a:effectLst/>
                <a:latin typeface="Arial" panose="020B0604020202020204" pitchFamily="34" charset="0"/>
                <a:ea typeface="Arial" panose="020B0604020202020204" pitchFamily="34" charset="0"/>
              </a:rPr>
            </a:br>
            <a:endParaRPr lang="en-IN" sz="3700"/>
          </a:p>
        </p:txBody>
      </p:sp>
      <p:sp>
        <p:nvSpPr>
          <p:cNvPr id="3" name="Content Placeholder 2">
            <a:extLst>
              <a:ext uri="{FF2B5EF4-FFF2-40B4-BE49-F238E27FC236}">
                <a16:creationId xmlns:a16="http://schemas.microsoft.com/office/drawing/2014/main" id="{3BA57735-829A-73A2-3A1F-B032E5E7B689}"/>
              </a:ext>
            </a:extLst>
          </p:cNvPr>
          <p:cNvSpPr>
            <a:spLocks noGrp="1"/>
          </p:cNvSpPr>
          <p:nvPr>
            <p:ph idx="1"/>
          </p:nvPr>
        </p:nvSpPr>
        <p:spPr>
          <a:xfrm>
            <a:off x="1137034" y="2198362"/>
            <a:ext cx="4958966" cy="3917773"/>
          </a:xfrm>
        </p:spPr>
        <p:txBody>
          <a:bodyPr>
            <a:normAutofit/>
          </a:bodyPr>
          <a:lstStyle/>
          <a:p>
            <a:pPr marL="0" indent="0">
              <a:buNone/>
            </a:pPr>
            <a:r>
              <a:rPr lang="en-IN" sz="2000" b="1">
                <a:effectLst/>
                <a:latin typeface="Arial" panose="020B0604020202020204" pitchFamily="34" charset="0"/>
                <a:ea typeface="Arial" panose="020B0604020202020204" pitchFamily="34" charset="0"/>
              </a:rPr>
              <a:t>Challenges of corporate governance: </a:t>
            </a:r>
            <a:endParaRPr lang="en-IN" sz="2000">
              <a:effectLst/>
              <a:latin typeface="Arial" panose="020B0604020202020204" pitchFamily="34" charset="0"/>
              <a:ea typeface="Arial" panose="020B0604020202020204" pitchFamily="34" charset="0"/>
            </a:endParaRPr>
          </a:p>
          <a:p>
            <a:pPr marL="342900" lvl="0" indent="-342900">
              <a:buFont typeface="Arial" panose="020B0604020202020204" pitchFamily="34" charset="0"/>
              <a:buChar char="●"/>
            </a:pPr>
            <a:r>
              <a:rPr lang="en-IN" sz="2000" u="none" strike="noStrike">
                <a:effectLst/>
                <a:latin typeface="Arial" panose="020B0604020202020204" pitchFamily="34" charset="0"/>
                <a:ea typeface="Arial" panose="020B0604020202020204" pitchFamily="34" charset="0"/>
              </a:rPr>
              <a:t>The Mexican  government has many issues </a:t>
            </a:r>
          </a:p>
          <a:p>
            <a:pPr marL="342900" lvl="0" indent="-342900">
              <a:buFont typeface="Arial" panose="020B0604020202020204" pitchFamily="34" charset="0"/>
              <a:buChar char="●"/>
            </a:pPr>
            <a:r>
              <a:rPr lang="en-IN" sz="2000" u="none" strike="noStrike">
                <a:effectLst/>
                <a:latin typeface="Arial" panose="020B0604020202020204" pitchFamily="34" charset="0"/>
                <a:ea typeface="Arial" panose="020B0604020202020204" pitchFamily="34" charset="0"/>
              </a:rPr>
              <a:t>The long-term process of the registrations creates limitations for global extensions. </a:t>
            </a:r>
          </a:p>
          <a:p>
            <a:pPr marL="342900" lvl="0" indent="-342900">
              <a:buFont typeface="Arial" panose="020B0604020202020204" pitchFamily="34" charset="0"/>
              <a:buChar char="●"/>
            </a:pPr>
            <a:r>
              <a:rPr lang="en-IN" sz="2000" u="none" strike="noStrike">
                <a:effectLst/>
                <a:latin typeface="Arial" panose="020B0604020202020204" pitchFamily="34" charset="0"/>
                <a:ea typeface="Arial" panose="020B0604020202020204" pitchFamily="34" charset="0"/>
              </a:rPr>
              <a:t>Weak labour law policies create opportunities for employees only. </a:t>
            </a:r>
          </a:p>
          <a:p>
            <a:pPr marL="0" indent="0">
              <a:buNone/>
            </a:pPr>
            <a:endParaRPr lang="en-IN" sz="2000">
              <a:effectLst/>
              <a:latin typeface="Arial" panose="020B0604020202020204" pitchFamily="34" charset="0"/>
              <a:ea typeface="Arial" panose="020B0604020202020204" pitchFamily="34" charset="0"/>
            </a:endParaRPr>
          </a:p>
          <a:p>
            <a:endParaRPr lang="en-IN" sz="2000"/>
          </a:p>
        </p:txBody>
      </p:sp>
      <p:pic>
        <p:nvPicPr>
          <p:cNvPr id="6146" name="Picture 2" descr="The Failure of Corporate Governance and Its Impact on Business">
            <a:extLst>
              <a:ext uri="{FF2B5EF4-FFF2-40B4-BE49-F238E27FC236}">
                <a16:creationId xmlns:a16="http://schemas.microsoft.com/office/drawing/2014/main" id="{A9B32EE6-DABC-6320-ACCD-77E6A5A3002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719367" y="2692162"/>
            <a:ext cx="4788505" cy="2741418"/>
          </a:xfrm>
          <a:prstGeom prst="rect">
            <a:avLst/>
          </a:prstGeom>
          <a:noFill/>
          <a:extLst>
            <a:ext uri="{909E8E84-426E-40DD-AFC4-6F175D3DCCD1}">
              <a14:hiddenFill xmlns:a14="http://schemas.microsoft.com/office/drawing/2010/main">
                <a:solidFill>
                  <a:srgbClr val="FFFFFF"/>
                </a:solidFill>
              </a14:hiddenFill>
            </a:ext>
          </a:extLst>
        </p:spPr>
      </p:pic>
      <p:sp>
        <p:nvSpPr>
          <p:cNvPr id="6155" name="Freeform: Shape 615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5337730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9" name="Rectangle 5128">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F15285-B5A9-FE1B-EFE8-039E4B0107A8}"/>
              </a:ext>
            </a:extLst>
          </p:cNvPr>
          <p:cNvSpPr>
            <a:spLocks noGrp="1"/>
          </p:cNvSpPr>
          <p:nvPr>
            <p:ph type="title"/>
          </p:nvPr>
        </p:nvSpPr>
        <p:spPr>
          <a:xfrm>
            <a:off x="7320466" y="609600"/>
            <a:ext cx="4140014" cy="1330839"/>
          </a:xfrm>
        </p:spPr>
        <p:txBody>
          <a:bodyPr>
            <a:normAutofit/>
          </a:bodyPr>
          <a:lstStyle/>
          <a:p>
            <a:r>
              <a:rPr lang="en-IN" sz="2800" b="1">
                <a:effectLst/>
                <a:latin typeface="Arial" panose="020B0604020202020204" pitchFamily="34" charset="0"/>
                <a:ea typeface="Arial" panose="020B0604020202020204" pitchFamily="34" charset="0"/>
              </a:rPr>
              <a:t>Challenges  of  global trading in Mexico: </a:t>
            </a:r>
            <a:br>
              <a:rPr lang="en-IN" sz="2800">
                <a:effectLst/>
                <a:latin typeface="Arial" panose="020B0604020202020204" pitchFamily="34" charset="0"/>
                <a:ea typeface="Arial" panose="020B0604020202020204" pitchFamily="34" charset="0"/>
              </a:rPr>
            </a:br>
            <a:endParaRPr lang="en-IN" sz="2800"/>
          </a:p>
        </p:txBody>
      </p:sp>
      <p:pic>
        <p:nvPicPr>
          <p:cNvPr id="5122" name="Picture 2" descr="Working with Diverse Groups | People &amp; Culture">
            <a:extLst>
              <a:ext uri="{FF2B5EF4-FFF2-40B4-BE49-F238E27FC236}">
                <a16:creationId xmlns:a16="http://schemas.microsoft.com/office/drawing/2014/main" id="{1AA2CBB6-89F5-0D46-418C-42512C3E745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633"/>
          <a:stretch/>
        </p:blipFill>
        <p:spPr bwMode="auto">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5FA6A88-C392-9FA6-3227-9822DDBBD974}"/>
              </a:ext>
            </a:extLst>
          </p:cNvPr>
          <p:cNvSpPr>
            <a:spLocks noGrp="1"/>
          </p:cNvSpPr>
          <p:nvPr>
            <p:ph idx="1"/>
          </p:nvPr>
        </p:nvSpPr>
        <p:spPr>
          <a:xfrm>
            <a:off x="7320465" y="2194102"/>
            <a:ext cx="4140013" cy="3908586"/>
          </a:xfrm>
        </p:spPr>
        <p:txBody>
          <a:bodyPr>
            <a:normAutofit/>
          </a:bodyPr>
          <a:lstStyle/>
          <a:p>
            <a:pPr marL="0" indent="0">
              <a:buNone/>
            </a:pPr>
            <a:r>
              <a:rPr lang="en-IN" sz="1700" b="1">
                <a:effectLst/>
                <a:latin typeface="Arial" panose="020B0604020202020204" pitchFamily="34" charset="0"/>
                <a:ea typeface="Arial" panose="020B0604020202020204" pitchFamily="34" charset="0"/>
              </a:rPr>
              <a:t>Challenges in business strategies : </a:t>
            </a:r>
            <a:endParaRPr lang="en-IN" sz="1700">
              <a:effectLst/>
              <a:latin typeface="Arial" panose="020B0604020202020204" pitchFamily="34" charset="0"/>
              <a:ea typeface="Arial" panose="020B0604020202020204" pitchFamily="34" charset="0"/>
            </a:endParaRPr>
          </a:p>
          <a:p>
            <a:pPr marL="342900" lvl="0" indent="-342900">
              <a:buFont typeface="Arial" panose="020B0604020202020204" pitchFamily="34" charset="0"/>
              <a:buChar char="●"/>
            </a:pPr>
            <a:r>
              <a:rPr lang="en-IN" sz="1700" u="none" strike="noStrike">
                <a:effectLst/>
                <a:latin typeface="Arial" panose="020B0604020202020204" pitchFamily="34" charset="0"/>
                <a:ea typeface="Arial" panose="020B0604020202020204" pitchFamily="34" charset="0"/>
              </a:rPr>
              <a:t>Diversity management and the creation of a global team are one of the challenging parts of the business. </a:t>
            </a:r>
          </a:p>
          <a:p>
            <a:pPr marL="342900" lvl="0" indent="-342900">
              <a:buFont typeface="Arial" panose="020B0604020202020204" pitchFamily="34" charset="0"/>
              <a:buChar char="●"/>
            </a:pPr>
            <a:r>
              <a:rPr lang="en-IN" sz="1700" u="none" strike="noStrike">
                <a:effectLst/>
                <a:latin typeface="Arial" panose="020B0604020202020204" pitchFamily="34" charset="0"/>
                <a:ea typeface="Arial" panose="020B0604020202020204" pitchFamily="34" charset="0"/>
              </a:rPr>
              <a:t>Supply chain issues are another biggest challenge in foreign business. </a:t>
            </a:r>
          </a:p>
          <a:p>
            <a:pPr marL="342900" lvl="0" indent="-342900">
              <a:buFont typeface="Arial" panose="020B0604020202020204" pitchFamily="34" charset="0"/>
              <a:buChar char="●"/>
            </a:pPr>
            <a:r>
              <a:rPr lang="en-IN" sz="1700" u="none" strike="noStrike">
                <a:effectLst/>
                <a:latin typeface="Arial" panose="020B0604020202020204" pitchFamily="34" charset="0"/>
                <a:ea typeface="Arial" panose="020B0604020202020204" pitchFamily="34" charset="0"/>
              </a:rPr>
              <a:t>Handling any kind of pandemic situation (Technavio, 2023).</a:t>
            </a:r>
          </a:p>
          <a:p>
            <a:pPr marL="342900" lvl="0" indent="-342900">
              <a:buFont typeface="Arial" panose="020B0604020202020204" pitchFamily="34" charset="0"/>
              <a:buChar char="●"/>
            </a:pPr>
            <a:r>
              <a:rPr lang="en-IN" sz="1700" u="none" strike="noStrike">
                <a:effectLst/>
                <a:latin typeface="Arial" panose="020B0604020202020204" pitchFamily="34" charset="0"/>
                <a:ea typeface="Arial" panose="020B0604020202020204" pitchFamily="34" charset="0"/>
              </a:rPr>
              <a:t>Hybrid working strategies create communications gaps and this can reduce employee engagement. </a:t>
            </a:r>
          </a:p>
          <a:p>
            <a:pPr marL="342900" lvl="0" indent="-342900">
              <a:buFont typeface="Arial" panose="020B0604020202020204" pitchFamily="34" charset="0"/>
              <a:buChar char="●"/>
            </a:pPr>
            <a:r>
              <a:rPr lang="en-IN" sz="1700" u="none" strike="noStrike">
                <a:effectLst/>
                <a:latin typeface="Arial" panose="020B0604020202020204" pitchFamily="34" charset="0"/>
                <a:ea typeface="Arial" panose="020B0604020202020204" pitchFamily="34" charset="0"/>
              </a:rPr>
              <a:t>Due to different cultures, loyalty and trust issues are normal today. </a:t>
            </a:r>
          </a:p>
          <a:p>
            <a:pPr marL="0" indent="0">
              <a:buNone/>
            </a:pPr>
            <a:endParaRPr lang="en-IN" sz="1700"/>
          </a:p>
        </p:txBody>
      </p:sp>
    </p:spTree>
    <p:extLst>
      <p:ext uri="{BB962C8B-B14F-4D97-AF65-F5344CB8AC3E}">
        <p14:creationId xmlns:p14="http://schemas.microsoft.com/office/powerpoint/2010/main" val="41346452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6" name="Rectangle 4110">
            <a:extLst>
              <a:ext uri="{FF2B5EF4-FFF2-40B4-BE49-F238E27FC236}">
                <a16:creationId xmlns:a16="http://schemas.microsoft.com/office/drawing/2014/main" id="{9F27744B-47AB-4459-8C2F-1D5EE63A3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Different Time Zone? No Problem!">
            <a:extLst>
              <a:ext uri="{FF2B5EF4-FFF2-40B4-BE49-F238E27FC236}">
                <a16:creationId xmlns:a16="http://schemas.microsoft.com/office/drawing/2014/main" id="{5A579813-4EBD-6CA1-A543-6BAC1AF8F8A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480"/>
          <a:stretch/>
        </p:blipFill>
        <p:spPr bwMode="auto">
          <a:xfrm>
            <a:off x="1" y="10"/>
            <a:ext cx="6865165" cy="6857990"/>
          </a:xfrm>
          <a:custGeom>
            <a:avLst/>
            <a:gdLst/>
            <a:ahLst/>
            <a:cxnLst/>
            <a:rect l="l" t="t" r="r" b="b"/>
            <a:pathLst>
              <a:path w="6865165" h="6858000">
                <a:moveTo>
                  <a:pt x="0" y="0"/>
                </a:moveTo>
                <a:lnTo>
                  <a:pt x="6865165" y="0"/>
                </a:lnTo>
                <a:lnTo>
                  <a:pt x="6859621" y="22952"/>
                </a:lnTo>
                <a:cubicBezTo>
                  <a:pt x="6623056" y="1069835"/>
                  <a:pt x="6492240" y="2220824"/>
                  <a:pt x="6492240" y="3429001"/>
                </a:cubicBezTo>
                <a:cubicBezTo>
                  <a:pt x="6492240" y="4637179"/>
                  <a:pt x="6623056" y="5788167"/>
                  <a:pt x="6859621" y="6835050"/>
                </a:cubicBezTo>
                <a:lnTo>
                  <a:pt x="686516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useBgFill="1">
        <p:nvSpPr>
          <p:cNvPr id="4118" name="Freeform: Shape 4112">
            <a:extLst>
              <a:ext uri="{FF2B5EF4-FFF2-40B4-BE49-F238E27FC236}">
                <a16:creationId xmlns:a16="http://schemas.microsoft.com/office/drawing/2014/main" id="{7D266DCC-5218-4AE0-B964-6FC2EA3BD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2240" y="0"/>
            <a:ext cx="5699760" cy="6858000"/>
          </a:xfrm>
          <a:custGeom>
            <a:avLst/>
            <a:gdLst>
              <a:gd name="connsiteX0" fmla="*/ 365648 w 5588548"/>
              <a:gd name="connsiteY0" fmla="*/ 0 h 6858000"/>
              <a:gd name="connsiteX1" fmla="*/ 5588548 w 5588548"/>
              <a:gd name="connsiteY1" fmla="*/ 0 h 6858000"/>
              <a:gd name="connsiteX2" fmla="*/ 5588548 w 5588548"/>
              <a:gd name="connsiteY2" fmla="*/ 6858000 h 6858000"/>
              <a:gd name="connsiteX3" fmla="*/ 365648 w 5588548"/>
              <a:gd name="connsiteY3" fmla="*/ 6858000 h 6858000"/>
              <a:gd name="connsiteX4" fmla="*/ 360213 w 5588548"/>
              <a:gd name="connsiteY4" fmla="*/ 6835050 h 6858000"/>
              <a:gd name="connsiteX5" fmla="*/ 0 w 5588548"/>
              <a:gd name="connsiteY5" fmla="*/ 3429001 h 6858000"/>
              <a:gd name="connsiteX6" fmla="*/ 360213 w 5588548"/>
              <a:gd name="connsiteY6" fmla="*/ 229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88548" h="6858000">
                <a:moveTo>
                  <a:pt x="365648" y="0"/>
                </a:moveTo>
                <a:lnTo>
                  <a:pt x="5588548" y="0"/>
                </a:lnTo>
                <a:lnTo>
                  <a:pt x="5588548" y="6858000"/>
                </a:lnTo>
                <a:lnTo>
                  <a:pt x="365648" y="6858000"/>
                </a:lnTo>
                <a:lnTo>
                  <a:pt x="360213" y="6835050"/>
                </a:lnTo>
                <a:cubicBezTo>
                  <a:pt x="128263" y="5788167"/>
                  <a:pt x="0" y="4637179"/>
                  <a:pt x="0" y="3429001"/>
                </a:cubicBezTo>
                <a:cubicBezTo>
                  <a:pt x="0" y="2220824"/>
                  <a:pt x="128263" y="1069835"/>
                  <a:pt x="360213" y="22952"/>
                </a:cubicBezTo>
                <a:close/>
              </a:path>
            </a:pathLst>
          </a:custGeom>
          <a:ln w="9525">
            <a:solidFill>
              <a:srgbClr val="EFEFEF"/>
            </a:solidFill>
          </a:ln>
          <a:effectLst>
            <a:outerShdw blurRad="50800" dist="38100" dir="10800000" algn="r"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115" name="Freeform: Shape 4114">
            <a:extLst>
              <a:ext uri="{FF2B5EF4-FFF2-40B4-BE49-F238E27FC236}">
                <a16:creationId xmlns:a16="http://schemas.microsoft.com/office/drawing/2014/main" id="{973DE4F1-1583-4AE3-9696-9659D27C5F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1384" y="0"/>
            <a:ext cx="5690616" cy="6858000"/>
          </a:xfrm>
          <a:custGeom>
            <a:avLst/>
            <a:gdLst>
              <a:gd name="connsiteX0" fmla="*/ 372925 w 5690616"/>
              <a:gd name="connsiteY0" fmla="*/ 0 h 6858000"/>
              <a:gd name="connsiteX1" fmla="*/ 5690616 w 5690616"/>
              <a:gd name="connsiteY1" fmla="*/ 0 h 6858000"/>
              <a:gd name="connsiteX2" fmla="*/ 5690616 w 5690616"/>
              <a:gd name="connsiteY2" fmla="*/ 6858000 h 6858000"/>
              <a:gd name="connsiteX3" fmla="*/ 372925 w 5690616"/>
              <a:gd name="connsiteY3" fmla="*/ 6858000 h 6858000"/>
              <a:gd name="connsiteX4" fmla="*/ 367381 w 5690616"/>
              <a:gd name="connsiteY4" fmla="*/ 6835050 h 6858000"/>
              <a:gd name="connsiteX5" fmla="*/ 0 w 5690616"/>
              <a:gd name="connsiteY5" fmla="*/ 3429001 h 6858000"/>
              <a:gd name="connsiteX6" fmla="*/ 367381 w 5690616"/>
              <a:gd name="connsiteY6" fmla="*/ 229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90616" h="6858000">
                <a:moveTo>
                  <a:pt x="372925" y="0"/>
                </a:moveTo>
                <a:lnTo>
                  <a:pt x="5690616" y="0"/>
                </a:lnTo>
                <a:lnTo>
                  <a:pt x="5690616" y="6858000"/>
                </a:lnTo>
                <a:lnTo>
                  <a:pt x="372925" y="6858000"/>
                </a:lnTo>
                <a:lnTo>
                  <a:pt x="367381" y="6835050"/>
                </a:lnTo>
                <a:cubicBezTo>
                  <a:pt x="130816" y="5788167"/>
                  <a:pt x="0" y="4637179"/>
                  <a:pt x="0" y="3429001"/>
                </a:cubicBezTo>
                <a:cubicBezTo>
                  <a:pt x="0" y="2220824"/>
                  <a:pt x="130816" y="1069835"/>
                  <a:pt x="367381" y="22952"/>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216DA5B-0CCC-B3EC-DF42-BEF190231F90}"/>
              </a:ext>
            </a:extLst>
          </p:cNvPr>
          <p:cNvSpPr>
            <a:spLocks noGrp="1"/>
          </p:cNvSpPr>
          <p:nvPr>
            <p:ph type="title"/>
          </p:nvPr>
        </p:nvSpPr>
        <p:spPr>
          <a:xfrm>
            <a:off x="7255564" y="914400"/>
            <a:ext cx="4485861" cy="1106556"/>
          </a:xfrm>
        </p:spPr>
        <p:txBody>
          <a:bodyPr anchor="b">
            <a:normAutofit/>
          </a:bodyPr>
          <a:lstStyle/>
          <a:p>
            <a:r>
              <a:rPr lang="en-IN" sz="2200">
                <a:effectLst/>
                <a:latin typeface="Arial" panose="020B0604020202020204" pitchFamily="34" charset="0"/>
                <a:ea typeface="Arial" panose="020B0604020202020204" pitchFamily="34" charset="0"/>
              </a:rPr>
              <a:t>Different types of barriers in foreign business : </a:t>
            </a:r>
            <a:br>
              <a:rPr lang="en-IN" sz="2200">
                <a:effectLst/>
                <a:latin typeface="Arial" panose="020B0604020202020204" pitchFamily="34" charset="0"/>
                <a:ea typeface="Arial" panose="020B0604020202020204" pitchFamily="34" charset="0"/>
              </a:rPr>
            </a:br>
            <a:endParaRPr lang="en-IN" sz="2200"/>
          </a:p>
        </p:txBody>
      </p:sp>
      <p:sp>
        <p:nvSpPr>
          <p:cNvPr id="4117" name="Rectangle 4116">
            <a:extLst>
              <a:ext uri="{FF2B5EF4-FFF2-40B4-BE49-F238E27FC236}">
                <a16:creationId xmlns:a16="http://schemas.microsoft.com/office/drawing/2014/main" id="{D6297641-8B9F-4767-9606-8A1131322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2239"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119" name="Rectangle 4118">
            <a:extLst>
              <a:ext uri="{FF2B5EF4-FFF2-40B4-BE49-F238E27FC236}">
                <a16:creationId xmlns:a16="http://schemas.microsoft.com/office/drawing/2014/main" id="{FD3C8959-A2A1-469E-8619-82F077E33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4495" y="218239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D6C1AB93-2A8A-FE1C-9D95-EDEED40782C6}"/>
              </a:ext>
            </a:extLst>
          </p:cNvPr>
          <p:cNvSpPr>
            <a:spLocks noGrp="1"/>
          </p:cNvSpPr>
          <p:nvPr>
            <p:ph idx="1"/>
          </p:nvPr>
        </p:nvSpPr>
        <p:spPr>
          <a:xfrm>
            <a:off x="7255563" y="2440100"/>
            <a:ext cx="4485861" cy="3834804"/>
          </a:xfrm>
        </p:spPr>
        <p:txBody>
          <a:bodyPr anchor="t">
            <a:normAutofit/>
          </a:bodyPr>
          <a:lstStyle/>
          <a:p>
            <a:pPr marL="0" indent="0">
              <a:buNone/>
            </a:pPr>
            <a:endParaRPr lang="en-IN" sz="1800" dirty="0">
              <a:effectLst/>
              <a:latin typeface="Arial" panose="020B0604020202020204" pitchFamily="34" charset="0"/>
              <a:ea typeface="Arial" panose="020B0604020202020204" pitchFamily="34" charset="0"/>
            </a:endParaRPr>
          </a:p>
          <a:p>
            <a:pPr marL="342900" lvl="0" indent="-342900">
              <a:buFont typeface="Arial" panose="020B0604020202020204" pitchFamily="34" charset="0"/>
              <a:buChar char="●"/>
            </a:pPr>
            <a:r>
              <a:rPr lang="en-IN" sz="1800" u="none" strike="noStrike" dirty="0">
                <a:effectLst/>
                <a:latin typeface="Arial" panose="020B0604020202020204" pitchFamily="34" charset="0"/>
                <a:ea typeface="Arial" panose="020B0604020202020204" pitchFamily="34" charset="0"/>
              </a:rPr>
              <a:t>Time zone barrier biggest barrier ( </a:t>
            </a:r>
            <a:r>
              <a:rPr lang="en-IN" sz="1800" u="none" strike="noStrike" dirty="0" err="1">
                <a:effectLst/>
                <a:latin typeface="Arial" panose="020B0604020202020204" pitchFamily="34" charset="0"/>
                <a:ea typeface="Arial" panose="020B0604020202020204" pitchFamily="34" charset="0"/>
              </a:rPr>
              <a:t>Timeanddate</a:t>
            </a:r>
            <a:r>
              <a:rPr lang="en-IN" sz="1800" u="none" strike="noStrike" dirty="0">
                <a:effectLst/>
                <a:latin typeface="Arial" panose="020B0604020202020204" pitchFamily="34" charset="0"/>
                <a:ea typeface="Arial" panose="020B0604020202020204" pitchFamily="34" charset="0"/>
              </a:rPr>
              <a:t>, 2023) </a:t>
            </a:r>
          </a:p>
          <a:p>
            <a:pPr marL="342900" lvl="0" indent="-342900">
              <a:buFont typeface="Arial" panose="020B0604020202020204" pitchFamily="34" charset="0"/>
              <a:buChar char="●"/>
            </a:pPr>
            <a:r>
              <a:rPr lang="en-IN" sz="1800" u="none" strike="noStrike" dirty="0">
                <a:effectLst/>
                <a:latin typeface="Arial" panose="020B0604020202020204" pitchFamily="34" charset="0"/>
                <a:ea typeface="Arial" panose="020B0604020202020204" pitchFamily="34" charset="0"/>
              </a:rPr>
              <a:t>Currency exchange is another challenging part of the business. </a:t>
            </a:r>
          </a:p>
          <a:p>
            <a:pPr marL="342900" lvl="0" indent="-342900">
              <a:buFont typeface="Arial" panose="020B0604020202020204" pitchFamily="34" charset="0"/>
              <a:buChar char="●"/>
            </a:pPr>
            <a:r>
              <a:rPr lang="en-IN" sz="1800" u="none" strike="noStrike" dirty="0">
                <a:effectLst/>
                <a:latin typeface="Arial" panose="020B0604020202020204" pitchFamily="34" charset="0"/>
                <a:ea typeface="Arial" panose="020B0604020202020204" pitchFamily="34" charset="0"/>
              </a:rPr>
              <a:t>Higher inflation rates create infatuation in retail pricing. </a:t>
            </a:r>
          </a:p>
          <a:p>
            <a:pPr marL="127000" indent="0">
              <a:spcBef>
                <a:spcPts val="1200"/>
              </a:spcBef>
              <a:spcAft>
                <a:spcPts val="1200"/>
              </a:spcAft>
              <a:buNone/>
            </a:pPr>
            <a:endParaRPr lang="en-IN" sz="1800" dirty="0">
              <a:effectLst/>
              <a:latin typeface="Arial" panose="020B0604020202020204" pitchFamily="34" charset="0"/>
              <a:ea typeface="Arial" panose="020B0604020202020204" pitchFamily="34" charset="0"/>
            </a:endParaRPr>
          </a:p>
          <a:p>
            <a:endParaRPr lang="en-IN" sz="1800" dirty="0"/>
          </a:p>
        </p:txBody>
      </p:sp>
    </p:spTree>
    <p:extLst>
      <p:ext uri="{BB962C8B-B14F-4D97-AF65-F5344CB8AC3E}">
        <p14:creationId xmlns:p14="http://schemas.microsoft.com/office/powerpoint/2010/main" val="7933214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Freeform: Shape 3080">
            <a:extLst>
              <a:ext uri="{FF2B5EF4-FFF2-40B4-BE49-F238E27FC236}">
                <a16:creationId xmlns:a16="http://schemas.microsoft.com/office/drawing/2014/main" id="{B39A1F5A-E57E-4178-8F57-A18DC747E5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91618" cy="5097980"/>
          </a:xfrm>
          <a:custGeom>
            <a:avLst/>
            <a:gdLst>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516105 w 6530408"/>
              <a:gd name="connsiteY8" fmla="*/ 476071 h 5753325"/>
              <a:gd name="connsiteX9" fmla="*/ 6488360 w 6530408"/>
              <a:gd name="connsiteY9" fmla="*/ 535865 h 5753325"/>
              <a:gd name="connsiteX10" fmla="*/ 6492864 w 6530408"/>
              <a:gd name="connsiteY10" fmla="*/ 615799 h 5753325"/>
              <a:gd name="connsiteX11" fmla="*/ 6459988 w 6530408"/>
              <a:gd name="connsiteY11" fmla="*/ 707628 h 5753325"/>
              <a:gd name="connsiteX12" fmla="*/ 6453989 w 6530408"/>
              <a:gd name="connsiteY12" fmla="*/ 711876 h 5753325"/>
              <a:gd name="connsiteX13" fmla="*/ 6453209 w 6530408"/>
              <a:gd name="connsiteY13" fmla="*/ 719127 h 5753325"/>
              <a:gd name="connsiteX14" fmla="*/ 6457662 w 6530408"/>
              <a:gd name="connsiteY14" fmla="*/ 723331 h 5753325"/>
              <a:gd name="connsiteX15" fmla="*/ 6447445 w 6530408"/>
              <a:gd name="connsiteY15" fmla="*/ 780003 h 5753325"/>
              <a:gd name="connsiteX16" fmla="*/ 6426552 w 6530408"/>
              <a:gd name="connsiteY16" fmla="*/ 845805 h 5753325"/>
              <a:gd name="connsiteX17" fmla="*/ 6434072 w 6530408"/>
              <a:gd name="connsiteY17" fmla="*/ 910733 h 5753325"/>
              <a:gd name="connsiteX18" fmla="*/ 6432570 w 6530408"/>
              <a:gd name="connsiteY18" fmla="*/ 983394 h 5753325"/>
              <a:gd name="connsiteX19" fmla="*/ 6431878 w 6530408"/>
              <a:gd name="connsiteY19" fmla="*/ 1026728 h 5753325"/>
              <a:gd name="connsiteX20" fmla="*/ 6414269 w 6530408"/>
              <a:gd name="connsiteY20" fmla="*/ 1151111 h 5753325"/>
              <a:gd name="connsiteX21" fmla="*/ 6371722 w 6530408"/>
              <a:gd name="connsiteY21" fmla="*/ 1318080 h 5753325"/>
              <a:gd name="connsiteX22" fmla="*/ 6356023 w 6530408"/>
              <a:gd name="connsiteY22" fmla="*/ 1356227 h 5753325"/>
              <a:gd name="connsiteX23" fmla="*/ 6356157 w 6530408"/>
              <a:gd name="connsiteY23" fmla="*/ 1361967 h 5753325"/>
              <a:gd name="connsiteX24" fmla="*/ 6350613 w 6530408"/>
              <a:gd name="connsiteY24" fmla="*/ 1393569 h 5753325"/>
              <a:gd name="connsiteX25" fmla="*/ 6357062 w 6530408"/>
              <a:gd name="connsiteY25" fmla="*/ 1444071 h 5753325"/>
              <a:gd name="connsiteX26" fmla="*/ 6364832 w 6530408"/>
              <a:gd name="connsiteY26" fmla="*/ 1478763 h 5753325"/>
              <a:gd name="connsiteX27" fmla="*/ 6369745 w 6530408"/>
              <a:gd name="connsiteY27" fmla="*/ 1495680 h 5753325"/>
              <a:gd name="connsiteX28" fmla="*/ 6370898 w 6530408"/>
              <a:gd name="connsiteY28" fmla="*/ 1513331 h 5753325"/>
              <a:gd name="connsiteX29" fmla="*/ 6368801 w 6530408"/>
              <a:gd name="connsiteY29" fmla="*/ 1527414 h 5753325"/>
              <a:gd name="connsiteX30" fmla="*/ 6359177 w 6530408"/>
              <a:gd name="connsiteY30" fmla="*/ 1639513 h 5753325"/>
              <a:gd name="connsiteX31" fmla="*/ 6299489 w 6530408"/>
              <a:gd name="connsiteY31" fmla="*/ 1784860 h 5753325"/>
              <a:gd name="connsiteX32" fmla="*/ 6267878 w 6530408"/>
              <a:gd name="connsiteY32" fmla="*/ 1858572 h 5753325"/>
              <a:gd name="connsiteX33" fmla="*/ 6251146 w 6530408"/>
              <a:gd name="connsiteY33" fmla="*/ 1926167 h 5753325"/>
              <a:gd name="connsiteX34" fmla="*/ 6210686 w 6530408"/>
              <a:gd name="connsiteY34" fmla="*/ 2014834 h 5753325"/>
              <a:gd name="connsiteX35" fmla="*/ 6106652 w 6530408"/>
              <a:gd name="connsiteY35" fmla="*/ 2150572 h 5753325"/>
              <a:gd name="connsiteX36" fmla="*/ 6097813 w 6530408"/>
              <a:gd name="connsiteY36" fmla="*/ 2172208 h 5753325"/>
              <a:gd name="connsiteX37" fmla="*/ 6095990 w 6530408"/>
              <a:gd name="connsiteY37" fmla="*/ 2181185 h 5753325"/>
              <a:gd name="connsiteX38" fmla="*/ 6090126 w 6530408"/>
              <a:gd name="connsiteY38" fmla="*/ 2192533 h 5753325"/>
              <a:gd name="connsiteX39" fmla="*/ 6089503 w 6530408"/>
              <a:gd name="connsiteY39" fmla="*/ 2192543 h 5753325"/>
              <a:gd name="connsiteX40" fmla="*/ 6084946 w 6530408"/>
              <a:gd name="connsiteY40" fmla="*/ 2203694 h 5753325"/>
              <a:gd name="connsiteX41" fmla="*/ 5987861 w 6530408"/>
              <a:gd name="connsiteY41" fmla="*/ 2304868 h 5753325"/>
              <a:gd name="connsiteX42" fmla="*/ 5973439 w 6530408"/>
              <a:gd name="connsiteY42" fmla="*/ 2385635 h 5753325"/>
              <a:gd name="connsiteX43" fmla="*/ 5916727 w 6530408"/>
              <a:gd name="connsiteY43" fmla="*/ 2458777 h 5753325"/>
              <a:gd name="connsiteX44" fmla="*/ 5856524 w 6530408"/>
              <a:gd name="connsiteY44" fmla="*/ 2583281 h 5753325"/>
              <a:gd name="connsiteX45" fmla="*/ 5838091 w 6530408"/>
              <a:gd name="connsiteY45" fmla="*/ 2753474 h 5753325"/>
              <a:gd name="connsiteX46" fmla="*/ 5777471 w 6530408"/>
              <a:gd name="connsiteY46" fmla="*/ 2901570 h 5753325"/>
              <a:gd name="connsiteX47" fmla="*/ 5723992 w 6530408"/>
              <a:gd name="connsiteY47" fmla="*/ 2998752 h 5753325"/>
              <a:gd name="connsiteX48" fmla="*/ 5557886 w 6530408"/>
              <a:gd name="connsiteY48" fmla="*/ 3329735 h 5753325"/>
              <a:gd name="connsiteX49" fmla="*/ 5471501 w 6530408"/>
              <a:gd name="connsiteY49" fmla="*/ 3462221 h 5753325"/>
              <a:gd name="connsiteX50" fmla="*/ 5465154 w 6530408"/>
              <a:gd name="connsiteY50" fmla="*/ 3541065 h 5753325"/>
              <a:gd name="connsiteX51" fmla="*/ 5437889 w 6530408"/>
              <a:gd name="connsiteY51" fmla="*/ 3559927 h 5753325"/>
              <a:gd name="connsiteX52" fmla="*/ 5432770 w 6530408"/>
              <a:gd name="connsiteY52" fmla="*/ 3562948 h 5753325"/>
              <a:gd name="connsiteX53" fmla="*/ 5406795 w 6530408"/>
              <a:gd name="connsiteY53" fmla="*/ 3578594 h 5753325"/>
              <a:gd name="connsiteX54" fmla="*/ 5381495 w 6530408"/>
              <a:gd name="connsiteY54" fmla="*/ 3599883 h 5753325"/>
              <a:gd name="connsiteX55" fmla="*/ 5363689 w 6530408"/>
              <a:gd name="connsiteY55" fmla="*/ 3633299 h 5753325"/>
              <a:gd name="connsiteX56" fmla="*/ 5291870 w 6530408"/>
              <a:gd name="connsiteY56" fmla="*/ 3799039 h 5753325"/>
              <a:gd name="connsiteX57" fmla="*/ 5241600 w 6530408"/>
              <a:gd name="connsiteY57" fmla="*/ 3894238 h 5753325"/>
              <a:gd name="connsiteX58" fmla="*/ 5211041 w 6530408"/>
              <a:gd name="connsiteY58" fmla="*/ 3924184 h 5753325"/>
              <a:gd name="connsiteX59" fmla="*/ 5176073 w 6530408"/>
              <a:gd name="connsiteY59" fmla="*/ 3970179 h 5753325"/>
              <a:gd name="connsiteX60" fmla="*/ 5172826 w 6530408"/>
              <a:gd name="connsiteY60" fmla="*/ 3991773 h 5753325"/>
              <a:gd name="connsiteX61" fmla="*/ 5157053 w 6530408"/>
              <a:gd name="connsiteY61" fmla="*/ 3997708 h 5753325"/>
              <a:gd name="connsiteX62" fmla="*/ 5127922 w 6530408"/>
              <a:gd name="connsiteY62" fmla="*/ 4022660 h 5753325"/>
              <a:gd name="connsiteX63" fmla="*/ 5020872 w 6530408"/>
              <a:gd name="connsiteY63" fmla="*/ 4075951 h 5753325"/>
              <a:gd name="connsiteX64" fmla="*/ 4991410 w 6530408"/>
              <a:gd name="connsiteY64" fmla="*/ 4087598 h 5753325"/>
              <a:gd name="connsiteX65" fmla="*/ 4930112 w 6530408"/>
              <a:gd name="connsiteY65" fmla="*/ 4138459 h 5753325"/>
              <a:gd name="connsiteX66" fmla="*/ 4834224 w 6530408"/>
              <a:gd name="connsiteY66" fmla="*/ 4231643 h 5753325"/>
              <a:gd name="connsiteX67" fmla="*/ 4812599 w 6530408"/>
              <a:gd name="connsiteY67" fmla="*/ 4249449 h 5753325"/>
              <a:gd name="connsiteX68" fmla="*/ 4789188 w 6530408"/>
              <a:gd name="connsiteY68" fmla="*/ 4256678 h 5753325"/>
              <a:gd name="connsiteX69" fmla="*/ 4779554 w 6530408"/>
              <a:gd name="connsiteY69" fmla="*/ 4251313 h 5753325"/>
              <a:gd name="connsiteX70" fmla="*/ 4766885 w 6530408"/>
              <a:gd name="connsiteY70" fmla="*/ 4259812 h 5753325"/>
              <a:gd name="connsiteX71" fmla="*/ 4762510 w 6530408"/>
              <a:gd name="connsiteY71" fmla="*/ 4260383 h 5753325"/>
              <a:gd name="connsiteX72" fmla="*/ 4738416 w 6530408"/>
              <a:gd name="connsiteY72" fmla="*/ 4265355 h 5753325"/>
              <a:gd name="connsiteX73" fmla="*/ 4712007 w 6530408"/>
              <a:gd name="connsiteY73" fmla="*/ 4317892 h 5753325"/>
              <a:gd name="connsiteX74" fmla="*/ 4658930 w 6530408"/>
              <a:gd name="connsiteY74" fmla="*/ 4348041 h 5753325"/>
              <a:gd name="connsiteX75" fmla="*/ 4443526 w 6530408"/>
              <a:gd name="connsiteY75" fmla="*/ 4507851 h 5753325"/>
              <a:gd name="connsiteX76" fmla="*/ 4289766 w 6530408"/>
              <a:gd name="connsiteY76" fmla="*/ 4711450 h 5753325"/>
              <a:gd name="connsiteX77" fmla="*/ 4150870 w 6530408"/>
              <a:gd name="connsiteY77" fmla="*/ 4818480 h 5753325"/>
              <a:gd name="connsiteX78" fmla="*/ 4006639 w 6530408"/>
              <a:gd name="connsiteY78" fmla="*/ 4933815 h 5753325"/>
              <a:gd name="connsiteX79" fmla="*/ 3298210 w 6530408"/>
              <a:gd name="connsiteY79" fmla="*/ 5070790 h 5753325"/>
              <a:gd name="connsiteX80" fmla="*/ 2947678 w 6530408"/>
              <a:gd name="connsiteY80" fmla="*/ 5117869 h 5753325"/>
              <a:gd name="connsiteX81" fmla="*/ 2822169 w 6530408"/>
              <a:gd name="connsiteY81" fmla="*/ 5129396 h 5753325"/>
              <a:gd name="connsiteX82" fmla="*/ 2538773 w 6530408"/>
              <a:gd name="connsiteY82" fmla="*/ 5313397 h 5753325"/>
              <a:gd name="connsiteX83" fmla="*/ 2014500 w 6530408"/>
              <a:gd name="connsiteY83" fmla="*/ 5519744 h 5753325"/>
              <a:gd name="connsiteX84" fmla="*/ 1934391 w 6530408"/>
              <a:gd name="connsiteY84" fmla="*/ 5591335 h 5753325"/>
              <a:gd name="connsiteX85" fmla="*/ 1892550 w 6530408"/>
              <a:gd name="connsiteY85" fmla="*/ 5649708 h 5753325"/>
              <a:gd name="connsiteX86" fmla="*/ 1854769 w 6530408"/>
              <a:gd name="connsiteY86" fmla="*/ 5647691 h 5753325"/>
              <a:gd name="connsiteX87" fmla="*/ 1809461 w 6530408"/>
              <a:gd name="connsiteY87" fmla="*/ 5648628 h 5753325"/>
              <a:gd name="connsiteX88" fmla="*/ 1745150 w 6530408"/>
              <a:gd name="connsiteY88" fmla="*/ 5693879 h 5753325"/>
              <a:gd name="connsiteX89" fmla="*/ 1713375 w 6530408"/>
              <a:gd name="connsiteY89" fmla="*/ 5684672 h 5753325"/>
              <a:gd name="connsiteX90" fmla="*/ 1707808 w 6530408"/>
              <a:gd name="connsiteY90" fmla="*/ 5682611 h 5753325"/>
              <a:gd name="connsiteX91" fmla="*/ 1679313 w 6530408"/>
              <a:gd name="connsiteY91" fmla="*/ 5672360 h 5753325"/>
              <a:gd name="connsiteX92" fmla="*/ 1646933 w 6530408"/>
              <a:gd name="connsiteY92" fmla="*/ 5666227 h 5753325"/>
              <a:gd name="connsiteX93" fmla="*/ 1610055 w 6530408"/>
              <a:gd name="connsiteY93" fmla="*/ 5673643 h 5753325"/>
              <a:gd name="connsiteX94" fmla="*/ 1437641 w 6530408"/>
              <a:gd name="connsiteY94" fmla="*/ 5723266 h 5753325"/>
              <a:gd name="connsiteX95" fmla="*/ 1332869 w 6530408"/>
              <a:gd name="connsiteY95" fmla="*/ 5744752 h 5753325"/>
              <a:gd name="connsiteX96" fmla="*/ 1290525 w 6530408"/>
              <a:gd name="connsiteY96" fmla="*/ 5740036 h 5753325"/>
              <a:gd name="connsiteX97" fmla="*/ 1233107 w 6530408"/>
              <a:gd name="connsiteY97" fmla="*/ 5742106 h 5753325"/>
              <a:gd name="connsiteX98" fmla="*/ 1214532 w 6530408"/>
              <a:gd name="connsiteY98" fmla="*/ 5753325 h 5753325"/>
              <a:gd name="connsiteX99" fmla="*/ 1199955 w 6530408"/>
              <a:gd name="connsiteY99" fmla="*/ 5744831 h 5753325"/>
              <a:gd name="connsiteX100" fmla="*/ 1162337 w 6530408"/>
              <a:gd name="connsiteY100" fmla="*/ 5738048 h 5753325"/>
              <a:gd name="connsiteX101" fmla="*/ 1053457 w 6530408"/>
              <a:gd name="connsiteY101" fmla="*/ 5688676 h 5753325"/>
              <a:gd name="connsiteX102" fmla="*/ 1025798 w 6530408"/>
              <a:gd name="connsiteY102" fmla="*/ 5673166 h 5753325"/>
              <a:gd name="connsiteX103" fmla="*/ 947900 w 6530408"/>
              <a:gd name="connsiteY103" fmla="*/ 5657848 h 5753325"/>
              <a:gd name="connsiteX104" fmla="*/ 815627 w 6530408"/>
              <a:gd name="connsiteY104" fmla="*/ 5642557 h 5753325"/>
              <a:gd name="connsiteX105" fmla="*/ 788251 w 6530408"/>
              <a:gd name="connsiteY105" fmla="*/ 5637065 h 5753325"/>
              <a:gd name="connsiteX106" fmla="*/ 767822 w 6530408"/>
              <a:gd name="connsiteY106" fmla="*/ 5623450 h 5753325"/>
              <a:gd name="connsiteX107" fmla="*/ 765791 w 6530408"/>
              <a:gd name="connsiteY107" fmla="*/ 5612539 h 5753325"/>
              <a:gd name="connsiteX108" fmla="*/ 751230 w 6530408"/>
              <a:gd name="connsiteY108" fmla="*/ 5608092 h 5753325"/>
              <a:gd name="connsiteX109" fmla="*/ 748008 w 6530408"/>
              <a:gd name="connsiteY109" fmla="*/ 5605052 h 5753325"/>
              <a:gd name="connsiteX110" fmla="*/ 728871 w 6530408"/>
              <a:gd name="connsiteY110" fmla="*/ 5589469 h 5753325"/>
              <a:gd name="connsiteX111" fmla="*/ 671898 w 6530408"/>
              <a:gd name="connsiteY111" fmla="*/ 5602363 h 5753325"/>
              <a:gd name="connsiteX112" fmla="*/ 615065 w 6530408"/>
              <a:gd name="connsiteY112" fmla="*/ 5580257 h 5753325"/>
              <a:gd name="connsiteX113" fmla="*/ 355785 w 6530408"/>
              <a:gd name="connsiteY113" fmla="*/ 5514383 h 5753325"/>
              <a:gd name="connsiteX114" fmla="*/ 102269 w 6530408"/>
              <a:gd name="connsiteY114" fmla="*/ 5524347 h 5753325"/>
              <a:gd name="connsiteX115" fmla="*/ 13160 w 6530408"/>
              <a:gd name="connsiteY115" fmla="*/ 5514159 h 5753325"/>
              <a:gd name="connsiteX116" fmla="*/ 0 w 6530408"/>
              <a:gd name="connsiteY116" fmla="*/ 5511735 h 5753325"/>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488360 w 6530408"/>
              <a:gd name="connsiteY8" fmla="*/ 535865 h 5753325"/>
              <a:gd name="connsiteX9" fmla="*/ 6492864 w 6530408"/>
              <a:gd name="connsiteY9" fmla="*/ 615799 h 5753325"/>
              <a:gd name="connsiteX10" fmla="*/ 6459988 w 6530408"/>
              <a:gd name="connsiteY10" fmla="*/ 707628 h 5753325"/>
              <a:gd name="connsiteX11" fmla="*/ 6453989 w 6530408"/>
              <a:gd name="connsiteY11" fmla="*/ 711876 h 5753325"/>
              <a:gd name="connsiteX12" fmla="*/ 6453209 w 6530408"/>
              <a:gd name="connsiteY12" fmla="*/ 719127 h 5753325"/>
              <a:gd name="connsiteX13" fmla="*/ 6457662 w 6530408"/>
              <a:gd name="connsiteY13" fmla="*/ 723331 h 5753325"/>
              <a:gd name="connsiteX14" fmla="*/ 6447445 w 6530408"/>
              <a:gd name="connsiteY14" fmla="*/ 780003 h 5753325"/>
              <a:gd name="connsiteX15" fmla="*/ 6426552 w 6530408"/>
              <a:gd name="connsiteY15" fmla="*/ 845805 h 5753325"/>
              <a:gd name="connsiteX16" fmla="*/ 6434072 w 6530408"/>
              <a:gd name="connsiteY16" fmla="*/ 910733 h 5753325"/>
              <a:gd name="connsiteX17" fmla="*/ 6432570 w 6530408"/>
              <a:gd name="connsiteY17" fmla="*/ 983394 h 5753325"/>
              <a:gd name="connsiteX18" fmla="*/ 6431878 w 6530408"/>
              <a:gd name="connsiteY18" fmla="*/ 1026728 h 5753325"/>
              <a:gd name="connsiteX19" fmla="*/ 6414269 w 6530408"/>
              <a:gd name="connsiteY19" fmla="*/ 1151111 h 5753325"/>
              <a:gd name="connsiteX20" fmla="*/ 6371722 w 6530408"/>
              <a:gd name="connsiteY20" fmla="*/ 1318080 h 5753325"/>
              <a:gd name="connsiteX21" fmla="*/ 6356023 w 6530408"/>
              <a:gd name="connsiteY21" fmla="*/ 1356227 h 5753325"/>
              <a:gd name="connsiteX22" fmla="*/ 6356157 w 6530408"/>
              <a:gd name="connsiteY22" fmla="*/ 1361967 h 5753325"/>
              <a:gd name="connsiteX23" fmla="*/ 6350613 w 6530408"/>
              <a:gd name="connsiteY23" fmla="*/ 1393569 h 5753325"/>
              <a:gd name="connsiteX24" fmla="*/ 6357062 w 6530408"/>
              <a:gd name="connsiteY24" fmla="*/ 1444071 h 5753325"/>
              <a:gd name="connsiteX25" fmla="*/ 6364832 w 6530408"/>
              <a:gd name="connsiteY25" fmla="*/ 1478763 h 5753325"/>
              <a:gd name="connsiteX26" fmla="*/ 6369745 w 6530408"/>
              <a:gd name="connsiteY26" fmla="*/ 1495680 h 5753325"/>
              <a:gd name="connsiteX27" fmla="*/ 6370898 w 6530408"/>
              <a:gd name="connsiteY27" fmla="*/ 1513331 h 5753325"/>
              <a:gd name="connsiteX28" fmla="*/ 6368801 w 6530408"/>
              <a:gd name="connsiteY28" fmla="*/ 1527414 h 5753325"/>
              <a:gd name="connsiteX29" fmla="*/ 6359177 w 6530408"/>
              <a:gd name="connsiteY29" fmla="*/ 1639513 h 5753325"/>
              <a:gd name="connsiteX30" fmla="*/ 6299489 w 6530408"/>
              <a:gd name="connsiteY30" fmla="*/ 1784860 h 5753325"/>
              <a:gd name="connsiteX31" fmla="*/ 6267878 w 6530408"/>
              <a:gd name="connsiteY31" fmla="*/ 1858572 h 5753325"/>
              <a:gd name="connsiteX32" fmla="*/ 6251146 w 6530408"/>
              <a:gd name="connsiteY32" fmla="*/ 1926167 h 5753325"/>
              <a:gd name="connsiteX33" fmla="*/ 6210686 w 6530408"/>
              <a:gd name="connsiteY33" fmla="*/ 2014834 h 5753325"/>
              <a:gd name="connsiteX34" fmla="*/ 6106652 w 6530408"/>
              <a:gd name="connsiteY34" fmla="*/ 2150572 h 5753325"/>
              <a:gd name="connsiteX35" fmla="*/ 6097813 w 6530408"/>
              <a:gd name="connsiteY35" fmla="*/ 2172208 h 5753325"/>
              <a:gd name="connsiteX36" fmla="*/ 6095990 w 6530408"/>
              <a:gd name="connsiteY36" fmla="*/ 2181185 h 5753325"/>
              <a:gd name="connsiteX37" fmla="*/ 6090126 w 6530408"/>
              <a:gd name="connsiteY37" fmla="*/ 2192533 h 5753325"/>
              <a:gd name="connsiteX38" fmla="*/ 6089503 w 6530408"/>
              <a:gd name="connsiteY38" fmla="*/ 2192543 h 5753325"/>
              <a:gd name="connsiteX39" fmla="*/ 6084946 w 6530408"/>
              <a:gd name="connsiteY39" fmla="*/ 2203694 h 5753325"/>
              <a:gd name="connsiteX40" fmla="*/ 5987861 w 6530408"/>
              <a:gd name="connsiteY40" fmla="*/ 2304868 h 5753325"/>
              <a:gd name="connsiteX41" fmla="*/ 5973439 w 6530408"/>
              <a:gd name="connsiteY41" fmla="*/ 2385635 h 5753325"/>
              <a:gd name="connsiteX42" fmla="*/ 5916727 w 6530408"/>
              <a:gd name="connsiteY42" fmla="*/ 2458777 h 5753325"/>
              <a:gd name="connsiteX43" fmla="*/ 5856524 w 6530408"/>
              <a:gd name="connsiteY43" fmla="*/ 2583281 h 5753325"/>
              <a:gd name="connsiteX44" fmla="*/ 5838091 w 6530408"/>
              <a:gd name="connsiteY44" fmla="*/ 2753474 h 5753325"/>
              <a:gd name="connsiteX45" fmla="*/ 5777471 w 6530408"/>
              <a:gd name="connsiteY45" fmla="*/ 2901570 h 5753325"/>
              <a:gd name="connsiteX46" fmla="*/ 5723992 w 6530408"/>
              <a:gd name="connsiteY46" fmla="*/ 2998752 h 5753325"/>
              <a:gd name="connsiteX47" fmla="*/ 5557886 w 6530408"/>
              <a:gd name="connsiteY47" fmla="*/ 3329735 h 5753325"/>
              <a:gd name="connsiteX48" fmla="*/ 5471501 w 6530408"/>
              <a:gd name="connsiteY48" fmla="*/ 3462221 h 5753325"/>
              <a:gd name="connsiteX49" fmla="*/ 5465154 w 6530408"/>
              <a:gd name="connsiteY49" fmla="*/ 3541065 h 5753325"/>
              <a:gd name="connsiteX50" fmla="*/ 5437889 w 6530408"/>
              <a:gd name="connsiteY50" fmla="*/ 3559927 h 5753325"/>
              <a:gd name="connsiteX51" fmla="*/ 5432770 w 6530408"/>
              <a:gd name="connsiteY51" fmla="*/ 3562948 h 5753325"/>
              <a:gd name="connsiteX52" fmla="*/ 5406795 w 6530408"/>
              <a:gd name="connsiteY52" fmla="*/ 3578594 h 5753325"/>
              <a:gd name="connsiteX53" fmla="*/ 5381495 w 6530408"/>
              <a:gd name="connsiteY53" fmla="*/ 3599883 h 5753325"/>
              <a:gd name="connsiteX54" fmla="*/ 5363689 w 6530408"/>
              <a:gd name="connsiteY54" fmla="*/ 3633299 h 5753325"/>
              <a:gd name="connsiteX55" fmla="*/ 5291870 w 6530408"/>
              <a:gd name="connsiteY55" fmla="*/ 3799039 h 5753325"/>
              <a:gd name="connsiteX56" fmla="*/ 5241600 w 6530408"/>
              <a:gd name="connsiteY56" fmla="*/ 3894238 h 5753325"/>
              <a:gd name="connsiteX57" fmla="*/ 5211041 w 6530408"/>
              <a:gd name="connsiteY57" fmla="*/ 3924184 h 5753325"/>
              <a:gd name="connsiteX58" fmla="*/ 5176073 w 6530408"/>
              <a:gd name="connsiteY58" fmla="*/ 3970179 h 5753325"/>
              <a:gd name="connsiteX59" fmla="*/ 5172826 w 6530408"/>
              <a:gd name="connsiteY59" fmla="*/ 3991773 h 5753325"/>
              <a:gd name="connsiteX60" fmla="*/ 5157053 w 6530408"/>
              <a:gd name="connsiteY60" fmla="*/ 3997708 h 5753325"/>
              <a:gd name="connsiteX61" fmla="*/ 5127922 w 6530408"/>
              <a:gd name="connsiteY61" fmla="*/ 4022660 h 5753325"/>
              <a:gd name="connsiteX62" fmla="*/ 5020872 w 6530408"/>
              <a:gd name="connsiteY62" fmla="*/ 4075951 h 5753325"/>
              <a:gd name="connsiteX63" fmla="*/ 4991410 w 6530408"/>
              <a:gd name="connsiteY63" fmla="*/ 4087598 h 5753325"/>
              <a:gd name="connsiteX64" fmla="*/ 4930112 w 6530408"/>
              <a:gd name="connsiteY64" fmla="*/ 4138459 h 5753325"/>
              <a:gd name="connsiteX65" fmla="*/ 4834224 w 6530408"/>
              <a:gd name="connsiteY65" fmla="*/ 4231643 h 5753325"/>
              <a:gd name="connsiteX66" fmla="*/ 4812599 w 6530408"/>
              <a:gd name="connsiteY66" fmla="*/ 4249449 h 5753325"/>
              <a:gd name="connsiteX67" fmla="*/ 4789188 w 6530408"/>
              <a:gd name="connsiteY67" fmla="*/ 4256678 h 5753325"/>
              <a:gd name="connsiteX68" fmla="*/ 4779554 w 6530408"/>
              <a:gd name="connsiteY68" fmla="*/ 4251313 h 5753325"/>
              <a:gd name="connsiteX69" fmla="*/ 4766885 w 6530408"/>
              <a:gd name="connsiteY69" fmla="*/ 4259812 h 5753325"/>
              <a:gd name="connsiteX70" fmla="*/ 4762510 w 6530408"/>
              <a:gd name="connsiteY70" fmla="*/ 4260383 h 5753325"/>
              <a:gd name="connsiteX71" fmla="*/ 4738416 w 6530408"/>
              <a:gd name="connsiteY71" fmla="*/ 4265355 h 5753325"/>
              <a:gd name="connsiteX72" fmla="*/ 4712007 w 6530408"/>
              <a:gd name="connsiteY72" fmla="*/ 4317892 h 5753325"/>
              <a:gd name="connsiteX73" fmla="*/ 4658930 w 6530408"/>
              <a:gd name="connsiteY73" fmla="*/ 4348041 h 5753325"/>
              <a:gd name="connsiteX74" fmla="*/ 4443526 w 6530408"/>
              <a:gd name="connsiteY74" fmla="*/ 4507851 h 5753325"/>
              <a:gd name="connsiteX75" fmla="*/ 4289766 w 6530408"/>
              <a:gd name="connsiteY75" fmla="*/ 4711450 h 5753325"/>
              <a:gd name="connsiteX76" fmla="*/ 4150870 w 6530408"/>
              <a:gd name="connsiteY76" fmla="*/ 4818480 h 5753325"/>
              <a:gd name="connsiteX77" fmla="*/ 4006639 w 6530408"/>
              <a:gd name="connsiteY77" fmla="*/ 4933815 h 5753325"/>
              <a:gd name="connsiteX78" fmla="*/ 3298210 w 6530408"/>
              <a:gd name="connsiteY78" fmla="*/ 5070790 h 5753325"/>
              <a:gd name="connsiteX79" fmla="*/ 2947678 w 6530408"/>
              <a:gd name="connsiteY79" fmla="*/ 5117869 h 5753325"/>
              <a:gd name="connsiteX80" fmla="*/ 2822169 w 6530408"/>
              <a:gd name="connsiteY80" fmla="*/ 5129396 h 5753325"/>
              <a:gd name="connsiteX81" fmla="*/ 2538773 w 6530408"/>
              <a:gd name="connsiteY81" fmla="*/ 5313397 h 5753325"/>
              <a:gd name="connsiteX82" fmla="*/ 2014500 w 6530408"/>
              <a:gd name="connsiteY82" fmla="*/ 5519744 h 5753325"/>
              <a:gd name="connsiteX83" fmla="*/ 1934391 w 6530408"/>
              <a:gd name="connsiteY83" fmla="*/ 5591335 h 5753325"/>
              <a:gd name="connsiteX84" fmla="*/ 1892550 w 6530408"/>
              <a:gd name="connsiteY84" fmla="*/ 5649708 h 5753325"/>
              <a:gd name="connsiteX85" fmla="*/ 1854769 w 6530408"/>
              <a:gd name="connsiteY85" fmla="*/ 5647691 h 5753325"/>
              <a:gd name="connsiteX86" fmla="*/ 1809461 w 6530408"/>
              <a:gd name="connsiteY86" fmla="*/ 5648628 h 5753325"/>
              <a:gd name="connsiteX87" fmla="*/ 1745150 w 6530408"/>
              <a:gd name="connsiteY87" fmla="*/ 5693879 h 5753325"/>
              <a:gd name="connsiteX88" fmla="*/ 1713375 w 6530408"/>
              <a:gd name="connsiteY88" fmla="*/ 5684672 h 5753325"/>
              <a:gd name="connsiteX89" fmla="*/ 1707808 w 6530408"/>
              <a:gd name="connsiteY89" fmla="*/ 5682611 h 5753325"/>
              <a:gd name="connsiteX90" fmla="*/ 1679313 w 6530408"/>
              <a:gd name="connsiteY90" fmla="*/ 5672360 h 5753325"/>
              <a:gd name="connsiteX91" fmla="*/ 1646933 w 6530408"/>
              <a:gd name="connsiteY91" fmla="*/ 5666227 h 5753325"/>
              <a:gd name="connsiteX92" fmla="*/ 1610055 w 6530408"/>
              <a:gd name="connsiteY92" fmla="*/ 5673643 h 5753325"/>
              <a:gd name="connsiteX93" fmla="*/ 1437641 w 6530408"/>
              <a:gd name="connsiteY93" fmla="*/ 5723266 h 5753325"/>
              <a:gd name="connsiteX94" fmla="*/ 1332869 w 6530408"/>
              <a:gd name="connsiteY94" fmla="*/ 5744752 h 5753325"/>
              <a:gd name="connsiteX95" fmla="*/ 1290525 w 6530408"/>
              <a:gd name="connsiteY95" fmla="*/ 5740036 h 5753325"/>
              <a:gd name="connsiteX96" fmla="*/ 1233107 w 6530408"/>
              <a:gd name="connsiteY96" fmla="*/ 5742106 h 5753325"/>
              <a:gd name="connsiteX97" fmla="*/ 1214532 w 6530408"/>
              <a:gd name="connsiteY97" fmla="*/ 5753325 h 5753325"/>
              <a:gd name="connsiteX98" fmla="*/ 1199955 w 6530408"/>
              <a:gd name="connsiteY98" fmla="*/ 5744831 h 5753325"/>
              <a:gd name="connsiteX99" fmla="*/ 1162337 w 6530408"/>
              <a:gd name="connsiteY99" fmla="*/ 5738048 h 5753325"/>
              <a:gd name="connsiteX100" fmla="*/ 1053457 w 6530408"/>
              <a:gd name="connsiteY100" fmla="*/ 5688676 h 5753325"/>
              <a:gd name="connsiteX101" fmla="*/ 1025798 w 6530408"/>
              <a:gd name="connsiteY101" fmla="*/ 5673166 h 5753325"/>
              <a:gd name="connsiteX102" fmla="*/ 947900 w 6530408"/>
              <a:gd name="connsiteY102" fmla="*/ 5657848 h 5753325"/>
              <a:gd name="connsiteX103" fmla="*/ 815627 w 6530408"/>
              <a:gd name="connsiteY103" fmla="*/ 5642557 h 5753325"/>
              <a:gd name="connsiteX104" fmla="*/ 788251 w 6530408"/>
              <a:gd name="connsiteY104" fmla="*/ 5637065 h 5753325"/>
              <a:gd name="connsiteX105" fmla="*/ 767822 w 6530408"/>
              <a:gd name="connsiteY105" fmla="*/ 5623450 h 5753325"/>
              <a:gd name="connsiteX106" fmla="*/ 765791 w 6530408"/>
              <a:gd name="connsiteY106" fmla="*/ 5612539 h 5753325"/>
              <a:gd name="connsiteX107" fmla="*/ 751230 w 6530408"/>
              <a:gd name="connsiteY107" fmla="*/ 5608092 h 5753325"/>
              <a:gd name="connsiteX108" fmla="*/ 748008 w 6530408"/>
              <a:gd name="connsiteY108" fmla="*/ 5605052 h 5753325"/>
              <a:gd name="connsiteX109" fmla="*/ 728871 w 6530408"/>
              <a:gd name="connsiteY109" fmla="*/ 5589469 h 5753325"/>
              <a:gd name="connsiteX110" fmla="*/ 671898 w 6530408"/>
              <a:gd name="connsiteY110" fmla="*/ 5602363 h 5753325"/>
              <a:gd name="connsiteX111" fmla="*/ 615065 w 6530408"/>
              <a:gd name="connsiteY111" fmla="*/ 5580257 h 5753325"/>
              <a:gd name="connsiteX112" fmla="*/ 355785 w 6530408"/>
              <a:gd name="connsiteY112" fmla="*/ 5514383 h 5753325"/>
              <a:gd name="connsiteX113" fmla="*/ 102269 w 6530408"/>
              <a:gd name="connsiteY113" fmla="*/ 5524347 h 5753325"/>
              <a:gd name="connsiteX114" fmla="*/ 13160 w 6530408"/>
              <a:gd name="connsiteY114" fmla="*/ 5514159 h 5753325"/>
              <a:gd name="connsiteX115" fmla="*/ 0 w 6530408"/>
              <a:gd name="connsiteY115" fmla="*/ 5511735 h 5753325"/>
              <a:gd name="connsiteX116" fmla="*/ 0 w 6530408"/>
              <a:gd name="connsiteY116" fmla="*/ 0 h 5753325"/>
              <a:gd name="connsiteX0" fmla="*/ 0 w 6506836"/>
              <a:gd name="connsiteY0" fmla="*/ 0 h 5753325"/>
              <a:gd name="connsiteX1" fmla="*/ 6438980 w 6506836"/>
              <a:gd name="connsiteY1" fmla="*/ 0 h 5753325"/>
              <a:gd name="connsiteX2" fmla="*/ 6439047 w 6506836"/>
              <a:gd name="connsiteY2" fmla="*/ 147 h 5753325"/>
              <a:gd name="connsiteX3" fmla="*/ 6443456 w 6506836"/>
              <a:gd name="connsiteY3" fmla="*/ 130105 h 5753325"/>
              <a:gd name="connsiteX4" fmla="*/ 6447632 w 6506836"/>
              <a:gd name="connsiteY4" fmla="*/ 170016 h 5753325"/>
              <a:gd name="connsiteX5" fmla="*/ 6465936 w 6506836"/>
              <a:gd name="connsiteY5" fmla="*/ 274847 h 5753325"/>
              <a:gd name="connsiteX6" fmla="*/ 6506836 w 6506836"/>
              <a:gd name="connsiteY6" fmla="*/ 331778 h 5753325"/>
              <a:gd name="connsiteX7" fmla="*/ 6488360 w 6506836"/>
              <a:gd name="connsiteY7" fmla="*/ 535865 h 5753325"/>
              <a:gd name="connsiteX8" fmla="*/ 6492864 w 6506836"/>
              <a:gd name="connsiteY8" fmla="*/ 615799 h 5753325"/>
              <a:gd name="connsiteX9" fmla="*/ 6459988 w 6506836"/>
              <a:gd name="connsiteY9" fmla="*/ 707628 h 5753325"/>
              <a:gd name="connsiteX10" fmla="*/ 6453989 w 6506836"/>
              <a:gd name="connsiteY10" fmla="*/ 711876 h 5753325"/>
              <a:gd name="connsiteX11" fmla="*/ 6453209 w 6506836"/>
              <a:gd name="connsiteY11" fmla="*/ 719127 h 5753325"/>
              <a:gd name="connsiteX12" fmla="*/ 6457662 w 6506836"/>
              <a:gd name="connsiteY12" fmla="*/ 723331 h 5753325"/>
              <a:gd name="connsiteX13" fmla="*/ 6447445 w 6506836"/>
              <a:gd name="connsiteY13" fmla="*/ 780003 h 5753325"/>
              <a:gd name="connsiteX14" fmla="*/ 6426552 w 6506836"/>
              <a:gd name="connsiteY14" fmla="*/ 845805 h 5753325"/>
              <a:gd name="connsiteX15" fmla="*/ 6434072 w 6506836"/>
              <a:gd name="connsiteY15" fmla="*/ 910733 h 5753325"/>
              <a:gd name="connsiteX16" fmla="*/ 6432570 w 6506836"/>
              <a:gd name="connsiteY16" fmla="*/ 983394 h 5753325"/>
              <a:gd name="connsiteX17" fmla="*/ 6431878 w 6506836"/>
              <a:gd name="connsiteY17" fmla="*/ 1026728 h 5753325"/>
              <a:gd name="connsiteX18" fmla="*/ 6414269 w 6506836"/>
              <a:gd name="connsiteY18" fmla="*/ 1151111 h 5753325"/>
              <a:gd name="connsiteX19" fmla="*/ 6371722 w 6506836"/>
              <a:gd name="connsiteY19" fmla="*/ 1318080 h 5753325"/>
              <a:gd name="connsiteX20" fmla="*/ 6356023 w 6506836"/>
              <a:gd name="connsiteY20" fmla="*/ 1356227 h 5753325"/>
              <a:gd name="connsiteX21" fmla="*/ 6356157 w 6506836"/>
              <a:gd name="connsiteY21" fmla="*/ 1361967 h 5753325"/>
              <a:gd name="connsiteX22" fmla="*/ 6350613 w 6506836"/>
              <a:gd name="connsiteY22" fmla="*/ 1393569 h 5753325"/>
              <a:gd name="connsiteX23" fmla="*/ 6357062 w 6506836"/>
              <a:gd name="connsiteY23" fmla="*/ 1444071 h 5753325"/>
              <a:gd name="connsiteX24" fmla="*/ 6364832 w 6506836"/>
              <a:gd name="connsiteY24" fmla="*/ 1478763 h 5753325"/>
              <a:gd name="connsiteX25" fmla="*/ 6369745 w 6506836"/>
              <a:gd name="connsiteY25" fmla="*/ 1495680 h 5753325"/>
              <a:gd name="connsiteX26" fmla="*/ 6370898 w 6506836"/>
              <a:gd name="connsiteY26" fmla="*/ 1513331 h 5753325"/>
              <a:gd name="connsiteX27" fmla="*/ 6368801 w 6506836"/>
              <a:gd name="connsiteY27" fmla="*/ 1527414 h 5753325"/>
              <a:gd name="connsiteX28" fmla="*/ 6359177 w 6506836"/>
              <a:gd name="connsiteY28" fmla="*/ 1639513 h 5753325"/>
              <a:gd name="connsiteX29" fmla="*/ 6299489 w 6506836"/>
              <a:gd name="connsiteY29" fmla="*/ 1784860 h 5753325"/>
              <a:gd name="connsiteX30" fmla="*/ 6267878 w 6506836"/>
              <a:gd name="connsiteY30" fmla="*/ 1858572 h 5753325"/>
              <a:gd name="connsiteX31" fmla="*/ 6251146 w 6506836"/>
              <a:gd name="connsiteY31" fmla="*/ 1926167 h 5753325"/>
              <a:gd name="connsiteX32" fmla="*/ 6210686 w 6506836"/>
              <a:gd name="connsiteY32" fmla="*/ 2014834 h 5753325"/>
              <a:gd name="connsiteX33" fmla="*/ 6106652 w 6506836"/>
              <a:gd name="connsiteY33" fmla="*/ 2150572 h 5753325"/>
              <a:gd name="connsiteX34" fmla="*/ 6097813 w 6506836"/>
              <a:gd name="connsiteY34" fmla="*/ 2172208 h 5753325"/>
              <a:gd name="connsiteX35" fmla="*/ 6095990 w 6506836"/>
              <a:gd name="connsiteY35" fmla="*/ 2181185 h 5753325"/>
              <a:gd name="connsiteX36" fmla="*/ 6090126 w 6506836"/>
              <a:gd name="connsiteY36" fmla="*/ 2192533 h 5753325"/>
              <a:gd name="connsiteX37" fmla="*/ 6089503 w 6506836"/>
              <a:gd name="connsiteY37" fmla="*/ 2192543 h 5753325"/>
              <a:gd name="connsiteX38" fmla="*/ 6084946 w 6506836"/>
              <a:gd name="connsiteY38" fmla="*/ 2203694 h 5753325"/>
              <a:gd name="connsiteX39" fmla="*/ 5987861 w 6506836"/>
              <a:gd name="connsiteY39" fmla="*/ 2304868 h 5753325"/>
              <a:gd name="connsiteX40" fmla="*/ 5973439 w 6506836"/>
              <a:gd name="connsiteY40" fmla="*/ 2385635 h 5753325"/>
              <a:gd name="connsiteX41" fmla="*/ 5916727 w 6506836"/>
              <a:gd name="connsiteY41" fmla="*/ 2458777 h 5753325"/>
              <a:gd name="connsiteX42" fmla="*/ 5856524 w 6506836"/>
              <a:gd name="connsiteY42" fmla="*/ 2583281 h 5753325"/>
              <a:gd name="connsiteX43" fmla="*/ 5838091 w 6506836"/>
              <a:gd name="connsiteY43" fmla="*/ 2753474 h 5753325"/>
              <a:gd name="connsiteX44" fmla="*/ 5777471 w 6506836"/>
              <a:gd name="connsiteY44" fmla="*/ 2901570 h 5753325"/>
              <a:gd name="connsiteX45" fmla="*/ 5723992 w 6506836"/>
              <a:gd name="connsiteY45" fmla="*/ 2998752 h 5753325"/>
              <a:gd name="connsiteX46" fmla="*/ 5557886 w 6506836"/>
              <a:gd name="connsiteY46" fmla="*/ 3329735 h 5753325"/>
              <a:gd name="connsiteX47" fmla="*/ 5471501 w 6506836"/>
              <a:gd name="connsiteY47" fmla="*/ 3462221 h 5753325"/>
              <a:gd name="connsiteX48" fmla="*/ 5465154 w 6506836"/>
              <a:gd name="connsiteY48" fmla="*/ 3541065 h 5753325"/>
              <a:gd name="connsiteX49" fmla="*/ 5437889 w 6506836"/>
              <a:gd name="connsiteY49" fmla="*/ 3559927 h 5753325"/>
              <a:gd name="connsiteX50" fmla="*/ 5432770 w 6506836"/>
              <a:gd name="connsiteY50" fmla="*/ 3562948 h 5753325"/>
              <a:gd name="connsiteX51" fmla="*/ 5406795 w 6506836"/>
              <a:gd name="connsiteY51" fmla="*/ 3578594 h 5753325"/>
              <a:gd name="connsiteX52" fmla="*/ 5381495 w 6506836"/>
              <a:gd name="connsiteY52" fmla="*/ 3599883 h 5753325"/>
              <a:gd name="connsiteX53" fmla="*/ 5363689 w 6506836"/>
              <a:gd name="connsiteY53" fmla="*/ 3633299 h 5753325"/>
              <a:gd name="connsiteX54" fmla="*/ 5291870 w 6506836"/>
              <a:gd name="connsiteY54" fmla="*/ 3799039 h 5753325"/>
              <a:gd name="connsiteX55" fmla="*/ 5241600 w 6506836"/>
              <a:gd name="connsiteY55" fmla="*/ 3894238 h 5753325"/>
              <a:gd name="connsiteX56" fmla="*/ 5211041 w 6506836"/>
              <a:gd name="connsiteY56" fmla="*/ 3924184 h 5753325"/>
              <a:gd name="connsiteX57" fmla="*/ 5176073 w 6506836"/>
              <a:gd name="connsiteY57" fmla="*/ 3970179 h 5753325"/>
              <a:gd name="connsiteX58" fmla="*/ 5172826 w 6506836"/>
              <a:gd name="connsiteY58" fmla="*/ 3991773 h 5753325"/>
              <a:gd name="connsiteX59" fmla="*/ 5157053 w 6506836"/>
              <a:gd name="connsiteY59" fmla="*/ 3997708 h 5753325"/>
              <a:gd name="connsiteX60" fmla="*/ 5127922 w 6506836"/>
              <a:gd name="connsiteY60" fmla="*/ 4022660 h 5753325"/>
              <a:gd name="connsiteX61" fmla="*/ 5020872 w 6506836"/>
              <a:gd name="connsiteY61" fmla="*/ 4075951 h 5753325"/>
              <a:gd name="connsiteX62" fmla="*/ 4991410 w 6506836"/>
              <a:gd name="connsiteY62" fmla="*/ 4087598 h 5753325"/>
              <a:gd name="connsiteX63" fmla="*/ 4930112 w 6506836"/>
              <a:gd name="connsiteY63" fmla="*/ 4138459 h 5753325"/>
              <a:gd name="connsiteX64" fmla="*/ 4834224 w 6506836"/>
              <a:gd name="connsiteY64" fmla="*/ 4231643 h 5753325"/>
              <a:gd name="connsiteX65" fmla="*/ 4812599 w 6506836"/>
              <a:gd name="connsiteY65" fmla="*/ 4249449 h 5753325"/>
              <a:gd name="connsiteX66" fmla="*/ 4789188 w 6506836"/>
              <a:gd name="connsiteY66" fmla="*/ 4256678 h 5753325"/>
              <a:gd name="connsiteX67" fmla="*/ 4779554 w 6506836"/>
              <a:gd name="connsiteY67" fmla="*/ 4251313 h 5753325"/>
              <a:gd name="connsiteX68" fmla="*/ 4766885 w 6506836"/>
              <a:gd name="connsiteY68" fmla="*/ 4259812 h 5753325"/>
              <a:gd name="connsiteX69" fmla="*/ 4762510 w 6506836"/>
              <a:gd name="connsiteY69" fmla="*/ 4260383 h 5753325"/>
              <a:gd name="connsiteX70" fmla="*/ 4738416 w 6506836"/>
              <a:gd name="connsiteY70" fmla="*/ 4265355 h 5753325"/>
              <a:gd name="connsiteX71" fmla="*/ 4712007 w 6506836"/>
              <a:gd name="connsiteY71" fmla="*/ 4317892 h 5753325"/>
              <a:gd name="connsiteX72" fmla="*/ 4658930 w 6506836"/>
              <a:gd name="connsiteY72" fmla="*/ 4348041 h 5753325"/>
              <a:gd name="connsiteX73" fmla="*/ 4443526 w 6506836"/>
              <a:gd name="connsiteY73" fmla="*/ 4507851 h 5753325"/>
              <a:gd name="connsiteX74" fmla="*/ 4289766 w 6506836"/>
              <a:gd name="connsiteY74" fmla="*/ 4711450 h 5753325"/>
              <a:gd name="connsiteX75" fmla="*/ 4150870 w 6506836"/>
              <a:gd name="connsiteY75" fmla="*/ 4818480 h 5753325"/>
              <a:gd name="connsiteX76" fmla="*/ 4006639 w 6506836"/>
              <a:gd name="connsiteY76" fmla="*/ 4933815 h 5753325"/>
              <a:gd name="connsiteX77" fmla="*/ 3298210 w 6506836"/>
              <a:gd name="connsiteY77" fmla="*/ 5070790 h 5753325"/>
              <a:gd name="connsiteX78" fmla="*/ 2947678 w 6506836"/>
              <a:gd name="connsiteY78" fmla="*/ 5117869 h 5753325"/>
              <a:gd name="connsiteX79" fmla="*/ 2822169 w 6506836"/>
              <a:gd name="connsiteY79" fmla="*/ 5129396 h 5753325"/>
              <a:gd name="connsiteX80" fmla="*/ 2538773 w 6506836"/>
              <a:gd name="connsiteY80" fmla="*/ 5313397 h 5753325"/>
              <a:gd name="connsiteX81" fmla="*/ 2014500 w 6506836"/>
              <a:gd name="connsiteY81" fmla="*/ 5519744 h 5753325"/>
              <a:gd name="connsiteX82" fmla="*/ 1934391 w 6506836"/>
              <a:gd name="connsiteY82" fmla="*/ 5591335 h 5753325"/>
              <a:gd name="connsiteX83" fmla="*/ 1892550 w 6506836"/>
              <a:gd name="connsiteY83" fmla="*/ 5649708 h 5753325"/>
              <a:gd name="connsiteX84" fmla="*/ 1854769 w 6506836"/>
              <a:gd name="connsiteY84" fmla="*/ 5647691 h 5753325"/>
              <a:gd name="connsiteX85" fmla="*/ 1809461 w 6506836"/>
              <a:gd name="connsiteY85" fmla="*/ 5648628 h 5753325"/>
              <a:gd name="connsiteX86" fmla="*/ 1745150 w 6506836"/>
              <a:gd name="connsiteY86" fmla="*/ 5693879 h 5753325"/>
              <a:gd name="connsiteX87" fmla="*/ 1713375 w 6506836"/>
              <a:gd name="connsiteY87" fmla="*/ 5684672 h 5753325"/>
              <a:gd name="connsiteX88" fmla="*/ 1707808 w 6506836"/>
              <a:gd name="connsiteY88" fmla="*/ 5682611 h 5753325"/>
              <a:gd name="connsiteX89" fmla="*/ 1679313 w 6506836"/>
              <a:gd name="connsiteY89" fmla="*/ 5672360 h 5753325"/>
              <a:gd name="connsiteX90" fmla="*/ 1646933 w 6506836"/>
              <a:gd name="connsiteY90" fmla="*/ 5666227 h 5753325"/>
              <a:gd name="connsiteX91" fmla="*/ 1610055 w 6506836"/>
              <a:gd name="connsiteY91" fmla="*/ 5673643 h 5753325"/>
              <a:gd name="connsiteX92" fmla="*/ 1437641 w 6506836"/>
              <a:gd name="connsiteY92" fmla="*/ 5723266 h 5753325"/>
              <a:gd name="connsiteX93" fmla="*/ 1332869 w 6506836"/>
              <a:gd name="connsiteY93" fmla="*/ 5744752 h 5753325"/>
              <a:gd name="connsiteX94" fmla="*/ 1290525 w 6506836"/>
              <a:gd name="connsiteY94" fmla="*/ 5740036 h 5753325"/>
              <a:gd name="connsiteX95" fmla="*/ 1233107 w 6506836"/>
              <a:gd name="connsiteY95" fmla="*/ 5742106 h 5753325"/>
              <a:gd name="connsiteX96" fmla="*/ 1214532 w 6506836"/>
              <a:gd name="connsiteY96" fmla="*/ 5753325 h 5753325"/>
              <a:gd name="connsiteX97" fmla="*/ 1199955 w 6506836"/>
              <a:gd name="connsiteY97" fmla="*/ 5744831 h 5753325"/>
              <a:gd name="connsiteX98" fmla="*/ 1162337 w 6506836"/>
              <a:gd name="connsiteY98" fmla="*/ 5738048 h 5753325"/>
              <a:gd name="connsiteX99" fmla="*/ 1053457 w 6506836"/>
              <a:gd name="connsiteY99" fmla="*/ 5688676 h 5753325"/>
              <a:gd name="connsiteX100" fmla="*/ 1025798 w 6506836"/>
              <a:gd name="connsiteY100" fmla="*/ 5673166 h 5753325"/>
              <a:gd name="connsiteX101" fmla="*/ 947900 w 6506836"/>
              <a:gd name="connsiteY101" fmla="*/ 5657848 h 5753325"/>
              <a:gd name="connsiteX102" fmla="*/ 815627 w 6506836"/>
              <a:gd name="connsiteY102" fmla="*/ 5642557 h 5753325"/>
              <a:gd name="connsiteX103" fmla="*/ 788251 w 6506836"/>
              <a:gd name="connsiteY103" fmla="*/ 5637065 h 5753325"/>
              <a:gd name="connsiteX104" fmla="*/ 767822 w 6506836"/>
              <a:gd name="connsiteY104" fmla="*/ 5623450 h 5753325"/>
              <a:gd name="connsiteX105" fmla="*/ 765791 w 6506836"/>
              <a:gd name="connsiteY105" fmla="*/ 5612539 h 5753325"/>
              <a:gd name="connsiteX106" fmla="*/ 751230 w 6506836"/>
              <a:gd name="connsiteY106" fmla="*/ 5608092 h 5753325"/>
              <a:gd name="connsiteX107" fmla="*/ 748008 w 6506836"/>
              <a:gd name="connsiteY107" fmla="*/ 5605052 h 5753325"/>
              <a:gd name="connsiteX108" fmla="*/ 728871 w 6506836"/>
              <a:gd name="connsiteY108" fmla="*/ 5589469 h 5753325"/>
              <a:gd name="connsiteX109" fmla="*/ 671898 w 6506836"/>
              <a:gd name="connsiteY109" fmla="*/ 5602363 h 5753325"/>
              <a:gd name="connsiteX110" fmla="*/ 615065 w 6506836"/>
              <a:gd name="connsiteY110" fmla="*/ 5580257 h 5753325"/>
              <a:gd name="connsiteX111" fmla="*/ 355785 w 6506836"/>
              <a:gd name="connsiteY111" fmla="*/ 5514383 h 5753325"/>
              <a:gd name="connsiteX112" fmla="*/ 102269 w 6506836"/>
              <a:gd name="connsiteY112" fmla="*/ 5524347 h 5753325"/>
              <a:gd name="connsiteX113" fmla="*/ 13160 w 6506836"/>
              <a:gd name="connsiteY113" fmla="*/ 5514159 h 5753325"/>
              <a:gd name="connsiteX114" fmla="*/ 0 w 6506836"/>
              <a:gd name="connsiteY114" fmla="*/ 5511735 h 5753325"/>
              <a:gd name="connsiteX115" fmla="*/ 0 w 6506836"/>
              <a:gd name="connsiteY115"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465936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375685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62955"/>
              <a:gd name="connsiteY0" fmla="*/ 0 h 5753325"/>
              <a:gd name="connsiteX1" fmla="*/ 6438980 w 6462955"/>
              <a:gd name="connsiteY1" fmla="*/ 0 h 5753325"/>
              <a:gd name="connsiteX2" fmla="*/ 6439047 w 6462955"/>
              <a:gd name="connsiteY2" fmla="*/ 147 h 5753325"/>
              <a:gd name="connsiteX3" fmla="*/ 6443456 w 6462955"/>
              <a:gd name="connsiteY3" fmla="*/ 130105 h 5753325"/>
              <a:gd name="connsiteX4" fmla="*/ 6447632 w 6462955"/>
              <a:gd name="connsiteY4" fmla="*/ 170016 h 5753325"/>
              <a:gd name="connsiteX5" fmla="*/ 6396598 w 6462955"/>
              <a:gd name="connsiteY5" fmla="*/ 274847 h 5753325"/>
              <a:gd name="connsiteX6" fmla="*/ 6375685 w 6462955"/>
              <a:gd name="connsiteY6" fmla="*/ 535865 h 5753325"/>
              <a:gd name="connsiteX7" fmla="*/ 6354187 w 6462955"/>
              <a:gd name="connsiteY7" fmla="*/ 615799 h 5753325"/>
              <a:gd name="connsiteX8" fmla="*/ 6459988 w 6462955"/>
              <a:gd name="connsiteY8" fmla="*/ 707628 h 5753325"/>
              <a:gd name="connsiteX9" fmla="*/ 6453989 w 6462955"/>
              <a:gd name="connsiteY9" fmla="*/ 711876 h 5753325"/>
              <a:gd name="connsiteX10" fmla="*/ 6453209 w 6462955"/>
              <a:gd name="connsiteY10" fmla="*/ 719127 h 5753325"/>
              <a:gd name="connsiteX11" fmla="*/ 6457662 w 6462955"/>
              <a:gd name="connsiteY11" fmla="*/ 723331 h 5753325"/>
              <a:gd name="connsiteX12" fmla="*/ 6447445 w 6462955"/>
              <a:gd name="connsiteY12" fmla="*/ 780003 h 5753325"/>
              <a:gd name="connsiteX13" fmla="*/ 6426552 w 6462955"/>
              <a:gd name="connsiteY13" fmla="*/ 845805 h 5753325"/>
              <a:gd name="connsiteX14" fmla="*/ 6434072 w 6462955"/>
              <a:gd name="connsiteY14" fmla="*/ 910733 h 5753325"/>
              <a:gd name="connsiteX15" fmla="*/ 6432570 w 6462955"/>
              <a:gd name="connsiteY15" fmla="*/ 983394 h 5753325"/>
              <a:gd name="connsiteX16" fmla="*/ 6431878 w 6462955"/>
              <a:gd name="connsiteY16" fmla="*/ 1026728 h 5753325"/>
              <a:gd name="connsiteX17" fmla="*/ 6414269 w 6462955"/>
              <a:gd name="connsiteY17" fmla="*/ 1151111 h 5753325"/>
              <a:gd name="connsiteX18" fmla="*/ 6371722 w 6462955"/>
              <a:gd name="connsiteY18" fmla="*/ 1318080 h 5753325"/>
              <a:gd name="connsiteX19" fmla="*/ 6356023 w 6462955"/>
              <a:gd name="connsiteY19" fmla="*/ 1356227 h 5753325"/>
              <a:gd name="connsiteX20" fmla="*/ 6356157 w 6462955"/>
              <a:gd name="connsiteY20" fmla="*/ 1361967 h 5753325"/>
              <a:gd name="connsiteX21" fmla="*/ 6350613 w 6462955"/>
              <a:gd name="connsiteY21" fmla="*/ 1393569 h 5753325"/>
              <a:gd name="connsiteX22" fmla="*/ 6357062 w 6462955"/>
              <a:gd name="connsiteY22" fmla="*/ 1444071 h 5753325"/>
              <a:gd name="connsiteX23" fmla="*/ 6364832 w 6462955"/>
              <a:gd name="connsiteY23" fmla="*/ 1478763 h 5753325"/>
              <a:gd name="connsiteX24" fmla="*/ 6369745 w 6462955"/>
              <a:gd name="connsiteY24" fmla="*/ 1495680 h 5753325"/>
              <a:gd name="connsiteX25" fmla="*/ 6370898 w 6462955"/>
              <a:gd name="connsiteY25" fmla="*/ 1513331 h 5753325"/>
              <a:gd name="connsiteX26" fmla="*/ 6368801 w 6462955"/>
              <a:gd name="connsiteY26" fmla="*/ 1527414 h 5753325"/>
              <a:gd name="connsiteX27" fmla="*/ 6359177 w 6462955"/>
              <a:gd name="connsiteY27" fmla="*/ 1639513 h 5753325"/>
              <a:gd name="connsiteX28" fmla="*/ 6299489 w 6462955"/>
              <a:gd name="connsiteY28" fmla="*/ 1784860 h 5753325"/>
              <a:gd name="connsiteX29" fmla="*/ 6267878 w 6462955"/>
              <a:gd name="connsiteY29" fmla="*/ 1858572 h 5753325"/>
              <a:gd name="connsiteX30" fmla="*/ 6251146 w 6462955"/>
              <a:gd name="connsiteY30" fmla="*/ 1926167 h 5753325"/>
              <a:gd name="connsiteX31" fmla="*/ 6210686 w 6462955"/>
              <a:gd name="connsiteY31" fmla="*/ 2014834 h 5753325"/>
              <a:gd name="connsiteX32" fmla="*/ 6106652 w 6462955"/>
              <a:gd name="connsiteY32" fmla="*/ 2150572 h 5753325"/>
              <a:gd name="connsiteX33" fmla="*/ 6097813 w 6462955"/>
              <a:gd name="connsiteY33" fmla="*/ 2172208 h 5753325"/>
              <a:gd name="connsiteX34" fmla="*/ 6095990 w 6462955"/>
              <a:gd name="connsiteY34" fmla="*/ 2181185 h 5753325"/>
              <a:gd name="connsiteX35" fmla="*/ 6090126 w 6462955"/>
              <a:gd name="connsiteY35" fmla="*/ 2192533 h 5753325"/>
              <a:gd name="connsiteX36" fmla="*/ 6089503 w 6462955"/>
              <a:gd name="connsiteY36" fmla="*/ 2192543 h 5753325"/>
              <a:gd name="connsiteX37" fmla="*/ 6084946 w 6462955"/>
              <a:gd name="connsiteY37" fmla="*/ 2203694 h 5753325"/>
              <a:gd name="connsiteX38" fmla="*/ 5987861 w 6462955"/>
              <a:gd name="connsiteY38" fmla="*/ 2304868 h 5753325"/>
              <a:gd name="connsiteX39" fmla="*/ 5973439 w 6462955"/>
              <a:gd name="connsiteY39" fmla="*/ 2385635 h 5753325"/>
              <a:gd name="connsiteX40" fmla="*/ 5916727 w 6462955"/>
              <a:gd name="connsiteY40" fmla="*/ 2458777 h 5753325"/>
              <a:gd name="connsiteX41" fmla="*/ 5856524 w 6462955"/>
              <a:gd name="connsiteY41" fmla="*/ 2583281 h 5753325"/>
              <a:gd name="connsiteX42" fmla="*/ 5838091 w 6462955"/>
              <a:gd name="connsiteY42" fmla="*/ 2753474 h 5753325"/>
              <a:gd name="connsiteX43" fmla="*/ 5777471 w 6462955"/>
              <a:gd name="connsiteY43" fmla="*/ 2901570 h 5753325"/>
              <a:gd name="connsiteX44" fmla="*/ 5723992 w 6462955"/>
              <a:gd name="connsiteY44" fmla="*/ 2998752 h 5753325"/>
              <a:gd name="connsiteX45" fmla="*/ 5557886 w 6462955"/>
              <a:gd name="connsiteY45" fmla="*/ 3329735 h 5753325"/>
              <a:gd name="connsiteX46" fmla="*/ 5471501 w 6462955"/>
              <a:gd name="connsiteY46" fmla="*/ 3462221 h 5753325"/>
              <a:gd name="connsiteX47" fmla="*/ 5465154 w 6462955"/>
              <a:gd name="connsiteY47" fmla="*/ 3541065 h 5753325"/>
              <a:gd name="connsiteX48" fmla="*/ 5437889 w 6462955"/>
              <a:gd name="connsiteY48" fmla="*/ 3559927 h 5753325"/>
              <a:gd name="connsiteX49" fmla="*/ 5432770 w 6462955"/>
              <a:gd name="connsiteY49" fmla="*/ 3562948 h 5753325"/>
              <a:gd name="connsiteX50" fmla="*/ 5406795 w 6462955"/>
              <a:gd name="connsiteY50" fmla="*/ 3578594 h 5753325"/>
              <a:gd name="connsiteX51" fmla="*/ 5381495 w 6462955"/>
              <a:gd name="connsiteY51" fmla="*/ 3599883 h 5753325"/>
              <a:gd name="connsiteX52" fmla="*/ 5363689 w 6462955"/>
              <a:gd name="connsiteY52" fmla="*/ 3633299 h 5753325"/>
              <a:gd name="connsiteX53" fmla="*/ 5291870 w 6462955"/>
              <a:gd name="connsiteY53" fmla="*/ 3799039 h 5753325"/>
              <a:gd name="connsiteX54" fmla="*/ 5241600 w 6462955"/>
              <a:gd name="connsiteY54" fmla="*/ 3894238 h 5753325"/>
              <a:gd name="connsiteX55" fmla="*/ 5211041 w 6462955"/>
              <a:gd name="connsiteY55" fmla="*/ 3924184 h 5753325"/>
              <a:gd name="connsiteX56" fmla="*/ 5176073 w 6462955"/>
              <a:gd name="connsiteY56" fmla="*/ 3970179 h 5753325"/>
              <a:gd name="connsiteX57" fmla="*/ 5172826 w 6462955"/>
              <a:gd name="connsiteY57" fmla="*/ 3991773 h 5753325"/>
              <a:gd name="connsiteX58" fmla="*/ 5157053 w 6462955"/>
              <a:gd name="connsiteY58" fmla="*/ 3997708 h 5753325"/>
              <a:gd name="connsiteX59" fmla="*/ 5127922 w 6462955"/>
              <a:gd name="connsiteY59" fmla="*/ 4022660 h 5753325"/>
              <a:gd name="connsiteX60" fmla="*/ 5020872 w 6462955"/>
              <a:gd name="connsiteY60" fmla="*/ 4075951 h 5753325"/>
              <a:gd name="connsiteX61" fmla="*/ 4991410 w 6462955"/>
              <a:gd name="connsiteY61" fmla="*/ 4087598 h 5753325"/>
              <a:gd name="connsiteX62" fmla="*/ 4930112 w 6462955"/>
              <a:gd name="connsiteY62" fmla="*/ 4138459 h 5753325"/>
              <a:gd name="connsiteX63" fmla="*/ 4834224 w 6462955"/>
              <a:gd name="connsiteY63" fmla="*/ 4231643 h 5753325"/>
              <a:gd name="connsiteX64" fmla="*/ 4812599 w 6462955"/>
              <a:gd name="connsiteY64" fmla="*/ 4249449 h 5753325"/>
              <a:gd name="connsiteX65" fmla="*/ 4789188 w 6462955"/>
              <a:gd name="connsiteY65" fmla="*/ 4256678 h 5753325"/>
              <a:gd name="connsiteX66" fmla="*/ 4779554 w 6462955"/>
              <a:gd name="connsiteY66" fmla="*/ 4251313 h 5753325"/>
              <a:gd name="connsiteX67" fmla="*/ 4766885 w 6462955"/>
              <a:gd name="connsiteY67" fmla="*/ 4259812 h 5753325"/>
              <a:gd name="connsiteX68" fmla="*/ 4762510 w 6462955"/>
              <a:gd name="connsiteY68" fmla="*/ 4260383 h 5753325"/>
              <a:gd name="connsiteX69" fmla="*/ 4738416 w 6462955"/>
              <a:gd name="connsiteY69" fmla="*/ 4265355 h 5753325"/>
              <a:gd name="connsiteX70" fmla="*/ 4712007 w 6462955"/>
              <a:gd name="connsiteY70" fmla="*/ 4317892 h 5753325"/>
              <a:gd name="connsiteX71" fmla="*/ 4658930 w 6462955"/>
              <a:gd name="connsiteY71" fmla="*/ 4348041 h 5753325"/>
              <a:gd name="connsiteX72" fmla="*/ 4443526 w 6462955"/>
              <a:gd name="connsiteY72" fmla="*/ 4507851 h 5753325"/>
              <a:gd name="connsiteX73" fmla="*/ 4289766 w 6462955"/>
              <a:gd name="connsiteY73" fmla="*/ 4711450 h 5753325"/>
              <a:gd name="connsiteX74" fmla="*/ 4150870 w 6462955"/>
              <a:gd name="connsiteY74" fmla="*/ 4818480 h 5753325"/>
              <a:gd name="connsiteX75" fmla="*/ 4006639 w 6462955"/>
              <a:gd name="connsiteY75" fmla="*/ 4933815 h 5753325"/>
              <a:gd name="connsiteX76" fmla="*/ 3298210 w 6462955"/>
              <a:gd name="connsiteY76" fmla="*/ 5070790 h 5753325"/>
              <a:gd name="connsiteX77" fmla="*/ 2947678 w 6462955"/>
              <a:gd name="connsiteY77" fmla="*/ 5117869 h 5753325"/>
              <a:gd name="connsiteX78" fmla="*/ 2822169 w 6462955"/>
              <a:gd name="connsiteY78" fmla="*/ 5129396 h 5753325"/>
              <a:gd name="connsiteX79" fmla="*/ 2538773 w 6462955"/>
              <a:gd name="connsiteY79" fmla="*/ 5313397 h 5753325"/>
              <a:gd name="connsiteX80" fmla="*/ 2014500 w 6462955"/>
              <a:gd name="connsiteY80" fmla="*/ 5519744 h 5753325"/>
              <a:gd name="connsiteX81" fmla="*/ 1934391 w 6462955"/>
              <a:gd name="connsiteY81" fmla="*/ 5591335 h 5753325"/>
              <a:gd name="connsiteX82" fmla="*/ 1892550 w 6462955"/>
              <a:gd name="connsiteY82" fmla="*/ 5649708 h 5753325"/>
              <a:gd name="connsiteX83" fmla="*/ 1854769 w 6462955"/>
              <a:gd name="connsiteY83" fmla="*/ 5647691 h 5753325"/>
              <a:gd name="connsiteX84" fmla="*/ 1809461 w 6462955"/>
              <a:gd name="connsiteY84" fmla="*/ 5648628 h 5753325"/>
              <a:gd name="connsiteX85" fmla="*/ 1745150 w 6462955"/>
              <a:gd name="connsiteY85" fmla="*/ 5693879 h 5753325"/>
              <a:gd name="connsiteX86" fmla="*/ 1713375 w 6462955"/>
              <a:gd name="connsiteY86" fmla="*/ 5684672 h 5753325"/>
              <a:gd name="connsiteX87" fmla="*/ 1707808 w 6462955"/>
              <a:gd name="connsiteY87" fmla="*/ 5682611 h 5753325"/>
              <a:gd name="connsiteX88" fmla="*/ 1679313 w 6462955"/>
              <a:gd name="connsiteY88" fmla="*/ 5672360 h 5753325"/>
              <a:gd name="connsiteX89" fmla="*/ 1646933 w 6462955"/>
              <a:gd name="connsiteY89" fmla="*/ 5666227 h 5753325"/>
              <a:gd name="connsiteX90" fmla="*/ 1610055 w 6462955"/>
              <a:gd name="connsiteY90" fmla="*/ 5673643 h 5753325"/>
              <a:gd name="connsiteX91" fmla="*/ 1437641 w 6462955"/>
              <a:gd name="connsiteY91" fmla="*/ 5723266 h 5753325"/>
              <a:gd name="connsiteX92" fmla="*/ 1332869 w 6462955"/>
              <a:gd name="connsiteY92" fmla="*/ 5744752 h 5753325"/>
              <a:gd name="connsiteX93" fmla="*/ 1290525 w 6462955"/>
              <a:gd name="connsiteY93" fmla="*/ 5740036 h 5753325"/>
              <a:gd name="connsiteX94" fmla="*/ 1233107 w 6462955"/>
              <a:gd name="connsiteY94" fmla="*/ 5742106 h 5753325"/>
              <a:gd name="connsiteX95" fmla="*/ 1214532 w 6462955"/>
              <a:gd name="connsiteY95" fmla="*/ 5753325 h 5753325"/>
              <a:gd name="connsiteX96" fmla="*/ 1199955 w 6462955"/>
              <a:gd name="connsiteY96" fmla="*/ 5744831 h 5753325"/>
              <a:gd name="connsiteX97" fmla="*/ 1162337 w 6462955"/>
              <a:gd name="connsiteY97" fmla="*/ 5738048 h 5753325"/>
              <a:gd name="connsiteX98" fmla="*/ 1053457 w 6462955"/>
              <a:gd name="connsiteY98" fmla="*/ 5688676 h 5753325"/>
              <a:gd name="connsiteX99" fmla="*/ 1025798 w 6462955"/>
              <a:gd name="connsiteY99" fmla="*/ 5673166 h 5753325"/>
              <a:gd name="connsiteX100" fmla="*/ 947900 w 6462955"/>
              <a:gd name="connsiteY100" fmla="*/ 5657848 h 5753325"/>
              <a:gd name="connsiteX101" fmla="*/ 815627 w 6462955"/>
              <a:gd name="connsiteY101" fmla="*/ 5642557 h 5753325"/>
              <a:gd name="connsiteX102" fmla="*/ 788251 w 6462955"/>
              <a:gd name="connsiteY102" fmla="*/ 5637065 h 5753325"/>
              <a:gd name="connsiteX103" fmla="*/ 767822 w 6462955"/>
              <a:gd name="connsiteY103" fmla="*/ 5623450 h 5753325"/>
              <a:gd name="connsiteX104" fmla="*/ 765791 w 6462955"/>
              <a:gd name="connsiteY104" fmla="*/ 5612539 h 5753325"/>
              <a:gd name="connsiteX105" fmla="*/ 751230 w 6462955"/>
              <a:gd name="connsiteY105" fmla="*/ 5608092 h 5753325"/>
              <a:gd name="connsiteX106" fmla="*/ 748008 w 6462955"/>
              <a:gd name="connsiteY106" fmla="*/ 5605052 h 5753325"/>
              <a:gd name="connsiteX107" fmla="*/ 728871 w 6462955"/>
              <a:gd name="connsiteY107" fmla="*/ 5589469 h 5753325"/>
              <a:gd name="connsiteX108" fmla="*/ 671898 w 6462955"/>
              <a:gd name="connsiteY108" fmla="*/ 5602363 h 5753325"/>
              <a:gd name="connsiteX109" fmla="*/ 615065 w 6462955"/>
              <a:gd name="connsiteY109" fmla="*/ 5580257 h 5753325"/>
              <a:gd name="connsiteX110" fmla="*/ 355785 w 6462955"/>
              <a:gd name="connsiteY110" fmla="*/ 5514383 h 5753325"/>
              <a:gd name="connsiteX111" fmla="*/ 102269 w 6462955"/>
              <a:gd name="connsiteY111" fmla="*/ 5524347 h 5753325"/>
              <a:gd name="connsiteX112" fmla="*/ 13160 w 6462955"/>
              <a:gd name="connsiteY112" fmla="*/ 5514159 h 5753325"/>
              <a:gd name="connsiteX113" fmla="*/ 0 w 6462955"/>
              <a:gd name="connsiteY113" fmla="*/ 5511735 h 5753325"/>
              <a:gd name="connsiteX114" fmla="*/ 0 w 6462955"/>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453209 w 6459988"/>
              <a:gd name="connsiteY10" fmla="*/ 719127 h 5753325"/>
              <a:gd name="connsiteX11" fmla="*/ 6344988 w 6459988"/>
              <a:gd name="connsiteY11" fmla="*/ 697330 h 5753325"/>
              <a:gd name="connsiteX12" fmla="*/ 6447445 w 6459988"/>
              <a:gd name="connsiteY12" fmla="*/ 780003 h 5753325"/>
              <a:gd name="connsiteX13" fmla="*/ 6426552 w 6459988"/>
              <a:gd name="connsiteY13" fmla="*/ 845805 h 5753325"/>
              <a:gd name="connsiteX14" fmla="*/ 6434072 w 6459988"/>
              <a:gd name="connsiteY14" fmla="*/ 910733 h 5753325"/>
              <a:gd name="connsiteX15" fmla="*/ 6432570 w 6459988"/>
              <a:gd name="connsiteY15" fmla="*/ 983394 h 5753325"/>
              <a:gd name="connsiteX16" fmla="*/ 6431878 w 6459988"/>
              <a:gd name="connsiteY16" fmla="*/ 1026728 h 5753325"/>
              <a:gd name="connsiteX17" fmla="*/ 6414269 w 6459988"/>
              <a:gd name="connsiteY17" fmla="*/ 1151111 h 5753325"/>
              <a:gd name="connsiteX18" fmla="*/ 6371722 w 6459988"/>
              <a:gd name="connsiteY18" fmla="*/ 1318080 h 5753325"/>
              <a:gd name="connsiteX19" fmla="*/ 6356023 w 6459988"/>
              <a:gd name="connsiteY19" fmla="*/ 1356227 h 5753325"/>
              <a:gd name="connsiteX20" fmla="*/ 6356157 w 6459988"/>
              <a:gd name="connsiteY20" fmla="*/ 1361967 h 5753325"/>
              <a:gd name="connsiteX21" fmla="*/ 6350613 w 6459988"/>
              <a:gd name="connsiteY21" fmla="*/ 1393569 h 5753325"/>
              <a:gd name="connsiteX22" fmla="*/ 6357062 w 6459988"/>
              <a:gd name="connsiteY22" fmla="*/ 1444071 h 5753325"/>
              <a:gd name="connsiteX23" fmla="*/ 6364832 w 6459988"/>
              <a:gd name="connsiteY23" fmla="*/ 1478763 h 5753325"/>
              <a:gd name="connsiteX24" fmla="*/ 6369745 w 6459988"/>
              <a:gd name="connsiteY24" fmla="*/ 1495680 h 5753325"/>
              <a:gd name="connsiteX25" fmla="*/ 6370898 w 6459988"/>
              <a:gd name="connsiteY25" fmla="*/ 1513331 h 5753325"/>
              <a:gd name="connsiteX26" fmla="*/ 6368801 w 6459988"/>
              <a:gd name="connsiteY26" fmla="*/ 1527414 h 5753325"/>
              <a:gd name="connsiteX27" fmla="*/ 6359177 w 6459988"/>
              <a:gd name="connsiteY27" fmla="*/ 1639513 h 5753325"/>
              <a:gd name="connsiteX28" fmla="*/ 6299489 w 6459988"/>
              <a:gd name="connsiteY28" fmla="*/ 1784860 h 5753325"/>
              <a:gd name="connsiteX29" fmla="*/ 6267878 w 6459988"/>
              <a:gd name="connsiteY29" fmla="*/ 1858572 h 5753325"/>
              <a:gd name="connsiteX30" fmla="*/ 6251146 w 6459988"/>
              <a:gd name="connsiteY30" fmla="*/ 1926167 h 5753325"/>
              <a:gd name="connsiteX31" fmla="*/ 6210686 w 6459988"/>
              <a:gd name="connsiteY31" fmla="*/ 2014834 h 5753325"/>
              <a:gd name="connsiteX32" fmla="*/ 6106652 w 6459988"/>
              <a:gd name="connsiteY32" fmla="*/ 2150572 h 5753325"/>
              <a:gd name="connsiteX33" fmla="*/ 6097813 w 6459988"/>
              <a:gd name="connsiteY33" fmla="*/ 2172208 h 5753325"/>
              <a:gd name="connsiteX34" fmla="*/ 6095990 w 6459988"/>
              <a:gd name="connsiteY34" fmla="*/ 2181185 h 5753325"/>
              <a:gd name="connsiteX35" fmla="*/ 6090126 w 6459988"/>
              <a:gd name="connsiteY35" fmla="*/ 2192533 h 5753325"/>
              <a:gd name="connsiteX36" fmla="*/ 6089503 w 6459988"/>
              <a:gd name="connsiteY36" fmla="*/ 2192543 h 5753325"/>
              <a:gd name="connsiteX37" fmla="*/ 6084946 w 6459988"/>
              <a:gd name="connsiteY37" fmla="*/ 2203694 h 5753325"/>
              <a:gd name="connsiteX38" fmla="*/ 5987861 w 6459988"/>
              <a:gd name="connsiteY38" fmla="*/ 2304868 h 5753325"/>
              <a:gd name="connsiteX39" fmla="*/ 5973439 w 6459988"/>
              <a:gd name="connsiteY39" fmla="*/ 2385635 h 5753325"/>
              <a:gd name="connsiteX40" fmla="*/ 5916727 w 6459988"/>
              <a:gd name="connsiteY40" fmla="*/ 2458777 h 5753325"/>
              <a:gd name="connsiteX41" fmla="*/ 5856524 w 6459988"/>
              <a:gd name="connsiteY41" fmla="*/ 2583281 h 5753325"/>
              <a:gd name="connsiteX42" fmla="*/ 5838091 w 6459988"/>
              <a:gd name="connsiteY42" fmla="*/ 2753474 h 5753325"/>
              <a:gd name="connsiteX43" fmla="*/ 5777471 w 6459988"/>
              <a:gd name="connsiteY43" fmla="*/ 2901570 h 5753325"/>
              <a:gd name="connsiteX44" fmla="*/ 5723992 w 6459988"/>
              <a:gd name="connsiteY44" fmla="*/ 2998752 h 5753325"/>
              <a:gd name="connsiteX45" fmla="*/ 5557886 w 6459988"/>
              <a:gd name="connsiteY45" fmla="*/ 3329735 h 5753325"/>
              <a:gd name="connsiteX46" fmla="*/ 5471501 w 6459988"/>
              <a:gd name="connsiteY46" fmla="*/ 3462221 h 5753325"/>
              <a:gd name="connsiteX47" fmla="*/ 5465154 w 6459988"/>
              <a:gd name="connsiteY47" fmla="*/ 3541065 h 5753325"/>
              <a:gd name="connsiteX48" fmla="*/ 5437889 w 6459988"/>
              <a:gd name="connsiteY48" fmla="*/ 3559927 h 5753325"/>
              <a:gd name="connsiteX49" fmla="*/ 5432770 w 6459988"/>
              <a:gd name="connsiteY49" fmla="*/ 3562948 h 5753325"/>
              <a:gd name="connsiteX50" fmla="*/ 5406795 w 6459988"/>
              <a:gd name="connsiteY50" fmla="*/ 3578594 h 5753325"/>
              <a:gd name="connsiteX51" fmla="*/ 5381495 w 6459988"/>
              <a:gd name="connsiteY51" fmla="*/ 3599883 h 5753325"/>
              <a:gd name="connsiteX52" fmla="*/ 5363689 w 6459988"/>
              <a:gd name="connsiteY52" fmla="*/ 3633299 h 5753325"/>
              <a:gd name="connsiteX53" fmla="*/ 5291870 w 6459988"/>
              <a:gd name="connsiteY53" fmla="*/ 3799039 h 5753325"/>
              <a:gd name="connsiteX54" fmla="*/ 5241600 w 6459988"/>
              <a:gd name="connsiteY54" fmla="*/ 3894238 h 5753325"/>
              <a:gd name="connsiteX55" fmla="*/ 5211041 w 6459988"/>
              <a:gd name="connsiteY55" fmla="*/ 3924184 h 5753325"/>
              <a:gd name="connsiteX56" fmla="*/ 5176073 w 6459988"/>
              <a:gd name="connsiteY56" fmla="*/ 3970179 h 5753325"/>
              <a:gd name="connsiteX57" fmla="*/ 5172826 w 6459988"/>
              <a:gd name="connsiteY57" fmla="*/ 3991773 h 5753325"/>
              <a:gd name="connsiteX58" fmla="*/ 5157053 w 6459988"/>
              <a:gd name="connsiteY58" fmla="*/ 3997708 h 5753325"/>
              <a:gd name="connsiteX59" fmla="*/ 5127922 w 6459988"/>
              <a:gd name="connsiteY59" fmla="*/ 4022660 h 5753325"/>
              <a:gd name="connsiteX60" fmla="*/ 5020872 w 6459988"/>
              <a:gd name="connsiteY60" fmla="*/ 4075951 h 5753325"/>
              <a:gd name="connsiteX61" fmla="*/ 4991410 w 6459988"/>
              <a:gd name="connsiteY61" fmla="*/ 4087598 h 5753325"/>
              <a:gd name="connsiteX62" fmla="*/ 4930112 w 6459988"/>
              <a:gd name="connsiteY62" fmla="*/ 4138459 h 5753325"/>
              <a:gd name="connsiteX63" fmla="*/ 4834224 w 6459988"/>
              <a:gd name="connsiteY63" fmla="*/ 4231643 h 5753325"/>
              <a:gd name="connsiteX64" fmla="*/ 4812599 w 6459988"/>
              <a:gd name="connsiteY64" fmla="*/ 4249449 h 5753325"/>
              <a:gd name="connsiteX65" fmla="*/ 4789188 w 6459988"/>
              <a:gd name="connsiteY65" fmla="*/ 4256678 h 5753325"/>
              <a:gd name="connsiteX66" fmla="*/ 4779554 w 6459988"/>
              <a:gd name="connsiteY66" fmla="*/ 4251313 h 5753325"/>
              <a:gd name="connsiteX67" fmla="*/ 4766885 w 6459988"/>
              <a:gd name="connsiteY67" fmla="*/ 4259812 h 5753325"/>
              <a:gd name="connsiteX68" fmla="*/ 4762510 w 6459988"/>
              <a:gd name="connsiteY68" fmla="*/ 4260383 h 5753325"/>
              <a:gd name="connsiteX69" fmla="*/ 4738416 w 6459988"/>
              <a:gd name="connsiteY69" fmla="*/ 4265355 h 5753325"/>
              <a:gd name="connsiteX70" fmla="*/ 4712007 w 6459988"/>
              <a:gd name="connsiteY70" fmla="*/ 4317892 h 5753325"/>
              <a:gd name="connsiteX71" fmla="*/ 4658930 w 6459988"/>
              <a:gd name="connsiteY71" fmla="*/ 4348041 h 5753325"/>
              <a:gd name="connsiteX72" fmla="*/ 4443526 w 6459988"/>
              <a:gd name="connsiteY72" fmla="*/ 4507851 h 5753325"/>
              <a:gd name="connsiteX73" fmla="*/ 4289766 w 6459988"/>
              <a:gd name="connsiteY73" fmla="*/ 4711450 h 5753325"/>
              <a:gd name="connsiteX74" fmla="*/ 4150870 w 6459988"/>
              <a:gd name="connsiteY74" fmla="*/ 4818480 h 5753325"/>
              <a:gd name="connsiteX75" fmla="*/ 4006639 w 6459988"/>
              <a:gd name="connsiteY75" fmla="*/ 4933815 h 5753325"/>
              <a:gd name="connsiteX76" fmla="*/ 3298210 w 6459988"/>
              <a:gd name="connsiteY76" fmla="*/ 5070790 h 5753325"/>
              <a:gd name="connsiteX77" fmla="*/ 2947678 w 6459988"/>
              <a:gd name="connsiteY77" fmla="*/ 5117869 h 5753325"/>
              <a:gd name="connsiteX78" fmla="*/ 2822169 w 6459988"/>
              <a:gd name="connsiteY78" fmla="*/ 5129396 h 5753325"/>
              <a:gd name="connsiteX79" fmla="*/ 2538773 w 6459988"/>
              <a:gd name="connsiteY79" fmla="*/ 5313397 h 5753325"/>
              <a:gd name="connsiteX80" fmla="*/ 2014500 w 6459988"/>
              <a:gd name="connsiteY80" fmla="*/ 5519744 h 5753325"/>
              <a:gd name="connsiteX81" fmla="*/ 1934391 w 6459988"/>
              <a:gd name="connsiteY81" fmla="*/ 5591335 h 5753325"/>
              <a:gd name="connsiteX82" fmla="*/ 1892550 w 6459988"/>
              <a:gd name="connsiteY82" fmla="*/ 5649708 h 5753325"/>
              <a:gd name="connsiteX83" fmla="*/ 1854769 w 6459988"/>
              <a:gd name="connsiteY83" fmla="*/ 5647691 h 5753325"/>
              <a:gd name="connsiteX84" fmla="*/ 1809461 w 6459988"/>
              <a:gd name="connsiteY84" fmla="*/ 5648628 h 5753325"/>
              <a:gd name="connsiteX85" fmla="*/ 1745150 w 6459988"/>
              <a:gd name="connsiteY85" fmla="*/ 5693879 h 5753325"/>
              <a:gd name="connsiteX86" fmla="*/ 1713375 w 6459988"/>
              <a:gd name="connsiteY86" fmla="*/ 5684672 h 5753325"/>
              <a:gd name="connsiteX87" fmla="*/ 1707808 w 6459988"/>
              <a:gd name="connsiteY87" fmla="*/ 5682611 h 5753325"/>
              <a:gd name="connsiteX88" fmla="*/ 1679313 w 6459988"/>
              <a:gd name="connsiteY88" fmla="*/ 5672360 h 5753325"/>
              <a:gd name="connsiteX89" fmla="*/ 1646933 w 6459988"/>
              <a:gd name="connsiteY89" fmla="*/ 5666227 h 5753325"/>
              <a:gd name="connsiteX90" fmla="*/ 1610055 w 6459988"/>
              <a:gd name="connsiteY90" fmla="*/ 5673643 h 5753325"/>
              <a:gd name="connsiteX91" fmla="*/ 1437641 w 6459988"/>
              <a:gd name="connsiteY91" fmla="*/ 5723266 h 5753325"/>
              <a:gd name="connsiteX92" fmla="*/ 1332869 w 6459988"/>
              <a:gd name="connsiteY92" fmla="*/ 5744752 h 5753325"/>
              <a:gd name="connsiteX93" fmla="*/ 1290525 w 6459988"/>
              <a:gd name="connsiteY93" fmla="*/ 5740036 h 5753325"/>
              <a:gd name="connsiteX94" fmla="*/ 1233107 w 6459988"/>
              <a:gd name="connsiteY94" fmla="*/ 5742106 h 5753325"/>
              <a:gd name="connsiteX95" fmla="*/ 1214532 w 6459988"/>
              <a:gd name="connsiteY95" fmla="*/ 5753325 h 5753325"/>
              <a:gd name="connsiteX96" fmla="*/ 1199955 w 6459988"/>
              <a:gd name="connsiteY96" fmla="*/ 5744831 h 5753325"/>
              <a:gd name="connsiteX97" fmla="*/ 1162337 w 6459988"/>
              <a:gd name="connsiteY97" fmla="*/ 5738048 h 5753325"/>
              <a:gd name="connsiteX98" fmla="*/ 1053457 w 6459988"/>
              <a:gd name="connsiteY98" fmla="*/ 5688676 h 5753325"/>
              <a:gd name="connsiteX99" fmla="*/ 1025798 w 6459988"/>
              <a:gd name="connsiteY99" fmla="*/ 5673166 h 5753325"/>
              <a:gd name="connsiteX100" fmla="*/ 947900 w 6459988"/>
              <a:gd name="connsiteY100" fmla="*/ 5657848 h 5753325"/>
              <a:gd name="connsiteX101" fmla="*/ 815627 w 6459988"/>
              <a:gd name="connsiteY101" fmla="*/ 5642557 h 5753325"/>
              <a:gd name="connsiteX102" fmla="*/ 788251 w 6459988"/>
              <a:gd name="connsiteY102" fmla="*/ 5637065 h 5753325"/>
              <a:gd name="connsiteX103" fmla="*/ 767822 w 6459988"/>
              <a:gd name="connsiteY103" fmla="*/ 5623450 h 5753325"/>
              <a:gd name="connsiteX104" fmla="*/ 765791 w 6459988"/>
              <a:gd name="connsiteY104" fmla="*/ 5612539 h 5753325"/>
              <a:gd name="connsiteX105" fmla="*/ 751230 w 6459988"/>
              <a:gd name="connsiteY105" fmla="*/ 5608092 h 5753325"/>
              <a:gd name="connsiteX106" fmla="*/ 748008 w 6459988"/>
              <a:gd name="connsiteY106" fmla="*/ 5605052 h 5753325"/>
              <a:gd name="connsiteX107" fmla="*/ 728871 w 6459988"/>
              <a:gd name="connsiteY107" fmla="*/ 5589469 h 5753325"/>
              <a:gd name="connsiteX108" fmla="*/ 671898 w 6459988"/>
              <a:gd name="connsiteY108" fmla="*/ 5602363 h 5753325"/>
              <a:gd name="connsiteX109" fmla="*/ 615065 w 6459988"/>
              <a:gd name="connsiteY109" fmla="*/ 5580257 h 5753325"/>
              <a:gd name="connsiteX110" fmla="*/ 355785 w 6459988"/>
              <a:gd name="connsiteY110" fmla="*/ 5514383 h 5753325"/>
              <a:gd name="connsiteX111" fmla="*/ 102269 w 6459988"/>
              <a:gd name="connsiteY111" fmla="*/ 5524347 h 5753325"/>
              <a:gd name="connsiteX112" fmla="*/ 13160 w 6459988"/>
              <a:gd name="connsiteY112" fmla="*/ 5514159 h 5753325"/>
              <a:gd name="connsiteX113" fmla="*/ 0 w 6459988"/>
              <a:gd name="connsiteY113" fmla="*/ 5511735 h 5753325"/>
              <a:gd name="connsiteX114" fmla="*/ 0 w 6459988"/>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344988 w 6459988"/>
              <a:gd name="connsiteY10" fmla="*/ 697330 h 5753325"/>
              <a:gd name="connsiteX11" fmla="*/ 6447445 w 6459988"/>
              <a:gd name="connsiteY11" fmla="*/ 780003 h 5753325"/>
              <a:gd name="connsiteX12" fmla="*/ 6426552 w 6459988"/>
              <a:gd name="connsiteY12" fmla="*/ 845805 h 5753325"/>
              <a:gd name="connsiteX13" fmla="*/ 6434072 w 6459988"/>
              <a:gd name="connsiteY13" fmla="*/ 910733 h 5753325"/>
              <a:gd name="connsiteX14" fmla="*/ 6432570 w 6459988"/>
              <a:gd name="connsiteY14" fmla="*/ 983394 h 5753325"/>
              <a:gd name="connsiteX15" fmla="*/ 6431878 w 6459988"/>
              <a:gd name="connsiteY15" fmla="*/ 1026728 h 5753325"/>
              <a:gd name="connsiteX16" fmla="*/ 6414269 w 6459988"/>
              <a:gd name="connsiteY16" fmla="*/ 1151111 h 5753325"/>
              <a:gd name="connsiteX17" fmla="*/ 6371722 w 6459988"/>
              <a:gd name="connsiteY17" fmla="*/ 1318080 h 5753325"/>
              <a:gd name="connsiteX18" fmla="*/ 6356023 w 6459988"/>
              <a:gd name="connsiteY18" fmla="*/ 1356227 h 5753325"/>
              <a:gd name="connsiteX19" fmla="*/ 6356157 w 6459988"/>
              <a:gd name="connsiteY19" fmla="*/ 1361967 h 5753325"/>
              <a:gd name="connsiteX20" fmla="*/ 6350613 w 6459988"/>
              <a:gd name="connsiteY20" fmla="*/ 1393569 h 5753325"/>
              <a:gd name="connsiteX21" fmla="*/ 6357062 w 6459988"/>
              <a:gd name="connsiteY21" fmla="*/ 1444071 h 5753325"/>
              <a:gd name="connsiteX22" fmla="*/ 6364832 w 6459988"/>
              <a:gd name="connsiteY22" fmla="*/ 1478763 h 5753325"/>
              <a:gd name="connsiteX23" fmla="*/ 6369745 w 6459988"/>
              <a:gd name="connsiteY23" fmla="*/ 1495680 h 5753325"/>
              <a:gd name="connsiteX24" fmla="*/ 6370898 w 6459988"/>
              <a:gd name="connsiteY24" fmla="*/ 1513331 h 5753325"/>
              <a:gd name="connsiteX25" fmla="*/ 6368801 w 6459988"/>
              <a:gd name="connsiteY25" fmla="*/ 1527414 h 5753325"/>
              <a:gd name="connsiteX26" fmla="*/ 6359177 w 6459988"/>
              <a:gd name="connsiteY26" fmla="*/ 1639513 h 5753325"/>
              <a:gd name="connsiteX27" fmla="*/ 6299489 w 6459988"/>
              <a:gd name="connsiteY27" fmla="*/ 1784860 h 5753325"/>
              <a:gd name="connsiteX28" fmla="*/ 6267878 w 6459988"/>
              <a:gd name="connsiteY28" fmla="*/ 1858572 h 5753325"/>
              <a:gd name="connsiteX29" fmla="*/ 6251146 w 6459988"/>
              <a:gd name="connsiteY29" fmla="*/ 1926167 h 5753325"/>
              <a:gd name="connsiteX30" fmla="*/ 6210686 w 6459988"/>
              <a:gd name="connsiteY30" fmla="*/ 2014834 h 5753325"/>
              <a:gd name="connsiteX31" fmla="*/ 6106652 w 6459988"/>
              <a:gd name="connsiteY31" fmla="*/ 2150572 h 5753325"/>
              <a:gd name="connsiteX32" fmla="*/ 6097813 w 6459988"/>
              <a:gd name="connsiteY32" fmla="*/ 2172208 h 5753325"/>
              <a:gd name="connsiteX33" fmla="*/ 6095990 w 6459988"/>
              <a:gd name="connsiteY33" fmla="*/ 2181185 h 5753325"/>
              <a:gd name="connsiteX34" fmla="*/ 6090126 w 6459988"/>
              <a:gd name="connsiteY34" fmla="*/ 2192533 h 5753325"/>
              <a:gd name="connsiteX35" fmla="*/ 6089503 w 6459988"/>
              <a:gd name="connsiteY35" fmla="*/ 2192543 h 5753325"/>
              <a:gd name="connsiteX36" fmla="*/ 6084946 w 6459988"/>
              <a:gd name="connsiteY36" fmla="*/ 2203694 h 5753325"/>
              <a:gd name="connsiteX37" fmla="*/ 5987861 w 6459988"/>
              <a:gd name="connsiteY37" fmla="*/ 2304868 h 5753325"/>
              <a:gd name="connsiteX38" fmla="*/ 5973439 w 6459988"/>
              <a:gd name="connsiteY38" fmla="*/ 2385635 h 5753325"/>
              <a:gd name="connsiteX39" fmla="*/ 5916727 w 6459988"/>
              <a:gd name="connsiteY39" fmla="*/ 2458777 h 5753325"/>
              <a:gd name="connsiteX40" fmla="*/ 5856524 w 6459988"/>
              <a:gd name="connsiteY40" fmla="*/ 2583281 h 5753325"/>
              <a:gd name="connsiteX41" fmla="*/ 5838091 w 6459988"/>
              <a:gd name="connsiteY41" fmla="*/ 2753474 h 5753325"/>
              <a:gd name="connsiteX42" fmla="*/ 5777471 w 6459988"/>
              <a:gd name="connsiteY42" fmla="*/ 2901570 h 5753325"/>
              <a:gd name="connsiteX43" fmla="*/ 5723992 w 6459988"/>
              <a:gd name="connsiteY43" fmla="*/ 2998752 h 5753325"/>
              <a:gd name="connsiteX44" fmla="*/ 5557886 w 6459988"/>
              <a:gd name="connsiteY44" fmla="*/ 3329735 h 5753325"/>
              <a:gd name="connsiteX45" fmla="*/ 5471501 w 6459988"/>
              <a:gd name="connsiteY45" fmla="*/ 3462221 h 5753325"/>
              <a:gd name="connsiteX46" fmla="*/ 5465154 w 6459988"/>
              <a:gd name="connsiteY46" fmla="*/ 3541065 h 5753325"/>
              <a:gd name="connsiteX47" fmla="*/ 5437889 w 6459988"/>
              <a:gd name="connsiteY47" fmla="*/ 3559927 h 5753325"/>
              <a:gd name="connsiteX48" fmla="*/ 5432770 w 6459988"/>
              <a:gd name="connsiteY48" fmla="*/ 3562948 h 5753325"/>
              <a:gd name="connsiteX49" fmla="*/ 5406795 w 6459988"/>
              <a:gd name="connsiteY49" fmla="*/ 3578594 h 5753325"/>
              <a:gd name="connsiteX50" fmla="*/ 5381495 w 6459988"/>
              <a:gd name="connsiteY50" fmla="*/ 3599883 h 5753325"/>
              <a:gd name="connsiteX51" fmla="*/ 5363689 w 6459988"/>
              <a:gd name="connsiteY51" fmla="*/ 3633299 h 5753325"/>
              <a:gd name="connsiteX52" fmla="*/ 5291870 w 6459988"/>
              <a:gd name="connsiteY52" fmla="*/ 3799039 h 5753325"/>
              <a:gd name="connsiteX53" fmla="*/ 5241600 w 6459988"/>
              <a:gd name="connsiteY53" fmla="*/ 3894238 h 5753325"/>
              <a:gd name="connsiteX54" fmla="*/ 5211041 w 6459988"/>
              <a:gd name="connsiteY54" fmla="*/ 3924184 h 5753325"/>
              <a:gd name="connsiteX55" fmla="*/ 5176073 w 6459988"/>
              <a:gd name="connsiteY55" fmla="*/ 3970179 h 5753325"/>
              <a:gd name="connsiteX56" fmla="*/ 5172826 w 6459988"/>
              <a:gd name="connsiteY56" fmla="*/ 3991773 h 5753325"/>
              <a:gd name="connsiteX57" fmla="*/ 5157053 w 6459988"/>
              <a:gd name="connsiteY57" fmla="*/ 3997708 h 5753325"/>
              <a:gd name="connsiteX58" fmla="*/ 5127922 w 6459988"/>
              <a:gd name="connsiteY58" fmla="*/ 4022660 h 5753325"/>
              <a:gd name="connsiteX59" fmla="*/ 5020872 w 6459988"/>
              <a:gd name="connsiteY59" fmla="*/ 4075951 h 5753325"/>
              <a:gd name="connsiteX60" fmla="*/ 4991410 w 6459988"/>
              <a:gd name="connsiteY60" fmla="*/ 4087598 h 5753325"/>
              <a:gd name="connsiteX61" fmla="*/ 4930112 w 6459988"/>
              <a:gd name="connsiteY61" fmla="*/ 4138459 h 5753325"/>
              <a:gd name="connsiteX62" fmla="*/ 4834224 w 6459988"/>
              <a:gd name="connsiteY62" fmla="*/ 4231643 h 5753325"/>
              <a:gd name="connsiteX63" fmla="*/ 4812599 w 6459988"/>
              <a:gd name="connsiteY63" fmla="*/ 4249449 h 5753325"/>
              <a:gd name="connsiteX64" fmla="*/ 4789188 w 6459988"/>
              <a:gd name="connsiteY64" fmla="*/ 4256678 h 5753325"/>
              <a:gd name="connsiteX65" fmla="*/ 4779554 w 6459988"/>
              <a:gd name="connsiteY65" fmla="*/ 4251313 h 5753325"/>
              <a:gd name="connsiteX66" fmla="*/ 4766885 w 6459988"/>
              <a:gd name="connsiteY66" fmla="*/ 4259812 h 5753325"/>
              <a:gd name="connsiteX67" fmla="*/ 4762510 w 6459988"/>
              <a:gd name="connsiteY67" fmla="*/ 4260383 h 5753325"/>
              <a:gd name="connsiteX68" fmla="*/ 4738416 w 6459988"/>
              <a:gd name="connsiteY68" fmla="*/ 4265355 h 5753325"/>
              <a:gd name="connsiteX69" fmla="*/ 4712007 w 6459988"/>
              <a:gd name="connsiteY69" fmla="*/ 4317892 h 5753325"/>
              <a:gd name="connsiteX70" fmla="*/ 4658930 w 6459988"/>
              <a:gd name="connsiteY70" fmla="*/ 4348041 h 5753325"/>
              <a:gd name="connsiteX71" fmla="*/ 4443526 w 6459988"/>
              <a:gd name="connsiteY71" fmla="*/ 4507851 h 5753325"/>
              <a:gd name="connsiteX72" fmla="*/ 4289766 w 6459988"/>
              <a:gd name="connsiteY72" fmla="*/ 4711450 h 5753325"/>
              <a:gd name="connsiteX73" fmla="*/ 4150870 w 6459988"/>
              <a:gd name="connsiteY73" fmla="*/ 4818480 h 5753325"/>
              <a:gd name="connsiteX74" fmla="*/ 4006639 w 6459988"/>
              <a:gd name="connsiteY74" fmla="*/ 4933815 h 5753325"/>
              <a:gd name="connsiteX75" fmla="*/ 3298210 w 6459988"/>
              <a:gd name="connsiteY75" fmla="*/ 5070790 h 5753325"/>
              <a:gd name="connsiteX76" fmla="*/ 2947678 w 6459988"/>
              <a:gd name="connsiteY76" fmla="*/ 5117869 h 5753325"/>
              <a:gd name="connsiteX77" fmla="*/ 2822169 w 6459988"/>
              <a:gd name="connsiteY77" fmla="*/ 5129396 h 5753325"/>
              <a:gd name="connsiteX78" fmla="*/ 2538773 w 6459988"/>
              <a:gd name="connsiteY78" fmla="*/ 5313397 h 5753325"/>
              <a:gd name="connsiteX79" fmla="*/ 2014500 w 6459988"/>
              <a:gd name="connsiteY79" fmla="*/ 5519744 h 5753325"/>
              <a:gd name="connsiteX80" fmla="*/ 1934391 w 6459988"/>
              <a:gd name="connsiteY80" fmla="*/ 5591335 h 5753325"/>
              <a:gd name="connsiteX81" fmla="*/ 1892550 w 6459988"/>
              <a:gd name="connsiteY81" fmla="*/ 5649708 h 5753325"/>
              <a:gd name="connsiteX82" fmla="*/ 1854769 w 6459988"/>
              <a:gd name="connsiteY82" fmla="*/ 5647691 h 5753325"/>
              <a:gd name="connsiteX83" fmla="*/ 1809461 w 6459988"/>
              <a:gd name="connsiteY83" fmla="*/ 5648628 h 5753325"/>
              <a:gd name="connsiteX84" fmla="*/ 1745150 w 6459988"/>
              <a:gd name="connsiteY84" fmla="*/ 5693879 h 5753325"/>
              <a:gd name="connsiteX85" fmla="*/ 1713375 w 6459988"/>
              <a:gd name="connsiteY85" fmla="*/ 5684672 h 5753325"/>
              <a:gd name="connsiteX86" fmla="*/ 1707808 w 6459988"/>
              <a:gd name="connsiteY86" fmla="*/ 5682611 h 5753325"/>
              <a:gd name="connsiteX87" fmla="*/ 1679313 w 6459988"/>
              <a:gd name="connsiteY87" fmla="*/ 5672360 h 5753325"/>
              <a:gd name="connsiteX88" fmla="*/ 1646933 w 6459988"/>
              <a:gd name="connsiteY88" fmla="*/ 5666227 h 5753325"/>
              <a:gd name="connsiteX89" fmla="*/ 1610055 w 6459988"/>
              <a:gd name="connsiteY89" fmla="*/ 5673643 h 5753325"/>
              <a:gd name="connsiteX90" fmla="*/ 1437641 w 6459988"/>
              <a:gd name="connsiteY90" fmla="*/ 5723266 h 5753325"/>
              <a:gd name="connsiteX91" fmla="*/ 1332869 w 6459988"/>
              <a:gd name="connsiteY91" fmla="*/ 5744752 h 5753325"/>
              <a:gd name="connsiteX92" fmla="*/ 1290525 w 6459988"/>
              <a:gd name="connsiteY92" fmla="*/ 5740036 h 5753325"/>
              <a:gd name="connsiteX93" fmla="*/ 1233107 w 6459988"/>
              <a:gd name="connsiteY93" fmla="*/ 5742106 h 5753325"/>
              <a:gd name="connsiteX94" fmla="*/ 1214532 w 6459988"/>
              <a:gd name="connsiteY94" fmla="*/ 5753325 h 5753325"/>
              <a:gd name="connsiteX95" fmla="*/ 1199955 w 6459988"/>
              <a:gd name="connsiteY95" fmla="*/ 5744831 h 5753325"/>
              <a:gd name="connsiteX96" fmla="*/ 1162337 w 6459988"/>
              <a:gd name="connsiteY96" fmla="*/ 5738048 h 5753325"/>
              <a:gd name="connsiteX97" fmla="*/ 1053457 w 6459988"/>
              <a:gd name="connsiteY97" fmla="*/ 5688676 h 5753325"/>
              <a:gd name="connsiteX98" fmla="*/ 1025798 w 6459988"/>
              <a:gd name="connsiteY98" fmla="*/ 5673166 h 5753325"/>
              <a:gd name="connsiteX99" fmla="*/ 947900 w 6459988"/>
              <a:gd name="connsiteY99" fmla="*/ 5657848 h 5753325"/>
              <a:gd name="connsiteX100" fmla="*/ 815627 w 6459988"/>
              <a:gd name="connsiteY100" fmla="*/ 5642557 h 5753325"/>
              <a:gd name="connsiteX101" fmla="*/ 788251 w 6459988"/>
              <a:gd name="connsiteY101" fmla="*/ 5637065 h 5753325"/>
              <a:gd name="connsiteX102" fmla="*/ 767822 w 6459988"/>
              <a:gd name="connsiteY102" fmla="*/ 5623450 h 5753325"/>
              <a:gd name="connsiteX103" fmla="*/ 765791 w 6459988"/>
              <a:gd name="connsiteY103" fmla="*/ 5612539 h 5753325"/>
              <a:gd name="connsiteX104" fmla="*/ 751230 w 6459988"/>
              <a:gd name="connsiteY104" fmla="*/ 5608092 h 5753325"/>
              <a:gd name="connsiteX105" fmla="*/ 748008 w 6459988"/>
              <a:gd name="connsiteY105" fmla="*/ 5605052 h 5753325"/>
              <a:gd name="connsiteX106" fmla="*/ 728871 w 6459988"/>
              <a:gd name="connsiteY106" fmla="*/ 5589469 h 5753325"/>
              <a:gd name="connsiteX107" fmla="*/ 671898 w 6459988"/>
              <a:gd name="connsiteY107" fmla="*/ 5602363 h 5753325"/>
              <a:gd name="connsiteX108" fmla="*/ 615065 w 6459988"/>
              <a:gd name="connsiteY108" fmla="*/ 5580257 h 5753325"/>
              <a:gd name="connsiteX109" fmla="*/ 355785 w 6459988"/>
              <a:gd name="connsiteY109" fmla="*/ 5514383 h 5753325"/>
              <a:gd name="connsiteX110" fmla="*/ 102269 w 6459988"/>
              <a:gd name="connsiteY110" fmla="*/ 5524347 h 5753325"/>
              <a:gd name="connsiteX111" fmla="*/ 13160 w 6459988"/>
              <a:gd name="connsiteY111" fmla="*/ 5514159 h 5753325"/>
              <a:gd name="connsiteX112" fmla="*/ 0 w 6459988"/>
              <a:gd name="connsiteY112" fmla="*/ 5511735 h 5753325"/>
              <a:gd name="connsiteX113" fmla="*/ 0 w 6459988"/>
              <a:gd name="connsiteY113"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344988 w 6459988"/>
              <a:gd name="connsiteY9" fmla="*/ 697330 h 5753325"/>
              <a:gd name="connsiteX10" fmla="*/ 6447445 w 6459988"/>
              <a:gd name="connsiteY10" fmla="*/ 780003 h 5753325"/>
              <a:gd name="connsiteX11" fmla="*/ 6426552 w 6459988"/>
              <a:gd name="connsiteY11" fmla="*/ 845805 h 5753325"/>
              <a:gd name="connsiteX12" fmla="*/ 6434072 w 6459988"/>
              <a:gd name="connsiteY12" fmla="*/ 910733 h 5753325"/>
              <a:gd name="connsiteX13" fmla="*/ 6432570 w 6459988"/>
              <a:gd name="connsiteY13" fmla="*/ 983394 h 5753325"/>
              <a:gd name="connsiteX14" fmla="*/ 6431878 w 6459988"/>
              <a:gd name="connsiteY14" fmla="*/ 1026728 h 5753325"/>
              <a:gd name="connsiteX15" fmla="*/ 6414269 w 6459988"/>
              <a:gd name="connsiteY15" fmla="*/ 1151111 h 5753325"/>
              <a:gd name="connsiteX16" fmla="*/ 6371722 w 6459988"/>
              <a:gd name="connsiteY16" fmla="*/ 1318080 h 5753325"/>
              <a:gd name="connsiteX17" fmla="*/ 6356023 w 6459988"/>
              <a:gd name="connsiteY17" fmla="*/ 1356227 h 5753325"/>
              <a:gd name="connsiteX18" fmla="*/ 6356157 w 6459988"/>
              <a:gd name="connsiteY18" fmla="*/ 1361967 h 5753325"/>
              <a:gd name="connsiteX19" fmla="*/ 6350613 w 6459988"/>
              <a:gd name="connsiteY19" fmla="*/ 1393569 h 5753325"/>
              <a:gd name="connsiteX20" fmla="*/ 6357062 w 6459988"/>
              <a:gd name="connsiteY20" fmla="*/ 1444071 h 5753325"/>
              <a:gd name="connsiteX21" fmla="*/ 6364832 w 6459988"/>
              <a:gd name="connsiteY21" fmla="*/ 1478763 h 5753325"/>
              <a:gd name="connsiteX22" fmla="*/ 6369745 w 6459988"/>
              <a:gd name="connsiteY22" fmla="*/ 1495680 h 5753325"/>
              <a:gd name="connsiteX23" fmla="*/ 6370898 w 6459988"/>
              <a:gd name="connsiteY23" fmla="*/ 1513331 h 5753325"/>
              <a:gd name="connsiteX24" fmla="*/ 6368801 w 6459988"/>
              <a:gd name="connsiteY24" fmla="*/ 1527414 h 5753325"/>
              <a:gd name="connsiteX25" fmla="*/ 6359177 w 6459988"/>
              <a:gd name="connsiteY25" fmla="*/ 1639513 h 5753325"/>
              <a:gd name="connsiteX26" fmla="*/ 6299489 w 6459988"/>
              <a:gd name="connsiteY26" fmla="*/ 1784860 h 5753325"/>
              <a:gd name="connsiteX27" fmla="*/ 6267878 w 6459988"/>
              <a:gd name="connsiteY27" fmla="*/ 1858572 h 5753325"/>
              <a:gd name="connsiteX28" fmla="*/ 6251146 w 6459988"/>
              <a:gd name="connsiteY28" fmla="*/ 1926167 h 5753325"/>
              <a:gd name="connsiteX29" fmla="*/ 6210686 w 6459988"/>
              <a:gd name="connsiteY29" fmla="*/ 2014834 h 5753325"/>
              <a:gd name="connsiteX30" fmla="*/ 6106652 w 6459988"/>
              <a:gd name="connsiteY30" fmla="*/ 2150572 h 5753325"/>
              <a:gd name="connsiteX31" fmla="*/ 6097813 w 6459988"/>
              <a:gd name="connsiteY31" fmla="*/ 2172208 h 5753325"/>
              <a:gd name="connsiteX32" fmla="*/ 6095990 w 6459988"/>
              <a:gd name="connsiteY32" fmla="*/ 2181185 h 5753325"/>
              <a:gd name="connsiteX33" fmla="*/ 6090126 w 6459988"/>
              <a:gd name="connsiteY33" fmla="*/ 2192533 h 5753325"/>
              <a:gd name="connsiteX34" fmla="*/ 6089503 w 6459988"/>
              <a:gd name="connsiteY34" fmla="*/ 2192543 h 5753325"/>
              <a:gd name="connsiteX35" fmla="*/ 6084946 w 6459988"/>
              <a:gd name="connsiteY35" fmla="*/ 2203694 h 5753325"/>
              <a:gd name="connsiteX36" fmla="*/ 5987861 w 6459988"/>
              <a:gd name="connsiteY36" fmla="*/ 2304868 h 5753325"/>
              <a:gd name="connsiteX37" fmla="*/ 5973439 w 6459988"/>
              <a:gd name="connsiteY37" fmla="*/ 2385635 h 5753325"/>
              <a:gd name="connsiteX38" fmla="*/ 5916727 w 6459988"/>
              <a:gd name="connsiteY38" fmla="*/ 2458777 h 5753325"/>
              <a:gd name="connsiteX39" fmla="*/ 5856524 w 6459988"/>
              <a:gd name="connsiteY39" fmla="*/ 2583281 h 5753325"/>
              <a:gd name="connsiteX40" fmla="*/ 5838091 w 6459988"/>
              <a:gd name="connsiteY40" fmla="*/ 2753474 h 5753325"/>
              <a:gd name="connsiteX41" fmla="*/ 5777471 w 6459988"/>
              <a:gd name="connsiteY41" fmla="*/ 2901570 h 5753325"/>
              <a:gd name="connsiteX42" fmla="*/ 5723992 w 6459988"/>
              <a:gd name="connsiteY42" fmla="*/ 2998752 h 5753325"/>
              <a:gd name="connsiteX43" fmla="*/ 5557886 w 6459988"/>
              <a:gd name="connsiteY43" fmla="*/ 3329735 h 5753325"/>
              <a:gd name="connsiteX44" fmla="*/ 5471501 w 6459988"/>
              <a:gd name="connsiteY44" fmla="*/ 3462221 h 5753325"/>
              <a:gd name="connsiteX45" fmla="*/ 5465154 w 6459988"/>
              <a:gd name="connsiteY45" fmla="*/ 3541065 h 5753325"/>
              <a:gd name="connsiteX46" fmla="*/ 5437889 w 6459988"/>
              <a:gd name="connsiteY46" fmla="*/ 3559927 h 5753325"/>
              <a:gd name="connsiteX47" fmla="*/ 5432770 w 6459988"/>
              <a:gd name="connsiteY47" fmla="*/ 3562948 h 5753325"/>
              <a:gd name="connsiteX48" fmla="*/ 5406795 w 6459988"/>
              <a:gd name="connsiteY48" fmla="*/ 3578594 h 5753325"/>
              <a:gd name="connsiteX49" fmla="*/ 5381495 w 6459988"/>
              <a:gd name="connsiteY49" fmla="*/ 3599883 h 5753325"/>
              <a:gd name="connsiteX50" fmla="*/ 5363689 w 6459988"/>
              <a:gd name="connsiteY50" fmla="*/ 3633299 h 5753325"/>
              <a:gd name="connsiteX51" fmla="*/ 5291870 w 6459988"/>
              <a:gd name="connsiteY51" fmla="*/ 3799039 h 5753325"/>
              <a:gd name="connsiteX52" fmla="*/ 5241600 w 6459988"/>
              <a:gd name="connsiteY52" fmla="*/ 3894238 h 5753325"/>
              <a:gd name="connsiteX53" fmla="*/ 5211041 w 6459988"/>
              <a:gd name="connsiteY53" fmla="*/ 3924184 h 5753325"/>
              <a:gd name="connsiteX54" fmla="*/ 5176073 w 6459988"/>
              <a:gd name="connsiteY54" fmla="*/ 3970179 h 5753325"/>
              <a:gd name="connsiteX55" fmla="*/ 5172826 w 6459988"/>
              <a:gd name="connsiteY55" fmla="*/ 3991773 h 5753325"/>
              <a:gd name="connsiteX56" fmla="*/ 5157053 w 6459988"/>
              <a:gd name="connsiteY56" fmla="*/ 3997708 h 5753325"/>
              <a:gd name="connsiteX57" fmla="*/ 5127922 w 6459988"/>
              <a:gd name="connsiteY57" fmla="*/ 4022660 h 5753325"/>
              <a:gd name="connsiteX58" fmla="*/ 5020872 w 6459988"/>
              <a:gd name="connsiteY58" fmla="*/ 4075951 h 5753325"/>
              <a:gd name="connsiteX59" fmla="*/ 4991410 w 6459988"/>
              <a:gd name="connsiteY59" fmla="*/ 4087598 h 5753325"/>
              <a:gd name="connsiteX60" fmla="*/ 4930112 w 6459988"/>
              <a:gd name="connsiteY60" fmla="*/ 4138459 h 5753325"/>
              <a:gd name="connsiteX61" fmla="*/ 4834224 w 6459988"/>
              <a:gd name="connsiteY61" fmla="*/ 4231643 h 5753325"/>
              <a:gd name="connsiteX62" fmla="*/ 4812599 w 6459988"/>
              <a:gd name="connsiteY62" fmla="*/ 4249449 h 5753325"/>
              <a:gd name="connsiteX63" fmla="*/ 4789188 w 6459988"/>
              <a:gd name="connsiteY63" fmla="*/ 4256678 h 5753325"/>
              <a:gd name="connsiteX64" fmla="*/ 4779554 w 6459988"/>
              <a:gd name="connsiteY64" fmla="*/ 4251313 h 5753325"/>
              <a:gd name="connsiteX65" fmla="*/ 4766885 w 6459988"/>
              <a:gd name="connsiteY65" fmla="*/ 4259812 h 5753325"/>
              <a:gd name="connsiteX66" fmla="*/ 4762510 w 6459988"/>
              <a:gd name="connsiteY66" fmla="*/ 4260383 h 5753325"/>
              <a:gd name="connsiteX67" fmla="*/ 4738416 w 6459988"/>
              <a:gd name="connsiteY67" fmla="*/ 4265355 h 5753325"/>
              <a:gd name="connsiteX68" fmla="*/ 4712007 w 6459988"/>
              <a:gd name="connsiteY68" fmla="*/ 4317892 h 5753325"/>
              <a:gd name="connsiteX69" fmla="*/ 4658930 w 6459988"/>
              <a:gd name="connsiteY69" fmla="*/ 4348041 h 5753325"/>
              <a:gd name="connsiteX70" fmla="*/ 4443526 w 6459988"/>
              <a:gd name="connsiteY70" fmla="*/ 4507851 h 5753325"/>
              <a:gd name="connsiteX71" fmla="*/ 4289766 w 6459988"/>
              <a:gd name="connsiteY71" fmla="*/ 4711450 h 5753325"/>
              <a:gd name="connsiteX72" fmla="*/ 4150870 w 6459988"/>
              <a:gd name="connsiteY72" fmla="*/ 4818480 h 5753325"/>
              <a:gd name="connsiteX73" fmla="*/ 4006639 w 6459988"/>
              <a:gd name="connsiteY73" fmla="*/ 4933815 h 5753325"/>
              <a:gd name="connsiteX74" fmla="*/ 3298210 w 6459988"/>
              <a:gd name="connsiteY74" fmla="*/ 5070790 h 5753325"/>
              <a:gd name="connsiteX75" fmla="*/ 2947678 w 6459988"/>
              <a:gd name="connsiteY75" fmla="*/ 5117869 h 5753325"/>
              <a:gd name="connsiteX76" fmla="*/ 2822169 w 6459988"/>
              <a:gd name="connsiteY76" fmla="*/ 5129396 h 5753325"/>
              <a:gd name="connsiteX77" fmla="*/ 2538773 w 6459988"/>
              <a:gd name="connsiteY77" fmla="*/ 5313397 h 5753325"/>
              <a:gd name="connsiteX78" fmla="*/ 2014500 w 6459988"/>
              <a:gd name="connsiteY78" fmla="*/ 5519744 h 5753325"/>
              <a:gd name="connsiteX79" fmla="*/ 1934391 w 6459988"/>
              <a:gd name="connsiteY79" fmla="*/ 5591335 h 5753325"/>
              <a:gd name="connsiteX80" fmla="*/ 1892550 w 6459988"/>
              <a:gd name="connsiteY80" fmla="*/ 5649708 h 5753325"/>
              <a:gd name="connsiteX81" fmla="*/ 1854769 w 6459988"/>
              <a:gd name="connsiteY81" fmla="*/ 5647691 h 5753325"/>
              <a:gd name="connsiteX82" fmla="*/ 1809461 w 6459988"/>
              <a:gd name="connsiteY82" fmla="*/ 5648628 h 5753325"/>
              <a:gd name="connsiteX83" fmla="*/ 1745150 w 6459988"/>
              <a:gd name="connsiteY83" fmla="*/ 5693879 h 5753325"/>
              <a:gd name="connsiteX84" fmla="*/ 1713375 w 6459988"/>
              <a:gd name="connsiteY84" fmla="*/ 5684672 h 5753325"/>
              <a:gd name="connsiteX85" fmla="*/ 1707808 w 6459988"/>
              <a:gd name="connsiteY85" fmla="*/ 5682611 h 5753325"/>
              <a:gd name="connsiteX86" fmla="*/ 1679313 w 6459988"/>
              <a:gd name="connsiteY86" fmla="*/ 5672360 h 5753325"/>
              <a:gd name="connsiteX87" fmla="*/ 1646933 w 6459988"/>
              <a:gd name="connsiteY87" fmla="*/ 5666227 h 5753325"/>
              <a:gd name="connsiteX88" fmla="*/ 1610055 w 6459988"/>
              <a:gd name="connsiteY88" fmla="*/ 5673643 h 5753325"/>
              <a:gd name="connsiteX89" fmla="*/ 1437641 w 6459988"/>
              <a:gd name="connsiteY89" fmla="*/ 5723266 h 5753325"/>
              <a:gd name="connsiteX90" fmla="*/ 1332869 w 6459988"/>
              <a:gd name="connsiteY90" fmla="*/ 5744752 h 5753325"/>
              <a:gd name="connsiteX91" fmla="*/ 1290525 w 6459988"/>
              <a:gd name="connsiteY91" fmla="*/ 5740036 h 5753325"/>
              <a:gd name="connsiteX92" fmla="*/ 1233107 w 6459988"/>
              <a:gd name="connsiteY92" fmla="*/ 5742106 h 5753325"/>
              <a:gd name="connsiteX93" fmla="*/ 1214532 w 6459988"/>
              <a:gd name="connsiteY93" fmla="*/ 5753325 h 5753325"/>
              <a:gd name="connsiteX94" fmla="*/ 1199955 w 6459988"/>
              <a:gd name="connsiteY94" fmla="*/ 5744831 h 5753325"/>
              <a:gd name="connsiteX95" fmla="*/ 1162337 w 6459988"/>
              <a:gd name="connsiteY95" fmla="*/ 5738048 h 5753325"/>
              <a:gd name="connsiteX96" fmla="*/ 1053457 w 6459988"/>
              <a:gd name="connsiteY96" fmla="*/ 5688676 h 5753325"/>
              <a:gd name="connsiteX97" fmla="*/ 1025798 w 6459988"/>
              <a:gd name="connsiteY97" fmla="*/ 5673166 h 5753325"/>
              <a:gd name="connsiteX98" fmla="*/ 947900 w 6459988"/>
              <a:gd name="connsiteY98" fmla="*/ 5657848 h 5753325"/>
              <a:gd name="connsiteX99" fmla="*/ 815627 w 6459988"/>
              <a:gd name="connsiteY99" fmla="*/ 5642557 h 5753325"/>
              <a:gd name="connsiteX100" fmla="*/ 788251 w 6459988"/>
              <a:gd name="connsiteY100" fmla="*/ 5637065 h 5753325"/>
              <a:gd name="connsiteX101" fmla="*/ 767822 w 6459988"/>
              <a:gd name="connsiteY101" fmla="*/ 5623450 h 5753325"/>
              <a:gd name="connsiteX102" fmla="*/ 765791 w 6459988"/>
              <a:gd name="connsiteY102" fmla="*/ 5612539 h 5753325"/>
              <a:gd name="connsiteX103" fmla="*/ 751230 w 6459988"/>
              <a:gd name="connsiteY103" fmla="*/ 5608092 h 5753325"/>
              <a:gd name="connsiteX104" fmla="*/ 748008 w 6459988"/>
              <a:gd name="connsiteY104" fmla="*/ 5605052 h 5753325"/>
              <a:gd name="connsiteX105" fmla="*/ 728871 w 6459988"/>
              <a:gd name="connsiteY105" fmla="*/ 5589469 h 5753325"/>
              <a:gd name="connsiteX106" fmla="*/ 671898 w 6459988"/>
              <a:gd name="connsiteY106" fmla="*/ 5602363 h 5753325"/>
              <a:gd name="connsiteX107" fmla="*/ 615065 w 6459988"/>
              <a:gd name="connsiteY107" fmla="*/ 5580257 h 5753325"/>
              <a:gd name="connsiteX108" fmla="*/ 355785 w 6459988"/>
              <a:gd name="connsiteY108" fmla="*/ 5514383 h 5753325"/>
              <a:gd name="connsiteX109" fmla="*/ 102269 w 6459988"/>
              <a:gd name="connsiteY109" fmla="*/ 5524347 h 5753325"/>
              <a:gd name="connsiteX110" fmla="*/ 13160 w 6459988"/>
              <a:gd name="connsiteY110" fmla="*/ 5514159 h 5753325"/>
              <a:gd name="connsiteX111" fmla="*/ 0 w 6459988"/>
              <a:gd name="connsiteY111" fmla="*/ 5511735 h 5753325"/>
              <a:gd name="connsiteX112" fmla="*/ 0 w 6459988"/>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447445 w 6447632"/>
              <a:gd name="connsiteY10" fmla="*/ 780003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05877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09888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3456"/>
              <a:gd name="connsiteY0" fmla="*/ 0 h 5753325"/>
              <a:gd name="connsiteX1" fmla="*/ 6438980 w 6443456"/>
              <a:gd name="connsiteY1" fmla="*/ 0 h 5753325"/>
              <a:gd name="connsiteX2" fmla="*/ 6439047 w 6443456"/>
              <a:gd name="connsiteY2" fmla="*/ 147 h 5753325"/>
              <a:gd name="connsiteX3" fmla="*/ 6443456 w 6443456"/>
              <a:gd name="connsiteY3" fmla="*/ 130105 h 5753325"/>
              <a:gd name="connsiteX4" fmla="*/ 6422751 w 6443456"/>
              <a:gd name="connsiteY4" fmla="*/ 174163 h 5753325"/>
              <a:gd name="connsiteX5" fmla="*/ 6396598 w 6443456"/>
              <a:gd name="connsiteY5" fmla="*/ 274847 h 5753325"/>
              <a:gd name="connsiteX6" fmla="*/ 6337615 w 6443456"/>
              <a:gd name="connsiteY6" fmla="*/ 471794 h 5753325"/>
              <a:gd name="connsiteX7" fmla="*/ 6304423 w 6443456"/>
              <a:gd name="connsiteY7" fmla="*/ 582623 h 5753325"/>
              <a:gd name="connsiteX8" fmla="*/ 6303977 w 6443456"/>
              <a:gd name="connsiteY8" fmla="*/ 664291 h 5753325"/>
              <a:gd name="connsiteX9" fmla="*/ 6299372 w 6443456"/>
              <a:gd name="connsiteY9" fmla="*/ 697330 h 5753325"/>
              <a:gd name="connsiteX10" fmla="*/ 6309888 w 6443456"/>
              <a:gd name="connsiteY10" fmla="*/ 754001 h 5753325"/>
              <a:gd name="connsiteX11" fmla="*/ 6339879 w 6443456"/>
              <a:gd name="connsiteY11" fmla="*/ 811136 h 5753325"/>
              <a:gd name="connsiteX12" fmla="*/ 6330065 w 6443456"/>
              <a:gd name="connsiteY12" fmla="*/ 893399 h 5753325"/>
              <a:gd name="connsiteX13" fmla="*/ 6328618 w 6443456"/>
              <a:gd name="connsiteY13" fmla="*/ 1009766 h 5753325"/>
              <a:gd name="connsiteX14" fmla="*/ 6320797 w 6443456"/>
              <a:gd name="connsiteY14" fmla="*/ 1146964 h 5753325"/>
              <a:gd name="connsiteX15" fmla="*/ 6334400 w 6443456"/>
              <a:gd name="connsiteY15" fmla="*/ 1280757 h 5753325"/>
              <a:gd name="connsiteX16" fmla="*/ 6356023 w 6443456"/>
              <a:gd name="connsiteY16" fmla="*/ 1356227 h 5753325"/>
              <a:gd name="connsiteX17" fmla="*/ 6356157 w 6443456"/>
              <a:gd name="connsiteY17" fmla="*/ 1361967 h 5753325"/>
              <a:gd name="connsiteX18" fmla="*/ 6350613 w 6443456"/>
              <a:gd name="connsiteY18" fmla="*/ 1393569 h 5753325"/>
              <a:gd name="connsiteX19" fmla="*/ 6357062 w 6443456"/>
              <a:gd name="connsiteY19" fmla="*/ 1444071 h 5753325"/>
              <a:gd name="connsiteX20" fmla="*/ 6364832 w 6443456"/>
              <a:gd name="connsiteY20" fmla="*/ 1478763 h 5753325"/>
              <a:gd name="connsiteX21" fmla="*/ 6369745 w 6443456"/>
              <a:gd name="connsiteY21" fmla="*/ 1495680 h 5753325"/>
              <a:gd name="connsiteX22" fmla="*/ 6370898 w 6443456"/>
              <a:gd name="connsiteY22" fmla="*/ 1513331 h 5753325"/>
              <a:gd name="connsiteX23" fmla="*/ 6339773 w 6443456"/>
              <a:gd name="connsiteY23" fmla="*/ 1527414 h 5753325"/>
              <a:gd name="connsiteX24" fmla="*/ 6321854 w 6443456"/>
              <a:gd name="connsiteY24" fmla="*/ 1635366 h 5753325"/>
              <a:gd name="connsiteX25" fmla="*/ 6299489 w 6443456"/>
              <a:gd name="connsiteY25" fmla="*/ 1784860 h 5753325"/>
              <a:gd name="connsiteX26" fmla="*/ 6267878 w 6443456"/>
              <a:gd name="connsiteY26" fmla="*/ 1858572 h 5753325"/>
              <a:gd name="connsiteX27" fmla="*/ 6251146 w 6443456"/>
              <a:gd name="connsiteY27" fmla="*/ 1926167 h 5753325"/>
              <a:gd name="connsiteX28" fmla="*/ 6210686 w 6443456"/>
              <a:gd name="connsiteY28" fmla="*/ 2014834 h 5753325"/>
              <a:gd name="connsiteX29" fmla="*/ 6106652 w 6443456"/>
              <a:gd name="connsiteY29" fmla="*/ 2150572 h 5753325"/>
              <a:gd name="connsiteX30" fmla="*/ 6097813 w 6443456"/>
              <a:gd name="connsiteY30" fmla="*/ 2172208 h 5753325"/>
              <a:gd name="connsiteX31" fmla="*/ 6095990 w 6443456"/>
              <a:gd name="connsiteY31" fmla="*/ 2181185 h 5753325"/>
              <a:gd name="connsiteX32" fmla="*/ 6090126 w 6443456"/>
              <a:gd name="connsiteY32" fmla="*/ 2192533 h 5753325"/>
              <a:gd name="connsiteX33" fmla="*/ 6089503 w 6443456"/>
              <a:gd name="connsiteY33" fmla="*/ 2192543 h 5753325"/>
              <a:gd name="connsiteX34" fmla="*/ 6084946 w 6443456"/>
              <a:gd name="connsiteY34" fmla="*/ 2203694 h 5753325"/>
              <a:gd name="connsiteX35" fmla="*/ 5987861 w 6443456"/>
              <a:gd name="connsiteY35" fmla="*/ 2304868 h 5753325"/>
              <a:gd name="connsiteX36" fmla="*/ 5973439 w 6443456"/>
              <a:gd name="connsiteY36" fmla="*/ 2385635 h 5753325"/>
              <a:gd name="connsiteX37" fmla="*/ 5916727 w 6443456"/>
              <a:gd name="connsiteY37" fmla="*/ 2458777 h 5753325"/>
              <a:gd name="connsiteX38" fmla="*/ 5856524 w 6443456"/>
              <a:gd name="connsiteY38" fmla="*/ 2583281 h 5753325"/>
              <a:gd name="connsiteX39" fmla="*/ 5838091 w 6443456"/>
              <a:gd name="connsiteY39" fmla="*/ 2753474 h 5753325"/>
              <a:gd name="connsiteX40" fmla="*/ 5744296 w 6443456"/>
              <a:gd name="connsiteY40" fmla="*/ 2893276 h 5753325"/>
              <a:gd name="connsiteX41" fmla="*/ 5682522 w 6443456"/>
              <a:gd name="connsiteY41" fmla="*/ 3044368 h 5753325"/>
              <a:gd name="connsiteX42" fmla="*/ 5557886 w 6443456"/>
              <a:gd name="connsiteY42" fmla="*/ 3304853 h 5753325"/>
              <a:gd name="connsiteX43" fmla="*/ 5483942 w 6443456"/>
              <a:gd name="connsiteY43" fmla="*/ 3416604 h 5753325"/>
              <a:gd name="connsiteX44" fmla="*/ 5461007 w 6443456"/>
              <a:gd name="connsiteY44" fmla="*/ 3503742 h 5753325"/>
              <a:gd name="connsiteX45" fmla="*/ 5437889 w 6443456"/>
              <a:gd name="connsiteY45" fmla="*/ 3559927 h 5753325"/>
              <a:gd name="connsiteX46" fmla="*/ 5432770 w 6443456"/>
              <a:gd name="connsiteY46" fmla="*/ 3562948 h 5753325"/>
              <a:gd name="connsiteX47" fmla="*/ 5406795 w 6443456"/>
              <a:gd name="connsiteY47" fmla="*/ 3578594 h 5753325"/>
              <a:gd name="connsiteX48" fmla="*/ 5381495 w 6443456"/>
              <a:gd name="connsiteY48" fmla="*/ 3599883 h 5753325"/>
              <a:gd name="connsiteX49" fmla="*/ 5363689 w 6443456"/>
              <a:gd name="connsiteY49" fmla="*/ 3633299 h 5753325"/>
              <a:gd name="connsiteX50" fmla="*/ 5291870 w 6443456"/>
              <a:gd name="connsiteY50" fmla="*/ 3799039 h 5753325"/>
              <a:gd name="connsiteX51" fmla="*/ 5241600 w 6443456"/>
              <a:gd name="connsiteY51" fmla="*/ 3894238 h 5753325"/>
              <a:gd name="connsiteX52" fmla="*/ 5211041 w 6443456"/>
              <a:gd name="connsiteY52" fmla="*/ 3924184 h 5753325"/>
              <a:gd name="connsiteX53" fmla="*/ 5176073 w 6443456"/>
              <a:gd name="connsiteY53" fmla="*/ 3970179 h 5753325"/>
              <a:gd name="connsiteX54" fmla="*/ 5172826 w 6443456"/>
              <a:gd name="connsiteY54" fmla="*/ 3991773 h 5753325"/>
              <a:gd name="connsiteX55" fmla="*/ 5157053 w 6443456"/>
              <a:gd name="connsiteY55" fmla="*/ 3997708 h 5753325"/>
              <a:gd name="connsiteX56" fmla="*/ 5127922 w 6443456"/>
              <a:gd name="connsiteY56" fmla="*/ 4022660 h 5753325"/>
              <a:gd name="connsiteX57" fmla="*/ 5020872 w 6443456"/>
              <a:gd name="connsiteY57" fmla="*/ 4075951 h 5753325"/>
              <a:gd name="connsiteX58" fmla="*/ 4991410 w 6443456"/>
              <a:gd name="connsiteY58" fmla="*/ 4087598 h 5753325"/>
              <a:gd name="connsiteX59" fmla="*/ 4930112 w 6443456"/>
              <a:gd name="connsiteY59" fmla="*/ 4138459 h 5753325"/>
              <a:gd name="connsiteX60" fmla="*/ 4834224 w 6443456"/>
              <a:gd name="connsiteY60" fmla="*/ 4231643 h 5753325"/>
              <a:gd name="connsiteX61" fmla="*/ 4812599 w 6443456"/>
              <a:gd name="connsiteY61" fmla="*/ 4249449 h 5753325"/>
              <a:gd name="connsiteX62" fmla="*/ 4789188 w 6443456"/>
              <a:gd name="connsiteY62" fmla="*/ 4256678 h 5753325"/>
              <a:gd name="connsiteX63" fmla="*/ 4779554 w 6443456"/>
              <a:gd name="connsiteY63" fmla="*/ 4251313 h 5753325"/>
              <a:gd name="connsiteX64" fmla="*/ 4766885 w 6443456"/>
              <a:gd name="connsiteY64" fmla="*/ 4259812 h 5753325"/>
              <a:gd name="connsiteX65" fmla="*/ 4762510 w 6443456"/>
              <a:gd name="connsiteY65" fmla="*/ 4260383 h 5753325"/>
              <a:gd name="connsiteX66" fmla="*/ 4738416 w 6443456"/>
              <a:gd name="connsiteY66" fmla="*/ 4265355 h 5753325"/>
              <a:gd name="connsiteX67" fmla="*/ 4712007 w 6443456"/>
              <a:gd name="connsiteY67" fmla="*/ 4317892 h 5753325"/>
              <a:gd name="connsiteX68" fmla="*/ 4658930 w 6443456"/>
              <a:gd name="connsiteY68" fmla="*/ 4348041 h 5753325"/>
              <a:gd name="connsiteX69" fmla="*/ 4443526 w 6443456"/>
              <a:gd name="connsiteY69" fmla="*/ 4507851 h 5753325"/>
              <a:gd name="connsiteX70" fmla="*/ 4289766 w 6443456"/>
              <a:gd name="connsiteY70" fmla="*/ 4711450 h 5753325"/>
              <a:gd name="connsiteX71" fmla="*/ 4150870 w 6443456"/>
              <a:gd name="connsiteY71" fmla="*/ 4818480 h 5753325"/>
              <a:gd name="connsiteX72" fmla="*/ 4006639 w 6443456"/>
              <a:gd name="connsiteY72" fmla="*/ 4933815 h 5753325"/>
              <a:gd name="connsiteX73" fmla="*/ 3298210 w 6443456"/>
              <a:gd name="connsiteY73" fmla="*/ 5070790 h 5753325"/>
              <a:gd name="connsiteX74" fmla="*/ 2947678 w 6443456"/>
              <a:gd name="connsiteY74" fmla="*/ 5117869 h 5753325"/>
              <a:gd name="connsiteX75" fmla="*/ 2822169 w 6443456"/>
              <a:gd name="connsiteY75" fmla="*/ 5129396 h 5753325"/>
              <a:gd name="connsiteX76" fmla="*/ 2538773 w 6443456"/>
              <a:gd name="connsiteY76" fmla="*/ 5313397 h 5753325"/>
              <a:gd name="connsiteX77" fmla="*/ 2014500 w 6443456"/>
              <a:gd name="connsiteY77" fmla="*/ 5519744 h 5753325"/>
              <a:gd name="connsiteX78" fmla="*/ 1934391 w 6443456"/>
              <a:gd name="connsiteY78" fmla="*/ 5591335 h 5753325"/>
              <a:gd name="connsiteX79" fmla="*/ 1892550 w 6443456"/>
              <a:gd name="connsiteY79" fmla="*/ 5649708 h 5753325"/>
              <a:gd name="connsiteX80" fmla="*/ 1854769 w 6443456"/>
              <a:gd name="connsiteY80" fmla="*/ 5647691 h 5753325"/>
              <a:gd name="connsiteX81" fmla="*/ 1809461 w 6443456"/>
              <a:gd name="connsiteY81" fmla="*/ 5648628 h 5753325"/>
              <a:gd name="connsiteX82" fmla="*/ 1745150 w 6443456"/>
              <a:gd name="connsiteY82" fmla="*/ 5693879 h 5753325"/>
              <a:gd name="connsiteX83" fmla="*/ 1713375 w 6443456"/>
              <a:gd name="connsiteY83" fmla="*/ 5684672 h 5753325"/>
              <a:gd name="connsiteX84" fmla="*/ 1707808 w 6443456"/>
              <a:gd name="connsiteY84" fmla="*/ 5682611 h 5753325"/>
              <a:gd name="connsiteX85" fmla="*/ 1679313 w 6443456"/>
              <a:gd name="connsiteY85" fmla="*/ 5672360 h 5753325"/>
              <a:gd name="connsiteX86" fmla="*/ 1646933 w 6443456"/>
              <a:gd name="connsiteY86" fmla="*/ 5666227 h 5753325"/>
              <a:gd name="connsiteX87" fmla="*/ 1610055 w 6443456"/>
              <a:gd name="connsiteY87" fmla="*/ 5673643 h 5753325"/>
              <a:gd name="connsiteX88" fmla="*/ 1437641 w 6443456"/>
              <a:gd name="connsiteY88" fmla="*/ 5723266 h 5753325"/>
              <a:gd name="connsiteX89" fmla="*/ 1332869 w 6443456"/>
              <a:gd name="connsiteY89" fmla="*/ 5744752 h 5753325"/>
              <a:gd name="connsiteX90" fmla="*/ 1290525 w 6443456"/>
              <a:gd name="connsiteY90" fmla="*/ 5740036 h 5753325"/>
              <a:gd name="connsiteX91" fmla="*/ 1233107 w 6443456"/>
              <a:gd name="connsiteY91" fmla="*/ 5742106 h 5753325"/>
              <a:gd name="connsiteX92" fmla="*/ 1214532 w 6443456"/>
              <a:gd name="connsiteY92" fmla="*/ 5753325 h 5753325"/>
              <a:gd name="connsiteX93" fmla="*/ 1199955 w 6443456"/>
              <a:gd name="connsiteY93" fmla="*/ 5744831 h 5753325"/>
              <a:gd name="connsiteX94" fmla="*/ 1162337 w 6443456"/>
              <a:gd name="connsiteY94" fmla="*/ 5738048 h 5753325"/>
              <a:gd name="connsiteX95" fmla="*/ 1053457 w 6443456"/>
              <a:gd name="connsiteY95" fmla="*/ 5688676 h 5753325"/>
              <a:gd name="connsiteX96" fmla="*/ 1025798 w 6443456"/>
              <a:gd name="connsiteY96" fmla="*/ 5673166 h 5753325"/>
              <a:gd name="connsiteX97" fmla="*/ 947900 w 6443456"/>
              <a:gd name="connsiteY97" fmla="*/ 5657848 h 5753325"/>
              <a:gd name="connsiteX98" fmla="*/ 815627 w 6443456"/>
              <a:gd name="connsiteY98" fmla="*/ 5642557 h 5753325"/>
              <a:gd name="connsiteX99" fmla="*/ 788251 w 6443456"/>
              <a:gd name="connsiteY99" fmla="*/ 5637065 h 5753325"/>
              <a:gd name="connsiteX100" fmla="*/ 767822 w 6443456"/>
              <a:gd name="connsiteY100" fmla="*/ 5623450 h 5753325"/>
              <a:gd name="connsiteX101" fmla="*/ 765791 w 6443456"/>
              <a:gd name="connsiteY101" fmla="*/ 5612539 h 5753325"/>
              <a:gd name="connsiteX102" fmla="*/ 751230 w 6443456"/>
              <a:gd name="connsiteY102" fmla="*/ 5608092 h 5753325"/>
              <a:gd name="connsiteX103" fmla="*/ 748008 w 6443456"/>
              <a:gd name="connsiteY103" fmla="*/ 5605052 h 5753325"/>
              <a:gd name="connsiteX104" fmla="*/ 728871 w 6443456"/>
              <a:gd name="connsiteY104" fmla="*/ 5589469 h 5753325"/>
              <a:gd name="connsiteX105" fmla="*/ 671898 w 6443456"/>
              <a:gd name="connsiteY105" fmla="*/ 5602363 h 5753325"/>
              <a:gd name="connsiteX106" fmla="*/ 615065 w 6443456"/>
              <a:gd name="connsiteY106" fmla="*/ 5580257 h 5753325"/>
              <a:gd name="connsiteX107" fmla="*/ 355785 w 6443456"/>
              <a:gd name="connsiteY107" fmla="*/ 5514383 h 5753325"/>
              <a:gd name="connsiteX108" fmla="*/ 102269 w 6443456"/>
              <a:gd name="connsiteY108" fmla="*/ 5524347 h 5753325"/>
              <a:gd name="connsiteX109" fmla="*/ 13160 w 6443456"/>
              <a:gd name="connsiteY109" fmla="*/ 5514159 h 5753325"/>
              <a:gd name="connsiteX110" fmla="*/ 0 w 6443456"/>
              <a:gd name="connsiteY110" fmla="*/ 5511735 h 5753325"/>
              <a:gd name="connsiteX111" fmla="*/ 0 w 6443456"/>
              <a:gd name="connsiteY111" fmla="*/ 0 h 5753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6443456" h="5753325">
                <a:moveTo>
                  <a:pt x="0" y="0"/>
                </a:moveTo>
                <a:lnTo>
                  <a:pt x="6438980" y="0"/>
                </a:lnTo>
                <a:cubicBezTo>
                  <a:pt x="6439002" y="49"/>
                  <a:pt x="6439025" y="98"/>
                  <a:pt x="6439047" y="147"/>
                </a:cubicBezTo>
                <a:lnTo>
                  <a:pt x="6443456" y="130105"/>
                </a:lnTo>
                <a:cubicBezTo>
                  <a:pt x="6430828" y="154008"/>
                  <a:pt x="6411458" y="168030"/>
                  <a:pt x="6422751" y="174163"/>
                </a:cubicBezTo>
                <a:cubicBezTo>
                  <a:pt x="6418487" y="214830"/>
                  <a:pt x="6390727" y="235497"/>
                  <a:pt x="6396598" y="274847"/>
                </a:cubicBezTo>
                <a:cubicBezTo>
                  <a:pt x="6403386" y="335822"/>
                  <a:pt x="6333127" y="414969"/>
                  <a:pt x="6337615" y="471794"/>
                </a:cubicBezTo>
                <a:cubicBezTo>
                  <a:pt x="6324407" y="534783"/>
                  <a:pt x="6296331" y="556933"/>
                  <a:pt x="6304423" y="582623"/>
                </a:cubicBezTo>
                <a:cubicBezTo>
                  <a:pt x="6293676" y="611941"/>
                  <a:pt x="6296956" y="631352"/>
                  <a:pt x="6303977" y="664291"/>
                </a:cubicBezTo>
                <a:cubicBezTo>
                  <a:pt x="6302444" y="677879"/>
                  <a:pt x="6301462" y="685268"/>
                  <a:pt x="6299372" y="697330"/>
                </a:cubicBezTo>
                <a:cubicBezTo>
                  <a:pt x="6314387" y="714913"/>
                  <a:pt x="6313827" y="721408"/>
                  <a:pt x="6309888" y="754001"/>
                </a:cubicBezTo>
                <a:cubicBezTo>
                  <a:pt x="6306930" y="769492"/>
                  <a:pt x="6343751" y="814234"/>
                  <a:pt x="6339879" y="811136"/>
                </a:cubicBezTo>
                <a:lnTo>
                  <a:pt x="6330065" y="893399"/>
                </a:lnTo>
                <a:cubicBezTo>
                  <a:pt x="6341065" y="929331"/>
                  <a:pt x="6340586" y="969703"/>
                  <a:pt x="6328618" y="1009766"/>
                </a:cubicBezTo>
                <a:cubicBezTo>
                  <a:pt x="6286987" y="1110847"/>
                  <a:pt x="6336677" y="1067927"/>
                  <a:pt x="6320797" y="1146964"/>
                </a:cubicBezTo>
                <a:cubicBezTo>
                  <a:pt x="6308238" y="1199586"/>
                  <a:pt x="6355190" y="1221191"/>
                  <a:pt x="6334400" y="1280757"/>
                </a:cubicBezTo>
                <a:lnTo>
                  <a:pt x="6356023" y="1356227"/>
                </a:lnTo>
                <a:cubicBezTo>
                  <a:pt x="6356068" y="1358140"/>
                  <a:pt x="6356112" y="1360054"/>
                  <a:pt x="6356157" y="1361967"/>
                </a:cubicBezTo>
                <a:cubicBezTo>
                  <a:pt x="6355533" y="1373512"/>
                  <a:pt x="6353847" y="1384370"/>
                  <a:pt x="6350613" y="1393569"/>
                </a:cubicBezTo>
                <a:cubicBezTo>
                  <a:pt x="6364468" y="1383914"/>
                  <a:pt x="6345614" y="1435855"/>
                  <a:pt x="6357062" y="1444071"/>
                </a:cubicBezTo>
                <a:cubicBezTo>
                  <a:pt x="6366618" y="1448518"/>
                  <a:pt x="6363125" y="1465312"/>
                  <a:pt x="6364832" y="1478763"/>
                </a:cubicBezTo>
                <a:cubicBezTo>
                  <a:pt x="6367033" y="1481449"/>
                  <a:pt x="6368644" y="1487606"/>
                  <a:pt x="6369745" y="1495680"/>
                </a:cubicBezTo>
                <a:cubicBezTo>
                  <a:pt x="6370129" y="1501564"/>
                  <a:pt x="6370514" y="1507447"/>
                  <a:pt x="6370898" y="1513331"/>
                </a:cubicBezTo>
                <a:lnTo>
                  <a:pt x="6339773" y="1527414"/>
                </a:lnTo>
                <a:cubicBezTo>
                  <a:pt x="6334226" y="1566662"/>
                  <a:pt x="6321052" y="1604564"/>
                  <a:pt x="6321854" y="1635366"/>
                </a:cubicBezTo>
                <a:cubicBezTo>
                  <a:pt x="6320655" y="1701187"/>
                  <a:pt x="6292278" y="1721205"/>
                  <a:pt x="6299489" y="1784860"/>
                </a:cubicBezTo>
                <a:cubicBezTo>
                  <a:pt x="6294212" y="1831400"/>
                  <a:pt x="6277478" y="1829559"/>
                  <a:pt x="6267878" y="1858572"/>
                </a:cubicBezTo>
                <a:lnTo>
                  <a:pt x="6251146" y="1926167"/>
                </a:lnTo>
                <a:lnTo>
                  <a:pt x="6210686" y="2014834"/>
                </a:lnTo>
                <a:lnTo>
                  <a:pt x="6106652" y="2150572"/>
                </a:lnTo>
                <a:lnTo>
                  <a:pt x="6097813" y="2172208"/>
                </a:lnTo>
                <a:lnTo>
                  <a:pt x="6095990" y="2181185"/>
                </a:lnTo>
                <a:cubicBezTo>
                  <a:pt x="6094176" y="2187056"/>
                  <a:pt x="6092249" y="2190556"/>
                  <a:pt x="6090126" y="2192533"/>
                </a:cubicBezTo>
                <a:lnTo>
                  <a:pt x="6089503" y="2192543"/>
                </a:lnTo>
                <a:lnTo>
                  <a:pt x="6084946" y="2203694"/>
                </a:lnTo>
                <a:cubicBezTo>
                  <a:pt x="6068006" y="2222414"/>
                  <a:pt x="6006445" y="2274546"/>
                  <a:pt x="5987861" y="2304868"/>
                </a:cubicBezTo>
                <a:lnTo>
                  <a:pt x="5973439" y="2385635"/>
                </a:lnTo>
                <a:lnTo>
                  <a:pt x="5916727" y="2458777"/>
                </a:lnTo>
                <a:cubicBezTo>
                  <a:pt x="5897241" y="2491718"/>
                  <a:pt x="5869630" y="2534165"/>
                  <a:pt x="5856524" y="2583281"/>
                </a:cubicBezTo>
                <a:cubicBezTo>
                  <a:pt x="5857506" y="2592319"/>
                  <a:pt x="5833326" y="2744711"/>
                  <a:pt x="5838091" y="2753474"/>
                </a:cubicBezTo>
                <a:cubicBezTo>
                  <a:pt x="5785248" y="2871502"/>
                  <a:pt x="5778642" y="2803565"/>
                  <a:pt x="5744296" y="2893276"/>
                </a:cubicBezTo>
                <a:cubicBezTo>
                  <a:pt x="5695297" y="2988328"/>
                  <a:pt x="5724634" y="2958553"/>
                  <a:pt x="5682522" y="3044368"/>
                </a:cubicBezTo>
                <a:cubicBezTo>
                  <a:pt x="5632185" y="3125072"/>
                  <a:pt x="5597317" y="3217236"/>
                  <a:pt x="5557886" y="3304853"/>
                </a:cubicBezTo>
                <a:cubicBezTo>
                  <a:pt x="5482395" y="3325072"/>
                  <a:pt x="5519234" y="3371478"/>
                  <a:pt x="5483942" y="3416604"/>
                </a:cubicBezTo>
                <a:cubicBezTo>
                  <a:pt x="5462927" y="3437263"/>
                  <a:pt x="5484515" y="3475608"/>
                  <a:pt x="5461007" y="3503742"/>
                </a:cubicBezTo>
                <a:cubicBezTo>
                  <a:pt x="5452964" y="3510933"/>
                  <a:pt x="5447709" y="3554203"/>
                  <a:pt x="5437889" y="3559927"/>
                </a:cubicBezTo>
                <a:lnTo>
                  <a:pt x="5432770" y="3562948"/>
                </a:lnTo>
                <a:lnTo>
                  <a:pt x="5406795" y="3578594"/>
                </a:lnTo>
                <a:lnTo>
                  <a:pt x="5381495" y="3599883"/>
                </a:lnTo>
                <a:cubicBezTo>
                  <a:pt x="5373777" y="3608845"/>
                  <a:pt x="5367528" y="3619642"/>
                  <a:pt x="5363689" y="3633299"/>
                </a:cubicBezTo>
                <a:cubicBezTo>
                  <a:pt x="5370837" y="3689178"/>
                  <a:pt x="5280250" y="3728687"/>
                  <a:pt x="5291870" y="3799039"/>
                </a:cubicBezTo>
                <a:cubicBezTo>
                  <a:pt x="5291660" y="3823262"/>
                  <a:pt x="5263601" y="3888134"/>
                  <a:pt x="5241600" y="3894238"/>
                </a:cubicBezTo>
                <a:cubicBezTo>
                  <a:pt x="5232312" y="3906493"/>
                  <a:pt x="5231731" y="3924583"/>
                  <a:pt x="5211041" y="3924184"/>
                </a:cubicBezTo>
                <a:cubicBezTo>
                  <a:pt x="5184976" y="3926521"/>
                  <a:pt x="5198956" y="3986438"/>
                  <a:pt x="5176073" y="3970179"/>
                </a:cubicBezTo>
                <a:lnTo>
                  <a:pt x="5172826" y="3991773"/>
                </a:lnTo>
                <a:lnTo>
                  <a:pt x="5157053" y="3997708"/>
                </a:lnTo>
                <a:cubicBezTo>
                  <a:pt x="5140589" y="4003541"/>
                  <a:pt x="5128715" y="4008828"/>
                  <a:pt x="5127922" y="4022660"/>
                </a:cubicBezTo>
                <a:cubicBezTo>
                  <a:pt x="5105225" y="4035701"/>
                  <a:pt x="5043623" y="4065128"/>
                  <a:pt x="5020872" y="4075951"/>
                </a:cubicBezTo>
                <a:cubicBezTo>
                  <a:pt x="5006705" y="4069570"/>
                  <a:pt x="5001251" y="4081880"/>
                  <a:pt x="4991410" y="4087598"/>
                </a:cubicBezTo>
                <a:cubicBezTo>
                  <a:pt x="4974522" y="4085320"/>
                  <a:pt x="4937025" y="4121806"/>
                  <a:pt x="4930112" y="4138459"/>
                </a:cubicBezTo>
                <a:cubicBezTo>
                  <a:pt x="4918473" y="4190437"/>
                  <a:pt x="4844909" y="4190974"/>
                  <a:pt x="4834224" y="4231643"/>
                </a:cubicBezTo>
                <a:cubicBezTo>
                  <a:pt x="4827758" y="4239937"/>
                  <a:pt x="4820427" y="4245543"/>
                  <a:pt x="4812599" y="4249449"/>
                </a:cubicBezTo>
                <a:lnTo>
                  <a:pt x="4789188" y="4256678"/>
                </a:lnTo>
                <a:lnTo>
                  <a:pt x="4779554" y="4251313"/>
                </a:lnTo>
                <a:lnTo>
                  <a:pt x="4766885" y="4259812"/>
                </a:lnTo>
                <a:lnTo>
                  <a:pt x="4762510" y="4260383"/>
                </a:lnTo>
                <a:cubicBezTo>
                  <a:pt x="4754131" y="4261437"/>
                  <a:pt x="4745977" y="4262766"/>
                  <a:pt x="4738416" y="4265355"/>
                </a:cubicBezTo>
                <a:cubicBezTo>
                  <a:pt x="4764694" y="4302719"/>
                  <a:pt x="4678447" y="4293536"/>
                  <a:pt x="4712007" y="4317892"/>
                </a:cubicBezTo>
                <a:cubicBezTo>
                  <a:pt x="4675039" y="4338619"/>
                  <a:pt x="4716682" y="4356361"/>
                  <a:pt x="4658930" y="4348041"/>
                </a:cubicBezTo>
                <a:cubicBezTo>
                  <a:pt x="4614182" y="4379702"/>
                  <a:pt x="4505053" y="4447283"/>
                  <a:pt x="4443526" y="4507851"/>
                </a:cubicBezTo>
                <a:cubicBezTo>
                  <a:pt x="4410144" y="4540439"/>
                  <a:pt x="4338540" y="4659677"/>
                  <a:pt x="4289766" y="4711450"/>
                </a:cubicBezTo>
                <a:cubicBezTo>
                  <a:pt x="4238344" y="4747694"/>
                  <a:pt x="4215457" y="4807131"/>
                  <a:pt x="4150870" y="4818480"/>
                </a:cubicBezTo>
                <a:cubicBezTo>
                  <a:pt x="4103683" y="4855538"/>
                  <a:pt x="4148748" y="4891762"/>
                  <a:pt x="4006639" y="4933815"/>
                </a:cubicBezTo>
                <a:cubicBezTo>
                  <a:pt x="3736045" y="4990755"/>
                  <a:pt x="3474704" y="5040115"/>
                  <a:pt x="3298210" y="5070790"/>
                </a:cubicBezTo>
                <a:cubicBezTo>
                  <a:pt x="3121717" y="5101466"/>
                  <a:pt x="3041810" y="5115566"/>
                  <a:pt x="2947678" y="5117869"/>
                </a:cubicBezTo>
                <a:cubicBezTo>
                  <a:pt x="2853544" y="5120174"/>
                  <a:pt x="2858560" y="5135060"/>
                  <a:pt x="2822169" y="5129396"/>
                </a:cubicBezTo>
                <a:lnTo>
                  <a:pt x="2538773" y="5313397"/>
                </a:lnTo>
                <a:cubicBezTo>
                  <a:pt x="2405817" y="5334661"/>
                  <a:pt x="2144167" y="5431620"/>
                  <a:pt x="2014500" y="5519744"/>
                </a:cubicBezTo>
                <a:cubicBezTo>
                  <a:pt x="1982084" y="5541774"/>
                  <a:pt x="1956346" y="5565847"/>
                  <a:pt x="1934391" y="5591335"/>
                </a:cubicBezTo>
                <a:lnTo>
                  <a:pt x="1892550" y="5649708"/>
                </a:lnTo>
                <a:lnTo>
                  <a:pt x="1854769" y="5647691"/>
                </a:lnTo>
                <a:cubicBezTo>
                  <a:pt x="1838936" y="5647705"/>
                  <a:pt x="1823701" y="5648312"/>
                  <a:pt x="1809461" y="5648628"/>
                </a:cubicBezTo>
                <a:cubicBezTo>
                  <a:pt x="1834147" y="5698228"/>
                  <a:pt x="1737274" y="5633540"/>
                  <a:pt x="1745150" y="5693879"/>
                </a:cubicBezTo>
                <a:cubicBezTo>
                  <a:pt x="1734532" y="5692199"/>
                  <a:pt x="1724002" y="5688669"/>
                  <a:pt x="1713375" y="5684672"/>
                </a:cubicBezTo>
                <a:lnTo>
                  <a:pt x="1707808" y="5682611"/>
                </a:lnTo>
                <a:lnTo>
                  <a:pt x="1679313" y="5672360"/>
                </a:lnTo>
                <a:lnTo>
                  <a:pt x="1646933" y="5666227"/>
                </a:lnTo>
                <a:cubicBezTo>
                  <a:pt x="1635170" y="5665926"/>
                  <a:pt x="1622939" y="5667937"/>
                  <a:pt x="1610055" y="5673643"/>
                </a:cubicBezTo>
                <a:cubicBezTo>
                  <a:pt x="1571890" y="5714775"/>
                  <a:pt x="1484024" y="5669440"/>
                  <a:pt x="1437641" y="5723266"/>
                </a:cubicBezTo>
                <a:cubicBezTo>
                  <a:pt x="1418992" y="5738521"/>
                  <a:pt x="1351540" y="5757985"/>
                  <a:pt x="1332869" y="5744752"/>
                </a:cubicBezTo>
                <a:cubicBezTo>
                  <a:pt x="1317589" y="5745326"/>
                  <a:pt x="1303391" y="5756388"/>
                  <a:pt x="1290525" y="5740036"/>
                </a:cubicBezTo>
                <a:cubicBezTo>
                  <a:pt x="1272146" y="5721242"/>
                  <a:pt x="1235243" y="5770261"/>
                  <a:pt x="1233107" y="5742106"/>
                </a:cubicBezTo>
                <a:lnTo>
                  <a:pt x="1214532" y="5753325"/>
                </a:lnTo>
                <a:lnTo>
                  <a:pt x="1199955" y="5744831"/>
                </a:lnTo>
                <a:cubicBezTo>
                  <a:pt x="1185016" y="5735734"/>
                  <a:pt x="1173414" y="5729861"/>
                  <a:pt x="1162337" y="5738048"/>
                </a:cubicBezTo>
                <a:cubicBezTo>
                  <a:pt x="1137920" y="5728689"/>
                  <a:pt x="1076212" y="5699490"/>
                  <a:pt x="1053457" y="5688676"/>
                </a:cubicBezTo>
                <a:cubicBezTo>
                  <a:pt x="1049315" y="5673592"/>
                  <a:pt x="1036434" y="5677184"/>
                  <a:pt x="1025798" y="5673166"/>
                </a:cubicBezTo>
                <a:cubicBezTo>
                  <a:pt x="1016787" y="5658576"/>
                  <a:pt x="965030" y="5652626"/>
                  <a:pt x="947900" y="5657848"/>
                </a:cubicBezTo>
                <a:cubicBezTo>
                  <a:pt x="900757" y="5681878"/>
                  <a:pt x="853518" y="5624981"/>
                  <a:pt x="815627" y="5642557"/>
                </a:cubicBezTo>
                <a:cubicBezTo>
                  <a:pt x="805172" y="5642805"/>
                  <a:pt x="796221" y="5640669"/>
                  <a:pt x="788251" y="5637065"/>
                </a:cubicBezTo>
                <a:lnTo>
                  <a:pt x="767822" y="5623450"/>
                </a:lnTo>
                <a:lnTo>
                  <a:pt x="765791" y="5612539"/>
                </a:lnTo>
                <a:lnTo>
                  <a:pt x="751230" y="5608092"/>
                </a:lnTo>
                <a:lnTo>
                  <a:pt x="748008" y="5605052"/>
                </a:lnTo>
                <a:cubicBezTo>
                  <a:pt x="741868" y="5599203"/>
                  <a:pt x="735661" y="5593704"/>
                  <a:pt x="728871" y="5589469"/>
                </a:cubicBezTo>
                <a:cubicBezTo>
                  <a:pt x="717035" y="5633700"/>
                  <a:pt x="669153" y="5560747"/>
                  <a:pt x="671898" y="5602363"/>
                </a:cubicBezTo>
                <a:cubicBezTo>
                  <a:pt x="632522" y="5586794"/>
                  <a:pt x="645467" y="5630489"/>
                  <a:pt x="615065" y="5580257"/>
                </a:cubicBezTo>
                <a:cubicBezTo>
                  <a:pt x="562379" y="5565593"/>
                  <a:pt x="441250" y="5523701"/>
                  <a:pt x="355785" y="5514383"/>
                </a:cubicBezTo>
                <a:cubicBezTo>
                  <a:pt x="309622" y="5509152"/>
                  <a:pt x="172894" y="5529342"/>
                  <a:pt x="102269" y="5524347"/>
                </a:cubicBezTo>
                <a:cubicBezTo>
                  <a:pt x="72050" y="5515878"/>
                  <a:pt x="41939" y="5516649"/>
                  <a:pt x="13160" y="5514159"/>
                </a:cubicBezTo>
                <a:lnTo>
                  <a:pt x="0" y="551173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CF5AE6A-07D2-2E4A-AACE-C75A594FB6B3}"/>
              </a:ext>
            </a:extLst>
          </p:cNvPr>
          <p:cNvSpPr>
            <a:spLocks noGrp="1"/>
          </p:cNvSpPr>
          <p:nvPr>
            <p:ph type="title"/>
          </p:nvPr>
        </p:nvSpPr>
        <p:spPr>
          <a:xfrm>
            <a:off x="838199" y="1068891"/>
            <a:ext cx="4259731" cy="1985085"/>
          </a:xfrm>
        </p:spPr>
        <p:txBody>
          <a:bodyPr anchor="b">
            <a:normAutofit/>
          </a:bodyPr>
          <a:lstStyle/>
          <a:p>
            <a:pPr algn="ctr"/>
            <a:r>
              <a:rPr lang="en-IN" sz="3700">
                <a:effectLst/>
                <a:latin typeface="Arial" panose="020B0604020202020204" pitchFamily="34" charset="0"/>
                <a:ea typeface="Arial" panose="020B0604020202020204" pitchFamily="34" charset="0"/>
              </a:rPr>
              <a:t>Recommendations</a:t>
            </a:r>
            <a:endParaRPr lang="en-IN" sz="3700"/>
          </a:p>
        </p:txBody>
      </p:sp>
      <p:sp>
        <p:nvSpPr>
          <p:cNvPr id="3083" name="Freeform: Shape 3082">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664" y="3440576"/>
            <a:ext cx="4114800" cy="267505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3074" name="Picture 2" descr="Foreign Trade Policy of India : Legal Framework - Swarit Advisors">
            <a:extLst>
              <a:ext uri="{FF2B5EF4-FFF2-40B4-BE49-F238E27FC236}">
                <a16:creationId xmlns:a16="http://schemas.microsoft.com/office/drawing/2014/main" id="{B417E83B-562E-E28E-9ABE-BF8F36DB97A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49617" y="3773726"/>
            <a:ext cx="3836894" cy="2014369"/>
          </a:xfrm>
          <a:prstGeom prst="rect">
            <a:avLst/>
          </a:prstGeom>
          <a:noFill/>
          <a:extLst>
            <a:ext uri="{909E8E84-426E-40DD-AFC4-6F175D3DCCD1}">
              <a14:hiddenFill xmlns:a14="http://schemas.microsoft.com/office/drawing/2010/main">
                <a:solidFill>
                  <a:srgbClr val="FFFFFF"/>
                </a:solidFill>
              </a14:hiddenFill>
            </a:ext>
          </a:extLst>
        </p:spPr>
      </p:pic>
      <p:sp>
        <p:nvSpPr>
          <p:cNvPr id="3085" name="Rectangle 6">
            <a:extLst>
              <a:ext uri="{FF2B5EF4-FFF2-40B4-BE49-F238E27FC236}">
                <a16:creationId xmlns:a16="http://schemas.microsoft.com/office/drawing/2014/main" id="{001928A5-13A8-4372-8A77-BCAAE555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4188" y="5840345"/>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DA63661-A920-15FE-54CA-FF6F04916B91}"/>
              </a:ext>
            </a:extLst>
          </p:cNvPr>
          <p:cNvSpPr>
            <a:spLocks noGrp="1"/>
          </p:cNvSpPr>
          <p:nvPr>
            <p:ph idx="1"/>
          </p:nvPr>
        </p:nvSpPr>
        <p:spPr>
          <a:xfrm>
            <a:off x="6586415" y="723153"/>
            <a:ext cx="4555782" cy="5392482"/>
          </a:xfrm>
        </p:spPr>
        <p:txBody>
          <a:bodyPr anchor="ctr">
            <a:normAutofit/>
          </a:bodyPr>
          <a:lstStyle/>
          <a:p>
            <a:pPr marL="0" indent="0">
              <a:buNone/>
            </a:pPr>
            <a:r>
              <a:rPr lang="en-IN" sz="2000" dirty="0">
                <a:effectLst/>
                <a:latin typeface="Arial" panose="020B0604020202020204" pitchFamily="34" charset="0"/>
                <a:ea typeface="Arial" panose="020B0604020202020204" pitchFamily="34" charset="0"/>
              </a:rPr>
              <a:t> </a:t>
            </a:r>
          </a:p>
          <a:p>
            <a:pPr marL="342900" lvl="0" indent="-342900">
              <a:buFont typeface="Arial" panose="020B0604020202020204" pitchFamily="34" charset="0"/>
              <a:buChar char="●"/>
            </a:pPr>
            <a:r>
              <a:rPr lang="en-IN" sz="2000" u="none" strike="noStrike" dirty="0">
                <a:effectLst/>
                <a:latin typeface="Arial" panose="020B0604020202020204" pitchFamily="34" charset="0"/>
                <a:ea typeface="Arial" panose="020B0604020202020204" pitchFamily="34" charset="0"/>
              </a:rPr>
              <a:t> The company must focus on the international trading policy and set of regulations. </a:t>
            </a:r>
          </a:p>
          <a:p>
            <a:pPr marL="342900" lvl="0" indent="-342900">
              <a:buFont typeface="Arial" panose="020B0604020202020204" pitchFamily="34" charset="0"/>
              <a:buChar char="●"/>
            </a:pPr>
            <a:r>
              <a:rPr lang="en-IN" sz="2000" u="none" strike="noStrike" dirty="0">
                <a:effectLst/>
                <a:latin typeface="Arial" panose="020B0604020202020204" pitchFamily="34" charset="0"/>
                <a:ea typeface="Arial" panose="020B0604020202020204" pitchFamily="34" charset="0"/>
              </a:rPr>
              <a:t> Strategic partnership development helps to build trustworthiness in foreign markets. </a:t>
            </a:r>
          </a:p>
          <a:p>
            <a:pPr marL="342900" lvl="0" indent="-342900">
              <a:buFont typeface="Arial" panose="020B0604020202020204" pitchFamily="34" charset="0"/>
              <a:buChar char="●"/>
            </a:pPr>
            <a:r>
              <a:rPr lang="en-IN" sz="2000" u="none" strike="noStrike" dirty="0">
                <a:effectLst/>
                <a:latin typeface="Arial" panose="020B0604020202020204" pitchFamily="34" charset="0"/>
                <a:ea typeface="Arial" panose="020B0604020202020204" pitchFamily="34" charset="0"/>
              </a:rPr>
              <a:t>The company should maintain the supply chain process in the right way. </a:t>
            </a:r>
          </a:p>
          <a:p>
            <a:endParaRPr lang="en-IN" sz="2000" dirty="0"/>
          </a:p>
        </p:txBody>
      </p:sp>
    </p:spTree>
    <p:extLst>
      <p:ext uri="{BB962C8B-B14F-4D97-AF65-F5344CB8AC3E}">
        <p14:creationId xmlns:p14="http://schemas.microsoft.com/office/powerpoint/2010/main" val="34111223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How to Build High-Performing Diverse Teams at Work - Achievers">
            <a:extLst>
              <a:ext uri="{FF2B5EF4-FFF2-40B4-BE49-F238E27FC236}">
                <a16:creationId xmlns:a16="http://schemas.microsoft.com/office/drawing/2014/main" id="{7A6517FE-5B68-3012-4CDB-8C2F8CF609E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81"/>
          <a:stretch/>
        </p:blipFill>
        <p:spPr bwMode="auto">
          <a:xfrm>
            <a:off x="1" y="1"/>
            <a:ext cx="12192000" cy="6857999"/>
          </a:xfrm>
          <a:prstGeom prst="rect">
            <a:avLst/>
          </a:prstGeom>
          <a:noFill/>
          <a:extLst>
            <a:ext uri="{909E8E84-426E-40DD-AFC4-6F175D3DCCD1}">
              <a14:hiddenFill xmlns:a14="http://schemas.microsoft.com/office/drawing/2010/main">
                <a:solidFill>
                  <a:srgbClr val="FFFFFF"/>
                </a:solidFill>
              </a14:hiddenFill>
            </a:ext>
          </a:extLst>
        </p:spPr>
      </p:pic>
      <p:sp useBgFill="1">
        <p:nvSpPr>
          <p:cNvPr id="2057" name="Freeform: Shape 2056">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89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46AAC79-10E2-8FF0-7164-88B083E0CFE0}"/>
              </a:ext>
            </a:extLst>
          </p:cNvPr>
          <p:cNvSpPr>
            <a:spLocks noGrp="1"/>
          </p:cNvSpPr>
          <p:nvPr>
            <p:ph type="title"/>
          </p:nvPr>
        </p:nvSpPr>
        <p:spPr>
          <a:xfrm>
            <a:off x="1037809" y="1071350"/>
            <a:ext cx="4775162" cy="1339382"/>
          </a:xfrm>
        </p:spPr>
        <p:txBody>
          <a:bodyPr>
            <a:normAutofit/>
          </a:bodyPr>
          <a:lstStyle/>
          <a:p>
            <a:pPr algn="ctr"/>
            <a:r>
              <a:rPr lang="en-IN" sz="3600">
                <a:effectLst/>
                <a:latin typeface="Arial" panose="020B0604020202020204" pitchFamily="34" charset="0"/>
                <a:ea typeface="Arial" panose="020B0604020202020204" pitchFamily="34" charset="0"/>
              </a:rPr>
              <a:t>Recommendations</a:t>
            </a:r>
            <a:endParaRPr lang="en-IN" sz="3600"/>
          </a:p>
        </p:txBody>
      </p:sp>
      <p:sp>
        <p:nvSpPr>
          <p:cNvPr id="2059"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64666"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8940025-A3BC-1BDC-F86E-9733C8B85928}"/>
              </a:ext>
            </a:extLst>
          </p:cNvPr>
          <p:cNvSpPr>
            <a:spLocks noGrp="1"/>
          </p:cNvSpPr>
          <p:nvPr>
            <p:ph idx="1"/>
          </p:nvPr>
        </p:nvSpPr>
        <p:spPr>
          <a:xfrm>
            <a:off x="1189319" y="2547257"/>
            <a:ext cx="4458446" cy="3109740"/>
          </a:xfrm>
        </p:spPr>
        <p:txBody>
          <a:bodyPr anchor="ctr">
            <a:normAutofit/>
          </a:bodyPr>
          <a:lstStyle/>
          <a:p>
            <a:pPr marL="0" indent="0">
              <a:buNone/>
            </a:pPr>
            <a:endParaRPr lang="en-IN" sz="2000">
              <a:effectLst/>
              <a:latin typeface="Arial" panose="020B0604020202020204" pitchFamily="34" charset="0"/>
              <a:ea typeface="Arial" panose="020B0604020202020204" pitchFamily="34" charset="0"/>
            </a:endParaRPr>
          </a:p>
          <a:p>
            <a:pPr marL="342900" lvl="0" indent="-342900">
              <a:buFont typeface="Arial" panose="020B0604020202020204" pitchFamily="34" charset="0"/>
              <a:buChar char="●"/>
            </a:pPr>
            <a:r>
              <a:rPr lang="en-IN" sz="2000" u="none" strike="noStrike">
                <a:effectLst/>
                <a:latin typeface="Arial" panose="020B0604020202020204" pitchFamily="34" charset="0"/>
                <a:ea typeface="Arial" panose="020B0604020202020204" pitchFamily="34" charset="0"/>
              </a:rPr>
              <a:t>Diverse team formation is mandatory to understand the culture of a particular country. </a:t>
            </a:r>
          </a:p>
          <a:p>
            <a:pPr marL="342900" lvl="0" indent="-342900">
              <a:buFont typeface="Arial" panose="020B0604020202020204" pitchFamily="34" charset="0"/>
              <a:buChar char="●"/>
            </a:pPr>
            <a:r>
              <a:rPr lang="en-IN" sz="2000" u="none" strike="noStrike">
                <a:effectLst/>
                <a:latin typeface="Arial" panose="020B0604020202020204" pitchFamily="34" charset="0"/>
                <a:ea typeface="Arial" panose="020B0604020202020204" pitchFamily="34" charset="0"/>
              </a:rPr>
              <a:t>Building connections with the local market is a helpful tool to understand market needs. </a:t>
            </a:r>
          </a:p>
          <a:p>
            <a:pPr marL="342900" lvl="0" indent="-342900">
              <a:buFont typeface="Arial" panose="020B0604020202020204" pitchFamily="34" charset="0"/>
              <a:buChar char="●"/>
            </a:pPr>
            <a:r>
              <a:rPr lang="en-IN" sz="2000" u="none" strike="noStrike">
                <a:effectLst/>
                <a:latin typeface="Arial" panose="020B0604020202020204" pitchFamily="34" charset="0"/>
                <a:ea typeface="Arial" panose="020B0604020202020204" pitchFamily="34" charset="0"/>
              </a:rPr>
              <a:t>Implementing technical innovations is mandatory. </a:t>
            </a:r>
          </a:p>
          <a:p>
            <a:pPr indent="0">
              <a:buNone/>
            </a:pPr>
            <a:endParaRPr lang="en-IN" sz="2000">
              <a:effectLst/>
              <a:latin typeface="Arial" panose="020B0604020202020204" pitchFamily="34" charset="0"/>
              <a:ea typeface="Arial" panose="020B0604020202020204" pitchFamily="34" charset="0"/>
            </a:endParaRPr>
          </a:p>
          <a:p>
            <a:endParaRPr lang="en-IN" sz="2000"/>
          </a:p>
        </p:txBody>
      </p:sp>
    </p:spTree>
    <p:extLst>
      <p:ext uri="{BB962C8B-B14F-4D97-AF65-F5344CB8AC3E}">
        <p14:creationId xmlns:p14="http://schemas.microsoft.com/office/powerpoint/2010/main" val="5461030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s the coronavirus the end of globalization? | Voices of Youth">
            <a:extLst>
              <a:ext uri="{FF2B5EF4-FFF2-40B4-BE49-F238E27FC236}">
                <a16:creationId xmlns:a16="http://schemas.microsoft.com/office/drawing/2014/main" id="{560E538A-A664-AEEC-DD4C-F90179FB781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535" r="15966"/>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26CE465-06EE-BDFD-B60E-AC2CC5158C45}"/>
              </a:ext>
            </a:extLst>
          </p:cNvPr>
          <p:cNvSpPr>
            <a:spLocks noGrp="1"/>
          </p:cNvSpPr>
          <p:nvPr>
            <p:ph type="title"/>
          </p:nvPr>
        </p:nvSpPr>
        <p:spPr>
          <a:xfrm>
            <a:off x="838200" y="365125"/>
            <a:ext cx="3822189" cy="1899912"/>
          </a:xfrm>
        </p:spPr>
        <p:txBody>
          <a:bodyPr>
            <a:normAutofit/>
          </a:bodyPr>
          <a:lstStyle/>
          <a:p>
            <a:r>
              <a:rPr lang="en-IN" sz="4000" b="1">
                <a:effectLst/>
                <a:latin typeface="Arial" panose="020B0604020202020204" pitchFamily="34" charset="0"/>
                <a:ea typeface="Arial" panose="020B0604020202020204" pitchFamily="34" charset="0"/>
              </a:rPr>
              <a:t>Conclusion </a:t>
            </a:r>
            <a:r>
              <a:rPr lang="en-IN" sz="4000">
                <a:effectLst/>
                <a:latin typeface="Arial" panose="020B0604020202020204" pitchFamily="34" charset="0"/>
                <a:ea typeface="Arial" panose="020B0604020202020204" pitchFamily="34" charset="0"/>
              </a:rPr>
              <a:t>: </a:t>
            </a:r>
            <a:br>
              <a:rPr lang="en-IN" sz="4000">
                <a:effectLst/>
                <a:latin typeface="Arial" panose="020B0604020202020204" pitchFamily="34" charset="0"/>
                <a:ea typeface="Arial" panose="020B0604020202020204" pitchFamily="34" charset="0"/>
              </a:rPr>
            </a:br>
            <a:endParaRPr lang="en-IN" sz="4000"/>
          </a:p>
        </p:txBody>
      </p:sp>
      <p:sp>
        <p:nvSpPr>
          <p:cNvPr id="3" name="Content Placeholder 2">
            <a:extLst>
              <a:ext uri="{FF2B5EF4-FFF2-40B4-BE49-F238E27FC236}">
                <a16:creationId xmlns:a16="http://schemas.microsoft.com/office/drawing/2014/main" id="{AB174964-4FF5-9394-E292-448B9EAB293A}"/>
              </a:ext>
            </a:extLst>
          </p:cNvPr>
          <p:cNvSpPr>
            <a:spLocks noGrp="1"/>
          </p:cNvSpPr>
          <p:nvPr>
            <p:ph idx="1"/>
          </p:nvPr>
        </p:nvSpPr>
        <p:spPr>
          <a:xfrm>
            <a:off x="838200" y="2434201"/>
            <a:ext cx="3822189" cy="3742762"/>
          </a:xfrm>
        </p:spPr>
        <p:txBody>
          <a:bodyPr>
            <a:normAutofit/>
          </a:bodyPr>
          <a:lstStyle/>
          <a:p>
            <a:pPr marL="0" indent="0">
              <a:buNone/>
            </a:pPr>
            <a:endParaRPr lang="en-IN" sz="1700">
              <a:effectLst/>
              <a:latin typeface="Arial" panose="020B0604020202020204" pitchFamily="34" charset="0"/>
              <a:ea typeface="Arial" panose="020B0604020202020204" pitchFamily="34" charset="0"/>
            </a:endParaRPr>
          </a:p>
          <a:p>
            <a:pPr marL="342900" lvl="0" indent="-342900">
              <a:buFont typeface="Arial" panose="020B0604020202020204" pitchFamily="34" charset="0"/>
              <a:buChar char="●"/>
            </a:pPr>
            <a:r>
              <a:rPr lang="en-IN" sz="1700" u="none" strike="noStrike">
                <a:effectLst/>
                <a:latin typeface="Arial" panose="020B0604020202020204" pitchFamily="34" charset="0"/>
                <a:ea typeface="Arial" panose="020B0604020202020204" pitchFamily="34" charset="0"/>
              </a:rPr>
              <a:t>Nowadays Globalisation is a common term.</a:t>
            </a:r>
          </a:p>
          <a:p>
            <a:pPr marL="342900" lvl="0" indent="-342900">
              <a:buFont typeface="Arial" panose="020B0604020202020204" pitchFamily="34" charset="0"/>
              <a:buChar char="●"/>
            </a:pPr>
            <a:r>
              <a:rPr lang="en-IN" sz="1700" u="none" strike="noStrike">
                <a:effectLst/>
                <a:latin typeface="Arial" panose="020B0604020202020204" pitchFamily="34" charset="0"/>
                <a:ea typeface="Arial" panose="020B0604020202020204" pitchFamily="34" charset="0"/>
              </a:rPr>
              <a:t>This process helps to move the business from one place to another.</a:t>
            </a:r>
          </a:p>
          <a:p>
            <a:pPr marL="342900" lvl="0" indent="-342900">
              <a:buFont typeface="Arial" panose="020B0604020202020204" pitchFamily="34" charset="0"/>
              <a:buChar char="●"/>
            </a:pPr>
            <a:r>
              <a:rPr lang="en-IN" sz="1700" u="none" strike="noStrike">
                <a:effectLst/>
                <a:latin typeface="Arial" panose="020B0604020202020204" pitchFamily="34" charset="0"/>
                <a:ea typeface="Arial" panose="020B0604020202020204" pitchFamily="34" charset="0"/>
              </a:rPr>
              <a:t>If the Ocado group moves from The UK to Mexico, it can face various challenges. </a:t>
            </a:r>
          </a:p>
          <a:p>
            <a:pPr marL="342900" lvl="0" indent="-342900">
              <a:buFont typeface="Arial" panose="020B0604020202020204" pitchFamily="34" charset="0"/>
              <a:buChar char="●"/>
            </a:pPr>
            <a:r>
              <a:rPr lang="en-IN" sz="1700" u="none" strike="noStrike">
                <a:effectLst/>
                <a:latin typeface="Arial" panose="020B0604020202020204" pitchFamily="34" charset="0"/>
                <a:ea typeface="Arial" panose="020B0604020202020204" pitchFamily="34" charset="0"/>
              </a:rPr>
              <a:t>The right strategic development helps to enhance profitability and build reputations on global platforms. </a:t>
            </a:r>
          </a:p>
          <a:p>
            <a:endParaRPr lang="en-IN" sz="1700"/>
          </a:p>
        </p:txBody>
      </p:sp>
    </p:spTree>
    <p:extLst>
      <p:ext uri="{BB962C8B-B14F-4D97-AF65-F5344CB8AC3E}">
        <p14:creationId xmlns:p14="http://schemas.microsoft.com/office/powerpoint/2010/main" val="28909323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7E1B8C-ADF3-B8BD-368B-109717F82527}"/>
              </a:ext>
            </a:extLst>
          </p:cNvPr>
          <p:cNvSpPr>
            <a:spLocks noGrp="1"/>
          </p:cNvSpPr>
          <p:nvPr>
            <p:ph type="title"/>
          </p:nvPr>
        </p:nvSpPr>
        <p:spPr>
          <a:xfrm>
            <a:off x="466722" y="586855"/>
            <a:ext cx="3201366" cy="3387497"/>
          </a:xfrm>
        </p:spPr>
        <p:txBody>
          <a:bodyPr anchor="b">
            <a:normAutofit/>
          </a:bodyPr>
          <a:lstStyle/>
          <a:p>
            <a:pPr algn="r"/>
            <a:r>
              <a:rPr lang="en-IN" sz="4000" b="1">
                <a:solidFill>
                  <a:srgbClr val="FFFFFF"/>
                </a:solidFill>
                <a:effectLst/>
                <a:latin typeface="Arial" panose="020B0604020202020204" pitchFamily="34" charset="0"/>
                <a:ea typeface="Arial" panose="020B0604020202020204" pitchFamily="34" charset="0"/>
              </a:rPr>
              <a:t>References : </a:t>
            </a:r>
            <a:br>
              <a:rPr lang="en-IN" sz="4000">
                <a:solidFill>
                  <a:srgbClr val="FFFFFF"/>
                </a:solidFill>
                <a:effectLst/>
                <a:latin typeface="Arial" panose="020B0604020202020204" pitchFamily="34" charset="0"/>
                <a:ea typeface="Arial" panose="020B0604020202020204" pitchFamily="34" charset="0"/>
              </a:rPr>
            </a:br>
            <a:endParaRPr lang="en-IN" sz="4000">
              <a:solidFill>
                <a:srgbClr val="FFFFFF"/>
              </a:solidFill>
            </a:endParaRPr>
          </a:p>
        </p:txBody>
      </p:sp>
      <p:sp>
        <p:nvSpPr>
          <p:cNvPr id="3" name="Content Placeholder 2">
            <a:extLst>
              <a:ext uri="{FF2B5EF4-FFF2-40B4-BE49-F238E27FC236}">
                <a16:creationId xmlns:a16="http://schemas.microsoft.com/office/drawing/2014/main" id="{95E974A5-C7D1-9E42-FF07-64780762A295}"/>
              </a:ext>
            </a:extLst>
          </p:cNvPr>
          <p:cNvSpPr>
            <a:spLocks noGrp="1"/>
          </p:cNvSpPr>
          <p:nvPr>
            <p:ph idx="1"/>
          </p:nvPr>
        </p:nvSpPr>
        <p:spPr>
          <a:xfrm>
            <a:off x="4810259" y="649480"/>
            <a:ext cx="6555347" cy="5546047"/>
          </a:xfrm>
        </p:spPr>
        <p:txBody>
          <a:bodyPr anchor="ctr">
            <a:normAutofit/>
          </a:bodyPr>
          <a:lstStyle/>
          <a:p>
            <a:pPr>
              <a:spcBef>
                <a:spcPts val="0"/>
              </a:spcBef>
              <a:spcAft>
                <a:spcPts val="600"/>
              </a:spcAft>
            </a:pPr>
            <a:r>
              <a:rPr lang="en-IN" sz="800">
                <a:effectLst/>
                <a:latin typeface="Arial" panose="020B0604020202020204" pitchFamily="34" charset="0"/>
                <a:ea typeface="Arial" panose="020B0604020202020204" pitchFamily="34" charset="0"/>
              </a:rPr>
              <a:t>altios, (2022) .Altiosmexicocolombia </a:t>
            </a:r>
            <a:r>
              <a:rPr lang="en-IN" sz="800" i="1">
                <a:effectLst/>
                <a:latin typeface="Arial" panose="020B0604020202020204" pitchFamily="34" charset="0"/>
                <a:ea typeface="Arial" panose="020B0604020202020204" pitchFamily="34" charset="0"/>
              </a:rPr>
              <a:t>The Mexican retail industry</a:t>
            </a:r>
            <a:r>
              <a:rPr lang="en-IN" sz="800">
                <a:effectLst/>
                <a:latin typeface="Arial" panose="020B0604020202020204" pitchFamily="34" charset="0"/>
                <a:ea typeface="Arial" panose="020B0604020202020204" pitchFamily="34" charset="0"/>
              </a:rPr>
              <a:t>, </a:t>
            </a:r>
            <a:r>
              <a:rPr lang="en-IN" sz="800" i="1">
                <a:effectLst/>
                <a:latin typeface="Arial" panose="020B0604020202020204" pitchFamily="34" charset="0"/>
                <a:ea typeface="Arial" panose="020B0604020202020204" pitchFamily="34" charset="0"/>
              </a:rPr>
              <a:t>Altios Mexico</a:t>
            </a:r>
            <a:r>
              <a:rPr lang="en-IN" sz="800">
                <a:effectLst/>
                <a:latin typeface="Arial" panose="020B0604020202020204" pitchFamily="34" charset="0"/>
                <a:ea typeface="Arial" panose="020B0604020202020204" pitchFamily="34" charset="0"/>
              </a:rPr>
              <a:t>. Available at: https://mexico.altios.com/2022/06/01/the-mexican-retail-industry/ (Accessed: April 13, 2023). </a:t>
            </a:r>
          </a:p>
          <a:p>
            <a:pPr>
              <a:spcBef>
                <a:spcPts val="0"/>
              </a:spcBef>
              <a:spcAft>
                <a:spcPts val="600"/>
              </a:spcAft>
            </a:pPr>
            <a:r>
              <a:rPr lang="en-IN" sz="800">
                <a:effectLst/>
                <a:latin typeface="Arial" panose="020B0604020202020204" pitchFamily="34" charset="0"/>
                <a:ea typeface="Arial" panose="020B0604020202020204" pitchFamily="34" charset="0"/>
              </a:rPr>
              <a:t>Americanexpress, (2023). </a:t>
            </a:r>
            <a:r>
              <a:rPr lang="en-IN" sz="800" i="1">
                <a:effectLst/>
                <a:latin typeface="Arial" panose="020B0604020202020204" pitchFamily="34" charset="0"/>
                <a:ea typeface="Arial" panose="020B0604020202020204" pitchFamily="34" charset="0"/>
              </a:rPr>
              <a:t>7 strategies for International Trade</a:t>
            </a:r>
            <a:r>
              <a:rPr lang="en-IN" sz="800">
                <a:effectLst/>
                <a:latin typeface="Arial" panose="020B0604020202020204" pitchFamily="34" charset="0"/>
                <a:ea typeface="Arial" panose="020B0604020202020204" pitchFamily="34" charset="0"/>
              </a:rPr>
              <a:t>. </a:t>
            </a:r>
            <a:r>
              <a:rPr lang="en-IN" sz="800" i="1">
                <a:effectLst/>
                <a:latin typeface="Arial" panose="020B0604020202020204" pitchFamily="34" charset="0"/>
                <a:ea typeface="Arial" panose="020B0604020202020204" pitchFamily="34" charset="0"/>
              </a:rPr>
              <a:t>Business Class: Trends and Insights | American Express</a:t>
            </a:r>
            <a:r>
              <a:rPr lang="en-IN" sz="800">
                <a:effectLst/>
                <a:latin typeface="Arial" panose="020B0604020202020204" pitchFamily="34" charset="0"/>
                <a:ea typeface="Arial" panose="020B0604020202020204" pitchFamily="34" charset="0"/>
              </a:rPr>
              <a:t>. Available at: https://www.americanexpress.com/en-ca/business/trends-and-insights/articles/7-strategies-for-international-trade/ (Accessed: April 13, 2023). </a:t>
            </a:r>
          </a:p>
          <a:p>
            <a:pPr>
              <a:spcBef>
                <a:spcPts val="0"/>
              </a:spcBef>
              <a:spcAft>
                <a:spcPts val="600"/>
              </a:spcAft>
            </a:pPr>
            <a:r>
              <a:rPr lang="en-IN" sz="800">
                <a:effectLst/>
                <a:latin typeface="Arial" panose="020B0604020202020204" pitchFamily="34" charset="0"/>
                <a:ea typeface="Arial" panose="020B0604020202020204" pitchFamily="34" charset="0"/>
              </a:rPr>
              <a:t>Culturalatlas, (2023) </a:t>
            </a:r>
            <a:r>
              <a:rPr lang="en-IN" sz="800" i="1">
                <a:effectLst/>
                <a:latin typeface="Arial" panose="020B0604020202020204" pitchFamily="34" charset="0"/>
                <a:ea typeface="Arial" panose="020B0604020202020204" pitchFamily="34" charset="0"/>
              </a:rPr>
              <a:t>Mexican culture - religion</a:t>
            </a:r>
            <a:r>
              <a:rPr lang="en-IN" sz="800">
                <a:effectLst/>
                <a:latin typeface="Arial" panose="020B0604020202020204" pitchFamily="34" charset="0"/>
                <a:ea typeface="Arial" panose="020B0604020202020204" pitchFamily="34" charset="0"/>
              </a:rPr>
              <a:t>, </a:t>
            </a:r>
            <a:r>
              <a:rPr lang="en-IN" sz="800" i="1">
                <a:effectLst/>
                <a:latin typeface="Arial" panose="020B0604020202020204" pitchFamily="34" charset="0"/>
                <a:ea typeface="Arial" panose="020B0604020202020204" pitchFamily="34" charset="0"/>
              </a:rPr>
              <a:t>Cultural Atlas</a:t>
            </a:r>
            <a:r>
              <a:rPr lang="en-IN" sz="800">
                <a:effectLst/>
                <a:latin typeface="Arial" panose="020B0604020202020204" pitchFamily="34" charset="0"/>
                <a:ea typeface="Arial" panose="020B0604020202020204" pitchFamily="34" charset="0"/>
              </a:rPr>
              <a:t>. Available at: https://culturalatlas.sbs.com.au/mexican-culture/mexican-culture-religion (Accessed: April 13, 2023). </a:t>
            </a:r>
          </a:p>
          <a:p>
            <a:pPr>
              <a:spcBef>
                <a:spcPts val="0"/>
              </a:spcBef>
              <a:spcAft>
                <a:spcPts val="600"/>
              </a:spcAft>
            </a:pPr>
            <a:r>
              <a:rPr lang="en-IN" sz="800">
                <a:effectLst/>
                <a:latin typeface="Arial" panose="020B0604020202020204" pitchFamily="34" charset="0"/>
                <a:ea typeface="Arial" panose="020B0604020202020204" pitchFamily="34" charset="0"/>
              </a:rPr>
              <a:t>Embamex, (2023). </a:t>
            </a:r>
            <a:r>
              <a:rPr lang="en-IN" sz="800" i="1">
                <a:effectLst/>
                <a:latin typeface="Arial" panose="020B0604020202020204" pitchFamily="34" charset="0"/>
                <a:ea typeface="Arial" panose="020B0604020202020204" pitchFamily="34" charset="0"/>
              </a:rPr>
              <a:t>Overview of the Mexican economy</a:t>
            </a:r>
            <a:r>
              <a:rPr lang="en-IN" sz="800">
                <a:effectLst/>
                <a:latin typeface="Arial" panose="020B0604020202020204" pitchFamily="34" charset="0"/>
                <a:ea typeface="Arial" panose="020B0604020202020204" pitchFamily="34" charset="0"/>
              </a:rPr>
              <a:t>. </a:t>
            </a:r>
            <a:r>
              <a:rPr lang="en-IN" sz="800" i="1">
                <a:effectLst/>
                <a:latin typeface="Arial" panose="020B0604020202020204" pitchFamily="34" charset="0"/>
                <a:ea typeface="Arial" panose="020B0604020202020204" pitchFamily="34" charset="0"/>
              </a:rPr>
              <a:t>Overview of the Mexican Economy</a:t>
            </a:r>
            <a:r>
              <a:rPr lang="en-IN" sz="800">
                <a:effectLst/>
                <a:latin typeface="Arial" panose="020B0604020202020204" pitchFamily="34" charset="0"/>
                <a:ea typeface="Arial" panose="020B0604020202020204" pitchFamily="34" charset="0"/>
              </a:rPr>
              <a:t>. Available at: https://embamex.sre.gob.mx/filipinas/index.php/negocios-y-comercio/overviewmexicaneconomy#(Accessed: April 13, 2023). </a:t>
            </a:r>
          </a:p>
          <a:p>
            <a:pPr>
              <a:spcBef>
                <a:spcPts val="0"/>
              </a:spcBef>
              <a:spcAft>
                <a:spcPts val="600"/>
              </a:spcAft>
            </a:pPr>
            <a:r>
              <a:rPr lang="en-IN" sz="800">
                <a:effectLst/>
                <a:latin typeface="Arial" panose="020B0604020202020204" pitchFamily="34" charset="0"/>
                <a:ea typeface="Arial" panose="020B0604020202020204" pitchFamily="34" charset="0"/>
              </a:rPr>
              <a:t>gov.uk. (2023) </a:t>
            </a:r>
            <a:r>
              <a:rPr lang="en-IN" sz="800" i="1">
                <a:effectLst/>
                <a:latin typeface="Arial" panose="020B0604020202020204" pitchFamily="34" charset="0"/>
                <a:ea typeface="Arial" panose="020B0604020202020204" pitchFamily="34" charset="0"/>
              </a:rPr>
              <a:t>Money - Mexico Travel Advice</a:t>
            </a:r>
            <a:r>
              <a:rPr lang="en-IN" sz="800">
                <a:effectLst/>
                <a:latin typeface="Arial" panose="020B0604020202020204" pitchFamily="34" charset="0"/>
                <a:ea typeface="Arial" panose="020B0604020202020204" pitchFamily="34" charset="0"/>
              </a:rPr>
              <a:t>, </a:t>
            </a:r>
            <a:r>
              <a:rPr lang="en-IN" sz="800" i="1">
                <a:effectLst/>
                <a:latin typeface="Arial" panose="020B0604020202020204" pitchFamily="34" charset="0"/>
                <a:ea typeface="Arial" panose="020B0604020202020204" pitchFamily="34" charset="0"/>
              </a:rPr>
              <a:t>GOV.UK</a:t>
            </a:r>
            <a:r>
              <a:rPr lang="en-IN" sz="800">
                <a:effectLst/>
                <a:latin typeface="Arial" panose="020B0604020202020204" pitchFamily="34" charset="0"/>
                <a:ea typeface="Arial" panose="020B0604020202020204" pitchFamily="34" charset="0"/>
              </a:rPr>
              <a:t>. GOV.UK. Available at: https://www.gov.uk/foreign-travel-advice/mexico/money#:~:text=The%20local%20currency%20is%20the,known%20colloquially%20as%20'Peso'. (Accessed: April 13, 2023). </a:t>
            </a:r>
          </a:p>
          <a:p>
            <a:pPr>
              <a:spcBef>
                <a:spcPts val="0"/>
              </a:spcBef>
              <a:spcAft>
                <a:spcPts val="600"/>
              </a:spcAft>
            </a:pPr>
            <a:r>
              <a:rPr lang="en-IN" sz="800">
                <a:effectLst/>
                <a:latin typeface="Arial" panose="020B0604020202020204" pitchFamily="34" charset="0"/>
                <a:ea typeface="Arial" panose="020B0604020202020204" pitchFamily="34" charset="0"/>
              </a:rPr>
              <a:t>Hofstede-insights, (2023). </a:t>
            </a:r>
            <a:r>
              <a:rPr lang="en-IN" sz="800" i="1">
                <a:effectLst/>
                <a:latin typeface="Arial" panose="020B0604020202020204" pitchFamily="34" charset="0"/>
                <a:ea typeface="Arial" panose="020B0604020202020204" pitchFamily="34" charset="0"/>
              </a:rPr>
              <a:t>Country comparison</a:t>
            </a:r>
            <a:r>
              <a:rPr lang="en-IN" sz="800">
                <a:effectLst/>
                <a:latin typeface="Arial" panose="020B0604020202020204" pitchFamily="34" charset="0"/>
                <a:ea typeface="Arial" panose="020B0604020202020204" pitchFamily="34" charset="0"/>
              </a:rPr>
              <a:t>. </a:t>
            </a:r>
            <a:r>
              <a:rPr lang="en-IN" sz="800" i="1">
                <a:effectLst/>
                <a:latin typeface="Arial" panose="020B0604020202020204" pitchFamily="34" charset="0"/>
                <a:ea typeface="Arial" panose="020B0604020202020204" pitchFamily="34" charset="0"/>
              </a:rPr>
              <a:t>Hofstede Insights</a:t>
            </a:r>
            <a:r>
              <a:rPr lang="en-IN" sz="800">
                <a:effectLst/>
                <a:latin typeface="Arial" panose="020B0604020202020204" pitchFamily="34" charset="0"/>
                <a:ea typeface="Arial" panose="020B0604020202020204" pitchFamily="34" charset="0"/>
              </a:rPr>
              <a:t>. Available at: https://www.hofstede-insights.com/country-comparison/mexico,the-uk/ (Accessed: April 13, 2023). </a:t>
            </a:r>
          </a:p>
          <a:p>
            <a:pPr>
              <a:spcBef>
                <a:spcPts val="0"/>
              </a:spcBef>
              <a:spcAft>
                <a:spcPts val="600"/>
              </a:spcAft>
            </a:pPr>
            <a:r>
              <a:rPr lang="en-IN" sz="800">
                <a:effectLst/>
                <a:latin typeface="Arial" panose="020B0604020202020204" pitchFamily="34" charset="0"/>
                <a:ea typeface="Arial" panose="020B0604020202020204" pitchFamily="34" charset="0"/>
              </a:rPr>
              <a:t>Reuters, (2020).Britain and Mexico agree deal on post-Brexit Trade. Reuters. Thomson Reuters. Available at: https://www.reuters.com/article/britain-mexico-trade-idINL1N2IV13M (Accessed: April 13, 2023).</a:t>
            </a:r>
          </a:p>
          <a:p>
            <a:pPr>
              <a:spcBef>
                <a:spcPts val="0"/>
              </a:spcBef>
              <a:spcAft>
                <a:spcPts val="600"/>
              </a:spcAft>
            </a:pPr>
            <a:r>
              <a:rPr lang="en-IN" sz="800">
                <a:effectLst/>
                <a:latin typeface="Arial" panose="020B0604020202020204" pitchFamily="34" charset="0"/>
                <a:ea typeface="Arial" panose="020B0604020202020204" pitchFamily="34" charset="0"/>
              </a:rPr>
              <a:t>Richford, M. (2022) </a:t>
            </a:r>
            <a:r>
              <a:rPr lang="en-IN" sz="800" i="1">
                <a:effectLst/>
                <a:latin typeface="Arial" panose="020B0604020202020204" pitchFamily="34" charset="0"/>
                <a:ea typeface="Arial" panose="020B0604020202020204" pitchFamily="34" charset="0"/>
              </a:rPr>
              <a:t>Challenges of doing business in Mexico in 2022</a:t>
            </a:r>
            <a:r>
              <a:rPr lang="en-IN" sz="800">
                <a:effectLst/>
                <a:latin typeface="Arial" panose="020B0604020202020204" pitchFamily="34" charset="0"/>
                <a:ea typeface="Arial" panose="020B0604020202020204" pitchFamily="34" charset="0"/>
              </a:rPr>
              <a:t>, </a:t>
            </a:r>
            <a:r>
              <a:rPr lang="en-IN" sz="800" i="1">
                <a:effectLst/>
                <a:latin typeface="Arial" panose="020B0604020202020204" pitchFamily="34" charset="0"/>
                <a:ea typeface="Arial" panose="020B0604020202020204" pitchFamily="34" charset="0"/>
              </a:rPr>
              <a:t>NAPS</a:t>
            </a:r>
            <a:r>
              <a:rPr lang="en-IN" sz="800">
                <a:effectLst/>
                <a:latin typeface="Arial" panose="020B0604020202020204" pitchFamily="34" charset="0"/>
                <a:ea typeface="Arial" panose="020B0604020202020204" pitchFamily="34" charset="0"/>
              </a:rPr>
              <a:t>. Available at: https://napsintl.com/mexico-manufacturing-news/challenges-of-doing-business-in-mexico-in-2022/ (Accessed: April 13, 2023). </a:t>
            </a:r>
          </a:p>
          <a:p>
            <a:pPr>
              <a:spcBef>
                <a:spcPts val="0"/>
              </a:spcBef>
              <a:spcAft>
                <a:spcPts val="600"/>
              </a:spcAft>
            </a:pPr>
            <a:r>
              <a:rPr lang="en-IN" sz="800">
                <a:effectLst/>
                <a:latin typeface="Arial" panose="020B0604020202020204" pitchFamily="34" charset="0"/>
                <a:ea typeface="Arial" panose="020B0604020202020204" pitchFamily="34" charset="0"/>
              </a:rPr>
              <a:t>Technavio, (2023). </a:t>
            </a:r>
            <a:r>
              <a:rPr lang="en-IN" sz="800" i="1">
                <a:effectLst/>
                <a:latin typeface="Arial" panose="020B0604020202020204" pitchFamily="34" charset="0"/>
                <a:ea typeface="Arial" panose="020B0604020202020204" pitchFamily="34" charset="0"/>
              </a:rPr>
              <a:t>The retail market in Mexico's growth, size, trends, analysis report by type, application, Region and Segment Forecast 2022-2026</a:t>
            </a:r>
            <a:r>
              <a:rPr lang="en-IN" sz="800">
                <a:effectLst/>
                <a:latin typeface="Arial" panose="020B0604020202020204" pitchFamily="34" charset="0"/>
                <a:ea typeface="Arial" panose="020B0604020202020204" pitchFamily="34" charset="0"/>
              </a:rPr>
              <a:t>. </a:t>
            </a:r>
            <a:r>
              <a:rPr lang="en-IN" sz="800" i="1">
                <a:effectLst/>
                <a:latin typeface="Arial" panose="020B0604020202020204" pitchFamily="34" charset="0"/>
                <a:ea typeface="Arial" panose="020B0604020202020204" pitchFamily="34" charset="0"/>
              </a:rPr>
              <a:t>Technavio</a:t>
            </a:r>
            <a:r>
              <a:rPr lang="en-IN" sz="800">
                <a:effectLst/>
                <a:latin typeface="Arial" panose="020B0604020202020204" pitchFamily="34" charset="0"/>
                <a:ea typeface="Arial" panose="020B0604020202020204" pitchFamily="34" charset="0"/>
              </a:rPr>
              <a:t>. Available at: https://www.technavio.com/report/retail-market-industry-in-mexico-analysis (Accessed: April 13, 2023). </a:t>
            </a:r>
          </a:p>
          <a:p>
            <a:pPr>
              <a:spcBef>
                <a:spcPts val="0"/>
              </a:spcBef>
              <a:spcAft>
                <a:spcPts val="600"/>
              </a:spcAft>
            </a:pPr>
            <a:r>
              <a:rPr lang="en-IN" sz="800">
                <a:effectLst/>
                <a:latin typeface="Arial" panose="020B0604020202020204" pitchFamily="34" charset="0"/>
                <a:ea typeface="Arial" panose="020B0604020202020204" pitchFamily="34" charset="0"/>
              </a:rPr>
              <a:t>Timeanddate, (2023). </a:t>
            </a:r>
            <a:r>
              <a:rPr lang="en-IN" sz="800" i="1">
                <a:effectLst/>
                <a:latin typeface="Arial" panose="020B0604020202020204" pitchFamily="34" charset="0"/>
                <a:ea typeface="Arial" panose="020B0604020202020204" pitchFamily="34" charset="0"/>
              </a:rPr>
              <a:t>The World Clock – Time Zone Converter – Results</a:t>
            </a:r>
            <a:r>
              <a:rPr lang="en-IN" sz="800">
                <a:effectLst/>
                <a:latin typeface="Arial" panose="020B0604020202020204" pitchFamily="34" charset="0"/>
                <a:ea typeface="Arial" panose="020B0604020202020204" pitchFamily="34" charset="0"/>
              </a:rPr>
              <a:t> (no date) </a:t>
            </a:r>
            <a:r>
              <a:rPr lang="en-IN" sz="800" i="1">
                <a:effectLst/>
                <a:latin typeface="Arial" panose="020B0604020202020204" pitchFamily="34" charset="0"/>
                <a:ea typeface="Arial" panose="020B0604020202020204" pitchFamily="34" charset="0"/>
              </a:rPr>
              <a:t>The World Clock - Time Zone Converter - United Kingdom – England – London vs Mexico – Ciudad de México – Mexico City</a:t>
            </a:r>
            <a:r>
              <a:rPr lang="en-IN" sz="800">
                <a:effectLst/>
                <a:latin typeface="Arial" panose="020B0604020202020204" pitchFamily="34" charset="0"/>
                <a:ea typeface="Arial" panose="020B0604020202020204" pitchFamily="34" charset="0"/>
              </a:rPr>
              <a:t>. Available at: https://www.timeanddate.com/worldclock/converted.html?p1=136&amp;p2=155 (Accessed: April 13, 2023). </a:t>
            </a:r>
          </a:p>
          <a:p>
            <a:pPr>
              <a:spcBef>
                <a:spcPts val="0"/>
              </a:spcBef>
              <a:spcAft>
                <a:spcPts val="600"/>
              </a:spcAft>
            </a:pPr>
            <a:r>
              <a:rPr lang="en-IN" sz="800">
                <a:effectLst/>
                <a:latin typeface="Arial" panose="020B0604020202020204" pitchFamily="34" charset="0"/>
                <a:ea typeface="Arial" panose="020B0604020202020204" pitchFamily="34" charset="0"/>
              </a:rPr>
              <a:t>trade.gov, (2023)5 </a:t>
            </a:r>
            <a:r>
              <a:rPr lang="en-IN" sz="800" i="1">
                <a:effectLst/>
                <a:latin typeface="Arial" panose="020B0604020202020204" pitchFamily="34" charset="0"/>
                <a:ea typeface="Arial" panose="020B0604020202020204" pitchFamily="34" charset="0"/>
              </a:rPr>
              <a:t>North American Free Trade Agreement (NAFTA)</a:t>
            </a:r>
            <a:r>
              <a:rPr lang="en-IN" sz="800">
                <a:effectLst/>
                <a:latin typeface="Arial" panose="020B0604020202020204" pitchFamily="34" charset="0"/>
                <a:ea typeface="Arial" panose="020B0604020202020204" pitchFamily="34" charset="0"/>
              </a:rPr>
              <a:t>, </a:t>
            </a:r>
            <a:r>
              <a:rPr lang="en-IN" sz="800" i="1">
                <a:effectLst/>
                <a:latin typeface="Arial" panose="020B0604020202020204" pitchFamily="34" charset="0"/>
                <a:ea typeface="Arial" panose="020B0604020202020204" pitchFamily="34" charset="0"/>
              </a:rPr>
              <a:t>International Trade Administration | Trade.gov</a:t>
            </a:r>
            <a:r>
              <a:rPr lang="en-IN" sz="800">
                <a:effectLst/>
                <a:latin typeface="Arial" panose="020B0604020202020204" pitchFamily="34" charset="0"/>
                <a:ea typeface="Arial" panose="020B0604020202020204" pitchFamily="34" charset="0"/>
              </a:rPr>
              <a:t>. Available at: https://www.trade.gov/north-american-free-trade-agreement-nafta. (Accessed: April 13, 2023). </a:t>
            </a:r>
          </a:p>
          <a:p>
            <a:pPr>
              <a:spcBef>
                <a:spcPts val="0"/>
              </a:spcBef>
              <a:spcAft>
                <a:spcPts val="600"/>
              </a:spcAft>
            </a:pPr>
            <a:r>
              <a:rPr lang="en-IN" sz="800">
                <a:effectLst/>
                <a:latin typeface="Arial" panose="020B0604020202020204" pitchFamily="34" charset="0"/>
                <a:ea typeface="Arial" panose="020B0604020202020204" pitchFamily="34" charset="0"/>
              </a:rPr>
              <a:t>Weforum, (2023). </a:t>
            </a:r>
            <a:r>
              <a:rPr lang="en-IN" sz="800" i="1">
                <a:effectLst/>
                <a:latin typeface="Arial" panose="020B0604020202020204" pitchFamily="34" charset="0"/>
                <a:ea typeface="Arial" panose="020B0604020202020204" pitchFamily="34" charset="0"/>
              </a:rPr>
              <a:t>5 ways to make global trade work for developing countries: World Economic Forum</a:t>
            </a:r>
            <a:r>
              <a:rPr lang="en-IN" sz="800">
                <a:effectLst/>
                <a:latin typeface="Arial" panose="020B0604020202020204" pitchFamily="34" charset="0"/>
                <a:ea typeface="Arial" panose="020B0604020202020204" pitchFamily="34" charset="0"/>
              </a:rPr>
              <a:t>. Available at: https://www.weforum.org/agenda/2016/09/global-trade-developing-countries-unctad/ (Accessed: April 13, 2023). </a:t>
            </a:r>
          </a:p>
        </p:txBody>
      </p:sp>
    </p:spTree>
    <p:extLst>
      <p:ext uri="{BB962C8B-B14F-4D97-AF65-F5344CB8AC3E}">
        <p14:creationId xmlns:p14="http://schemas.microsoft.com/office/powerpoint/2010/main" val="39523589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TotalTime>
  <Words>2112</Words>
  <Application>Microsoft Office PowerPoint</Application>
  <PresentationFormat>Widescreen</PresentationFormat>
  <Paragraphs>113</Paragraphs>
  <Slides>14</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Programme: BABM   Module: Global Business Environment  </vt:lpstr>
      <vt:lpstr>Introduction:  </vt:lpstr>
      <vt:lpstr>Background of the topic :  </vt:lpstr>
      <vt:lpstr>Opportunities for global trading in Mexico:  </vt:lpstr>
      <vt:lpstr>Opportunities for global trading in Mexico:  </vt:lpstr>
      <vt:lpstr>Opportunities for global trading in Mexico:  </vt:lpstr>
      <vt:lpstr>Challenges  of  global trading in Mexico:  </vt:lpstr>
      <vt:lpstr>Challenges  of  global trading in Mexico:  </vt:lpstr>
      <vt:lpstr>Challenges  of  global trading in Mexico:  </vt:lpstr>
      <vt:lpstr>Different types of barriers in foreign business :  </vt:lpstr>
      <vt:lpstr>Recommendations</vt:lpstr>
      <vt:lpstr>Recommendations</vt:lpstr>
      <vt:lpstr>Conclusion :  </vt:lpstr>
      <vt:lpstr>References :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Programme: BABM   Module: Global Business Environment</dc:title>
  <dc:creator>11367</dc:creator>
  <cp:lastModifiedBy>Catalin Neatu</cp:lastModifiedBy>
  <cp:revision>2</cp:revision>
  <dcterms:created xsi:type="dcterms:W3CDTF">2023-04-13T13:00:44Z</dcterms:created>
  <dcterms:modified xsi:type="dcterms:W3CDTF">2023-05-01T14:09:57Z</dcterms:modified>
</cp:coreProperties>
</file>