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484" autoAdjust="0"/>
  </p:normalViewPr>
  <p:slideViewPr>
    <p:cSldViewPr>
      <p:cViewPr varScale="1">
        <p:scale>
          <a:sx n="51" d="100"/>
          <a:sy n="51" d="100"/>
        </p:scale>
        <p:origin x="1720" y="2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224E3E-8238-465C-BF67-101A05CEE46A}" type="datetimeFigureOut">
              <a:rPr lang="en-IN" smtClean="0"/>
              <a:t>13-04-2023</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232443-1C17-4C17-8552-91954B741C16}" type="slidenum">
              <a:rPr lang="en-IN" smtClean="0"/>
              <a:t>‹#›</a:t>
            </a:fld>
            <a:endParaRPr lang="en-IN"/>
          </a:p>
        </p:txBody>
      </p:sp>
    </p:spTree>
    <p:extLst>
      <p:ext uri="{BB962C8B-B14F-4D97-AF65-F5344CB8AC3E}">
        <p14:creationId xmlns:p14="http://schemas.microsoft.com/office/powerpoint/2010/main" val="2084563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1" kern="100" dirty="0">
                <a:effectLst/>
                <a:latin typeface="Times New Roman" panose="02020603050405020304" pitchFamily="18" charset="0"/>
                <a:ea typeface="Calibri" panose="020F0502020204030204" pitchFamily="34" charset="0"/>
                <a:cs typeface="Times New Roman" panose="02020603050405020304" pitchFamily="18" charset="0"/>
              </a:rPr>
              <a:t>Venture capital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is important as it maintains the overall operations. Lack of funding is an important cause behind the failure of the organization and thus, there should be other ways that can help the start-up create ways of funding except bootstrapping to create better prospects. As mentioned by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Doern</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 p. 410),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many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entrepreneurs try to create financing through </a:t>
            </a: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bootstrapping</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for effective financing. However, the funding aspects of bootstrapping are limited and a large amount of money cannot be raised through bootstrapping channels. Thus, the report aims to look into the opportunities and challenges of start-up financing and creating prospects that can help the start-up to grow better. The fundraising options have many consequences that can lead to a desired goal or can make disastrous effects.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2</a:t>
            </a:fld>
            <a:endParaRPr lang="en-IN"/>
          </a:p>
        </p:txBody>
      </p:sp>
    </p:spTree>
    <p:extLst>
      <p:ext uri="{BB962C8B-B14F-4D97-AF65-F5344CB8AC3E}">
        <p14:creationId xmlns:p14="http://schemas.microsoft.com/office/powerpoint/2010/main" val="3666904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three perspectives provide the growth and developmental possibilities that can help the startup to create more conceptual prospects in the framework.</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3</a:t>
            </a:fld>
            <a:endParaRPr lang="en-IN"/>
          </a:p>
        </p:txBody>
      </p:sp>
    </p:spTree>
    <p:extLst>
      <p:ext uri="{BB962C8B-B14F-4D97-AF65-F5344CB8AC3E}">
        <p14:creationId xmlns:p14="http://schemas.microsoft.com/office/powerpoint/2010/main" val="3395988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growth and development of the business startup are dependent on the structure of entrepreneurship. The basic education, knowledge, and societal aspects become a huge factor in the development of the start-up.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4</a:t>
            </a:fld>
            <a:endParaRPr lang="en-IN"/>
          </a:p>
        </p:txBody>
      </p:sp>
    </p:spTree>
    <p:extLst>
      <p:ext uri="{BB962C8B-B14F-4D97-AF65-F5344CB8AC3E}">
        <p14:creationId xmlns:p14="http://schemas.microsoft.com/office/powerpoint/2010/main" val="941103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rPr>
              <a:t>For example, the learnings of higher education impact the entrepreneurial growth that helps the entrepreneur to identify his potential and mention the skills that are necessary for the overall growth and development of the startup.</a:t>
            </a:r>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5</a:t>
            </a:fld>
            <a:endParaRPr lang="en-IN"/>
          </a:p>
        </p:txBody>
      </p:sp>
    </p:spTree>
    <p:extLst>
      <p:ext uri="{BB962C8B-B14F-4D97-AF65-F5344CB8AC3E}">
        <p14:creationId xmlns:p14="http://schemas.microsoft.com/office/powerpoint/2010/main" val="1939518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has been explained that learnings and skills are important for the entrepreneur that can help in creating entrepreneurship behavior and enhance the skills that can create more prospects for the startup, special institutions of learning like colleges, and universities should be promoted in proper way that can maintain the main prospects of the creating successful possibilities of creating innovators who can maintain the growth and development of the start-up  (</a:t>
            </a:r>
            <a:r>
              <a:rPr lang="en-IN" sz="1800" dirty="0">
                <a:solidFill>
                  <a:srgbClr val="222222"/>
                </a:solidFill>
                <a:effectLst/>
                <a:latin typeface="Arial" panose="020B0604020202020204" pitchFamily="34" charset="0"/>
                <a:ea typeface="Calibri" panose="020F0502020204030204" pitchFamily="34" charset="0"/>
              </a:rPr>
              <a:t>Naiki, and </a:t>
            </a:r>
            <a:r>
              <a:rPr lang="en-IN" sz="1800" dirty="0" err="1">
                <a:solidFill>
                  <a:srgbClr val="222222"/>
                </a:solidFill>
                <a:effectLst/>
                <a:latin typeface="Arial" panose="020B0604020202020204" pitchFamily="34" charset="0"/>
                <a:ea typeface="Calibri" panose="020F0502020204030204" pitchFamily="34" charset="0"/>
              </a:rPr>
              <a:t>Ogane</a:t>
            </a:r>
            <a:r>
              <a:rPr lang="en-IN" sz="1800" dirty="0">
                <a:solidFill>
                  <a:srgbClr val="222222"/>
                </a:solidFill>
                <a:effectLst/>
                <a:latin typeface="Arial" panose="020B0604020202020204" pitchFamily="34" charset="0"/>
                <a:ea typeface="Calibri" panose="020F0502020204030204" pitchFamily="34" charset="0"/>
              </a:rPr>
              <a:t>, 2022, p, 730)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6</a:t>
            </a:fld>
            <a:endParaRPr lang="en-IN"/>
          </a:p>
        </p:txBody>
      </p:sp>
    </p:spTree>
    <p:extLst>
      <p:ext uri="{BB962C8B-B14F-4D97-AF65-F5344CB8AC3E}">
        <p14:creationId xmlns:p14="http://schemas.microsoft.com/office/powerpoint/2010/main" val="150222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In COVID-19, the UK suffered a huge setback in its economical front and as a result, the government tried to push more businesses and startups to maintain the economical balance of the country that could maintain the importance of cash flow in the economy. </a:t>
            </a:r>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7</a:t>
            </a:fld>
            <a:endParaRPr lang="en-IN"/>
          </a:p>
        </p:txBody>
      </p:sp>
    </p:spTree>
    <p:extLst>
      <p:ext uri="{BB962C8B-B14F-4D97-AF65-F5344CB8AC3E}">
        <p14:creationId xmlns:p14="http://schemas.microsoft.com/office/powerpoint/2010/main" val="3629694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more people will spend, the more the country will be able to earn revenues that can help in all the implications of creating better prospects for the startups in the process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Kurpayanidi, 2021)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Thus, it can be established from the socio-economical perspective that the social factors and economic factors are important for the growth and development of the startups and that they can provide better sustenance to the idea along with the skills of the entrepreneurs.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8</a:t>
            </a:fld>
            <a:endParaRPr lang="en-IN"/>
          </a:p>
        </p:txBody>
      </p:sp>
    </p:spTree>
    <p:extLst>
      <p:ext uri="{BB962C8B-B14F-4D97-AF65-F5344CB8AC3E}">
        <p14:creationId xmlns:p14="http://schemas.microsoft.com/office/powerpoint/2010/main" val="624832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1" kern="100" dirty="0">
                <a:effectLst/>
                <a:latin typeface="Times New Roman" panose="02020603050405020304" pitchFamily="18" charset="0"/>
                <a:ea typeface="Calibri" panose="020F0502020204030204" pitchFamily="34" charset="0"/>
                <a:cs typeface="Times New Roman" panose="02020603050405020304" pitchFamily="18" charset="0"/>
              </a:rPr>
              <a:t>The main factors are Market response, Startup’s education, investors, industry, location, management experience, professional service, and networking.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These factors are important in creating successful factors for the startups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Zhao, </a:t>
            </a:r>
            <a:r>
              <a:rPr lang="en-IN"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9</a:t>
            </a:fld>
            <a:endParaRPr lang="en-IN"/>
          </a:p>
        </p:txBody>
      </p:sp>
    </p:spTree>
    <p:extLst>
      <p:ext uri="{BB962C8B-B14F-4D97-AF65-F5344CB8AC3E}">
        <p14:creationId xmlns:p14="http://schemas.microsoft.com/office/powerpoint/2010/main" val="3989855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investment from the founders can kickstart the business but it has limitations as it needs various other financial bindings that need to be managed to create a successful framework. As mentioned by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Korper</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 310 ), initial earnings from founders can only satiate 30% of the investment required in the startup, and that fundraising is an important factor.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10</a:t>
            </a:fld>
            <a:endParaRPr lang="en-IN"/>
          </a:p>
        </p:txBody>
      </p:sp>
    </p:spTree>
    <p:extLst>
      <p:ext uri="{BB962C8B-B14F-4D97-AF65-F5344CB8AC3E}">
        <p14:creationId xmlns:p14="http://schemas.microsoft.com/office/powerpoint/2010/main" val="3365677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next important factor is industry. If the startup is based on a technological industry it can attract more investors or angel investors as technological support is the most important factor in today’s life and technological investors are more easily available than in other industries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Bărbulescu</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2021, p. 671)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11</a:t>
            </a:fld>
            <a:endParaRPr lang="en-IN"/>
          </a:p>
        </p:txBody>
      </p:sp>
    </p:spTree>
    <p:extLst>
      <p:ext uri="{BB962C8B-B14F-4D97-AF65-F5344CB8AC3E}">
        <p14:creationId xmlns:p14="http://schemas.microsoft.com/office/powerpoint/2010/main" val="3710516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market response is a vital factor. For example, if a teaching technology tool that caters to 5-10 years old is launched it may attract a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lukesome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response in the market but if a teaching tool that can enable the kids of all ages to maintain efficiency even at home is introduced a market response will be further as it will reach more audience and demography through proper marketing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Girish, and Ghosh, 2020, p. 35)</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Management experience and professional services are also essential factors, However, with time and precision, these things can be acquired and can be effective for proper fundraising. If the start-up plans for government grants and then the start-up needs to have an impact on the sociological prospects. Like if a start-up is planning to create a resort in a remote place within the forest area then the start-up must ensure the sustainability of the tribal people living within the forest and ensure their employment and education. That way government grants can be gained. Thus, professional services and experience of management is important.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12</a:t>
            </a:fld>
            <a:endParaRPr lang="en-IN"/>
          </a:p>
        </p:txBody>
      </p:sp>
    </p:spTree>
    <p:extLst>
      <p:ext uri="{BB962C8B-B14F-4D97-AF65-F5344CB8AC3E}">
        <p14:creationId xmlns:p14="http://schemas.microsoft.com/office/powerpoint/2010/main" val="3492286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Contacts and opportunities sprang up when an entrepreneur tries to interact socially. As mentioned by </a:t>
            </a:r>
            <a:r>
              <a:rPr lang="en-IN" sz="1800" dirty="0">
                <a:solidFill>
                  <a:srgbClr val="222222"/>
                </a:solidFill>
                <a:effectLst/>
                <a:latin typeface="Times New Roman" panose="02020603050405020304" pitchFamily="18" charset="0"/>
                <a:ea typeface="Calibri" panose="020F0502020204030204" pitchFamily="34" charset="0"/>
              </a:rPr>
              <a:t>Kijkasiwat, (2021, p. 40</a:t>
            </a:r>
            <a:r>
              <a:rPr lang="en-US" sz="1800" dirty="0">
                <a:effectLst/>
                <a:latin typeface="Times New Roman" panose="02020603050405020304" pitchFamily="18" charset="0"/>
                <a:ea typeface="Calibri" panose="020F0502020204030204" pitchFamily="34" charset="0"/>
              </a:rPr>
              <a:t>), the success of a strategy and fundraising becomes more easier when networking is appropriate. Thus, there are many factors that can help the start-up in fundraising but the essentials are that the industry needs to be attractive and it should have a better market response and proper and positive sociological impact</a:t>
            </a:r>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13</a:t>
            </a:fld>
            <a:endParaRPr lang="en-IN"/>
          </a:p>
        </p:txBody>
      </p:sp>
    </p:spTree>
    <p:extLst>
      <p:ext uri="{BB962C8B-B14F-4D97-AF65-F5344CB8AC3E}">
        <p14:creationId xmlns:p14="http://schemas.microsoft.com/office/powerpoint/2010/main" val="37525062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kern="100" dirty="0">
                <a:effectLst/>
                <a:latin typeface="Times New Roman" panose="02020603050405020304" pitchFamily="18" charset="0"/>
                <a:ea typeface="Calibri" panose="020F0502020204030204" pitchFamily="34" charset="0"/>
                <a:cs typeface="Times New Roman" panose="02020603050405020304" pitchFamily="18" charset="0"/>
              </a:rPr>
              <a:t>Challenges and opportunities are essential that can help the startups to go in the right direction for the overall fundraising prospects.</a:t>
            </a:r>
            <a:endParaRPr lang="en-IN" sz="1800" b="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14</a:t>
            </a:fld>
            <a:endParaRPr lang="en-IN"/>
          </a:p>
        </p:txBody>
      </p:sp>
    </p:spTree>
    <p:extLst>
      <p:ext uri="{BB962C8B-B14F-4D97-AF65-F5344CB8AC3E}">
        <p14:creationId xmlns:p14="http://schemas.microsoft.com/office/powerpoint/2010/main" val="9945508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Applying for business loans:</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Banks provide a considerable amount of loans to startups and they can provide an initial amount to any business . However, the bank needs a proper papers and the interest rates are also high in bank loans.</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Angel Investment opportunities</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Angel investors are mainly big companies that invest in startups to acquire a certain percentage of the organization. Angel investors try to invest so that they can earn profits through these small organizations and can create netter aspects. Angel investors can be approached through a proper networking approach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Prohorovs</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 p. 40)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However, the idea should be attractive to gain angel investments.</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Government schemes:</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many government schemes available where entrepreneurs can avail of funds with minimal interest through their schemes. There are certain clauses and aspects and if the entrepreneur agrees to the clauses then government schemes can help in creating a financial grant for the organization. Sometimes it may take long time to get grants through government schemes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Thanapongporn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2021, p. 10)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15</a:t>
            </a:fld>
            <a:endParaRPr lang="en-IN"/>
          </a:p>
        </p:txBody>
      </p:sp>
    </p:spTree>
    <p:extLst>
      <p:ext uri="{BB962C8B-B14F-4D97-AF65-F5344CB8AC3E}">
        <p14:creationId xmlns:p14="http://schemas.microsoft.com/office/powerpoint/2010/main" val="3929077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Ignoring the scalability of the startup-</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Most founders cannot secure funds because they ignore the scalability and they lack communication with the investors that how will they use the money to develop the business. Entrepreneurs mostly try to convey about the growth of the organization, direct progression is necessary but linear growth is also essential as it needs significant resources and support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Gastaud, </a:t>
            </a:r>
            <a:r>
              <a:rPr lang="en-IN"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Thus, scalability is an important aspect of fundraising attractiveness to the investors. Through planning innovation, focusing on improvement and product can ensure better scalability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Kuckertz</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 p. 1140)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Too much Self-dependence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While self-dependence is good but entrepreneurs should see the strategy as an organization that can survive with overall efforts from everyone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Schückes, and Gutmann, 2021, p. 1033)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Thus, networking and connections play an important role in building relationships and creating prospects. When UBER’s idea was launched in 2009, the business gathered funds from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First round capital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through networking in the technological area in New York. It gather 1.25 million from the venture in 2010, which made UBER’s ride possible in the area of entrepreneurship. Proper relationship building and networking and attending business fairs can ensure more personal contacts.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Not understanding  funding aspects in a business: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startup journey is mainly through different stages. Thus, the funding needs and acquiring funds are also different in the overall perspectives. The pre-seed, funding helps in designing. While seed funding helps in creating the team and angel investors and accelerators help in the growth of the business. Thus, these stages are important for maintaining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favourable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funding aspects. Maintaining the business plan in advance can help in understanding the overall systems.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16</a:t>
            </a:fld>
            <a:endParaRPr lang="en-IN"/>
          </a:p>
        </p:txBody>
      </p:sp>
    </p:spTree>
    <p:extLst>
      <p:ext uri="{BB962C8B-B14F-4D97-AF65-F5344CB8AC3E}">
        <p14:creationId xmlns:p14="http://schemas.microsoft.com/office/powerpoint/2010/main" val="8698176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Kijkasiwat, (2021, p. 45</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skills and traits like problem-solving capabilities, and critical thinking with proper knowledge about the start-up are essential to raise funds. According to HBR,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Timmons,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et al., (1989), the entrepreneur should possess good communication skills that can help provide a clear view of the business which can attract more investors.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17</a:t>
            </a:fld>
            <a:endParaRPr lang="en-IN"/>
          </a:p>
        </p:txBody>
      </p:sp>
    </p:spTree>
    <p:extLst>
      <p:ext uri="{BB962C8B-B14F-4D97-AF65-F5344CB8AC3E}">
        <p14:creationId xmlns:p14="http://schemas.microsoft.com/office/powerpoint/2010/main" val="33769618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18</a:t>
            </a:fld>
            <a:endParaRPr lang="en-IN"/>
          </a:p>
        </p:txBody>
      </p:sp>
    </p:spTree>
    <p:extLst>
      <p:ext uri="{BB962C8B-B14F-4D97-AF65-F5344CB8AC3E}">
        <p14:creationId xmlns:p14="http://schemas.microsoft.com/office/powerpoint/2010/main" val="2864547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Reference</a:t>
            </a:r>
          </a:p>
          <a:p>
            <a:pPr algn="just">
              <a:lnSpc>
                <a:spcPct val="150000"/>
              </a:lnSpc>
              <a:spcAft>
                <a:spcPts val="800"/>
              </a:spcAft>
            </a:pPr>
            <a:endParaRPr lang="en-IN"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Bărbulescu</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Tecău</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A.S., Munteanu, D. and Constantin, C.P., 2021. Innovation of startups, the key to unlocking post-crisis sustainable growth in Romanian entrepreneurial ecosystem.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Sustainability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 p.671.</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Doern</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Williams, N.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Vorley</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2019. Special issue on entrepreneurship and crises: business as usual? An introduction and review of the literature.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Entrepreneurship &amp; Regional Development</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31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(5-6), pp.400-412.</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Gastaud, C.,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Carniel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Dalle</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J.M., 2019. The varying importance of extrinsic factors in the success of startup fundraising: competition at early-stage and networks at growth-stage. </a:t>
            </a:r>
            <a:r>
              <a:rPr lang="en-IN" sz="1800" i="1" kern="100" dirty="0" err="1">
                <a:effectLst/>
                <a:latin typeface="Calibri" panose="020F0502020204030204" pitchFamily="34" charset="0"/>
                <a:ea typeface="Calibri" panose="020F0502020204030204" pitchFamily="34" charset="0"/>
                <a:cs typeface="Times New Roman" panose="02020603050405020304" pitchFamily="18" charset="0"/>
              </a:rPr>
              <a:t>arXiv</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 preprint arXiv:1906.03210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Girish, G.P. and Ghosh, S., 2020. Dynamics between digital visibility through social media marketing and crowdfunding: Path to succeed in entrepreneurship.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Indian Journal of Finance and Banking</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4</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 pp.28-37.</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Kijkasiwat, P., 2021. Opportunities and challenges for Fintech Startups: The case study of Thailand.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ABAC Journal</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41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 pp.41-60.</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Korper</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A.K.,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Patrício</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Holmlid</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Witell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2020. Service design as an innovation approach in technology startups: a longitudinal multiple case study.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Creativity and Innovation Management</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29</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 pp.303-323.</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Kuckertz</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Berger, E.S.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Gaudig</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2019. Responding to the greatest challenges? Value creation in ecological startups.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Cleaner Production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230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pp.1138-1147.</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Kurpayanidi, K.I., 2021. Financial and economic mechanism and its role in the development of entrepreneurship.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ISJ Theoretical &amp; Applied Science</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(93), pp.1-7.</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Lukeš</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Longo, M.C.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Zouhar</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2019. Do business incubators really enhance entrepreneurial growth? Evidence from a large sample of innovative Italian start-ups. </a:t>
            </a:r>
            <a:r>
              <a:rPr lang="en-IN" sz="1800" i="1" kern="100" dirty="0" err="1">
                <a:effectLst/>
                <a:latin typeface="Calibri" panose="020F0502020204030204" pitchFamily="34" charset="0"/>
                <a:ea typeface="Calibri" panose="020F0502020204030204" pitchFamily="34" charset="0"/>
                <a:cs typeface="Times New Roman" panose="02020603050405020304" pitchFamily="18" charset="0"/>
              </a:rPr>
              <a:t>Technovation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82</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pp.25-34.</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Naiki, E.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Ogane</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2022. Human capital effects on fundraising for necessity-and opportunity-based entrepreneurs.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Small Business Economics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59</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 pp.721-741.</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Prohorovs</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Bistrova</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and Ten, D., 2019. Startup success factors in the capital attraction stage: Founders’ perspective.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east-west business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 pp.26-51.</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Santoso, R. Tri </a:t>
            </a:r>
            <a:r>
              <a:rPr lang="en-IN" sz="1800" dirty="0" err="1">
                <a:effectLst/>
                <a:latin typeface="Times New Roman" panose="02020603050405020304" pitchFamily="18" charset="0"/>
                <a:ea typeface="Times New Roman" panose="02020603050405020304" pitchFamily="18" charset="0"/>
              </a:rPr>
              <a:t>Priyono</a:t>
            </a:r>
            <a:r>
              <a:rPr lang="en-IN" sz="1800" dirty="0">
                <a:effectLst/>
                <a:latin typeface="Times New Roman" panose="02020603050405020304" pitchFamily="18" charset="0"/>
                <a:ea typeface="Times New Roman" panose="02020603050405020304" pitchFamily="18" charset="0"/>
              </a:rPr>
              <a:t> Budi, et al. “Creating a Startup at a University by Using </a:t>
            </a:r>
            <a:r>
              <a:rPr lang="en-IN" sz="1800" dirty="0" err="1">
                <a:effectLst/>
                <a:latin typeface="Times New Roman" panose="02020603050405020304" pitchFamily="18" charset="0"/>
                <a:ea typeface="Times New Roman" panose="02020603050405020304" pitchFamily="18" charset="0"/>
              </a:rPr>
              <a:t>Shane’sTheory</a:t>
            </a:r>
            <a:r>
              <a:rPr lang="en-IN" sz="1800" dirty="0">
                <a:effectLst/>
                <a:latin typeface="Times New Roman" panose="02020603050405020304" pitchFamily="18" charset="0"/>
                <a:ea typeface="Times New Roman" panose="02020603050405020304" pitchFamily="18" charset="0"/>
              </a:rPr>
              <a:t> and the </a:t>
            </a:r>
            <a:r>
              <a:rPr lang="en-IN" sz="1800" dirty="0" err="1">
                <a:effectLst/>
                <a:latin typeface="Times New Roman" panose="02020603050405020304" pitchFamily="18" charset="0"/>
                <a:ea typeface="Times New Roman" panose="02020603050405020304" pitchFamily="18" charset="0"/>
              </a:rPr>
              <a:t>Entrepreneural</a:t>
            </a:r>
            <a:r>
              <a:rPr lang="en-IN" sz="1800" dirty="0">
                <a:effectLst/>
                <a:latin typeface="Times New Roman" panose="02020603050405020304" pitchFamily="18" charset="0"/>
                <a:ea typeface="Times New Roman" panose="02020603050405020304" pitchFamily="18" charset="0"/>
              </a:rPr>
              <a:t> Learning Model: A Narrative Method.” </a:t>
            </a:r>
            <a:r>
              <a:rPr lang="en-IN" sz="1800" i="1" dirty="0">
                <a:effectLst/>
                <a:latin typeface="Times New Roman" panose="02020603050405020304" pitchFamily="18" charset="0"/>
                <a:ea typeface="Times New Roman" panose="02020603050405020304" pitchFamily="18" charset="0"/>
              </a:rPr>
              <a:t>Journal of Innovation and Entrepreneurship</a:t>
            </a:r>
            <a:r>
              <a:rPr lang="en-IN" sz="1800" dirty="0">
                <a:effectLst/>
                <a:latin typeface="Times New Roman" panose="02020603050405020304" pitchFamily="18" charset="0"/>
                <a:ea typeface="Times New Roman" panose="02020603050405020304" pitchFamily="18" charset="0"/>
              </a:rPr>
              <a:t>, vol. 10, no. 1, 8 July 2021, </a:t>
            </a:r>
          </a:p>
          <a:p>
            <a:pPr algn="just">
              <a:lnSpc>
                <a:spcPct val="150000"/>
              </a:lnSpc>
            </a:pP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Schückes, M. and Gutmann, T., 2021. Why do startups pursue initial coin offerings (ICOs)? The role of economic drivers and social identity on funding choice.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Small Business Economics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57</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 pp.1027-1052.</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Thanapongporn</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Ratananopdonsakul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Chanpord</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2021. Key success factors and framework of fundraising for early-stage startups in Thailand.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Academy of Strategic Management Journal</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pp.1-16.</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Timmons, Jeffry A., and Dale A. Sander. “Everything You (Don’t) Want to Know about Raising Capital.” </a:t>
            </a:r>
            <a:r>
              <a:rPr lang="en-IN" sz="1800" i="1" dirty="0">
                <a:effectLst/>
                <a:latin typeface="Times New Roman" panose="02020603050405020304" pitchFamily="18" charset="0"/>
                <a:ea typeface="Times New Roman" panose="02020603050405020304" pitchFamily="18" charset="0"/>
              </a:rPr>
              <a:t>Harvard Business Review</a:t>
            </a:r>
            <a:r>
              <a:rPr lang="en-IN" sz="1800" dirty="0">
                <a:effectLst/>
                <a:latin typeface="Times New Roman" panose="02020603050405020304" pitchFamily="18" charset="0"/>
                <a:ea typeface="Times New Roman" panose="02020603050405020304" pitchFamily="18" charset="0"/>
              </a:rPr>
              <a:t>, 1 Nov. 1989, hbr.org/1989/11/everything-you-</a:t>
            </a:r>
            <a:r>
              <a:rPr lang="en-IN" sz="1800" dirty="0" err="1">
                <a:effectLst/>
                <a:latin typeface="Times New Roman" panose="02020603050405020304" pitchFamily="18" charset="0"/>
                <a:ea typeface="Times New Roman" panose="02020603050405020304" pitchFamily="18" charset="0"/>
              </a:rPr>
              <a:t>dont</a:t>
            </a:r>
            <a:r>
              <a:rPr lang="en-IN" sz="1800" dirty="0">
                <a:effectLst/>
                <a:latin typeface="Times New Roman" panose="02020603050405020304" pitchFamily="18" charset="0"/>
                <a:ea typeface="Times New Roman" panose="02020603050405020304" pitchFamily="18" charset="0"/>
              </a:rPr>
              <a:t>-want-to-know-about-raising-capital.</a:t>
            </a:r>
          </a:p>
          <a:p>
            <a:pPr algn="just">
              <a:lnSpc>
                <a:spcPct val="150000"/>
              </a:lnSpc>
            </a:pP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Weber, M.,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D’Acunto</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Gorodnichenko</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Coibion</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2022. The subjective inflation expectations of households and firms: Measurement, determinants, and implications.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Economic Perspectives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36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(3), pp.157-184.</a:t>
            </a:r>
          </a:p>
          <a:p>
            <a:pPr algn="just">
              <a:lnSpc>
                <a:spcPct val="150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Zhao, H., Cheng, Y., Zhang, X., Zhu, H., Liu, Q., Xiong, H. and Zhang, W., 2022. What is Market Talking about Market-oriented Prospect Analysis for Entrepreneur Fundraising.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IEEE Transactions on Knowledge and Data Engineering</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4232443-1C17-4C17-8552-91954B741C16}" type="slidenum">
              <a:rPr lang="en-IN" smtClean="0"/>
              <a:t>19</a:t>
            </a:fld>
            <a:endParaRPr lang="en-IN"/>
          </a:p>
        </p:txBody>
      </p:sp>
    </p:spTree>
    <p:extLst>
      <p:ext uri="{BB962C8B-B14F-4D97-AF65-F5344CB8AC3E}">
        <p14:creationId xmlns:p14="http://schemas.microsoft.com/office/powerpoint/2010/main" val="1814555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71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4731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8658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68264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30481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4/13/2023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1541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00265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90707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92669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84523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11910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996635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519298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58947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460487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26050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pPr/>
              <a:t>4/13/2023</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6213905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4.xml" /><Relationship Id="rId1" Type="http://schemas.openxmlformats.org/officeDocument/2006/relationships/slideLayout" Target="../slideLayouts/slideLayout7.xml" /><Relationship Id="rId4" Type="http://schemas.openxmlformats.org/officeDocument/2006/relationships/image" Target="../media/image16.png" /></Relationships>
</file>

<file path=ppt/slides/_rels/slide1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5.xml"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6.xml"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17.xml"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2" Type="http://schemas.openxmlformats.org/officeDocument/2006/relationships/image" Target="../media/image20.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675761-52FF-361F-42F8-24DC9380D2FF}"/>
              </a:ext>
            </a:extLst>
          </p:cNvPr>
          <p:cNvSpPr txBox="1"/>
          <p:nvPr/>
        </p:nvSpPr>
        <p:spPr>
          <a:xfrm>
            <a:off x="1524000" y="609600"/>
            <a:ext cx="5943600" cy="707886"/>
          </a:xfrm>
          <a:prstGeom prst="rect">
            <a:avLst/>
          </a:prstGeom>
          <a:noFill/>
        </p:spPr>
        <p:txBody>
          <a:bodyPr wrap="square">
            <a:spAutoFit/>
          </a:bodyPr>
          <a:lstStyle/>
          <a:p>
            <a:r>
              <a:rPr lang="en-IN" sz="4000" b="1" dirty="0">
                <a:latin typeface="Algerian" panose="04020705040A02060702" pitchFamily="82" charset="0"/>
              </a:rPr>
              <a:t>Entrepreneurship</a:t>
            </a:r>
          </a:p>
        </p:txBody>
      </p:sp>
      <p:sp>
        <p:nvSpPr>
          <p:cNvPr id="5" name="TextBox 4">
            <a:extLst>
              <a:ext uri="{FF2B5EF4-FFF2-40B4-BE49-F238E27FC236}">
                <a16:creationId xmlns:a16="http://schemas.microsoft.com/office/drawing/2014/main" id="{9FAB1F79-A130-1094-3A20-40D8F27FCA52}"/>
              </a:ext>
            </a:extLst>
          </p:cNvPr>
          <p:cNvSpPr txBox="1"/>
          <p:nvPr/>
        </p:nvSpPr>
        <p:spPr>
          <a:xfrm>
            <a:off x="762000" y="1981200"/>
            <a:ext cx="7620000" cy="2862322"/>
          </a:xfrm>
          <a:prstGeom prst="rect">
            <a:avLst/>
          </a:prstGeom>
          <a:noFill/>
        </p:spPr>
        <p:txBody>
          <a:bodyPr wrap="square">
            <a:spAutoFit/>
          </a:bodyPr>
          <a:lstStyle/>
          <a:p>
            <a:r>
              <a:rPr lang="en-IN" i="1" dirty="0">
                <a:solidFill>
                  <a:schemeClr val="accent5">
                    <a:lumMod val="50000"/>
                  </a:schemeClr>
                </a:solidFill>
                <a:latin typeface="Bernard MT Condensed" panose="02050806060905020404" pitchFamily="18" charset="0"/>
              </a:rPr>
              <a:t>Fundraising for start-ups – challenges and opportunities</a:t>
            </a:r>
          </a:p>
          <a:p>
            <a:endParaRPr lang="en-IN" i="1" dirty="0">
              <a:solidFill>
                <a:schemeClr val="accent5">
                  <a:lumMod val="50000"/>
                </a:schemeClr>
              </a:solidFill>
              <a:latin typeface="Bernard MT Condensed" panose="02050806060905020404" pitchFamily="18" charset="0"/>
            </a:endParaRPr>
          </a:p>
          <a:p>
            <a:endParaRPr lang="en-IN" i="1" dirty="0">
              <a:solidFill>
                <a:schemeClr val="accent5">
                  <a:lumMod val="50000"/>
                </a:schemeClr>
              </a:solidFill>
              <a:latin typeface="Bernard MT Condensed" panose="02050806060905020404" pitchFamily="18" charset="0"/>
            </a:endParaRPr>
          </a:p>
          <a:p>
            <a:r>
              <a:rPr lang="en-IN" i="1" dirty="0">
                <a:solidFill>
                  <a:schemeClr val="accent5">
                    <a:lumMod val="50000"/>
                  </a:schemeClr>
                </a:solidFill>
                <a:latin typeface="Bernard MT Condensed" panose="02050806060905020404" pitchFamily="18" charset="0"/>
              </a:rPr>
              <a:t>Student name:</a:t>
            </a:r>
          </a:p>
          <a:p>
            <a:endParaRPr lang="en-IN" i="1" dirty="0">
              <a:solidFill>
                <a:schemeClr val="accent5">
                  <a:lumMod val="50000"/>
                </a:schemeClr>
              </a:solidFill>
              <a:latin typeface="Bernard MT Condensed" panose="02050806060905020404" pitchFamily="18" charset="0"/>
            </a:endParaRPr>
          </a:p>
          <a:p>
            <a:r>
              <a:rPr lang="en-IN" i="1" dirty="0">
                <a:solidFill>
                  <a:schemeClr val="accent5">
                    <a:lumMod val="50000"/>
                  </a:schemeClr>
                </a:solidFill>
                <a:latin typeface="Bernard MT Condensed" panose="02050806060905020404" pitchFamily="18" charset="0"/>
              </a:rPr>
              <a:t>Student ID:</a:t>
            </a:r>
          </a:p>
          <a:p>
            <a:endParaRPr lang="en-IN" i="1" dirty="0">
              <a:solidFill>
                <a:schemeClr val="accent5">
                  <a:lumMod val="50000"/>
                </a:schemeClr>
              </a:solidFill>
              <a:latin typeface="Bernard MT Condensed" panose="02050806060905020404" pitchFamily="18" charset="0"/>
            </a:endParaRPr>
          </a:p>
          <a:p>
            <a:r>
              <a:rPr lang="en-IN" i="1" dirty="0">
                <a:solidFill>
                  <a:schemeClr val="accent5">
                    <a:lumMod val="50000"/>
                  </a:schemeClr>
                </a:solidFill>
                <a:latin typeface="Bernard MT Condensed" panose="02050806060905020404" pitchFamily="18" charset="0"/>
              </a:rPr>
              <a:t>Subject:</a:t>
            </a:r>
          </a:p>
          <a:p>
            <a:endParaRPr lang="en-IN" i="1" dirty="0">
              <a:solidFill>
                <a:schemeClr val="accent5">
                  <a:lumMod val="50000"/>
                </a:schemeClr>
              </a:solidFill>
              <a:latin typeface="Bernard MT Condensed" panose="02050806060905020404" pitchFamily="18" charset="0"/>
            </a:endParaRPr>
          </a:p>
          <a:p>
            <a:r>
              <a:rPr lang="en-IN" i="1" dirty="0">
                <a:solidFill>
                  <a:schemeClr val="accent5">
                    <a:lumMod val="50000"/>
                  </a:schemeClr>
                </a:solidFill>
                <a:latin typeface="Bernard MT Condensed" panose="02050806060905020404" pitchFamily="18" charset="0"/>
              </a:rPr>
              <a:t>Code:</a:t>
            </a:r>
          </a:p>
        </p:txBody>
      </p:sp>
      <p:pic>
        <p:nvPicPr>
          <p:cNvPr id="7" name="Picture 6">
            <a:extLst>
              <a:ext uri="{FF2B5EF4-FFF2-40B4-BE49-F238E27FC236}">
                <a16:creationId xmlns:a16="http://schemas.microsoft.com/office/drawing/2014/main" id="{653D0688-5D2E-7869-44F6-640CF250BAF6}"/>
              </a:ext>
            </a:extLst>
          </p:cNvPr>
          <p:cNvPicPr>
            <a:picLocks noChangeAspect="1"/>
          </p:cNvPicPr>
          <p:nvPr/>
        </p:nvPicPr>
        <p:blipFill>
          <a:blip r:embed="rId2"/>
          <a:stretch>
            <a:fillRect/>
          </a:stretch>
        </p:blipFill>
        <p:spPr>
          <a:xfrm>
            <a:off x="2590800" y="3800475"/>
            <a:ext cx="4621675" cy="24176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9D87F3-D7F1-E140-5C21-D4EC301C8340}"/>
              </a:ext>
            </a:extLst>
          </p:cNvPr>
          <p:cNvSpPr txBox="1"/>
          <p:nvPr/>
        </p:nvSpPr>
        <p:spPr>
          <a:xfrm>
            <a:off x="3124200" y="533400"/>
            <a:ext cx="4572000" cy="752065"/>
          </a:xfrm>
          <a:prstGeom prst="rect">
            <a:avLst/>
          </a:prstGeom>
          <a:noFill/>
        </p:spPr>
        <p:txBody>
          <a:bodyPr wrap="square">
            <a:spAutoFit/>
          </a:bodyPr>
          <a:lstStyle/>
          <a:p>
            <a:pPr algn="just">
              <a:lnSpc>
                <a:spcPct val="150000"/>
              </a:lnSpc>
              <a:spcAft>
                <a:spcPts val="800"/>
              </a:spcAft>
            </a:pPr>
            <a:r>
              <a:rPr lang="en-US" sz="32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Introduction </a:t>
            </a:r>
            <a:endParaRPr lang="en-IN" sz="32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23EFD90-2DF2-967A-7623-AF21E7617E4D}"/>
              </a:ext>
            </a:extLst>
          </p:cNvPr>
          <p:cNvSpPr txBox="1"/>
          <p:nvPr/>
        </p:nvSpPr>
        <p:spPr>
          <a:xfrm>
            <a:off x="685800" y="1371600"/>
            <a:ext cx="7467600" cy="3397340"/>
          </a:xfrm>
          <a:prstGeom prst="rect">
            <a:avLst/>
          </a:prstGeom>
          <a:noFill/>
        </p:spPr>
        <p:txBody>
          <a:bodyPr wrap="square">
            <a:spAutoFit/>
          </a:bodyPr>
          <a:lstStyle/>
          <a:p>
            <a:pPr algn="just">
              <a:lnSpc>
                <a:spcPct val="150000"/>
              </a:lnSpc>
              <a:spcAft>
                <a:spcPts val="800"/>
              </a:spcAft>
            </a:pPr>
            <a:r>
              <a:rPr lang="en-US" sz="2400" b="1" kern="1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Need of funding</a:t>
            </a:r>
          </a:p>
          <a:p>
            <a:pPr marL="285750" indent="-285750" algn="just">
              <a:lnSpc>
                <a:spcPct val="150000"/>
              </a:lnSpc>
              <a:spcAft>
                <a:spcPts val="800"/>
              </a:spcAft>
              <a:buFont typeface="Wingdings" panose="05000000000000000000" pitchFamily="2" charset="2"/>
              <a:buChar char="Ø"/>
            </a:pPr>
            <a:r>
              <a:rPr lang="en-US" sz="1800" dirty="0">
                <a:effectLst/>
                <a:latin typeface="Times New Roman" panose="02020603050405020304" pitchFamily="18" charset="0"/>
                <a:ea typeface="Calibri" panose="020F0502020204030204" pitchFamily="34" charset="0"/>
              </a:rPr>
              <a:t>Entrepreneurs in today’s time understand that the business idea involves marketing opportunities that can help the business grow manifold. </a:t>
            </a:r>
            <a:endParaRPr lang="en-US" b="1" kern="1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Ø"/>
            </a:pPr>
            <a:r>
              <a:rPr lang="en-US" sz="1800" dirty="0">
                <a:effectLst/>
                <a:latin typeface="Times New Roman" panose="02020603050405020304" pitchFamily="18" charset="0"/>
                <a:ea typeface="Calibri" panose="020F0502020204030204" pitchFamily="34" charset="0"/>
              </a:rPr>
              <a:t>However, funding capital or venture capital becomes a difficult task to manage. Thus, it is important for start up entrepreneurs to think about the capital money before creating a business plan</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endPar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F749E861-8CE7-D1D5-76CA-C0D4BFBFC910}"/>
              </a:ext>
            </a:extLst>
          </p:cNvPr>
          <p:cNvPicPr>
            <a:picLocks noChangeAspect="1"/>
          </p:cNvPicPr>
          <p:nvPr/>
        </p:nvPicPr>
        <p:blipFill>
          <a:blip r:embed="rId3"/>
          <a:stretch>
            <a:fillRect/>
          </a:stretch>
        </p:blipFill>
        <p:spPr>
          <a:xfrm>
            <a:off x="2667000" y="4343400"/>
            <a:ext cx="3657600" cy="231707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E97582-A599-824C-BEC8-D6D34AD283DE}"/>
              </a:ext>
            </a:extLst>
          </p:cNvPr>
          <p:cNvSpPr txBox="1"/>
          <p:nvPr/>
        </p:nvSpPr>
        <p:spPr>
          <a:xfrm>
            <a:off x="685800" y="454918"/>
            <a:ext cx="7802684" cy="1141146"/>
          </a:xfrm>
          <a:prstGeom prst="rect">
            <a:avLst/>
          </a:prstGeom>
          <a:noFill/>
        </p:spPr>
        <p:txBody>
          <a:bodyPr wrap="square">
            <a:spAutoFit/>
          </a:bodyPr>
          <a:lstStyle/>
          <a:p>
            <a:pPr algn="just">
              <a:lnSpc>
                <a:spcPct val="150000"/>
              </a:lnSpc>
              <a:spcAft>
                <a:spcPts val="800"/>
              </a:spcAft>
            </a:pPr>
            <a:r>
              <a:rPr lang="en-US" sz="24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Theory Relating to Business startup development and Growth </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3FDA496-4506-F37E-FE30-D0D7B04450AA}"/>
              </a:ext>
            </a:extLst>
          </p:cNvPr>
          <p:cNvSpPr txBox="1"/>
          <p:nvPr/>
        </p:nvSpPr>
        <p:spPr>
          <a:xfrm>
            <a:off x="457200" y="1676400"/>
            <a:ext cx="6248400" cy="2017668"/>
          </a:xfrm>
          <a:prstGeom prst="rect">
            <a:avLst/>
          </a:prstGeom>
          <a:noFill/>
        </p:spPr>
        <p:txBody>
          <a:bodyPr wrap="square">
            <a:spAutoFit/>
          </a:bodyPr>
          <a:lstStyle/>
          <a:p>
            <a:pPr algn="just">
              <a:lnSpc>
                <a:spcPct val="15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The  theoretical view provides three perspectives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Ø"/>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Role of the Entrepreneur</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Ø"/>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Sociological Theory of Startup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Kijkasiwat, 2021)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Ø"/>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role of socio-economic aspects</a:t>
            </a:r>
            <a:r>
              <a:rPr lang="en-US" i="1" kern="100" dirty="0">
                <a:latin typeface="Times New Roman" panose="02020603050405020304" pitchFamily="18" charset="0"/>
                <a:ea typeface="Calibri" panose="020F0502020204030204" pitchFamily="34" charset="0"/>
                <a:cs typeface="Times New Roman" panose="02020603050405020304" pitchFamily="18" charset="0"/>
              </a:rPr>
              <a:t>.</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BBE84A29-9771-7E10-291E-CBAFA2C261B8}"/>
              </a:ext>
            </a:extLst>
          </p:cNvPr>
          <p:cNvPicPr>
            <a:picLocks noChangeAspect="1"/>
          </p:cNvPicPr>
          <p:nvPr/>
        </p:nvPicPr>
        <p:blipFill>
          <a:blip r:embed="rId3"/>
          <a:stretch>
            <a:fillRect/>
          </a:stretch>
        </p:blipFill>
        <p:spPr>
          <a:xfrm>
            <a:off x="1524000" y="3847641"/>
            <a:ext cx="4648200" cy="266791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2AF9D7-D062-94DB-A066-16E6DF992B33}"/>
              </a:ext>
            </a:extLst>
          </p:cNvPr>
          <p:cNvSpPr txBox="1"/>
          <p:nvPr/>
        </p:nvSpPr>
        <p:spPr>
          <a:xfrm>
            <a:off x="2286000" y="762000"/>
            <a:ext cx="4572000" cy="587148"/>
          </a:xfrm>
          <a:prstGeom prst="rect">
            <a:avLst/>
          </a:prstGeom>
          <a:noFill/>
        </p:spPr>
        <p:txBody>
          <a:bodyPr wrap="square">
            <a:spAutoFit/>
          </a:bodyPr>
          <a:lstStyle/>
          <a:p>
            <a:pPr algn="just">
              <a:lnSpc>
                <a:spcPct val="150000"/>
              </a:lnSpc>
              <a:spcAft>
                <a:spcPts val="800"/>
              </a:spcAft>
            </a:pPr>
            <a:r>
              <a:rPr lang="en-US" sz="24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Role of the Entrepreneur</a:t>
            </a:r>
            <a:endParaRPr lang="en-IN" sz="2400" b="1"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F73AA0C6-0267-3007-1285-9FEA32D77001}"/>
              </a:ext>
            </a:extLst>
          </p:cNvPr>
          <p:cNvSpPr txBox="1"/>
          <p:nvPr/>
        </p:nvSpPr>
        <p:spPr>
          <a:xfrm>
            <a:off x="533400" y="2133600"/>
            <a:ext cx="7239000" cy="1785104"/>
          </a:xfrm>
          <a:prstGeom prst="rect">
            <a:avLst/>
          </a:prstGeom>
          <a:noFill/>
        </p:spPr>
        <p:txBody>
          <a:bodyPr wrap="square">
            <a:spAutoFit/>
          </a:bodyPr>
          <a:lstStyle/>
          <a:p>
            <a:pPr marL="285750" indent="-285750">
              <a:buFont typeface="Wingdings" panose="05000000000000000000" pitchFamily="2" charset="2"/>
              <a:buChar char="Ø"/>
            </a:pPr>
            <a:r>
              <a:rPr lang="en-US" sz="1800" dirty="0">
                <a:effectLst/>
                <a:latin typeface="Times New Roman" panose="02020603050405020304" pitchFamily="18" charset="0"/>
                <a:ea typeface="Calibri" panose="020F0502020204030204" pitchFamily="34" charset="0"/>
              </a:rPr>
              <a:t>The entrepreneurs play a large role in maintaining the economy of the country. </a:t>
            </a:r>
          </a:p>
          <a:p>
            <a:pPr marL="285750" indent="-285750">
              <a:buFont typeface="Wingdings" panose="05000000000000000000" pitchFamily="2" charset="2"/>
              <a:buChar char="Ø"/>
            </a:pPr>
            <a:endParaRPr lang="en-US"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US" sz="1800" dirty="0">
                <a:effectLst/>
                <a:latin typeface="Times New Roman" panose="02020603050405020304" pitchFamily="18" charset="0"/>
                <a:ea typeface="Calibri" panose="020F0502020204030204" pitchFamily="34" charset="0"/>
              </a:rPr>
              <a:t>The entrepreneurs are mainly the innovators who tend to bring new technology into the market and that it can open new knowledge and perspectives that were less known to the people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Santoso, </a:t>
            </a:r>
            <a:r>
              <a:rPr lang="en-IN" sz="20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D31253D-08F9-F544-591E-C7CF06FC2579}"/>
              </a:ext>
            </a:extLst>
          </p:cNvPr>
          <p:cNvPicPr>
            <a:picLocks noChangeAspect="1"/>
          </p:cNvPicPr>
          <p:nvPr/>
        </p:nvPicPr>
        <p:blipFill>
          <a:blip r:embed="rId3"/>
          <a:stretch>
            <a:fillRect/>
          </a:stretch>
        </p:blipFill>
        <p:spPr>
          <a:xfrm>
            <a:off x="2438400" y="4114800"/>
            <a:ext cx="4000500" cy="256266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A9CD78-BDB8-83FC-8575-92CB45AD5F6A}"/>
              </a:ext>
            </a:extLst>
          </p:cNvPr>
          <p:cNvSpPr txBox="1"/>
          <p:nvPr/>
        </p:nvSpPr>
        <p:spPr>
          <a:xfrm>
            <a:off x="2286000" y="762000"/>
            <a:ext cx="4572000" cy="587148"/>
          </a:xfrm>
          <a:prstGeom prst="rect">
            <a:avLst/>
          </a:prstGeom>
          <a:noFill/>
        </p:spPr>
        <p:txBody>
          <a:bodyPr wrap="square">
            <a:spAutoFit/>
          </a:bodyPr>
          <a:lstStyle/>
          <a:p>
            <a:pPr algn="just">
              <a:lnSpc>
                <a:spcPct val="150000"/>
              </a:lnSpc>
              <a:spcAft>
                <a:spcPts val="800"/>
              </a:spcAft>
            </a:pPr>
            <a:r>
              <a:rPr lang="en-US" sz="24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Sociological theory of startup</a:t>
            </a:r>
            <a:endParaRPr lang="en-IN" sz="2400" b="1"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51F5CD8-ACC0-090F-6FC9-D5C18874EAE9}"/>
              </a:ext>
            </a:extLst>
          </p:cNvPr>
          <p:cNvSpPr txBox="1"/>
          <p:nvPr/>
        </p:nvSpPr>
        <p:spPr>
          <a:xfrm>
            <a:off x="1066800" y="1828800"/>
            <a:ext cx="7010400" cy="1938992"/>
          </a:xfrm>
          <a:prstGeom prst="rect">
            <a:avLst/>
          </a:prstGeom>
          <a:noFill/>
        </p:spPr>
        <p:txBody>
          <a:bodyPr wrap="square">
            <a:spAutoFit/>
          </a:bodyPr>
          <a:lstStyle/>
          <a:p>
            <a:pPr marL="342900" indent="-342900">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According to Max Weber, </a:t>
            </a:r>
            <a:r>
              <a:rPr lang="en-US" sz="2000" b="1" i="1" dirty="0">
                <a:effectLst/>
                <a:latin typeface="Times New Roman" panose="02020603050405020304" pitchFamily="18" charset="0"/>
                <a:ea typeface="Calibri" panose="020F0502020204030204" pitchFamily="34" charset="0"/>
              </a:rPr>
              <a:t>the sociological theory</a:t>
            </a:r>
            <a:r>
              <a:rPr lang="en-US" sz="2000" dirty="0">
                <a:effectLst/>
                <a:latin typeface="Times New Roman" panose="02020603050405020304" pitchFamily="18" charset="0"/>
                <a:ea typeface="Calibri" panose="020F0502020204030204" pitchFamily="34" charset="0"/>
              </a:rPr>
              <a:t> creates a system that is essential for the development of the startup (</a:t>
            </a:r>
            <a:r>
              <a:rPr lang="en-IN" sz="2000" dirty="0">
                <a:solidFill>
                  <a:srgbClr val="222222"/>
                </a:solidFill>
                <a:effectLst/>
                <a:latin typeface="Arial" panose="020B0604020202020204" pitchFamily="34" charset="0"/>
                <a:ea typeface="Calibri" panose="020F0502020204030204" pitchFamily="34" charset="0"/>
              </a:rPr>
              <a:t>Weber, </a:t>
            </a:r>
            <a:r>
              <a:rPr lang="en-IN" sz="2000" i="1" dirty="0">
                <a:solidFill>
                  <a:srgbClr val="222222"/>
                </a:solidFill>
                <a:effectLst/>
                <a:latin typeface="Arial" panose="020B0604020202020204" pitchFamily="34" charset="0"/>
                <a:ea typeface="Calibri" panose="020F0502020204030204" pitchFamily="34" charset="0"/>
              </a:rPr>
              <a:t>et al</a:t>
            </a:r>
            <a:r>
              <a:rPr lang="en-IN" sz="2000" dirty="0">
                <a:solidFill>
                  <a:srgbClr val="222222"/>
                </a:solidFill>
                <a:effectLst/>
                <a:latin typeface="Arial" panose="020B0604020202020204" pitchFamily="34" charset="0"/>
                <a:ea typeface="Calibri" panose="020F0502020204030204" pitchFamily="34" charset="0"/>
              </a:rPr>
              <a:t>., 2022, p. 160)</a:t>
            </a:r>
            <a:r>
              <a:rPr lang="en-US" sz="2000" dirty="0">
                <a:effectLst/>
                <a:latin typeface="Times New Roman" panose="02020603050405020304" pitchFamily="18" charset="0"/>
                <a:ea typeface="Calibri" panose="020F0502020204030204" pitchFamily="34" charset="0"/>
              </a:rPr>
              <a:t>. </a:t>
            </a:r>
          </a:p>
          <a:p>
            <a:endParaRPr lang="en-US" sz="2000" dirty="0">
              <a:effectLst/>
              <a:latin typeface="Times New Roman" panose="02020603050405020304" pitchFamily="18" charset="0"/>
              <a:ea typeface="Calibri" panose="020F0502020204030204" pitchFamily="34" charset="0"/>
            </a:endParaRPr>
          </a:p>
          <a:p>
            <a:pPr marL="342900" indent="-342900">
              <a:buFont typeface="Wingdings" panose="05000000000000000000" pitchFamily="2" charset="2"/>
              <a:buChar char="q"/>
            </a:pPr>
            <a:r>
              <a:rPr lang="en-US" sz="2000" dirty="0">
                <a:latin typeface="Times New Roman" panose="02020603050405020304" pitchFamily="18" charset="0"/>
                <a:ea typeface="Calibri" panose="020F0502020204030204" pitchFamily="34" charset="0"/>
              </a:rPr>
              <a:t>It helps entrepreneurial growth by creating social institutions that help accelerate development.</a:t>
            </a:r>
            <a:endParaRPr lang="en-IN" sz="2000" dirty="0"/>
          </a:p>
        </p:txBody>
      </p:sp>
      <p:pic>
        <p:nvPicPr>
          <p:cNvPr id="4" name="Picture 3">
            <a:extLst>
              <a:ext uri="{FF2B5EF4-FFF2-40B4-BE49-F238E27FC236}">
                <a16:creationId xmlns:a16="http://schemas.microsoft.com/office/drawing/2014/main" id="{4D961C9C-9D6D-E9C8-1F03-FDCF96F77A4D}"/>
              </a:ext>
            </a:extLst>
          </p:cNvPr>
          <p:cNvPicPr>
            <a:picLocks noChangeAspect="1"/>
          </p:cNvPicPr>
          <p:nvPr/>
        </p:nvPicPr>
        <p:blipFill>
          <a:blip r:embed="rId3"/>
          <a:stretch>
            <a:fillRect/>
          </a:stretch>
        </p:blipFill>
        <p:spPr>
          <a:xfrm>
            <a:off x="2057400" y="4267200"/>
            <a:ext cx="4038600" cy="203259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B4361D-A8BA-6978-6E0D-1EF223FF3F13}"/>
              </a:ext>
            </a:extLst>
          </p:cNvPr>
          <p:cNvSpPr txBox="1"/>
          <p:nvPr/>
        </p:nvSpPr>
        <p:spPr>
          <a:xfrm>
            <a:off x="1790700" y="762000"/>
            <a:ext cx="5562600" cy="587148"/>
          </a:xfrm>
          <a:prstGeom prst="rect">
            <a:avLst/>
          </a:prstGeom>
          <a:noFill/>
        </p:spPr>
        <p:txBody>
          <a:bodyPr wrap="square">
            <a:spAutoFit/>
          </a:bodyPr>
          <a:lstStyle/>
          <a:p>
            <a:pPr algn="just">
              <a:lnSpc>
                <a:spcPct val="150000"/>
              </a:lnSpc>
              <a:spcAft>
                <a:spcPts val="800"/>
              </a:spcAft>
            </a:pPr>
            <a:r>
              <a:rPr lang="en-US" sz="24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Sociological theory of startup contd.</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010AD1A-31D2-EA52-AF79-14F59BF49C8A}"/>
              </a:ext>
            </a:extLst>
          </p:cNvPr>
          <p:cNvSpPr txBox="1"/>
          <p:nvPr/>
        </p:nvSpPr>
        <p:spPr>
          <a:xfrm>
            <a:off x="1143000" y="2228671"/>
            <a:ext cx="5715000" cy="1323439"/>
          </a:xfrm>
          <a:prstGeom prst="rect">
            <a:avLst/>
          </a:prstGeom>
          <a:noFill/>
        </p:spPr>
        <p:txBody>
          <a:bodyPr wrap="square">
            <a:spAutoFit/>
          </a:bodyPr>
          <a:lstStyle/>
          <a:p>
            <a:pPr marL="342900" indent="-342900" algn="just">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sociological theory also mentions the importance of social institutions and its impacts that can create a promote better development of the startup in the social system. </a:t>
            </a:r>
            <a:endParaRPr lang="en-IN" sz="2000" dirty="0"/>
          </a:p>
        </p:txBody>
      </p:sp>
      <p:pic>
        <p:nvPicPr>
          <p:cNvPr id="4" name="Picture 3">
            <a:extLst>
              <a:ext uri="{FF2B5EF4-FFF2-40B4-BE49-F238E27FC236}">
                <a16:creationId xmlns:a16="http://schemas.microsoft.com/office/drawing/2014/main" id="{CE6D5C1D-5355-C8BF-884C-F0C7EF345EE1}"/>
              </a:ext>
            </a:extLst>
          </p:cNvPr>
          <p:cNvPicPr>
            <a:picLocks noChangeAspect="1"/>
          </p:cNvPicPr>
          <p:nvPr/>
        </p:nvPicPr>
        <p:blipFill>
          <a:blip r:embed="rId3"/>
          <a:stretch>
            <a:fillRect/>
          </a:stretch>
        </p:blipFill>
        <p:spPr>
          <a:xfrm>
            <a:off x="1173271" y="3810000"/>
            <a:ext cx="5562600" cy="258021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78E2A6-C3EE-570F-0E4D-9B8517B6692F}"/>
              </a:ext>
            </a:extLst>
          </p:cNvPr>
          <p:cNvSpPr txBox="1"/>
          <p:nvPr/>
        </p:nvSpPr>
        <p:spPr>
          <a:xfrm>
            <a:off x="1600200" y="457200"/>
            <a:ext cx="6096000" cy="587148"/>
          </a:xfrm>
          <a:prstGeom prst="rect">
            <a:avLst/>
          </a:prstGeom>
          <a:noFill/>
        </p:spPr>
        <p:txBody>
          <a:bodyPr wrap="square">
            <a:spAutoFit/>
          </a:bodyPr>
          <a:lstStyle/>
          <a:p>
            <a:pPr algn="just">
              <a:lnSpc>
                <a:spcPct val="150000"/>
              </a:lnSpc>
              <a:spcAft>
                <a:spcPts val="800"/>
              </a:spcAft>
            </a:pPr>
            <a:r>
              <a:rPr lang="en-US" sz="24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role of socio-economic aspects:</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357DF4CE-9A8A-0882-3BEF-32F2B6260C4F}"/>
              </a:ext>
            </a:extLst>
          </p:cNvPr>
          <p:cNvSpPr txBox="1"/>
          <p:nvPr/>
        </p:nvSpPr>
        <p:spPr>
          <a:xfrm>
            <a:off x="685800" y="1676400"/>
            <a:ext cx="7162800" cy="1938992"/>
          </a:xfrm>
          <a:prstGeom prst="rect">
            <a:avLst/>
          </a:prstGeom>
          <a:noFill/>
        </p:spPr>
        <p:txBody>
          <a:bodyPr wrap="square">
            <a:spAutoFit/>
          </a:bodyPr>
          <a:lstStyle/>
          <a:p>
            <a:pPr marL="342900" indent="-342900">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Social institutions are also important in the growth of the start-up. </a:t>
            </a:r>
          </a:p>
          <a:p>
            <a:pPr marL="342900" indent="-342900">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When the socio-economical aspects of the country are not doing well the government also pushes start-ups which can increase the economical standing of the organizations (</a:t>
            </a:r>
            <a:r>
              <a:rPr lang="en-IN" sz="2000" dirty="0">
                <a:solidFill>
                  <a:srgbClr val="222222"/>
                </a:solidFill>
                <a:effectLst/>
                <a:latin typeface="Times New Roman" panose="02020603050405020304" pitchFamily="18" charset="0"/>
                <a:ea typeface="Calibri" panose="020F0502020204030204" pitchFamily="34" charset="0"/>
              </a:rPr>
              <a:t>Kurpayanidi, 2021, p.5)</a:t>
            </a:r>
            <a:r>
              <a:rPr lang="en-US" sz="2000" dirty="0">
                <a:effectLst/>
                <a:latin typeface="Times New Roman" panose="02020603050405020304" pitchFamily="18" charset="0"/>
                <a:ea typeface="Calibri" panose="020F0502020204030204" pitchFamily="34" charset="0"/>
              </a:rPr>
              <a:t>. </a:t>
            </a:r>
            <a:endParaRPr lang="en-IN" sz="2000" dirty="0"/>
          </a:p>
        </p:txBody>
      </p:sp>
      <p:pic>
        <p:nvPicPr>
          <p:cNvPr id="4" name="Picture 3">
            <a:extLst>
              <a:ext uri="{FF2B5EF4-FFF2-40B4-BE49-F238E27FC236}">
                <a16:creationId xmlns:a16="http://schemas.microsoft.com/office/drawing/2014/main" id="{94A7A7C8-8310-AC36-4A98-EF1B603BB422}"/>
              </a:ext>
            </a:extLst>
          </p:cNvPr>
          <p:cNvPicPr>
            <a:picLocks noChangeAspect="1"/>
          </p:cNvPicPr>
          <p:nvPr/>
        </p:nvPicPr>
        <p:blipFill>
          <a:blip r:embed="rId3"/>
          <a:stretch>
            <a:fillRect/>
          </a:stretch>
        </p:blipFill>
        <p:spPr>
          <a:xfrm>
            <a:off x="1676400" y="3770800"/>
            <a:ext cx="4876800" cy="2630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C9D95C-AF3D-DCEE-3EC3-AAF3D00065BA}"/>
              </a:ext>
            </a:extLst>
          </p:cNvPr>
          <p:cNvSpPr txBox="1"/>
          <p:nvPr/>
        </p:nvSpPr>
        <p:spPr>
          <a:xfrm>
            <a:off x="1524000" y="838200"/>
            <a:ext cx="5486400" cy="587148"/>
          </a:xfrm>
          <a:prstGeom prst="rect">
            <a:avLst/>
          </a:prstGeom>
          <a:noFill/>
        </p:spPr>
        <p:txBody>
          <a:bodyPr wrap="square">
            <a:spAutoFit/>
          </a:bodyPr>
          <a:lstStyle/>
          <a:p>
            <a:pPr algn="just">
              <a:lnSpc>
                <a:spcPct val="150000"/>
              </a:lnSpc>
              <a:spcAft>
                <a:spcPts val="800"/>
              </a:spcAft>
            </a:pPr>
            <a:r>
              <a:rPr lang="en-US" sz="24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role of socio-economic aspects contd.</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1F0B5B4-4E32-2D8E-C0D8-96B636DDEB12}"/>
              </a:ext>
            </a:extLst>
          </p:cNvPr>
          <p:cNvSpPr txBox="1"/>
          <p:nvPr/>
        </p:nvSpPr>
        <p:spPr>
          <a:xfrm>
            <a:off x="1143000" y="1981200"/>
            <a:ext cx="5867400" cy="2246769"/>
          </a:xfrm>
          <a:prstGeom prst="rect">
            <a:avLst/>
          </a:prstGeom>
          <a:noFill/>
        </p:spPr>
        <p:txBody>
          <a:bodyPr wrap="square">
            <a:spAutoFit/>
          </a:bodyPr>
          <a:lstStyle/>
          <a:p>
            <a:pPr marL="342900" indent="-342900">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If the government pushes the business ventures to flourish the growth and development of the startup will also enhance. </a:t>
            </a:r>
          </a:p>
          <a:p>
            <a:pPr marL="342900" indent="-342900">
              <a:buFont typeface="Wingdings" panose="05000000000000000000" pitchFamily="2" charset="2"/>
              <a:buChar char="q"/>
            </a:pPr>
            <a:endParaRPr lang="en-US" sz="2000" dirty="0">
              <a:latin typeface="Times New Roman" panose="02020603050405020304" pitchFamily="18" charset="0"/>
              <a:ea typeface="Calibri" panose="020F0502020204030204" pitchFamily="34" charset="0"/>
            </a:endParaRPr>
          </a:p>
          <a:p>
            <a:pPr marL="342900" indent="-342900">
              <a:buFont typeface="Wingdings" panose="05000000000000000000" pitchFamily="2" charset="2"/>
              <a:buChar char="q"/>
            </a:pPr>
            <a:r>
              <a:rPr lang="en-US" sz="2000" dirty="0">
                <a:latin typeface="Times New Roman" panose="02020603050405020304" pitchFamily="18" charset="0"/>
                <a:ea typeface="Calibri" panose="020F0502020204030204" pitchFamily="34" charset="0"/>
              </a:rPr>
              <a:t>The government wants a circular economy to be in movement and thus, creates more opportunities for startups.</a:t>
            </a:r>
            <a:endParaRPr lang="en-IN" sz="2000" dirty="0"/>
          </a:p>
        </p:txBody>
      </p:sp>
      <p:pic>
        <p:nvPicPr>
          <p:cNvPr id="4" name="Picture 3">
            <a:extLst>
              <a:ext uri="{FF2B5EF4-FFF2-40B4-BE49-F238E27FC236}">
                <a16:creationId xmlns:a16="http://schemas.microsoft.com/office/drawing/2014/main" id="{75652828-45AC-A434-C96C-6CAC61AB0053}"/>
              </a:ext>
            </a:extLst>
          </p:cNvPr>
          <p:cNvPicPr>
            <a:picLocks noChangeAspect="1"/>
          </p:cNvPicPr>
          <p:nvPr/>
        </p:nvPicPr>
        <p:blipFill>
          <a:blip r:embed="rId3"/>
          <a:stretch>
            <a:fillRect/>
          </a:stretch>
        </p:blipFill>
        <p:spPr>
          <a:xfrm>
            <a:off x="1828800" y="4343400"/>
            <a:ext cx="4800600" cy="224676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03AA54-1F4B-5A4F-0E93-B40D99765B7E}"/>
              </a:ext>
            </a:extLst>
          </p:cNvPr>
          <p:cNvSpPr txBox="1"/>
          <p:nvPr/>
        </p:nvSpPr>
        <p:spPr>
          <a:xfrm>
            <a:off x="1447800" y="762000"/>
            <a:ext cx="6248400" cy="587148"/>
          </a:xfrm>
          <a:prstGeom prst="rect">
            <a:avLst/>
          </a:prstGeom>
          <a:noFill/>
        </p:spPr>
        <p:txBody>
          <a:bodyPr wrap="square">
            <a:spAutoFit/>
          </a:bodyPr>
          <a:lstStyle/>
          <a:p>
            <a:pPr algn="just">
              <a:lnSpc>
                <a:spcPct val="150000"/>
              </a:lnSpc>
              <a:spcAft>
                <a:spcPts val="800"/>
              </a:spcAft>
            </a:pPr>
            <a:r>
              <a:rPr lang="en-US" sz="24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Successful Fundraising Factors for a Startup </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B42482EA-D99D-A6AA-B7F3-192FAF286A5A}"/>
              </a:ext>
            </a:extLst>
          </p:cNvPr>
          <p:cNvSpPr txBox="1"/>
          <p:nvPr/>
        </p:nvSpPr>
        <p:spPr>
          <a:xfrm>
            <a:off x="990600" y="1600200"/>
            <a:ext cx="6553200" cy="2246769"/>
          </a:xfrm>
          <a:prstGeom prst="rect">
            <a:avLst/>
          </a:prstGeom>
          <a:noFill/>
        </p:spPr>
        <p:txBody>
          <a:bodyPr wrap="square">
            <a:spAutoFit/>
          </a:bodyPr>
          <a:lstStyle/>
          <a:p>
            <a:pPr marL="285750" indent="-285750">
              <a:buFont typeface="Wingdings" panose="05000000000000000000" pitchFamily="2" charset="2"/>
              <a:buChar char="Ø"/>
            </a:pPr>
            <a:r>
              <a:rPr lang="en-US" sz="2000" dirty="0">
                <a:effectLst/>
                <a:latin typeface="Times New Roman" panose="02020603050405020304" pitchFamily="18" charset="0"/>
                <a:ea typeface="Calibri" panose="020F0502020204030204" pitchFamily="34" charset="0"/>
              </a:rPr>
              <a:t>As per the </a:t>
            </a:r>
            <a:r>
              <a:rPr lang="en-US" sz="2000" b="1" i="1" dirty="0">
                <a:effectLst/>
                <a:latin typeface="Times New Roman" panose="02020603050405020304" pitchFamily="18" charset="0"/>
                <a:ea typeface="Calibri" panose="020F0502020204030204" pitchFamily="34" charset="0"/>
              </a:rPr>
              <a:t>competitive advantage theory</a:t>
            </a:r>
            <a:r>
              <a:rPr lang="en-US" sz="2000" dirty="0">
                <a:effectLst/>
                <a:latin typeface="Times New Roman" panose="02020603050405020304" pitchFamily="18" charset="0"/>
                <a:ea typeface="Calibri" panose="020F0502020204030204" pitchFamily="34" charset="0"/>
              </a:rPr>
              <a:t>, there are two perspectives on fundraising. The two perspectives are the market-based view and the Resource-based view. </a:t>
            </a:r>
          </a:p>
          <a:p>
            <a:pPr marL="285750" indent="-285750">
              <a:buFont typeface="Wingdings" panose="05000000000000000000" pitchFamily="2" charset="2"/>
              <a:buChar char="Ø"/>
            </a:pPr>
            <a:endParaRPr lang="en-US" sz="2000"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US" sz="2000" dirty="0">
                <a:effectLst/>
                <a:latin typeface="Times New Roman" panose="02020603050405020304" pitchFamily="18" charset="0"/>
                <a:ea typeface="Calibri" panose="020F0502020204030204" pitchFamily="34" charset="0"/>
              </a:rPr>
              <a:t>Deriving from both the views there are certain aspects or factors that are necessary for fundraising to get successful prospects in the case of Startups. </a:t>
            </a:r>
            <a:endParaRPr lang="en-IN" sz="2000" dirty="0"/>
          </a:p>
        </p:txBody>
      </p:sp>
      <p:pic>
        <p:nvPicPr>
          <p:cNvPr id="4" name="Picture 3">
            <a:extLst>
              <a:ext uri="{FF2B5EF4-FFF2-40B4-BE49-F238E27FC236}">
                <a16:creationId xmlns:a16="http://schemas.microsoft.com/office/drawing/2014/main" id="{9BAB6D05-7541-ADF3-395F-2436B8B8BB25}"/>
              </a:ext>
            </a:extLst>
          </p:cNvPr>
          <p:cNvPicPr>
            <a:picLocks noChangeAspect="1"/>
          </p:cNvPicPr>
          <p:nvPr/>
        </p:nvPicPr>
        <p:blipFill>
          <a:blip r:embed="rId3"/>
          <a:stretch>
            <a:fillRect/>
          </a:stretch>
        </p:blipFill>
        <p:spPr>
          <a:xfrm>
            <a:off x="1447800" y="4068311"/>
            <a:ext cx="5334000" cy="237897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D1B4D7-1807-027D-ED5E-AF57417B4D89}"/>
              </a:ext>
            </a:extLst>
          </p:cNvPr>
          <p:cNvSpPr txBox="1"/>
          <p:nvPr/>
        </p:nvSpPr>
        <p:spPr>
          <a:xfrm>
            <a:off x="609600" y="914400"/>
            <a:ext cx="6629400" cy="587148"/>
          </a:xfrm>
          <a:prstGeom prst="rect">
            <a:avLst/>
          </a:prstGeom>
          <a:noFill/>
        </p:spPr>
        <p:txBody>
          <a:bodyPr wrap="square">
            <a:spAutoFit/>
          </a:bodyPr>
          <a:lstStyle/>
          <a:p>
            <a:pPr algn="just">
              <a:lnSpc>
                <a:spcPct val="150000"/>
              </a:lnSpc>
              <a:spcAft>
                <a:spcPts val="800"/>
              </a:spcAft>
            </a:pPr>
            <a:r>
              <a:rPr lang="en-US" sz="24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investment from the founders and co-founders </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61ABA74-9AEA-3AD3-4D1B-4D5987139AC5}"/>
              </a:ext>
            </a:extLst>
          </p:cNvPr>
          <p:cNvSpPr txBox="1"/>
          <p:nvPr/>
        </p:nvSpPr>
        <p:spPr>
          <a:xfrm>
            <a:off x="609600" y="1828800"/>
            <a:ext cx="6846518" cy="2453877"/>
          </a:xfrm>
          <a:prstGeom prst="rect">
            <a:avLst/>
          </a:prstGeom>
          <a:noFill/>
        </p:spPr>
        <p:txBody>
          <a:bodyPr wrap="square">
            <a:spAutoFit/>
          </a:bodyPr>
          <a:lstStyle/>
          <a:p>
            <a:pPr marL="285750" indent="-285750" algn="just">
              <a:lnSpc>
                <a:spcPct val="150000"/>
              </a:lnSpc>
              <a:spcAft>
                <a:spcPts val="800"/>
              </a:spcAft>
              <a:buFont typeface="Wingdings" panose="05000000000000000000" pitchFamily="2" charset="2"/>
              <a:buChar char="Ø"/>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Founders and co-founders try to create initial fundraising through bootstrapping.</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Ø"/>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Founders and co-founders also try to gather funds from family assets to create better aspects in startups (</a:t>
            </a:r>
            <a:r>
              <a:rPr lang="en-IN"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Schückes, and Gutmann, 2021)</a:t>
            </a: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DFDC9FB4-82F4-F1F8-409E-B38DB465AA5A}"/>
              </a:ext>
            </a:extLst>
          </p:cNvPr>
          <p:cNvPicPr>
            <a:picLocks noChangeAspect="1"/>
          </p:cNvPicPr>
          <p:nvPr/>
        </p:nvPicPr>
        <p:blipFill>
          <a:blip r:embed="rId3"/>
          <a:stretch>
            <a:fillRect/>
          </a:stretch>
        </p:blipFill>
        <p:spPr>
          <a:xfrm>
            <a:off x="413359" y="4344036"/>
            <a:ext cx="7239000" cy="1599564"/>
          </a:xfrm>
          <a:prstGeom prst="rect">
            <a:avLst/>
          </a:prstGeom>
        </p:spPr>
      </p:pic>
    </p:spTree>
    <p:extLst>
      <p:ext uri="{BB962C8B-B14F-4D97-AF65-F5344CB8AC3E}">
        <p14:creationId xmlns:p14="http://schemas.microsoft.com/office/powerpoint/2010/main" val="4021961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956978-8CA7-C2A3-E6A1-FB3AB06CB4E7}"/>
              </a:ext>
            </a:extLst>
          </p:cNvPr>
          <p:cNvSpPr txBox="1"/>
          <p:nvPr/>
        </p:nvSpPr>
        <p:spPr>
          <a:xfrm>
            <a:off x="3657600" y="609600"/>
            <a:ext cx="4572000" cy="587148"/>
          </a:xfrm>
          <a:prstGeom prst="rect">
            <a:avLst/>
          </a:prstGeom>
          <a:noFill/>
        </p:spPr>
        <p:txBody>
          <a:bodyPr wrap="square">
            <a:spAutoFit/>
          </a:bodyPr>
          <a:lstStyle/>
          <a:p>
            <a:pPr algn="just">
              <a:lnSpc>
                <a:spcPct val="150000"/>
              </a:lnSpc>
              <a:spcAft>
                <a:spcPts val="800"/>
              </a:spcAft>
            </a:pPr>
            <a:r>
              <a:rPr lang="en-US" sz="24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Industry</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1BA88D9E-18E7-B3C0-AE71-7998006C68C7}"/>
              </a:ext>
            </a:extLst>
          </p:cNvPr>
          <p:cNvSpPr txBox="1"/>
          <p:nvPr/>
        </p:nvSpPr>
        <p:spPr>
          <a:xfrm>
            <a:off x="1257300" y="1600200"/>
            <a:ext cx="6629400" cy="2453877"/>
          </a:xfrm>
          <a:prstGeom prst="rect">
            <a:avLst/>
          </a:prstGeom>
          <a:noFill/>
        </p:spPr>
        <p:txBody>
          <a:bodyPr wrap="square">
            <a:spAutoFit/>
          </a:bodyPr>
          <a:lstStyle/>
          <a:p>
            <a:pPr marL="285750" indent="-285750" algn="just">
              <a:lnSpc>
                <a:spcPct val="150000"/>
              </a:lnSpc>
              <a:spcAft>
                <a:spcPts val="800"/>
              </a:spcAft>
              <a:buFont typeface="Wingdings" panose="05000000000000000000" pitchFamily="2" charset="2"/>
              <a:buChar char="Ø"/>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The attractiveness of the industry is important for the success of fundraising in start-ups.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Ø"/>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Industrial importance is also an important factor in fundraising. The more advanced the industry will be the start-up can easily raise funds (</a:t>
            </a:r>
            <a:r>
              <a:rPr lang="en-IN"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Gastaud, </a:t>
            </a:r>
            <a:r>
              <a:rPr lang="en-IN" sz="20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8EB3FC76-8E79-507B-C268-3E98661CF75B}"/>
              </a:ext>
            </a:extLst>
          </p:cNvPr>
          <p:cNvPicPr>
            <a:picLocks noChangeAspect="1"/>
          </p:cNvPicPr>
          <p:nvPr/>
        </p:nvPicPr>
        <p:blipFill>
          <a:blip r:embed="rId3"/>
          <a:stretch>
            <a:fillRect/>
          </a:stretch>
        </p:blipFill>
        <p:spPr>
          <a:xfrm>
            <a:off x="1066800" y="4267200"/>
            <a:ext cx="6305550" cy="1790871"/>
          </a:xfrm>
          <a:prstGeom prst="rect">
            <a:avLst/>
          </a:prstGeom>
        </p:spPr>
      </p:pic>
    </p:spTree>
    <p:extLst>
      <p:ext uri="{BB962C8B-B14F-4D97-AF65-F5344CB8AC3E}">
        <p14:creationId xmlns:p14="http://schemas.microsoft.com/office/powerpoint/2010/main" val="741886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00FDC2-FFC3-9CBF-FBA4-6290DA27E47D}"/>
              </a:ext>
            </a:extLst>
          </p:cNvPr>
          <p:cNvSpPr txBox="1"/>
          <p:nvPr/>
        </p:nvSpPr>
        <p:spPr>
          <a:xfrm>
            <a:off x="990600" y="457200"/>
            <a:ext cx="6781800" cy="4147546"/>
          </a:xfrm>
          <a:prstGeom prst="rect">
            <a:avLst/>
          </a:prstGeom>
          <a:noFill/>
        </p:spPr>
        <p:txBody>
          <a:bodyPr wrap="square">
            <a:spAutoFit/>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Market response and Management experience and professional services </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Ø"/>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The market response is important as it makes business more viable to the customers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Ø"/>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The management experience and professional services are directly linked to the product and services of a startup that can make it improve to raise funds.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B36A7680-E932-7441-E64A-8A4701DFB653}"/>
              </a:ext>
            </a:extLst>
          </p:cNvPr>
          <p:cNvPicPr>
            <a:picLocks noChangeAspect="1"/>
          </p:cNvPicPr>
          <p:nvPr/>
        </p:nvPicPr>
        <p:blipFill>
          <a:blip r:embed="rId3"/>
          <a:stretch>
            <a:fillRect/>
          </a:stretch>
        </p:blipFill>
        <p:spPr>
          <a:xfrm>
            <a:off x="1143000" y="4191000"/>
            <a:ext cx="4143043" cy="1981200"/>
          </a:xfrm>
          <a:prstGeom prst="rect">
            <a:avLst/>
          </a:prstGeom>
        </p:spPr>
      </p:pic>
    </p:spTree>
    <p:extLst>
      <p:ext uri="{BB962C8B-B14F-4D97-AF65-F5344CB8AC3E}">
        <p14:creationId xmlns:p14="http://schemas.microsoft.com/office/powerpoint/2010/main" val="1374313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4ADD34-5394-E846-7152-7D99892301E5}"/>
              </a:ext>
            </a:extLst>
          </p:cNvPr>
          <p:cNvSpPr txBox="1"/>
          <p:nvPr/>
        </p:nvSpPr>
        <p:spPr>
          <a:xfrm>
            <a:off x="3657600" y="457200"/>
            <a:ext cx="4572000" cy="587148"/>
          </a:xfrm>
          <a:prstGeom prst="rect">
            <a:avLst/>
          </a:prstGeom>
          <a:noFill/>
        </p:spPr>
        <p:txBody>
          <a:bodyPr wrap="square">
            <a:spAutoFit/>
          </a:bodyPr>
          <a:lstStyle/>
          <a:p>
            <a:pPr algn="just">
              <a:lnSpc>
                <a:spcPct val="150000"/>
              </a:lnSpc>
              <a:spcAft>
                <a:spcPts val="800"/>
              </a:spcAft>
            </a:pPr>
            <a:r>
              <a:rPr lang="en-US" sz="2400"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Networking</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1F6E829A-ACA6-1A48-590F-1AE0BA73D85C}"/>
              </a:ext>
            </a:extLst>
          </p:cNvPr>
          <p:cNvSpPr txBox="1"/>
          <p:nvPr/>
        </p:nvSpPr>
        <p:spPr>
          <a:xfrm>
            <a:off x="1371600" y="1600200"/>
            <a:ext cx="6705600" cy="1323439"/>
          </a:xfrm>
          <a:prstGeom prst="rect">
            <a:avLst/>
          </a:prstGeom>
          <a:noFill/>
        </p:spPr>
        <p:txBody>
          <a:bodyPr wrap="square">
            <a:spAutoFit/>
          </a:bodyPr>
          <a:lstStyle/>
          <a:p>
            <a:pPr marL="285750" indent="-285750">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Networking is also important for successful fundraising.</a:t>
            </a:r>
          </a:p>
          <a:p>
            <a:pPr marL="285750" indent="-285750">
              <a:buFont typeface="Wingdings" panose="05000000000000000000" pitchFamily="2" charset="2"/>
              <a:buChar char="q"/>
            </a:pPr>
            <a:endParaRPr lang="en-US" sz="2000"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q"/>
            </a:pPr>
            <a:r>
              <a:rPr lang="en-US" sz="2000" dirty="0">
                <a:latin typeface="Times New Roman" panose="02020603050405020304" pitchFamily="18" charset="0"/>
                <a:ea typeface="Calibri" panose="020F0502020204030204" pitchFamily="34" charset="0"/>
              </a:rPr>
              <a:t>Networking helps build relationships in the business industry.</a:t>
            </a:r>
            <a:endParaRPr lang="en-IN" sz="2000" dirty="0"/>
          </a:p>
        </p:txBody>
      </p:sp>
      <p:pic>
        <p:nvPicPr>
          <p:cNvPr id="4" name="Picture 3">
            <a:extLst>
              <a:ext uri="{FF2B5EF4-FFF2-40B4-BE49-F238E27FC236}">
                <a16:creationId xmlns:a16="http://schemas.microsoft.com/office/drawing/2014/main" id="{EC3C8669-90C1-88FB-0220-4561B5ACE88D}"/>
              </a:ext>
            </a:extLst>
          </p:cNvPr>
          <p:cNvPicPr>
            <a:picLocks noChangeAspect="1"/>
          </p:cNvPicPr>
          <p:nvPr/>
        </p:nvPicPr>
        <p:blipFill>
          <a:blip r:embed="rId3"/>
          <a:stretch>
            <a:fillRect/>
          </a:stretch>
        </p:blipFill>
        <p:spPr>
          <a:xfrm>
            <a:off x="838200" y="2923639"/>
            <a:ext cx="7467600" cy="3276600"/>
          </a:xfrm>
          <a:prstGeom prst="rect">
            <a:avLst/>
          </a:prstGeom>
        </p:spPr>
      </p:pic>
    </p:spTree>
    <p:extLst>
      <p:ext uri="{BB962C8B-B14F-4D97-AF65-F5344CB8AC3E}">
        <p14:creationId xmlns:p14="http://schemas.microsoft.com/office/powerpoint/2010/main" val="2688328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D54BAA-5C01-7593-E775-4464B0A0CB26}"/>
              </a:ext>
            </a:extLst>
          </p:cNvPr>
          <p:cNvSpPr txBox="1"/>
          <p:nvPr/>
        </p:nvSpPr>
        <p:spPr>
          <a:xfrm>
            <a:off x="838200" y="533400"/>
            <a:ext cx="7467600" cy="463397"/>
          </a:xfrm>
          <a:prstGeom prst="rect">
            <a:avLst/>
          </a:prstGeom>
          <a:noFill/>
        </p:spPr>
        <p:txBody>
          <a:bodyPr wrap="square">
            <a:spAutoFit/>
          </a:bodyPr>
          <a:lstStyle/>
          <a:p>
            <a:pPr algn="just">
              <a:lnSpc>
                <a:spcPct val="15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Opportunities and Challenges of Fundraising  for Startups </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610009F6-BADE-3C80-9786-28314C8F045F}"/>
              </a:ext>
            </a:extLst>
          </p:cNvPr>
          <p:cNvPicPr>
            <a:picLocks noChangeAspect="1"/>
          </p:cNvPicPr>
          <p:nvPr/>
        </p:nvPicPr>
        <p:blipFill>
          <a:blip r:embed="rId3"/>
          <a:stretch>
            <a:fillRect/>
          </a:stretch>
        </p:blipFill>
        <p:spPr>
          <a:xfrm>
            <a:off x="58204" y="2163871"/>
            <a:ext cx="8282043" cy="4724400"/>
          </a:xfrm>
          <a:prstGeom prst="rect">
            <a:avLst/>
          </a:prstGeom>
        </p:spPr>
      </p:pic>
    </p:spTree>
    <p:extLst>
      <p:ext uri="{BB962C8B-B14F-4D97-AF65-F5344CB8AC3E}">
        <p14:creationId xmlns:p14="http://schemas.microsoft.com/office/powerpoint/2010/main" val="3318534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7000B2-D5FC-7A7A-26A8-BCB6D3BB5077}"/>
              </a:ext>
            </a:extLst>
          </p:cNvPr>
          <p:cNvSpPr txBox="1"/>
          <p:nvPr/>
        </p:nvSpPr>
        <p:spPr>
          <a:xfrm>
            <a:off x="1828800" y="762000"/>
            <a:ext cx="6172200" cy="504625"/>
          </a:xfrm>
          <a:prstGeom prst="rect">
            <a:avLst/>
          </a:prstGeom>
          <a:noFill/>
        </p:spPr>
        <p:txBody>
          <a:bodyPr wrap="square">
            <a:spAutoFit/>
          </a:bodyPr>
          <a:lstStyle/>
          <a:p>
            <a:pPr algn="just">
              <a:lnSpc>
                <a:spcPct val="150000"/>
              </a:lnSpc>
              <a:spcAft>
                <a:spcPts val="800"/>
              </a:spcAft>
            </a:pPr>
            <a:r>
              <a:rPr lang="en-US" sz="20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Opportunities for fundraising for startups:</a:t>
            </a:r>
            <a:endParaRPr lang="en-IN" sz="20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940792F3-47B8-3B3E-FB48-669F37DA0D01}"/>
              </a:ext>
            </a:extLst>
          </p:cNvPr>
          <p:cNvSpPr txBox="1"/>
          <p:nvPr/>
        </p:nvSpPr>
        <p:spPr>
          <a:xfrm>
            <a:off x="1524000" y="1905000"/>
            <a:ext cx="4572000" cy="2116220"/>
          </a:xfrm>
          <a:prstGeom prst="rect">
            <a:avLst/>
          </a:prstGeom>
          <a:noFill/>
        </p:spPr>
        <p:txBody>
          <a:bodyPr wrap="square">
            <a:spAutoFit/>
          </a:bodyPr>
          <a:lstStyle/>
          <a:p>
            <a:pPr marL="285750" indent="-285750" algn="just">
              <a:lnSpc>
                <a:spcPct val="150000"/>
              </a:lnSpc>
              <a:spcAft>
                <a:spcPts val="800"/>
              </a:spcAft>
              <a:buFont typeface="Wingdings" panose="05000000000000000000" pitchFamily="2" charset="2"/>
              <a:buChar char="q"/>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Applying for business loans</a:t>
            </a:r>
          </a:p>
          <a:p>
            <a:pPr marL="285750" indent="-285750" algn="just">
              <a:lnSpc>
                <a:spcPct val="150000"/>
              </a:lnSpc>
              <a:spcAft>
                <a:spcPts val="800"/>
              </a:spcAft>
              <a:buFont typeface="Wingdings" panose="05000000000000000000" pitchFamily="2" charset="2"/>
              <a:buChar char="q"/>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Angel Investment opportunities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Government schemes: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1E8099C0-FE74-E2E3-1EDC-D9A2A2E5FFA2}"/>
              </a:ext>
            </a:extLst>
          </p:cNvPr>
          <p:cNvPicPr>
            <a:picLocks noChangeAspect="1"/>
          </p:cNvPicPr>
          <p:nvPr/>
        </p:nvPicPr>
        <p:blipFill>
          <a:blip r:embed="rId3"/>
          <a:stretch>
            <a:fillRect/>
          </a:stretch>
        </p:blipFill>
        <p:spPr>
          <a:xfrm>
            <a:off x="838200" y="3810055"/>
            <a:ext cx="3124200" cy="2257370"/>
          </a:xfrm>
          <a:prstGeom prst="rect">
            <a:avLst/>
          </a:prstGeom>
        </p:spPr>
      </p:pic>
      <p:pic>
        <p:nvPicPr>
          <p:cNvPr id="7" name="Picture 6">
            <a:extLst>
              <a:ext uri="{FF2B5EF4-FFF2-40B4-BE49-F238E27FC236}">
                <a16:creationId xmlns:a16="http://schemas.microsoft.com/office/drawing/2014/main" id="{C9F849D6-B89B-9F86-1813-0C3FFDAEFD69}"/>
              </a:ext>
            </a:extLst>
          </p:cNvPr>
          <p:cNvPicPr>
            <a:picLocks noChangeAspect="1"/>
          </p:cNvPicPr>
          <p:nvPr/>
        </p:nvPicPr>
        <p:blipFill>
          <a:blip r:embed="rId4"/>
          <a:stretch>
            <a:fillRect/>
          </a:stretch>
        </p:blipFill>
        <p:spPr>
          <a:xfrm>
            <a:off x="5291139" y="3872511"/>
            <a:ext cx="3047998" cy="2194914"/>
          </a:xfrm>
          <a:prstGeom prst="rect">
            <a:avLst/>
          </a:prstGeom>
        </p:spPr>
      </p:pic>
    </p:spTree>
    <p:extLst>
      <p:ext uri="{BB962C8B-B14F-4D97-AF65-F5344CB8AC3E}">
        <p14:creationId xmlns:p14="http://schemas.microsoft.com/office/powerpoint/2010/main" val="3997691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9DE2E9-49AC-8657-16E0-575524774E76}"/>
              </a:ext>
            </a:extLst>
          </p:cNvPr>
          <p:cNvSpPr txBox="1"/>
          <p:nvPr/>
        </p:nvSpPr>
        <p:spPr>
          <a:xfrm>
            <a:off x="1371600" y="855889"/>
            <a:ext cx="6019800" cy="587148"/>
          </a:xfrm>
          <a:prstGeom prst="rect">
            <a:avLst/>
          </a:prstGeom>
          <a:noFill/>
        </p:spPr>
        <p:txBody>
          <a:bodyPr wrap="square">
            <a:spAutoFit/>
          </a:bodyPr>
          <a:lstStyle/>
          <a:p>
            <a:pPr algn="just">
              <a:lnSpc>
                <a:spcPct val="150000"/>
              </a:lnSpc>
              <a:spcAft>
                <a:spcPts val="800"/>
              </a:spcAft>
            </a:pPr>
            <a:r>
              <a:rPr lang="en-US" sz="24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Challenges for fundraising for startups:</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19501A02-4266-2CCB-53E0-09BDCF552F81}"/>
              </a:ext>
            </a:extLst>
          </p:cNvPr>
          <p:cNvSpPr txBox="1"/>
          <p:nvPr/>
        </p:nvSpPr>
        <p:spPr>
          <a:xfrm>
            <a:off x="914400" y="1981200"/>
            <a:ext cx="5715000" cy="2577885"/>
          </a:xfrm>
          <a:prstGeom prst="rect">
            <a:avLst/>
          </a:prstGeom>
          <a:noFill/>
        </p:spPr>
        <p:txBody>
          <a:bodyPr wrap="square">
            <a:spAutoFit/>
          </a:bodyPr>
          <a:lstStyle/>
          <a:p>
            <a:pPr marL="285750" indent="-285750" algn="just">
              <a:lnSpc>
                <a:spcPct val="150000"/>
              </a:lnSpc>
              <a:spcAft>
                <a:spcPts val="800"/>
              </a:spcAft>
              <a:buFont typeface="Wingdings" panose="05000000000000000000" pitchFamily="2" charset="2"/>
              <a:buChar char="q"/>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Ignoring the scalability of the startup (</a:t>
            </a:r>
            <a:r>
              <a:rPr lang="en-IN" sz="2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Lukeš</a:t>
            </a:r>
            <a:r>
              <a:rPr lang="en-IN"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 p.30).</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Too much Self-dependence</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Not understanding  funding aspects in a business: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83CAA806-A5B5-56E3-D3D6-900061291816}"/>
              </a:ext>
            </a:extLst>
          </p:cNvPr>
          <p:cNvPicPr>
            <a:picLocks noChangeAspect="1"/>
          </p:cNvPicPr>
          <p:nvPr/>
        </p:nvPicPr>
        <p:blipFill>
          <a:blip r:embed="rId3"/>
          <a:stretch>
            <a:fillRect/>
          </a:stretch>
        </p:blipFill>
        <p:spPr>
          <a:xfrm>
            <a:off x="1578279" y="4267200"/>
            <a:ext cx="4387241" cy="2273352"/>
          </a:xfrm>
          <a:prstGeom prst="rect">
            <a:avLst/>
          </a:prstGeom>
        </p:spPr>
      </p:pic>
    </p:spTree>
    <p:extLst>
      <p:ext uri="{BB962C8B-B14F-4D97-AF65-F5344CB8AC3E}">
        <p14:creationId xmlns:p14="http://schemas.microsoft.com/office/powerpoint/2010/main" val="354081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B583AF-C4E4-BF99-CD46-3DFF8D1C6879}"/>
              </a:ext>
            </a:extLst>
          </p:cNvPr>
          <p:cNvSpPr txBox="1"/>
          <p:nvPr/>
        </p:nvSpPr>
        <p:spPr>
          <a:xfrm>
            <a:off x="342900" y="916254"/>
            <a:ext cx="8458200" cy="1141146"/>
          </a:xfrm>
          <a:prstGeom prst="rect">
            <a:avLst/>
          </a:prstGeom>
          <a:noFill/>
        </p:spPr>
        <p:txBody>
          <a:bodyPr wrap="square">
            <a:spAutoFit/>
          </a:bodyPr>
          <a:lstStyle/>
          <a:p>
            <a:pPr algn="just">
              <a:lnSpc>
                <a:spcPct val="150000"/>
              </a:lnSpc>
              <a:spcAft>
                <a:spcPts val="800"/>
              </a:spcAft>
            </a:pPr>
            <a:r>
              <a:rPr lang="en-US" sz="24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Entrepreneurial skills, traits, and characteristics needed for fundraising </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88B923F-B8C4-C040-3B37-AE0A4A10214A}"/>
              </a:ext>
            </a:extLst>
          </p:cNvPr>
          <p:cNvSpPr txBox="1"/>
          <p:nvPr/>
        </p:nvSpPr>
        <p:spPr>
          <a:xfrm>
            <a:off x="609600" y="2590800"/>
            <a:ext cx="4572000" cy="2017668"/>
          </a:xfrm>
          <a:prstGeom prst="rect">
            <a:avLst/>
          </a:prstGeom>
          <a:noFill/>
        </p:spPr>
        <p:txBody>
          <a:bodyPr wrap="square">
            <a:spAutoFit/>
          </a:bodyPr>
          <a:lstStyle/>
          <a:p>
            <a:pPr marL="285750" indent="-285750" algn="just">
              <a:lnSpc>
                <a:spcPct val="150000"/>
              </a:lnSpc>
              <a:spcAft>
                <a:spcPts val="800"/>
              </a:spcAft>
              <a:buFont typeface="Wingdings" panose="05000000000000000000" pitchFamily="2" charset="2"/>
              <a:buChar char="q"/>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Communication skill</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Leadership skill</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Problem-solving skill</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Critical thinking skill</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62EA2069-A139-049F-C40F-D33C16633941}"/>
              </a:ext>
            </a:extLst>
          </p:cNvPr>
          <p:cNvPicPr>
            <a:picLocks noChangeAspect="1"/>
          </p:cNvPicPr>
          <p:nvPr/>
        </p:nvPicPr>
        <p:blipFill>
          <a:blip r:embed="rId3"/>
          <a:stretch>
            <a:fillRect/>
          </a:stretch>
        </p:blipFill>
        <p:spPr>
          <a:xfrm>
            <a:off x="3200400" y="2626290"/>
            <a:ext cx="4385460" cy="2915865"/>
          </a:xfrm>
          <a:prstGeom prst="rect">
            <a:avLst/>
          </a:prstGeom>
        </p:spPr>
      </p:pic>
    </p:spTree>
    <p:extLst>
      <p:ext uri="{BB962C8B-B14F-4D97-AF65-F5344CB8AC3E}">
        <p14:creationId xmlns:p14="http://schemas.microsoft.com/office/powerpoint/2010/main" val="805952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1098E7-F053-1B8E-9136-6448691A72FE}"/>
              </a:ext>
            </a:extLst>
          </p:cNvPr>
          <p:cNvSpPr txBox="1"/>
          <p:nvPr/>
        </p:nvSpPr>
        <p:spPr>
          <a:xfrm>
            <a:off x="3124200" y="351599"/>
            <a:ext cx="4572000" cy="587148"/>
          </a:xfrm>
          <a:prstGeom prst="rect">
            <a:avLst/>
          </a:prstGeom>
          <a:noFill/>
        </p:spPr>
        <p:txBody>
          <a:bodyPr wrap="square">
            <a:spAutoFit/>
          </a:bodyPr>
          <a:lstStyle/>
          <a:p>
            <a:pPr algn="just">
              <a:lnSpc>
                <a:spcPct val="150000"/>
              </a:lnSpc>
              <a:spcAft>
                <a:spcPts val="800"/>
              </a:spcAft>
            </a:pPr>
            <a:r>
              <a:rPr lang="en-US" sz="2400" b="1" kern="1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IN" sz="2400" kern="1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DAFA8E8D-B393-6A54-06BC-55A41B05A89C}"/>
              </a:ext>
            </a:extLst>
          </p:cNvPr>
          <p:cNvSpPr txBox="1"/>
          <p:nvPr/>
        </p:nvSpPr>
        <p:spPr>
          <a:xfrm>
            <a:off x="990600" y="1327354"/>
            <a:ext cx="7162800" cy="2812950"/>
          </a:xfrm>
          <a:prstGeom prst="rect">
            <a:avLst/>
          </a:prstGeom>
          <a:noFill/>
        </p:spPr>
        <p:txBody>
          <a:bodyPr wrap="square">
            <a:spAutoFit/>
          </a:bodyPr>
          <a:lstStyle/>
          <a:p>
            <a:pPr algn="just">
              <a:lnSpc>
                <a:spcPct val="150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To conclude, it can be said that an entrepreneur should be open-minded who can make the business attractive, and can provide proper solutions to a business problem. However, it is also important that the overall factors of success of fundraising should also be considered for better provision of competitive advantage to the business.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1DCE9A82-AAC4-9BB8-0D1D-92056B6CE2F8}"/>
              </a:ext>
            </a:extLst>
          </p:cNvPr>
          <p:cNvPicPr>
            <a:picLocks noChangeAspect="1"/>
          </p:cNvPicPr>
          <p:nvPr/>
        </p:nvPicPr>
        <p:blipFill>
          <a:blip r:embed="rId3"/>
          <a:stretch>
            <a:fillRect/>
          </a:stretch>
        </p:blipFill>
        <p:spPr>
          <a:xfrm>
            <a:off x="838200" y="4414613"/>
            <a:ext cx="6172200" cy="2088656"/>
          </a:xfrm>
          <a:prstGeom prst="rect">
            <a:avLst/>
          </a:prstGeom>
        </p:spPr>
      </p:pic>
    </p:spTree>
    <p:extLst>
      <p:ext uri="{BB962C8B-B14F-4D97-AF65-F5344CB8AC3E}">
        <p14:creationId xmlns:p14="http://schemas.microsoft.com/office/powerpoint/2010/main" val="30272643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E050D7-4E19-3444-167E-8BC5A70D6DDE}"/>
              </a:ext>
            </a:extLst>
          </p:cNvPr>
          <p:cNvSpPr txBox="1"/>
          <p:nvPr/>
        </p:nvSpPr>
        <p:spPr>
          <a:xfrm>
            <a:off x="457200" y="20877"/>
            <a:ext cx="7391400" cy="7451014"/>
          </a:xfrm>
          <a:prstGeom prst="rect">
            <a:avLst/>
          </a:prstGeom>
          <a:noFill/>
        </p:spPr>
        <p:txBody>
          <a:bodyPr wrap="square">
            <a:spAutoFit/>
          </a:bodyPr>
          <a:lstStyle/>
          <a:p>
            <a:pPr algn="just">
              <a:lnSpc>
                <a:spcPct val="15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Reference</a:t>
            </a:r>
          </a:p>
          <a:p>
            <a:pPr algn="just">
              <a:lnSpc>
                <a:spcPct val="150000"/>
              </a:lnSpc>
              <a:spcAft>
                <a:spcPts val="800"/>
              </a:spcAft>
            </a:pP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Bărbulescu</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Tecău</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A.S., Munteanu, D. and Constantin, C.P., 2021. Innovation of startups, the key to unlocking post-crisis sustainable growth in Romanian entrepreneurial ecosystem.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Sustainability</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(2), p.671.</a:t>
            </a:r>
          </a:p>
          <a:p>
            <a:pPr algn="just">
              <a:lnSpc>
                <a:spcPct val="150000"/>
              </a:lnSpc>
              <a:spcAft>
                <a:spcPts val="800"/>
              </a:spcAft>
            </a:pP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Doern</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Williams, N. and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Vorley</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2019. Special issue on entrepreneurship and crises: business as usual? An introduction and review of the literature.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Entrepreneurship &amp; Regional Development</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31</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(5-6), pp.400-412.</a:t>
            </a:r>
          </a:p>
          <a:p>
            <a:pPr algn="just">
              <a:lnSpc>
                <a:spcPct val="150000"/>
              </a:lnSpc>
              <a:spcAft>
                <a:spcPts val="800"/>
              </a:spcAft>
            </a:pP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Gastaud, C.,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Carniel</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and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Dalle</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J.M., 2019. The varying importance of extrinsic factors in the success of startup fundraising: competition at early-stage and networks at growth-stage. </a:t>
            </a:r>
            <a:r>
              <a:rPr lang="en-IN" sz="700" i="1" kern="100" dirty="0" err="1">
                <a:effectLst/>
                <a:latin typeface="Calibri" panose="020F0502020204030204" pitchFamily="34" charset="0"/>
                <a:ea typeface="Calibri" panose="020F0502020204030204" pitchFamily="34" charset="0"/>
                <a:cs typeface="Times New Roman" panose="02020603050405020304" pitchFamily="18" charset="0"/>
              </a:rPr>
              <a:t>arXiv</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 preprint arXiv:1906.03210</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Girish, G.P. and Ghosh, S., 2020. Dynamics between digital visibility through social media marketing and crowdfunding: Path to succeed in entrepreneurship.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Indian Journal of Finance and Banking</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4</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(2), pp.28-37.</a:t>
            </a:r>
          </a:p>
          <a:p>
            <a:pPr algn="just">
              <a:lnSpc>
                <a:spcPct val="150000"/>
              </a:lnSpc>
              <a:spcAft>
                <a:spcPts val="800"/>
              </a:spcAft>
            </a:pP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Kijkasiwat, P., 2021. Opportunities and challenges for Fintech Startups: The case study of Thailand.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ABAC Journal</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41</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(2), pp.41-60.</a:t>
            </a:r>
          </a:p>
          <a:p>
            <a:pPr algn="just">
              <a:lnSpc>
                <a:spcPct val="150000"/>
              </a:lnSpc>
              <a:spcAft>
                <a:spcPts val="800"/>
              </a:spcAft>
            </a:pP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Korper</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A.K.,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Patrício</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Holmlid</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Witell</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2020. Service design as an innovation approach in technology startups: a longitudinal multiple case study.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Creativity and Innovation Management</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29</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(2), pp.303-323.</a:t>
            </a:r>
          </a:p>
          <a:p>
            <a:pPr algn="just">
              <a:lnSpc>
                <a:spcPct val="150000"/>
              </a:lnSpc>
              <a:spcAft>
                <a:spcPts val="800"/>
              </a:spcAft>
            </a:pP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Kuckertz</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Berger, E.S. and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Gaudig</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2019. Responding to the greatest challenges? Value creation in ecological startups.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Journal of Cleaner Production</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230</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pp.1138-1147.</a:t>
            </a:r>
          </a:p>
          <a:p>
            <a:pPr algn="just">
              <a:lnSpc>
                <a:spcPct val="150000"/>
              </a:lnSpc>
              <a:spcAft>
                <a:spcPts val="800"/>
              </a:spcAft>
            </a:pP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Kurpayanidi, K.I., 2021. Financial and economic mechanism and its role in the development of entrepreneurship.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ISJ Theoretical &amp; Applied Science</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1</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(93), pp.1-7.</a:t>
            </a:r>
          </a:p>
          <a:p>
            <a:pPr algn="just">
              <a:lnSpc>
                <a:spcPct val="150000"/>
              </a:lnSpc>
              <a:spcAft>
                <a:spcPts val="800"/>
              </a:spcAft>
            </a:pP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Lukeš</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Longo, M.C. and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Zouhar</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2019. Do business incubators really enhance entrepreneurial growth? Evidence from a large sample of innovative Italian start-ups. </a:t>
            </a:r>
            <a:r>
              <a:rPr lang="en-IN" sz="700" i="1" kern="100" dirty="0" err="1">
                <a:effectLst/>
                <a:latin typeface="Calibri" panose="020F0502020204030204" pitchFamily="34" charset="0"/>
                <a:ea typeface="Calibri" panose="020F0502020204030204" pitchFamily="34" charset="0"/>
                <a:cs typeface="Times New Roman" panose="02020603050405020304" pitchFamily="18" charset="0"/>
              </a:rPr>
              <a:t>Technovation</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82</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pp.25-34.</a:t>
            </a:r>
          </a:p>
          <a:p>
            <a:pPr algn="just">
              <a:lnSpc>
                <a:spcPct val="150000"/>
              </a:lnSpc>
              <a:spcAft>
                <a:spcPts val="800"/>
              </a:spcAft>
            </a:pP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Naiki, E. and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Ogane</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2022. Human capital effects on fundraising for necessity-and opportunity-based entrepreneurs.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Small Business Economics</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59</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(2), pp.721-741.</a:t>
            </a:r>
          </a:p>
          <a:p>
            <a:pPr algn="just">
              <a:lnSpc>
                <a:spcPct val="150000"/>
              </a:lnSpc>
              <a:spcAft>
                <a:spcPts val="800"/>
              </a:spcAft>
            </a:pP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Prohorovs</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Bistrova</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and Ten, D., 2019. Startup success factors in the capital attraction stage: Founders’ perspective.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Journal of east-west business</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(1), pp.26-51.</a:t>
            </a:r>
          </a:p>
          <a:p>
            <a:pPr algn="just">
              <a:lnSpc>
                <a:spcPct val="150000"/>
              </a:lnSpc>
            </a:pPr>
            <a:r>
              <a:rPr lang="en-IN" sz="700" dirty="0">
                <a:effectLst/>
                <a:latin typeface="Times New Roman" panose="02020603050405020304" pitchFamily="18" charset="0"/>
                <a:ea typeface="Times New Roman" panose="02020603050405020304" pitchFamily="18" charset="0"/>
              </a:rPr>
              <a:t>Santoso, R. Tri </a:t>
            </a:r>
            <a:r>
              <a:rPr lang="en-IN" sz="700" dirty="0" err="1">
                <a:effectLst/>
                <a:latin typeface="Times New Roman" panose="02020603050405020304" pitchFamily="18" charset="0"/>
                <a:ea typeface="Times New Roman" panose="02020603050405020304" pitchFamily="18" charset="0"/>
              </a:rPr>
              <a:t>Priyono</a:t>
            </a:r>
            <a:r>
              <a:rPr lang="en-IN" sz="700" dirty="0">
                <a:effectLst/>
                <a:latin typeface="Times New Roman" panose="02020603050405020304" pitchFamily="18" charset="0"/>
                <a:ea typeface="Times New Roman" panose="02020603050405020304" pitchFamily="18" charset="0"/>
              </a:rPr>
              <a:t> Budi, et al. “Creating a Startup at a University by Using </a:t>
            </a:r>
            <a:r>
              <a:rPr lang="en-IN" sz="700" dirty="0" err="1">
                <a:effectLst/>
                <a:latin typeface="Times New Roman" panose="02020603050405020304" pitchFamily="18" charset="0"/>
                <a:ea typeface="Times New Roman" panose="02020603050405020304" pitchFamily="18" charset="0"/>
              </a:rPr>
              <a:t>Shane’sTheory</a:t>
            </a:r>
            <a:r>
              <a:rPr lang="en-IN" sz="700" dirty="0">
                <a:effectLst/>
                <a:latin typeface="Times New Roman" panose="02020603050405020304" pitchFamily="18" charset="0"/>
                <a:ea typeface="Times New Roman" panose="02020603050405020304" pitchFamily="18" charset="0"/>
              </a:rPr>
              <a:t> and the </a:t>
            </a:r>
            <a:r>
              <a:rPr lang="en-IN" sz="700" dirty="0" err="1">
                <a:effectLst/>
                <a:latin typeface="Times New Roman" panose="02020603050405020304" pitchFamily="18" charset="0"/>
                <a:ea typeface="Times New Roman" panose="02020603050405020304" pitchFamily="18" charset="0"/>
              </a:rPr>
              <a:t>Entrepreneural</a:t>
            </a:r>
            <a:r>
              <a:rPr lang="en-IN" sz="700" dirty="0">
                <a:effectLst/>
                <a:latin typeface="Times New Roman" panose="02020603050405020304" pitchFamily="18" charset="0"/>
                <a:ea typeface="Times New Roman" panose="02020603050405020304" pitchFamily="18" charset="0"/>
              </a:rPr>
              <a:t> Learning Model: A Narrative Method.” </a:t>
            </a:r>
            <a:r>
              <a:rPr lang="en-IN" sz="700" i="1" dirty="0">
                <a:effectLst/>
                <a:latin typeface="Times New Roman" panose="02020603050405020304" pitchFamily="18" charset="0"/>
                <a:ea typeface="Times New Roman" panose="02020603050405020304" pitchFamily="18" charset="0"/>
              </a:rPr>
              <a:t>Journal of Innovation and Entrepreneurship</a:t>
            </a:r>
            <a:r>
              <a:rPr lang="en-IN" sz="700" dirty="0">
                <a:effectLst/>
                <a:latin typeface="Times New Roman" panose="02020603050405020304" pitchFamily="18" charset="0"/>
                <a:ea typeface="Times New Roman" panose="02020603050405020304" pitchFamily="18" charset="0"/>
              </a:rPr>
              <a:t>, vol. 10, no. 1, 8 July 2021, </a:t>
            </a:r>
          </a:p>
          <a:p>
            <a:pPr algn="just">
              <a:lnSpc>
                <a:spcPct val="150000"/>
              </a:lnSpc>
              <a:spcAft>
                <a:spcPts val="800"/>
              </a:spcAft>
            </a:pP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Schückes, M. and Gutmann, T., 2021. Why do startups pursue initial coin offerings (ICOs)? The role of economic drivers and social identity on funding choice.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Small Business Economics</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57</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(2), pp.1027-1052.</a:t>
            </a:r>
          </a:p>
          <a:p>
            <a:pPr algn="just">
              <a:lnSpc>
                <a:spcPct val="150000"/>
              </a:lnSpc>
              <a:spcAft>
                <a:spcPts val="800"/>
              </a:spcAft>
            </a:pP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Thanapongporn</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Ratananopdonsakul</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Chanpord</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2021. Key success factors and framework of fundraising for early-stage startups in Thailand.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Academy of Strategic Management Journal</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20</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pp.1-16.</a:t>
            </a:r>
          </a:p>
          <a:p>
            <a:pPr algn="just">
              <a:lnSpc>
                <a:spcPct val="150000"/>
              </a:lnSpc>
            </a:pPr>
            <a:r>
              <a:rPr lang="en-IN" sz="700" dirty="0">
                <a:effectLst/>
                <a:latin typeface="Times New Roman" panose="02020603050405020304" pitchFamily="18" charset="0"/>
                <a:ea typeface="Times New Roman" panose="02020603050405020304" pitchFamily="18" charset="0"/>
              </a:rPr>
              <a:t>Timmons, Jeffry A., and Dale A. Sander. “Everything You (Don’t) Want to Know about Raising Capital.” </a:t>
            </a:r>
            <a:r>
              <a:rPr lang="en-IN" sz="700" i="1" dirty="0">
                <a:effectLst/>
                <a:latin typeface="Times New Roman" panose="02020603050405020304" pitchFamily="18" charset="0"/>
                <a:ea typeface="Times New Roman" panose="02020603050405020304" pitchFamily="18" charset="0"/>
              </a:rPr>
              <a:t>Harvard Business Review</a:t>
            </a:r>
            <a:r>
              <a:rPr lang="en-IN" sz="700" dirty="0">
                <a:effectLst/>
                <a:latin typeface="Times New Roman" panose="02020603050405020304" pitchFamily="18" charset="0"/>
                <a:ea typeface="Times New Roman" panose="02020603050405020304" pitchFamily="18" charset="0"/>
              </a:rPr>
              <a:t>, 1 Nov. 1989, hbr.org/1989/11/everything-you-</a:t>
            </a:r>
            <a:r>
              <a:rPr lang="en-IN" sz="700" dirty="0" err="1">
                <a:effectLst/>
                <a:latin typeface="Times New Roman" panose="02020603050405020304" pitchFamily="18" charset="0"/>
                <a:ea typeface="Times New Roman" panose="02020603050405020304" pitchFamily="18" charset="0"/>
              </a:rPr>
              <a:t>dont</a:t>
            </a:r>
            <a:r>
              <a:rPr lang="en-IN" sz="700" dirty="0">
                <a:effectLst/>
                <a:latin typeface="Times New Roman" panose="02020603050405020304" pitchFamily="18" charset="0"/>
                <a:ea typeface="Times New Roman" panose="02020603050405020304" pitchFamily="18" charset="0"/>
              </a:rPr>
              <a:t>-want-to-know-about-raising-capital.</a:t>
            </a:r>
          </a:p>
          <a:p>
            <a:pPr algn="just">
              <a:lnSpc>
                <a:spcPct val="150000"/>
              </a:lnSpc>
              <a:spcAft>
                <a:spcPts val="800"/>
              </a:spcAft>
            </a:pP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Weber, M.,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D’Acunto</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Gorodnichenko</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and </a:t>
            </a:r>
            <a:r>
              <a:rPr lang="en-IN" sz="7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Coibion</a:t>
            </a: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2022. The subjective inflation expectations of households and firms: Measurement, determinants, and implications.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Journal of Economic Perspectives</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36</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(3), pp.157-184.</a:t>
            </a:r>
          </a:p>
          <a:p>
            <a:pPr algn="just">
              <a:lnSpc>
                <a:spcPct val="150000"/>
              </a:lnSpc>
              <a:spcAft>
                <a:spcPts val="800"/>
              </a:spcAft>
            </a:pPr>
            <a:r>
              <a:rPr lang="en-IN" sz="7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Zhao, H., Cheng, Y., Zhang, X., Zhu, H., Liu, Q., Xiong, H. and Zhang, W., 2022. What is Market Talking about Market-oriented Prospect Analysis for Entrepreneur Fundraising. </a:t>
            </a:r>
            <a:r>
              <a:rPr lang="en-IN" sz="700" i="1" kern="100" dirty="0">
                <a:effectLst/>
                <a:latin typeface="Calibri" panose="020F0502020204030204" pitchFamily="34" charset="0"/>
                <a:ea typeface="Calibri" panose="020F0502020204030204" pitchFamily="34" charset="0"/>
                <a:cs typeface="Times New Roman" panose="02020603050405020304" pitchFamily="18" charset="0"/>
              </a:rPr>
              <a:t>IEEE Transactions on Knowledge and Data Engineering</a:t>
            </a:r>
            <a:r>
              <a:rPr lang="en-IN" sz="7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IN" sz="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5534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2A5D63-6CC8-61D9-83F8-EBBDA1ED9211}"/>
              </a:ext>
            </a:extLst>
          </p:cNvPr>
          <p:cNvPicPr>
            <a:picLocks noChangeAspect="1"/>
          </p:cNvPicPr>
          <p:nvPr/>
        </p:nvPicPr>
        <p:blipFill>
          <a:blip r:embed="rId2"/>
          <a:stretch>
            <a:fillRect/>
          </a:stretch>
        </p:blipFill>
        <p:spPr>
          <a:xfrm>
            <a:off x="457200" y="914400"/>
            <a:ext cx="7953785" cy="5029200"/>
          </a:xfrm>
          <a:prstGeom prst="rect">
            <a:avLst/>
          </a:prstGeom>
        </p:spPr>
      </p:pic>
    </p:spTree>
    <p:extLst>
      <p:ext uri="{BB962C8B-B14F-4D97-AF65-F5344CB8AC3E}">
        <p14:creationId xmlns:p14="http://schemas.microsoft.com/office/powerpoint/2010/main" val="9579761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135</TotalTime>
  <Words>3661</Words>
  <Application>Microsoft Office PowerPoint</Application>
  <PresentationFormat>On-screen Show (4:3)</PresentationFormat>
  <Paragraphs>179</Paragraphs>
  <Slides>20</Slides>
  <Notes>18</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APPLE</dc:creator>
  <cp:lastModifiedBy>Jinalben Rameshbhai Gujrati</cp:lastModifiedBy>
  <cp:revision>5</cp:revision>
  <dcterms:created xsi:type="dcterms:W3CDTF">2006-08-16T00:00:00Z</dcterms:created>
  <dcterms:modified xsi:type="dcterms:W3CDTF">2023-04-13T16:20:17Z</dcterms:modified>
</cp:coreProperties>
</file>