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2"/>
  </p:notesMasterIdLst>
  <p:sldIdLst>
    <p:sldId id="256" r:id="rId2"/>
    <p:sldId id="265" r:id="rId3"/>
    <p:sldId id="257" r:id="rId4"/>
    <p:sldId id="259" r:id="rId5"/>
    <p:sldId id="261" r:id="rId6"/>
    <p:sldId id="262" r:id="rId7"/>
    <p:sldId id="263" r:id="rId8"/>
    <p:sldId id="264" r:id="rId9"/>
    <p:sldId id="266" r:id="rId10"/>
    <p:sldId id="267" r:id="rId11"/>
  </p:sldIdLst>
  <p:sldSz cx="9144000" cy="5143500" type="screen16x9"/>
  <p:notesSz cx="6858000" cy="9144000"/>
  <p:embeddedFontLst>
    <p:embeddedFont>
      <p:font typeface="Bebas Neue" panose="020B0604020202020204" pitchFamily="34" charset="0"/>
      <p:regular r:id="rId13"/>
    </p:embeddedFont>
    <p:embeddedFont>
      <p:font typeface="Didact Gothic" panose="00000500000000000000" pitchFamily="2" charset="0"/>
      <p:regular r:id="rId14"/>
    </p:embeddedFont>
    <p:embeddedFont>
      <p:font typeface="Philosopher" panose="020B0604020202020204" charset="0"/>
      <p:regular r:id="rId15"/>
      <p:bold r:id="rId16"/>
      <p:italic r:id="rId17"/>
      <p:boldItalic r:id="rId18"/>
    </p:embeddedFont>
    <p:embeddedFont>
      <p:font typeface="Roboto Condensed Light" panose="020B0604020202020204" pitchFamily="2" charset="0"/>
      <p:regular r:id="rId19"/>
      <p: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D99ADF-557D-4E6D-8186-1B33B2403199}" v="1" dt="2023-02-05T11:43:53.029"/>
  </p1510:revLst>
</p1510:revInfo>
</file>

<file path=ppt/tableStyles.xml><?xml version="1.0" encoding="utf-8"?>
<a:tblStyleLst xmlns:a="http://schemas.openxmlformats.org/drawingml/2006/main" def="{CE72753A-9AC9-4262-B9FE-89F948129C46}">
  <a:tblStyle styleId="{CE72753A-9AC9-4262-B9FE-89F948129C46}"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D0836A3-5C75-4F3F-947A-7B9410AD2685}"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outlineView">
  <p:normalViewPr showOutlineIcons="0">
    <p:restoredLeft sz="34587" autoAdjust="0"/>
    <p:restoredTop sz="73842" autoAdjust="0"/>
  </p:normalViewPr>
  <p:slideViewPr>
    <p:cSldViewPr snapToGrid="0">
      <p:cViewPr>
        <p:scale>
          <a:sx n="73" d="100"/>
          <a:sy n="73" d="100"/>
        </p:scale>
        <p:origin x="869" y="283"/>
      </p:cViewPr>
      <p:guideLst>
        <p:guide orient="horz" pos="1620"/>
        <p:guide pos="2880"/>
      </p:guideLst>
    </p:cSldViewPr>
  </p:slideViewPr>
  <p:outlineViewPr>
    <p:cViewPr>
      <p:scale>
        <a:sx n="33" d="100"/>
        <a:sy n="33" d="100"/>
      </p:scale>
      <p:origin x="0" y="-1819"/>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Razzak" userId="1a5dad06207332d3" providerId="LiveId" clId="{FDD99ADF-557D-4E6D-8186-1B33B2403199}"/>
    <pc:docChg chg="modSld">
      <pc:chgData name="Mohammed Razzak" userId="1a5dad06207332d3" providerId="LiveId" clId="{FDD99ADF-557D-4E6D-8186-1B33B2403199}" dt="2023-02-05T11:43:53.013" v="0"/>
      <pc:docMkLst>
        <pc:docMk/>
      </pc:docMkLst>
      <pc:sldChg chg="addSp delSp modSp">
        <pc:chgData name="Mohammed Razzak" userId="1a5dad06207332d3" providerId="LiveId" clId="{FDD99ADF-557D-4E6D-8186-1B33B2403199}" dt="2023-02-05T11:43:53.013" v="0"/>
        <pc:sldMkLst>
          <pc:docMk/>
          <pc:sldMk cId="2075022393" sldId="264"/>
        </pc:sldMkLst>
        <pc:spChg chg="mod">
          <ac:chgData name="Mohammed Razzak" userId="1a5dad06207332d3" providerId="LiveId" clId="{FDD99ADF-557D-4E6D-8186-1B33B2403199}" dt="2023-02-05T11:43:53.013" v="0"/>
          <ac:spMkLst>
            <pc:docMk/>
            <pc:sldMk cId="2075022393" sldId="264"/>
            <ac:spMk id="2" creationId="{00000000-0000-0000-0000-000000000000}"/>
          </ac:spMkLst>
        </pc:spChg>
        <pc:spChg chg="mod">
          <ac:chgData name="Mohammed Razzak" userId="1a5dad06207332d3" providerId="LiveId" clId="{FDD99ADF-557D-4E6D-8186-1B33B2403199}" dt="2023-02-05T11:43:53.013" v="0"/>
          <ac:spMkLst>
            <pc:docMk/>
            <pc:sldMk cId="2075022393" sldId="264"/>
            <ac:spMk id="3" creationId="{00000000-0000-0000-0000-000000000000}"/>
          </ac:spMkLst>
        </pc:spChg>
        <pc:spChg chg="add del mod">
          <ac:chgData name="Mohammed Razzak" userId="1a5dad06207332d3" providerId="LiveId" clId="{FDD99ADF-557D-4E6D-8186-1B33B2403199}" dt="2023-02-05T11:43:53.013" v="0"/>
          <ac:spMkLst>
            <pc:docMk/>
            <pc:sldMk cId="2075022393" sldId="264"/>
            <ac:spMk id="4" creationId="{B6B65366-13FD-1595-F4AC-CEA01FB01483}"/>
          </ac:spMkLst>
        </pc:spChg>
        <pc:spChg chg="add del mod">
          <ac:chgData name="Mohammed Razzak" userId="1a5dad06207332d3" providerId="LiveId" clId="{FDD99ADF-557D-4E6D-8186-1B33B2403199}" dt="2023-02-05T11:43:53.013" v="0"/>
          <ac:spMkLst>
            <pc:docMk/>
            <pc:sldMk cId="2075022393" sldId="264"/>
            <ac:spMk id="5" creationId="{8827DF64-BB8E-CA7D-5AC4-94207257746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63205038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88052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An American hotel brand with the Hilton Worldwide trademark, Hampton by Hilton was previously known as Hampton Inn or Hampton Inn &amp; Suites. In Memphis, Tennessee, Holiday Corporation built the first Hampton Inn in 1984. It was the first national network of mid-priced hotels to offer customers complimentary continental breakfast and local calls. A new Hampton by Hilton prototype with smaller guestrooms, more enormous windows, and </a:t>
            </a:r>
            <a:r>
              <a:rPr lang="en-US" sz="1100" b="0" i="0" u="none" strike="noStrike" cap="none" dirty="0" err="1">
                <a:solidFill>
                  <a:srgbClr val="000000"/>
                </a:solidFill>
                <a:effectLst/>
                <a:latin typeface="Arial"/>
                <a:ea typeface="Arial"/>
                <a:cs typeface="Arial"/>
                <a:sym typeface="Arial"/>
              </a:rPr>
              <a:t>remodelled</a:t>
            </a:r>
            <a:r>
              <a:rPr lang="en-US" sz="1100" b="0" i="0" u="none" strike="noStrike" cap="none" dirty="0">
                <a:solidFill>
                  <a:srgbClr val="000000"/>
                </a:solidFill>
                <a:effectLst/>
                <a:latin typeface="Arial"/>
                <a:ea typeface="Arial"/>
                <a:cs typeface="Arial"/>
                <a:sym typeface="Arial"/>
              </a:rPr>
              <a:t> lobbies was unveiled by Hilton in 2018. Though Hilton manages a small number of Hampton hotels, most are privately owned and run by franchisees (Wood, 2017).</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512857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1" i="0" u="none" strike="noStrike" cap="none" dirty="0">
                <a:solidFill>
                  <a:srgbClr val="000000"/>
                </a:solidFill>
                <a:effectLst/>
                <a:latin typeface="Arial"/>
                <a:ea typeface="Arial"/>
                <a:cs typeface="Arial"/>
                <a:sym typeface="Arial"/>
              </a:rPr>
              <a:t>Main Consumers</a:t>
            </a:r>
          </a:p>
          <a:p>
            <a:pPr marL="158750" indent="0">
              <a:buNone/>
            </a:pPr>
            <a:r>
              <a:rPr lang="en-US" sz="1100" b="0" i="0" u="none" strike="noStrike" cap="none" dirty="0">
                <a:solidFill>
                  <a:srgbClr val="000000"/>
                </a:solidFill>
                <a:effectLst/>
                <a:latin typeface="Arial"/>
                <a:ea typeface="Arial"/>
                <a:cs typeface="Arial"/>
                <a:sym typeface="Arial"/>
              </a:rPr>
              <a:t>The services provided by Hampton Hotels are priced above the middle range. Because of Hampton by Hilton's commitment to quality, customers can make reservations anywhere in the world with confidence that they will have a wonderful time and receive attentive care. Because of this, both business and leisure visitors have developed intense devotion to the brand, making it a popular option for </a:t>
            </a:r>
            <a:r>
              <a:rPr lang="en-US" sz="1100" b="0" i="0" u="none" strike="noStrike" cap="none" dirty="0" err="1">
                <a:solidFill>
                  <a:srgbClr val="000000"/>
                </a:solidFill>
                <a:effectLst/>
                <a:latin typeface="Arial"/>
                <a:ea typeface="Arial"/>
                <a:cs typeface="Arial"/>
                <a:sym typeface="Arial"/>
              </a:rPr>
              <a:t>travellers</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Rajpal</a:t>
            </a:r>
            <a:r>
              <a:rPr lang="en-US" sz="1100" b="0" i="0" u="none" strike="noStrike" cap="none" dirty="0">
                <a:solidFill>
                  <a:srgbClr val="000000"/>
                </a:solidFill>
                <a:effectLst/>
                <a:latin typeface="Arial"/>
                <a:ea typeface="Arial"/>
                <a:cs typeface="Arial"/>
                <a:sym typeface="Arial"/>
              </a:rPr>
              <a:t>, 2013).</a:t>
            </a:r>
          </a:p>
          <a:p>
            <a:pPr marL="158750" indent="0">
              <a:buNone/>
            </a:pPr>
            <a:r>
              <a:rPr lang="en-US" sz="1100" b="0" i="0" u="none" strike="noStrike" cap="none" dirty="0">
                <a:solidFill>
                  <a:srgbClr val="000000"/>
                </a:solidFill>
                <a:effectLst/>
                <a:latin typeface="Arial"/>
                <a:ea typeface="Arial"/>
                <a:cs typeface="Arial"/>
                <a:sym typeface="Arial"/>
              </a:rPr>
              <a:t>A critical factor in Hampton by Hilton's success globally is the brand's </a:t>
            </a:r>
            <a:r>
              <a:rPr lang="en-US" sz="1100" b="0" i="0" u="none" strike="noStrike" cap="none" dirty="0" err="1">
                <a:solidFill>
                  <a:srgbClr val="000000"/>
                </a:solidFill>
                <a:effectLst/>
                <a:latin typeface="Arial"/>
                <a:ea typeface="Arial"/>
                <a:cs typeface="Arial"/>
                <a:sym typeface="Arial"/>
              </a:rPr>
              <a:t>regionalisation</a:t>
            </a:r>
            <a:r>
              <a:rPr lang="en-US" sz="1100" b="0" i="0" u="none" strike="noStrike" cap="none" dirty="0">
                <a:solidFill>
                  <a:srgbClr val="000000"/>
                </a:solidFill>
                <a:effectLst/>
                <a:latin typeface="Arial"/>
                <a:ea typeface="Arial"/>
                <a:cs typeface="Arial"/>
                <a:sym typeface="Arial"/>
              </a:rPr>
              <a:t> of hotel architecture and room layouts to fit the various demands of its customers. </a:t>
            </a:r>
            <a:r>
              <a:rPr lang="en-US" sz="1100" b="0" i="0" u="none" strike="noStrike" cap="none" dirty="0" err="1">
                <a:solidFill>
                  <a:srgbClr val="000000"/>
                </a:solidFill>
                <a:effectLst/>
                <a:latin typeface="Arial"/>
                <a:ea typeface="Arial"/>
                <a:cs typeface="Arial"/>
                <a:sym typeface="Arial"/>
              </a:rPr>
              <a:t>Travellers</a:t>
            </a:r>
            <a:r>
              <a:rPr lang="en-US" sz="1100" b="0" i="0" u="none" strike="noStrike" cap="none" dirty="0">
                <a:solidFill>
                  <a:srgbClr val="000000"/>
                </a:solidFill>
                <a:effectLst/>
                <a:latin typeface="Arial"/>
                <a:ea typeface="Arial"/>
                <a:cs typeface="Arial"/>
                <a:sym typeface="Arial"/>
              </a:rPr>
              <a:t> from all over the world prefer the Hampton brand because, even though each property is unique because of local market-oriented variances, every stay includes consistent, warm, and considerate treatment (Plunkett, 2013). </a:t>
            </a:r>
          </a:p>
          <a:p>
            <a:pPr marL="158750" indent="0">
              <a:buNone/>
            </a:pPr>
            <a:r>
              <a:rPr lang="en-US" sz="1100" b="0" i="0" u="none" strike="noStrike" cap="none" dirty="0">
                <a:solidFill>
                  <a:srgbClr val="000000"/>
                </a:solidFill>
                <a:effectLst/>
                <a:latin typeface="Arial"/>
                <a:ea typeface="Arial"/>
                <a:cs typeface="Arial"/>
                <a:sym typeface="Arial"/>
              </a:rPr>
              <a:t>Today's </a:t>
            </a:r>
            <a:r>
              <a:rPr lang="en-US" sz="1100" b="0" i="0" u="none" strike="noStrike" cap="none" dirty="0" err="1">
                <a:solidFill>
                  <a:srgbClr val="000000"/>
                </a:solidFill>
                <a:effectLst/>
                <a:latin typeface="Arial"/>
                <a:ea typeface="Arial"/>
                <a:cs typeface="Arial"/>
                <a:sym typeface="Arial"/>
              </a:rPr>
              <a:t>travellers</a:t>
            </a:r>
            <a:r>
              <a:rPr lang="en-US" sz="1100" b="0" i="0" u="none" strike="noStrike" cap="none" dirty="0">
                <a:solidFill>
                  <a:srgbClr val="000000"/>
                </a:solidFill>
                <a:effectLst/>
                <a:latin typeface="Arial"/>
                <a:ea typeface="Arial"/>
                <a:cs typeface="Arial"/>
                <a:sym typeface="Arial"/>
              </a:rPr>
              <a:t> are increasingly seeking inexpensive accommodations that make sure to pay attention to service. Precisely this is the experience and service that Hampton by Hilton brand provides. With a new social media sweepstakes and mobile-</a:t>
            </a:r>
            <a:r>
              <a:rPr lang="en-US" sz="1100" b="0" i="0" u="none" strike="noStrike" cap="none" dirty="0" err="1">
                <a:solidFill>
                  <a:srgbClr val="000000"/>
                </a:solidFill>
                <a:effectLst/>
                <a:latin typeface="Arial"/>
                <a:ea typeface="Arial"/>
                <a:cs typeface="Arial"/>
                <a:sym typeface="Arial"/>
              </a:rPr>
              <a:t>optimised</a:t>
            </a:r>
            <a:r>
              <a:rPr lang="en-US" sz="1100" b="0" i="0" u="none" strike="noStrike" cap="none" dirty="0">
                <a:solidFill>
                  <a:srgbClr val="000000"/>
                </a:solidFill>
                <a:effectLst/>
                <a:latin typeface="Arial"/>
                <a:ea typeface="Arial"/>
                <a:cs typeface="Arial"/>
                <a:sym typeface="Arial"/>
              </a:rPr>
              <a:t> aggregation site, Hilton's mid-priced Hampton chain is </a:t>
            </a:r>
            <a:r>
              <a:rPr lang="en-US" sz="1100" b="0" i="0" u="none" strike="noStrike" cap="none" dirty="0" err="1">
                <a:solidFill>
                  <a:srgbClr val="000000"/>
                </a:solidFill>
                <a:effectLst/>
                <a:latin typeface="Arial"/>
                <a:ea typeface="Arial"/>
                <a:cs typeface="Arial"/>
                <a:sym typeface="Arial"/>
              </a:rPr>
              <a:t>honouring</a:t>
            </a:r>
            <a:r>
              <a:rPr lang="en-US" sz="1100" b="0" i="0" u="none" strike="noStrike" cap="none" dirty="0">
                <a:solidFill>
                  <a:srgbClr val="000000"/>
                </a:solidFill>
                <a:effectLst/>
                <a:latin typeface="Arial"/>
                <a:ea typeface="Arial"/>
                <a:cs typeface="Arial"/>
                <a:sym typeface="Arial"/>
              </a:rPr>
              <a:t> customers who seek adventure on the weekends, a market group identified by internal research. The name "</a:t>
            </a:r>
            <a:r>
              <a:rPr lang="en-US" sz="1100" b="0" i="0" u="none" strike="noStrike" cap="none" dirty="0" err="1">
                <a:solidFill>
                  <a:srgbClr val="000000"/>
                </a:solidFill>
                <a:effectLst/>
                <a:latin typeface="Arial"/>
                <a:ea typeface="Arial"/>
                <a:cs typeface="Arial"/>
                <a:sym typeface="Arial"/>
              </a:rPr>
              <a:t>Seekender</a:t>
            </a:r>
            <a:r>
              <a:rPr lang="en-US" sz="1100" b="0" i="0" u="none" strike="noStrike" cap="none" dirty="0">
                <a:solidFill>
                  <a:srgbClr val="000000"/>
                </a:solidFill>
                <a:effectLst/>
                <a:latin typeface="Arial"/>
                <a:ea typeface="Arial"/>
                <a:cs typeface="Arial"/>
                <a:sym typeface="Arial"/>
              </a:rPr>
              <a:t>," which refers to people who appreciate travel and use the weekend to tick off adventures and destinations on their bucket list, was invented by the hotel chain.</a:t>
            </a:r>
          </a:p>
          <a:p>
            <a:endParaRPr lang="en-US" dirty="0"/>
          </a:p>
        </p:txBody>
      </p:sp>
    </p:spTree>
    <p:extLst>
      <p:ext uri="{BB962C8B-B14F-4D97-AF65-F5344CB8AC3E}">
        <p14:creationId xmlns:p14="http://schemas.microsoft.com/office/powerpoint/2010/main" val="681296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US" sz="1100" b="1" i="0" u="none" strike="noStrike" cap="none" dirty="0">
                <a:solidFill>
                  <a:srgbClr val="000000"/>
                </a:solidFill>
                <a:effectLst/>
                <a:latin typeface="Arial"/>
                <a:ea typeface="Arial"/>
                <a:cs typeface="Arial"/>
                <a:sym typeface="Arial"/>
              </a:rPr>
              <a:t>Nature, Scope and Role of the Guest Services and Facilities</a:t>
            </a:r>
          </a:p>
          <a:p>
            <a:pPr marL="158750" indent="0">
              <a:buNone/>
            </a:pPr>
            <a:r>
              <a:rPr lang="en-US" sz="1100" b="0" i="0" u="none" strike="noStrike" cap="none" dirty="0">
                <a:solidFill>
                  <a:srgbClr val="000000"/>
                </a:solidFill>
                <a:effectLst/>
                <a:latin typeface="Arial"/>
                <a:ea typeface="Arial"/>
                <a:cs typeface="Arial"/>
                <a:sym typeface="Arial"/>
              </a:rPr>
              <a:t>Hampton by Hilton is quickly establishing itself as a world authority in the concentrated service hotel sector. The company assures customers excellent value for money and a wonderful experience with its 100% Hampton Guarantee. Visitors enjoy tempting bundled services like complimentary hot breakfast, free Internet access geared to local interests, and creative, multipurpose public spaces that offer interesting zoned places. These are all intended to help them focus on their travel objectives instead of hotel costs. A property can run with only 25 to 30 full-time employees thanks to the hands-on management approach that controls costs (</a:t>
            </a:r>
            <a:r>
              <a:rPr lang="en-US" sz="1100" b="0" i="0" u="none" strike="noStrike" cap="none" dirty="0" err="1">
                <a:solidFill>
                  <a:srgbClr val="000000"/>
                </a:solidFill>
                <a:effectLst/>
                <a:latin typeface="Arial"/>
                <a:ea typeface="Arial"/>
                <a:cs typeface="Arial"/>
                <a:sym typeface="Arial"/>
              </a:rPr>
              <a:t>Doggrell</a:t>
            </a:r>
            <a:r>
              <a:rPr lang="en-US" sz="1100" b="0" i="0" u="none" strike="noStrike" cap="none" dirty="0">
                <a:solidFill>
                  <a:srgbClr val="000000"/>
                </a:solidFill>
                <a:effectLst/>
                <a:latin typeface="Arial"/>
                <a:ea typeface="Arial"/>
                <a:cs typeface="Arial"/>
                <a:sym typeface="Arial"/>
              </a:rPr>
              <a:t>, 2020). This approach also creates the structure and focus needed to support strong profit margins while maintaining high levels of customer satisfaction.</a:t>
            </a:r>
          </a:p>
          <a:p>
            <a:endParaRPr lang="en-US" dirty="0"/>
          </a:p>
        </p:txBody>
      </p:sp>
    </p:spTree>
    <p:extLst>
      <p:ext uri="{BB962C8B-B14F-4D97-AF65-F5344CB8AC3E}">
        <p14:creationId xmlns:p14="http://schemas.microsoft.com/office/powerpoint/2010/main" val="1377365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1" i="0" u="none" strike="noStrike" cap="none" dirty="0">
                <a:solidFill>
                  <a:srgbClr val="000000"/>
                </a:solidFill>
                <a:effectLst/>
                <a:latin typeface="Arial"/>
                <a:ea typeface="Arial"/>
                <a:cs typeface="Arial"/>
                <a:sym typeface="Arial"/>
              </a:rPr>
              <a:t>The Role and Function of Guest Services in General </a:t>
            </a:r>
          </a:p>
          <a:p>
            <a:pPr marL="158750" indent="0">
              <a:buNone/>
            </a:pPr>
            <a:r>
              <a:rPr lang="en-US" sz="1100" b="0" i="0" u="none" strike="noStrike" cap="none" dirty="0">
                <a:solidFill>
                  <a:srgbClr val="000000"/>
                </a:solidFill>
                <a:effectLst/>
                <a:latin typeface="Arial"/>
                <a:ea typeface="Arial"/>
                <a:cs typeface="Arial"/>
                <a:sym typeface="Arial"/>
              </a:rPr>
              <a:t>In the hospitality sector, amenities or services for guests are crucial. Typically, guest service representatives work in hotels, spas, or other establishments where patrons require assistance or information for more comfortable accommodations. They multitask in the business to give guests excellent service. Their work fosters positive client interactions since they support creating a welcoming environment. Their main goal is to ensure that all their clients are pleased and satisfied with their services (Hayes et al., 2012).</a:t>
            </a:r>
          </a:p>
          <a:p>
            <a:pPr marL="158750" indent="0">
              <a:buNone/>
            </a:pPr>
            <a:endParaRPr lang="en-US" dirty="0"/>
          </a:p>
        </p:txBody>
      </p:sp>
    </p:spTree>
    <p:extLst>
      <p:ext uri="{BB962C8B-B14F-4D97-AF65-F5344CB8AC3E}">
        <p14:creationId xmlns:p14="http://schemas.microsoft.com/office/powerpoint/2010/main" val="4131285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1" i="0" u="none" strike="noStrike" cap="none" dirty="0">
                <a:solidFill>
                  <a:srgbClr val="000000"/>
                </a:solidFill>
                <a:effectLst/>
                <a:latin typeface="Arial"/>
                <a:ea typeface="Arial"/>
                <a:cs typeface="Arial"/>
                <a:sym typeface="Arial"/>
              </a:rPr>
              <a:t>The importance of hospitality and how hotels meet/exceed guest expectations </a:t>
            </a:r>
          </a:p>
          <a:p>
            <a:pPr marL="158750" indent="0">
              <a:buNone/>
            </a:pPr>
            <a:r>
              <a:rPr lang="en-US" sz="1100" b="0" i="0" u="none" strike="noStrike" cap="none" dirty="0">
                <a:solidFill>
                  <a:srgbClr val="000000"/>
                </a:solidFill>
                <a:effectLst/>
                <a:latin typeface="Arial"/>
                <a:ea typeface="Arial"/>
                <a:cs typeface="Arial"/>
                <a:sym typeface="Arial"/>
              </a:rPr>
              <a:t>Hospitality promotes cross-cultural appreciation and understanding by conveying warmth, respect, and occasionally protection. Many of the services offered by the hospitality sector, such as lodging and travel, are sporadically required for people's daily life (</a:t>
            </a:r>
            <a:r>
              <a:rPr lang="en-US" sz="1100" b="0" i="0" u="none" strike="noStrike" cap="none" dirty="0" err="1">
                <a:solidFill>
                  <a:srgbClr val="000000"/>
                </a:solidFill>
                <a:effectLst/>
                <a:latin typeface="Arial"/>
                <a:ea typeface="Arial"/>
                <a:cs typeface="Arial"/>
                <a:sym typeface="Arial"/>
              </a:rPr>
              <a:t>Choudhary</a:t>
            </a:r>
            <a:r>
              <a:rPr lang="en-US" sz="1100" b="0" i="0" u="none" strike="noStrike" cap="none" dirty="0">
                <a:solidFill>
                  <a:srgbClr val="000000"/>
                </a:solidFill>
                <a:effectLst/>
                <a:latin typeface="Arial"/>
                <a:ea typeface="Arial"/>
                <a:cs typeface="Arial"/>
                <a:sym typeface="Arial"/>
              </a:rPr>
              <a:t>, 2013). </a:t>
            </a:r>
          </a:p>
          <a:p>
            <a:pPr marL="158750" indent="0">
              <a:buNone/>
            </a:pPr>
            <a:r>
              <a:rPr lang="en-US" sz="1100" b="0" i="0" u="none" strike="noStrike" cap="none" dirty="0">
                <a:solidFill>
                  <a:srgbClr val="000000"/>
                </a:solidFill>
                <a:effectLst/>
                <a:latin typeface="Arial"/>
                <a:ea typeface="Arial"/>
                <a:cs typeface="Arial"/>
                <a:sym typeface="Arial"/>
              </a:rPr>
              <a:t>To exceed expectations, hoteliers must first have a thorough understanding of their clients. They need to map out the consumer experience and establish a baseline benchmark for what it means for their visitors to "meet expectations" to develop unique experiences that are sure to stand out. They must then decide which points their team can reach throughout the customer's journey (Jackson, 2018).</a:t>
            </a:r>
          </a:p>
          <a:p>
            <a:pPr marL="158750" indent="0">
              <a:buNone/>
            </a:pPr>
            <a:r>
              <a:rPr lang="en-US" sz="1100" b="0" i="0" u="none" strike="noStrike" cap="none" dirty="0">
                <a:solidFill>
                  <a:srgbClr val="000000"/>
                </a:solidFill>
                <a:effectLst/>
                <a:latin typeface="Arial"/>
                <a:ea typeface="Arial"/>
                <a:cs typeface="Arial"/>
                <a:sym typeface="Arial"/>
              </a:rPr>
              <a:t>They must set reasonable expectations across all their materials as a part of their marketing plan (</a:t>
            </a:r>
            <a:r>
              <a:rPr lang="en-US" sz="1100" b="0" i="0" u="none" strike="noStrike" cap="none" dirty="0" err="1">
                <a:solidFill>
                  <a:srgbClr val="000000"/>
                </a:solidFill>
                <a:effectLst/>
                <a:latin typeface="Arial"/>
                <a:ea typeface="Arial"/>
                <a:cs typeface="Arial"/>
                <a:sym typeface="Arial"/>
              </a:rPr>
              <a:t>Poonia</a:t>
            </a:r>
            <a:r>
              <a:rPr lang="en-US" sz="1100" b="0" i="0" u="none" strike="noStrike" cap="none" dirty="0">
                <a:solidFill>
                  <a:srgbClr val="000000"/>
                </a:solidFill>
                <a:effectLst/>
                <a:latin typeface="Arial"/>
                <a:ea typeface="Arial"/>
                <a:cs typeface="Arial"/>
                <a:sym typeface="Arial"/>
              </a:rPr>
              <a:t>, 2018). When a guest first arrives, it is usually preferable to under-promise and over-deliver. The hotel must establish clear policies and processes for the staff to follow and explain their expectations (Ford &amp; </a:t>
            </a:r>
            <a:r>
              <a:rPr lang="en-US" sz="1100" b="0" i="0" u="none" strike="noStrike" cap="none" dirty="0" err="1">
                <a:solidFill>
                  <a:srgbClr val="000000"/>
                </a:solidFill>
                <a:effectLst/>
                <a:latin typeface="Arial"/>
                <a:ea typeface="Arial"/>
                <a:cs typeface="Arial"/>
                <a:sym typeface="Arial"/>
              </a:rPr>
              <a:t>Sturman</a:t>
            </a:r>
            <a:r>
              <a:rPr lang="en-US" sz="1100" b="0" i="0" u="none" strike="noStrike" cap="none" dirty="0">
                <a:solidFill>
                  <a:srgbClr val="000000"/>
                </a:solidFill>
                <a:effectLst/>
                <a:latin typeface="Arial"/>
                <a:ea typeface="Arial"/>
                <a:cs typeface="Arial"/>
                <a:sym typeface="Arial"/>
              </a:rPr>
              <a:t>, 2020).</a:t>
            </a:r>
          </a:p>
          <a:p>
            <a:pPr marL="158750" indent="0">
              <a:buNone/>
            </a:pPr>
            <a:br>
              <a:rPr lang="en-US" sz="1100" b="0" i="0" u="none" strike="noStrike" cap="none" dirty="0">
                <a:solidFill>
                  <a:srgbClr val="000000"/>
                </a:solidFill>
                <a:effectLst/>
                <a:latin typeface="Arial"/>
                <a:ea typeface="Arial"/>
                <a:cs typeface="Arial"/>
                <a:sym typeface="Arial"/>
              </a:rPr>
            </a:br>
            <a:r>
              <a:rPr lang="en-US" sz="1100" b="0" i="0" u="none" strike="noStrike" cap="none" dirty="0">
                <a:solidFill>
                  <a:srgbClr val="000000"/>
                </a:solidFill>
                <a:effectLst/>
                <a:latin typeface="Arial"/>
                <a:ea typeface="Arial"/>
                <a:cs typeface="Arial"/>
                <a:sym typeface="Arial"/>
              </a:rPr>
              <a:t> </a:t>
            </a:r>
          </a:p>
          <a:p>
            <a:endParaRPr lang="en-US" dirty="0"/>
          </a:p>
        </p:txBody>
      </p:sp>
    </p:spTree>
    <p:extLst>
      <p:ext uri="{BB962C8B-B14F-4D97-AF65-F5344CB8AC3E}">
        <p14:creationId xmlns:p14="http://schemas.microsoft.com/office/powerpoint/2010/main" val="4269763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1" i="0" u="none" strike="noStrike" cap="none" dirty="0">
                <a:solidFill>
                  <a:srgbClr val="000000"/>
                </a:solidFill>
                <a:effectLst/>
                <a:latin typeface="Arial"/>
                <a:ea typeface="Arial"/>
                <a:cs typeface="Arial"/>
                <a:sym typeface="Arial"/>
              </a:rPr>
              <a:t>Conclusion</a:t>
            </a:r>
          </a:p>
          <a:p>
            <a:pPr marL="158750" indent="0">
              <a:buNone/>
            </a:pPr>
            <a:r>
              <a:rPr lang="en-US" sz="1100" b="0" i="0" u="none" strike="noStrike" cap="none" dirty="0">
                <a:solidFill>
                  <a:srgbClr val="000000"/>
                </a:solidFill>
                <a:effectLst/>
                <a:latin typeface="Arial"/>
                <a:ea typeface="Arial"/>
                <a:cs typeface="Arial"/>
                <a:sym typeface="Arial"/>
              </a:rPr>
              <a:t>One of the most well-known hotel businesses in the world is Hampton by Hilton. With its chains spreading out all around the globe, it has the most significant pipeline. The Hampton brand delivers top-notch amenities and services in midrange hotels for guests (</a:t>
            </a:r>
            <a:r>
              <a:rPr lang="en-US" sz="1100" b="0" i="0" u="none" strike="noStrike" cap="none" dirty="0" err="1">
                <a:solidFill>
                  <a:srgbClr val="000000"/>
                </a:solidFill>
                <a:effectLst/>
                <a:latin typeface="Arial"/>
                <a:ea typeface="Arial"/>
                <a:cs typeface="Arial"/>
                <a:sym typeface="Arial"/>
              </a:rPr>
              <a:t>Chibili</a:t>
            </a:r>
            <a:r>
              <a:rPr lang="en-US" sz="1100" b="0" i="0" u="none" strike="noStrike" cap="none" dirty="0">
                <a:solidFill>
                  <a:srgbClr val="000000"/>
                </a:solidFill>
                <a:effectLst/>
                <a:latin typeface="Arial"/>
                <a:ea typeface="Arial"/>
                <a:cs typeface="Arial"/>
                <a:sym typeface="Arial"/>
              </a:rPr>
              <a:t>, 2017). In conclusion, Hampton by Hilton is one of the most </a:t>
            </a:r>
            <a:r>
              <a:rPr lang="en-US" sz="1100" b="0" i="0" u="none" strike="noStrike" cap="none" dirty="0" err="1">
                <a:solidFill>
                  <a:srgbClr val="000000"/>
                </a:solidFill>
                <a:effectLst/>
                <a:latin typeface="Arial"/>
                <a:ea typeface="Arial"/>
                <a:cs typeface="Arial"/>
                <a:sym typeface="Arial"/>
              </a:rPr>
              <a:t>recognisable</a:t>
            </a:r>
            <a:r>
              <a:rPr lang="en-US" sz="1100" b="0" i="0" u="none" strike="noStrike" cap="none" dirty="0">
                <a:solidFill>
                  <a:srgbClr val="000000"/>
                </a:solidFill>
                <a:effectLst/>
                <a:latin typeface="Arial"/>
                <a:ea typeface="Arial"/>
                <a:cs typeface="Arial"/>
                <a:sym typeface="Arial"/>
              </a:rPr>
              <a:t> hotel brands in the world, thanks to the role of its guest services and amenities. The hospitality industry is one of the fastest-growing in the world, and Hampton by Hilton is an excellent illustration of how to run a hotel in the modern era.</a:t>
            </a:r>
            <a:endParaRPr lang="en-US" dirty="0"/>
          </a:p>
        </p:txBody>
      </p:sp>
    </p:spTree>
    <p:extLst>
      <p:ext uri="{BB962C8B-B14F-4D97-AF65-F5344CB8AC3E}">
        <p14:creationId xmlns:p14="http://schemas.microsoft.com/office/powerpoint/2010/main" val="26903773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756525" y="1343525"/>
            <a:ext cx="3679800" cy="2169300"/>
          </a:xfrm>
          <a:prstGeom prst="rect">
            <a:avLst/>
          </a:prstGeom>
        </p:spPr>
        <p:txBody>
          <a:bodyPr spcFirstLastPara="1" wrap="square" lIns="91425" tIns="91425" rIns="91425" bIns="91425" anchor="b" anchorCtr="0">
            <a:noAutofit/>
          </a:bodyPr>
          <a:lstStyle>
            <a:lvl1pPr lvl="0" algn="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6033875" y="2868925"/>
            <a:ext cx="4444225" cy="2959750"/>
            <a:chOff x="929625" y="1082900"/>
            <a:chExt cx="4444225" cy="2959750"/>
          </a:xfrm>
        </p:grpSpPr>
        <p:sp>
          <p:nvSpPr>
            <p:cNvPr id="12" name="Google Shape;12;p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 name="Google Shape;14;p2"/>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alphaModFix/>
          </a:blip>
          <a:stretch>
            <a:fillRect/>
          </a:stretch>
        </p:blipFill>
        <p:spPr>
          <a:xfrm>
            <a:off x="0" y="0"/>
            <a:ext cx="9144000" cy="5143500"/>
          </a:xfrm>
          <a:prstGeom prst="rect">
            <a:avLst/>
          </a:prstGeom>
          <a:noFill/>
          <a:ln>
            <a:noFill/>
          </a:ln>
        </p:spPr>
      </p:pic>
      <p:sp>
        <p:nvSpPr>
          <p:cNvPr id="25" name="Google Shape;25;p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215750"/>
            <a:ext cx="7704000" cy="3383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AutoNum type="arabicPeriod"/>
              <a:defRPr sz="1300"/>
            </a:lvl1pPr>
            <a:lvl2pPr marL="914400" lvl="1" indent="-330200" rtl="0">
              <a:lnSpc>
                <a:spcPct val="100000"/>
              </a:lnSpc>
              <a:spcBef>
                <a:spcPts val="0"/>
              </a:spcBef>
              <a:spcAft>
                <a:spcPts val="0"/>
              </a:spcAft>
              <a:buSzPts val="1600"/>
              <a:buFont typeface="Roboto Condensed Light"/>
              <a:buAutoNum type="alphaLcPeriod"/>
              <a:defRPr sz="1600"/>
            </a:lvl2pPr>
            <a:lvl3pPr marL="1371600" lvl="2" indent="-330200" rtl="0">
              <a:lnSpc>
                <a:spcPct val="100000"/>
              </a:lnSpc>
              <a:spcBef>
                <a:spcPts val="0"/>
              </a:spcBef>
              <a:spcAft>
                <a:spcPts val="0"/>
              </a:spcAft>
              <a:buSzPts val="1600"/>
              <a:buFont typeface="Roboto Condensed Light"/>
              <a:buAutoNum type="romanLcPeriod"/>
              <a:defRPr sz="1600"/>
            </a:lvl3pPr>
            <a:lvl4pPr marL="1828800" lvl="3" indent="-330200" rtl="0">
              <a:lnSpc>
                <a:spcPct val="100000"/>
              </a:lnSpc>
              <a:spcBef>
                <a:spcPts val="0"/>
              </a:spcBef>
              <a:spcAft>
                <a:spcPts val="0"/>
              </a:spcAft>
              <a:buSzPts val="1600"/>
              <a:buFont typeface="Roboto Condensed Light"/>
              <a:buAutoNum type="arabicPeriod"/>
              <a:defRPr sz="1600"/>
            </a:lvl4pPr>
            <a:lvl5pPr marL="2286000" lvl="4" indent="-330200" rtl="0">
              <a:lnSpc>
                <a:spcPct val="100000"/>
              </a:lnSpc>
              <a:spcBef>
                <a:spcPts val="0"/>
              </a:spcBef>
              <a:spcAft>
                <a:spcPts val="0"/>
              </a:spcAft>
              <a:buSzPts val="1600"/>
              <a:buFont typeface="Roboto Condensed Light"/>
              <a:buAutoNum type="alphaLcPeriod"/>
              <a:defRPr sz="1600"/>
            </a:lvl5pPr>
            <a:lvl6pPr marL="2743200" lvl="5" indent="-330200" rtl="0">
              <a:lnSpc>
                <a:spcPct val="100000"/>
              </a:lnSpc>
              <a:spcBef>
                <a:spcPts val="0"/>
              </a:spcBef>
              <a:spcAft>
                <a:spcPts val="0"/>
              </a:spcAft>
              <a:buSzPts val="1600"/>
              <a:buFont typeface="Roboto Condensed Light"/>
              <a:buAutoNum type="romanLcPeriod"/>
              <a:defRPr sz="1600"/>
            </a:lvl6pPr>
            <a:lvl7pPr marL="3200400" lvl="6" indent="-330200" rtl="0">
              <a:lnSpc>
                <a:spcPct val="100000"/>
              </a:lnSpc>
              <a:spcBef>
                <a:spcPts val="0"/>
              </a:spcBef>
              <a:spcAft>
                <a:spcPts val="0"/>
              </a:spcAft>
              <a:buSzPts val="1600"/>
              <a:buFont typeface="Roboto Condensed Light"/>
              <a:buAutoNum type="arabicPeriod"/>
              <a:defRPr sz="1600"/>
            </a:lvl7pPr>
            <a:lvl8pPr marL="3657600" lvl="7" indent="-330200" rtl="0">
              <a:lnSpc>
                <a:spcPct val="100000"/>
              </a:lnSpc>
              <a:spcBef>
                <a:spcPts val="0"/>
              </a:spcBef>
              <a:spcAft>
                <a:spcPts val="0"/>
              </a:spcAft>
              <a:buSzPts val="1600"/>
              <a:buFont typeface="Roboto Condensed Light"/>
              <a:buAutoNum type="alphaLcPeriod"/>
              <a:defRPr sz="1600"/>
            </a:lvl8pPr>
            <a:lvl9pPr marL="4114800" lvl="8" indent="-330200" rtl="0">
              <a:lnSpc>
                <a:spcPct val="100000"/>
              </a:lnSpc>
              <a:spcBef>
                <a:spcPts val="0"/>
              </a:spcBef>
              <a:spcAft>
                <a:spcPts val="0"/>
              </a:spcAft>
              <a:buSzPts val="1600"/>
              <a:buFont typeface="Roboto Condensed Light"/>
              <a:buAutoNum type="romanLcPeriod"/>
              <a:defRPr sz="1600"/>
            </a:lvl9pPr>
          </a:lstStyle>
          <a:p>
            <a:endParaRPr/>
          </a:p>
        </p:txBody>
      </p:sp>
      <p:sp>
        <p:nvSpPr>
          <p:cNvPr id="27" name="Google Shape;27;p4"/>
          <p:cNvSpPr/>
          <p:nvPr/>
        </p:nvSpPr>
        <p:spPr>
          <a:xfrm rot="10800000" flipH="1">
            <a:off x="6747613"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3302509">
            <a:off x="437964" y="-226720"/>
            <a:ext cx="1063130" cy="162268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10800000" flipH="1">
            <a:off x="8215225" y="3750211"/>
            <a:ext cx="928777" cy="141761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85"/>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99"/>
        <p:cNvGrpSpPr/>
        <p:nvPr/>
      </p:nvGrpSpPr>
      <p:grpSpPr>
        <a:xfrm>
          <a:off x="0" y="0"/>
          <a:ext cx="0" cy="0"/>
          <a:chOff x="0" y="0"/>
          <a:chExt cx="0" cy="0"/>
        </a:xfrm>
      </p:grpSpPr>
      <p:pic>
        <p:nvPicPr>
          <p:cNvPr id="300" name="Google Shape;300;p33"/>
          <p:cNvPicPr preferRelativeResize="0"/>
          <p:nvPr/>
        </p:nvPicPr>
        <p:blipFill>
          <a:blip r:embed="rId2">
            <a:alphaModFix/>
          </a:blip>
          <a:stretch>
            <a:fillRect/>
          </a:stretch>
        </p:blipFill>
        <p:spPr>
          <a:xfrm>
            <a:off x="0" y="0"/>
            <a:ext cx="9144000" cy="5143500"/>
          </a:xfrm>
          <a:prstGeom prst="rect">
            <a:avLst/>
          </a:prstGeom>
          <a:noFill/>
          <a:ln>
            <a:noFill/>
          </a:ln>
        </p:spPr>
      </p:pic>
      <p:sp>
        <p:nvSpPr>
          <p:cNvPr id="301" name="Google Shape;301;p33"/>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33"/>
          <p:cNvGrpSpPr/>
          <p:nvPr/>
        </p:nvGrpSpPr>
        <p:grpSpPr>
          <a:xfrm>
            <a:off x="5729075" y="2564125"/>
            <a:ext cx="4444225" cy="2959750"/>
            <a:chOff x="929625" y="1082900"/>
            <a:chExt cx="4444225" cy="2959750"/>
          </a:xfrm>
        </p:grpSpPr>
        <p:sp>
          <p:nvSpPr>
            <p:cNvPr id="303" name="Google Shape;303;p3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05"/>
        <p:cNvGrpSpPr/>
        <p:nvPr/>
      </p:nvGrpSpPr>
      <p:grpSpPr>
        <a:xfrm>
          <a:off x="0" y="0"/>
          <a:ext cx="0" cy="0"/>
          <a:chOff x="0" y="0"/>
          <a:chExt cx="0" cy="0"/>
        </a:xfrm>
      </p:grpSpPr>
      <p:pic>
        <p:nvPicPr>
          <p:cNvPr id="306" name="Google Shape;306;p34"/>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307" name="Google Shape;307;p34"/>
          <p:cNvGrpSpPr/>
          <p:nvPr/>
        </p:nvGrpSpPr>
        <p:grpSpPr>
          <a:xfrm>
            <a:off x="-1175200" y="-1201975"/>
            <a:ext cx="4444225" cy="2959750"/>
            <a:chOff x="929625" y="1082900"/>
            <a:chExt cx="4444225" cy="2959750"/>
          </a:xfrm>
        </p:grpSpPr>
        <p:sp>
          <p:nvSpPr>
            <p:cNvPr id="308" name="Google Shape;308;p3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 name="Google Shape;310;p34"/>
          <p:cNvSpPr/>
          <p:nvPr/>
        </p:nvSpPr>
        <p:spPr>
          <a:xfrm rot="9951083" flipH="1">
            <a:off x="7680351" y="3338567"/>
            <a:ext cx="1184450" cy="180785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4"/>
          <p:cNvSpPr/>
          <p:nvPr/>
        </p:nvSpPr>
        <p:spPr>
          <a:xfrm rot="8916882" flipH="1">
            <a:off x="521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Philosopher"/>
              <a:buNone/>
              <a:defRPr sz="2800">
                <a:solidFill>
                  <a:schemeClr val="lt1"/>
                </a:solidFill>
                <a:latin typeface="Philosopher"/>
                <a:ea typeface="Philosopher"/>
                <a:cs typeface="Philosopher"/>
                <a:sym typeface="Philosop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1pPr>
            <a:lvl2pPr marL="914400" lvl="1"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2pPr>
            <a:lvl3pPr marL="1371600" lvl="2"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3pPr>
            <a:lvl4pPr marL="1828800" lvl="3"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4pPr>
            <a:lvl5pPr marL="2286000" lvl="4"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5pPr>
            <a:lvl6pPr marL="2743200" lvl="5"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6pPr>
            <a:lvl7pPr marL="3200400" lvl="6"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7pPr>
            <a:lvl8pPr marL="3657600" lvl="7"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8pPr>
            <a:lvl9pPr marL="4114800" lvl="8"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79" r:id="rId4"/>
    <p:sldLayoutId id="2147483680" r:id="rId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38"/>
          <p:cNvPicPr preferRelativeResize="0"/>
          <p:nvPr/>
        </p:nvPicPr>
        <p:blipFill rotWithShape="1">
          <a:blip r:embed="rId3">
            <a:alphaModFix/>
          </a:blip>
          <a:srcRect l="5822" r="5830"/>
          <a:stretch/>
        </p:blipFill>
        <p:spPr>
          <a:xfrm>
            <a:off x="713225" y="766050"/>
            <a:ext cx="3190500" cy="36114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23" name="Google Shape;323;p38"/>
          <p:cNvSpPr txBox="1">
            <a:spLocks noGrp="1"/>
          </p:cNvSpPr>
          <p:nvPr>
            <p:ph type="ctrTitle"/>
          </p:nvPr>
        </p:nvSpPr>
        <p:spPr>
          <a:xfrm>
            <a:off x="4403725" y="1548144"/>
            <a:ext cx="4151800" cy="2248256"/>
          </a:xfrm>
          <a:prstGeom prst="rect">
            <a:avLst/>
          </a:prstGeom>
        </p:spPr>
        <p:txBody>
          <a:bodyPr spcFirstLastPara="1" wrap="square" lIns="91425" tIns="91425" rIns="91425" bIns="91425" anchor="b" anchorCtr="0">
            <a:noAutofit/>
          </a:bodyPr>
          <a:lstStyle/>
          <a:p>
            <a:pPr>
              <a:lnSpc>
                <a:spcPct val="100000"/>
              </a:lnSpc>
            </a:pPr>
            <a:r>
              <a:rPr lang="en-US" sz="3200" b="0" i="0" dirty="0">
                <a:solidFill>
                  <a:schemeClr val="accent4"/>
                </a:solidFill>
                <a:effectLst/>
                <a:latin typeface="Google Sans"/>
              </a:rPr>
              <a:t>BMIH4003 Hospitality and Guest Services</a:t>
            </a:r>
            <a:br>
              <a:rPr lang="en-US" sz="3200" b="0" i="0" dirty="0">
                <a:solidFill>
                  <a:schemeClr val="accent4"/>
                </a:solidFill>
                <a:effectLst/>
                <a:latin typeface="Google Sans"/>
              </a:rPr>
            </a:br>
            <a:br>
              <a:rPr lang="en-US" sz="3200" b="0" i="0" dirty="0">
                <a:solidFill>
                  <a:schemeClr val="accent4"/>
                </a:solidFill>
                <a:effectLst/>
                <a:latin typeface="Google Sans"/>
              </a:rPr>
            </a:br>
            <a:r>
              <a:rPr lang="en-US" sz="2400" dirty="0">
                <a:solidFill>
                  <a:schemeClr val="accent4"/>
                </a:solidFill>
                <a:effectLst/>
                <a:latin typeface="Arial" panose="020B0604020202020204" pitchFamily="34" charset="0"/>
                <a:ea typeface="Calibri" panose="020F0502020204030204" pitchFamily="34" charset="0"/>
                <a:cs typeface="Times New Roman" panose="02020603050405020304" pitchFamily="18" charset="0"/>
              </a:rPr>
              <a:t>Hampton by Hilton</a:t>
            </a:r>
            <a:br>
              <a:rPr lang="en-US" sz="1800" dirty="0">
                <a:solidFill>
                  <a:srgbClr val="2E74B5"/>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rgbClr val="2E74B5"/>
                </a:solidFill>
                <a:effectLst/>
                <a:latin typeface="Times New Roman" panose="02020603050405020304" pitchFamily="18" charset="0"/>
                <a:ea typeface="Calibri" panose="020F0502020204030204" pitchFamily="34" charset="0"/>
                <a:cs typeface="Times New Roman" panose="02020603050405020304" pitchFamily="18" charset="0"/>
              </a:rPr>
              <a:t>Presented By Mohammed </a:t>
            </a:r>
            <a:r>
              <a:rPr lang="en-US" sz="1800" dirty="0" err="1">
                <a:solidFill>
                  <a:srgbClr val="2E74B5"/>
                </a:solidFill>
                <a:latin typeface="Times New Roman" panose="02020603050405020304" pitchFamily="18" charset="0"/>
                <a:ea typeface="Calibri" panose="020F0502020204030204" pitchFamily="34" charset="0"/>
                <a:cs typeface="Times New Roman" panose="02020603050405020304" pitchFamily="18" charset="0"/>
              </a:rPr>
              <a:t>A</a:t>
            </a:r>
            <a:r>
              <a:rPr lang="en-US" sz="1800" dirty="0" err="1">
                <a:solidFill>
                  <a:srgbClr val="2E74B5"/>
                </a:solidFill>
                <a:effectLst/>
                <a:latin typeface="Times New Roman" panose="02020603050405020304" pitchFamily="18" charset="0"/>
                <a:ea typeface="Calibri" panose="020F0502020204030204" pitchFamily="34" charset="0"/>
                <a:cs typeface="Times New Roman" panose="02020603050405020304" pitchFamily="18" charset="0"/>
              </a:rPr>
              <a:t>bdur</a:t>
            </a:r>
            <a:r>
              <a:rPr lang="en-US" sz="1800" dirty="0">
                <a:solidFill>
                  <a:srgbClr val="2E74B5"/>
                </a:solidFill>
                <a:effectLst/>
                <a:latin typeface="Times New Roman" panose="02020603050405020304" pitchFamily="18" charset="0"/>
                <a:ea typeface="Calibri" panose="020F0502020204030204" pitchFamily="34" charset="0"/>
                <a:cs typeface="Times New Roman" panose="02020603050405020304" pitchFamily="18" charset="0"/>
              </a:rPr>
              <a:t> Razzak</a:t>
            </a:r>
            <a:endParaRPr sz="6600" dirty="0">
              <a:solidFill>
                <a:schemeClr val="accent4"/>
              </a:solidFill>
            </a:endParaRPr>
          </a:p>
        </p:txBody>
      </p:sp>
      <p:sp>
        <p:nvSpPr>
          <p:cNvPr id="326" name="Google Shape;326;p38"/>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 name="Google Shape;327;p38"/>
          <p:cNvSpPr/>
          <p:nvPr/>
        </p:nvSpPr>
        <p:spPr>
          <a:xfrm rot="-9089344" flipH="1">
            <a:off x="3097818" y="38487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7" name="Rectangle 3"/>
          <p:cNvSpPr>
            <a:spLocks noChangeArrowheads="1"/>
          </p:cNvSpPr>
          <p:nvPr/>
        </p:nvSpPr>
        <p:spPr bwMode="auto">
          <a:xfrm>
            <a:off x="1850628" y="1284795"/>
            <a:ext cx="5955476" cy="2631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kumimoji="0" lang="en-US" b="0"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b="1" dirty="0">
                <a:solidFill>
                  <a:schemeClr val="accent6"/>
                </a:solidFill>
                <a:latin typeface="Times New Roman" panose="02020603050405020304" pitchFamily="18" charset="0"/>
                <a:ea typeface="Times New Roman" panose="02020603050405020304" pitchFamily="18" charset="0"/>
                <a:cs typeface="Times New Roman" panose="02020603050405020304" pitchFamily="18" charset="0"/>
              </a:rPr>
              <a:t>3</a:t>
            </a:r>
            <a:endParaRPr kumimoji="0" lang="en-US" b="0" i="0" u="none" strike="noStrike" cap="none" normalizeH="0" baseline="0" dirty="0">
              <a:ln>
                <a:noFill/>
              </a:ln>
              <a:solidFill>
                <a:schemeClr val="accent6"/>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Main Consumers </a:t>
            </a:r>
            <a:r>
              <a:rPr kumimoji="0" lang="en-US"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4</a:t>
            </a:r>
            <a:endParaRPr kumimoji="0" lang="en-US" b="0" i="0" u="none" strike="noStrike" cap="none" normalizeH="0" baseline="0" dirty="0">
              <a:ln>
                <a:noFill/>
              </a:ln>
              <a:solidFill>
                <a:schemeClr val="accent6"/>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Nature, Scope and Role of Guest services and facilities</a:t>
            </a:r>
            <a:r>
              <a:rPr kumimoji="0" lang="en-US" b="0"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solidFill>
                  <a:schemeClr val="accent6"/>
                </a:solidFill>
                <a:latin typeface="Times New Roman" panose="02020603050405020304" pitchFamily="18" charset="0"/>
                <a:ea typeface="Times New Roman" panose="02020603050405020304" pitchFamily="18" charset="0"/>
                <a:cs typeface="Times New Roman" panose="02020603050405020304" pitchFamily="18" charset="0"/>
              </a:rPr>
              <a:t>….</a:t>
            </a:r>
            <a:r>
              <a:rPr lang="en-US" b="1" dirty="0">
                <a:solidFill>
                  <a:schemeClr val="accent6"/>
                </a:solidFill>
                <a:latin typeface="Times New Roman" panose="02020603050405020304" pitchFamily="18" charset="0"/>
                <a:ea typeface="Times New Roman" panose="02020603050405020304" pitchFamily="18" charset="0"/>
                <a:cs typeface="Times New Roman" panose="02020603050405020304" pitchFamily="18" charset="0"/>
              </a:rPr>
              <a:t>5</a:t>
            </a:r>
            <a:endParaRPr kumimoji="0" lang="en-US" b="0" i="0" u="none" strike="noStrike" cap="none" normalizeH="0" baseline="0" dirty="0">
              <a:ln>
                <a:noFill/>
              </a:ln>
              <a:solidFill>
                <a:schemeClr val="accent6"/>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Role and Function of Guest services in General</a:t>
            </a:r>
            <a:r>
              <a:rPr kumimoji="0" lang="en-US" b="0"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b="1" dirty="0">
                <a:solidFill>
                  <a:schemeClr val="accent6"/>
                </a:solidFill>
                <a:latin typeface="Times New Roman" panose="02020603050405020304" pitchFamily="18" charset="0"/>
                <a:ea typeface="Times New Roman" panose="02020603050405020304" pitchFamily="18" charset="0"/>
                <a:cs typeface="Times New Roman" panose="02020603050405020304" pitchFamily="18" charset="0"/>
              </a:rPr>
              <a:t>6</a:t>
            </a:r>
            <a:endParaRPr kumimoji="0" lang="en-US" b="0" i="0" u="none" strike="noStrike" cap="none" normalizeH="0" baseline="0" dirty="0">
              <a:ln>
                <a:noFill/>
              </a:ln>
              <a:solidFill>
                <a:schemeClr val="accent6"/>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Hospitality and how hotels meet expectations</a:t>
            </a:r>
            <a:r>
              <a:rPr kumimoji="0" lang="en-US" b="0"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b="1" dirty="0">
                <a:solidFill>
                  <a:schemeClr val="accent6"/>
                </a:solidFill>
                <a:latin typeface="Times New Roman" panose="02020603050405020304" pitchFamily="18" charset="0"/>
                <a:ea typeface="Times New Roman" panose="02020603050405020304" pitchFamily="18" charset="0"/>
                <a:cs typeface="Times New Roman" panose="02020603050405020304" pitchFamily="18" charset="0"/>
              </a:rPr>
              <a:t>7</a:t>
            </a:r>
            <a:endParaRPr kumimoji="0" lang="en-US" b="0" i="0" u="none" strike="noStrike" cap="none" normalizeH="0" baseline="0" dirty="0">
              <a:ln>
                <a:noFill/>
              </a:ln>
              <a:solidFill>
                <a:schemeClr val="accent6"/>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r>
              <a:rPr kumimoji="0" lang="en-US" b="0"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b="1" dirty="0">
                <a:solidFill>
                  <a:schemeClr val="accent6"/>
                </a:solidFill>
                <a:latin typeface="Times New Roman" panose="02020603050405020304" pitchFamily="18" charset="0"/>
                <a:ea typeface="Times New Roman" panose="02020603050405020304" pitchFamily="18" charset="0"/>
                <a:cs typeface="Times New Roman" panose="02020603050405020304" pitchFamily="18" charset="0"/>
              </a:rPr>
              <a:t>8</a:t>
            </a:r>
            <a:endParaRPr kumimoji="0" lang="en-US" b="0" i="0" u="none" strike="noStrike" cap="none" normalizeH="0" baseline="0" dirty="0">
              <a:ln>
                <a:noFill/>
              </a:ln>
              <a:solidFill>
                <a:schemeClr val="accent6"/>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b="1"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r>
              <a:rPr kumimoji="0" lang="en-US" b="0" i="0" u="none" strike="noStrike" cap="none" normalizeH="0" baseline="0" dirty="0">
                <a:ln>
                  <a:noFill/>
                </a:ln>
                <a:solidFill>
                  <a:schemeClr val="accent6"/>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b="1" dirty="0">
                <a:solidFill>
                  <a:schemeClr val="accent6"/>
                </a:solidFill>
                <a:latin typeface="Times New Roman" panose="02020603050405020304" pitchFamily="18" charset="0"/>
                <a:ea typeface="Times New Roman" panose="02020603050405020304" pitchFamily="18" charset="0"/>
                <a:cs typeface="Times New Roman" panose="02020603050405020304" pitchFamily="18" charset="0"/>
              </a:rPr>
              <a:t>9</a:t>
            </a:r>
            <a:endParaRPr kumimoji="0" lang="en-US" b="0" i="0" u="none" strike="noStrike" cap="none" normalizeH="0" baseline="0" dirty="0">
              <a:ln>
                <a:noFill/>
              </a:ln>
              <a:solidFill>
                <a:schemeClr val="accent6"/>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accent6"/>
              </a:solidFill>
              <a:effectLst/>
              <a:latin typeface="Arial" panose="020B0604020202020204" pitchFamily="34" charset="0"/>
            </a:endParaRPr>
          </a:p>
        </p:txBody>
      </p:sp>
    </p:spTree>
    <p:extLst>
      <p:ext uri="{BB962C8B-B14F-4D97-AF65-F5344CB8AC3E}">
        <p14:creationId xmlns:p14="http://schemas.microsoft.com/office/powerpoint/2010/main" val="3569886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39"/>
          <p:cNvSpPr txBox="1">
            <a:spLocks noGrp="1"/>
          </p:cNvSpPr>
          <p:nvPr>
            <p:ph type="title"/>
          </p:nvPr>
        </p:nvSpPr>
        <p:spPr>
          <a:xfrm>
            <a:off x="720000" y="389004"/>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Introduction</a:t>
            </a:r>
            <a:endParaRPr dirty="0"/>
          </a:p>
        </p:txBody>
      </p:sp>
      <p:sp>
        <p:nvSpPr>
          <p:cNvPr id="333" name="Google Shape;333;p39"/>
          <p:cNvSpPr txBox="1">
            <a:spLocks noGrp="1"/>
          </p:cNvSpPr>
          <p:nvPr>
            <p:ph type="body" idx="1"/>
          </p:nvPr>
        </p:nvSpPr>
        <p:spPr>
          <a:xfrm>
            <a:off x="720000" y="3202119"/>
            <a:ext cx="7704000" cy="1122323"/>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US" dirty="0">
                <a:solidFill>
                  <a:schemeClr val="dk2"/>
                </a:solidFill>
              </a:rPr>
              <a:t>American Hotel, previously known as Hampton Inn or Hampton Inn &amp; Suites.</a:t>
            </a:r>
          </a:p>
          <a:p>
            <a:pPr marL="285750" lvl="0" indent="-285750" algn="just" rtl="0">
              <a:lnSpc>
                <a:spcPct val="150000"/>
              </a:lnSpc>
              <a:spcBef>
                <a:spcPts val="0"/>
              </a:spcBef>
              <a:spcAft>
                <a:spcPts val="0"/>
              </a:spcAft>
              <a:buFont typeface="Arial" panose="020B0604020202020204" pitchFamily="34" charset="0"/>
              <a:buChar char="•"/>
            </a:pPr>
            <a:r>
              <a:rPr lang="en-US" dirty="0"/>
              <a:t>First built in Memphis, Tennessee in 1984 by Holiday Corporation.</a:t>
            </a:r>
          </a:p>
          <a:p>
            <a:pPr marL="285750" lvl="0" indent="-285750" algn="just">
              <a:lnSpc>
                <a:spcPct val="150000"/>
              </a:lnSpc>
              <a:buFont typeface="Arial" panose="020B0604020202020204" pitchFamily="34" charset="0"/>
              <a:buChar char="•"/>
            </a:pPr>
            <a:r>
              <a:rPr lang="en-US" dirty="0"/>
              <a:t>First national network of mid-priced hotels to offer customers complimentary continental breakfast and local calls.</a:t>
            </a:r>
          </a:p>
          <a:p>
            <a:pPr marL="285750" lvl="0" indent="-285750" algn="just">
              <a:lnSpc>
                <a:spcPct val="150000"/>
              </a:lnSpc>
              <a:buFont typeface="Arial" panose="020B0604020202020204" pitchFamily="34" charset="0"/>
              <a:buChar char="•"/>
            </a:pPr>
            <a:r>
              <a:rPr lang="en-US" dirty="0">
                <a:solidFill>
                  <a:schemeClr val="dk2"/>
                </a:solidFill>
              </a:rPr>
              <a:t>New prototype in 2018.</a:t>
            </a:r>
          </a:p>
          <a:p>
            <a:pPr marL="285750" lvl="0" indent="-285750" algn="just">
              <a:lnSpc>
                <a:spcPct val="150000"/>
              </a:lnSpc>
              <a:buFont typeface="Arial" panose="020B0604020202020204" pitchFamily="34" charset="0"/>
              <a:buChar char="•"/>
            </a:pPr>
            <a:r>
              <a:rPr lang="en-US" dirty="0"/>
              <a:t>Most are privately owned.</a:t>
            </a:r>
            <a:endParaRPr dirty="0">
              <a:solidFill>
                <a:schemeClr val="dk2"/>
              </a:solidFill>
            </a:endParaRPr>
          </a:p>
        </p:txBody>
      </p:sp>
      <p:pic>
        <p:nvPicPr>
          <p:cNvPr id="2050" name="Picture 2" descr="Hampton by Hilton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4449" y="900448"/>
            <a:ext cx="3643848" cy="19456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999" y="463873"/>
            <a:ext cx="7704000" cy="457200"/>
          </a:xfrm>
        </p:spPr>
        <p:txBody>
          <a:bodyPr/>
          <a:lstStyle/>
          <a:p>
            <a:r>
              <a:rPr lang="en-US" dirty="0"/>
              <a:t>Main Consumers</a:t>
            </a:r>
          </a:p>
        </p:txBody>
      </p:sp>
      <p:sp>
        <p:nvSpPr>
          <p:cNvPr id="3" name="Text Placeholder 2"/>
          <p:cNvSpPr>
            <a:spLocks noGrp="1"/>
          </p:cNvSpPr>
          <p:nvPr>
            <p:ph type="body" idx="1"/>
          </p:nvPr>
        </p:nvSpPr>
        <p:spPr>
          <a:xfrm>
            <a:off x="5008097" y="1514259"/>
            <a:ext cx="3657601" cy="2062506"/>
          </a:xfrm>
        </p:spPr>
        <p:txBody>
          <a:bodyPr/>
          <a:lstStyle/>
          <a:p>
            <a:pPr algn="just">
              <a:lnSpc>
                <a:spcPct val="150000"/>
              </a:lnSpc>
              <a:buFont typeface="Arial" panose="020B0604020202020204" pitchFamily="34" charset="0"/>
              <a:buChar char="•"/>
            </a:pPr>
            <a:r>
              <a:rPr lang="en-US" dirty="0"/>
              <a:t>From all parts of the world.</a:t>
            </a:r>
          </a:p>
          <a:p>
            <a:pPr algn="just">
              <a:lnSpc>
                <a:spcPct val="150000"/>
              </a:lnSpc>
              <a:buFont typeface="Arial" panose="020B0604020202020204" pitchFamily="34" charset="0"/>
              <a:buChar char="•"/>
            </a:pPr>
            <a:r>
              <a:rPr lang="en-US" dirty="0"/>
              <a:t>Mid-range.</a:t>
            </a:r>
          </a:p>
          <a:p>
            <a:pPr algn="just">
              <a:lnSpc>
                <a:spcPct val="150000"/>
              </a:lnSpc>
              <a:buFont typeface="Arial" panose="020B0604020202020204" pitchFamily="34" charset="0"/>
              <a:buChar char="•"/>
            </a:pPr>
            <a:r>
              <a:rPr lang="en-US" dirty="0"/>
              <a:t>Both business and leisure visitors.</a:t>
            </a:r>
          </a:p>
          <a:p>
            <a:pPr algn="just">
              <a:lnSpc>
                <a:spcPct val="150000"/>
              </a:lnSpc>
              <a:buFont typeface="Arial" panose="020B0604020202020204" pitchFamily="34" charset="0"/>
              <a:buChar char="•"/>
            </a:pPr>
            <a:r>
              <a:rPr lang="en-US" dirty="0" err="1"/>
              <a:t>Regionalised</a:t>
            </a:r>
            <a:r>
              <a:rPr lang="en-US" dirty="0"/>
              <a:t> hotel rooms and architecture.</a:t>
            </a:r>
          </a:p>
          <a:p>
            <a:pPr algn="just">
              <a:lnSpc>
                <a:spcPct val="150000"/>
              </a:lnSpc>
              <a:buFont typeface="Arial" panose="020B0604020202020204" pitchFamily="34" charset="0"/>
              <a:buChar char="•"/>
            </a:pPr>
            <a:r>
              <a:rPr lang="en-US" dirty="0"/>
              <a:t>Local market-oriented variances.</a:t>
            </a:r>
          </a:p>
          <a:p>
            <a:pPr algn="just">
              <a:lnSpc>
                <a:spcPct val="150000"/>
              </a:lnSpc>
              <a:buFont typeface="Arial" panose="020B0604020202020204" pitchFamily="34" charset="0"/>
              <a:buChar char="•"/>
            </a:pPr>
            <a:r>
              <a:rPr lang="en-US" dirty="0" err="1"/>
              <a:t>Seekender</a:t>
            </a:r>
            <a:r>
              <a:rPr lang="en-US" dirty="0"/>
              <a:t> program.</a:t>
            </a:r>
          </a:p>
        </p:txBody>
      </p:sp>
      <p:sp>
        <p:nvSpPr>
          <p:cNvPr id="4" name="AutoShape 2" descr="5 Hospitality Tips for Achieving Top Rated Customer Satisfaction - Business  2 Communi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p:cNvPicPr>
            <a:picLocks noChangeAspect="1"/>
          </p:cNvPicPr>
          <p:nvPr/>
        </p:nvPicPr>
        <p:blipFill>
          <a:blip r:embed="rId3"/>
          <a:stretch>
            <a:fillRect/>
          </a:stretch>
        </p:blipFill>
        <p:spPr>
          <a:xfrm>
            <a:off x="1124013" y="1403377"/>
            <a:ext cx="3661117" cy="2545529"/>
          </a:xfrm>
          <a:prstGeom prst="rect">
            <a:avLst/>
          </a:prstGeom>
        </p:spPr>
      </p:pic>
    </p:spTree>
    <p:extLst>
      <p:ext uri="{BB962C8B-B14F-4D97-AF65-F5344CB8AC3E}">
        <p14:creationId xmlns:p14="http://schemas.microsoft.com/office/powerpoint/2010/main" val="1243217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632" y="346995"/>
            <a:ext cx="6809873" cy="457200"/>
          </a:xfrm>
        </p:spPr>
        <p:txBody>
          <a:bodyPr/>
          <a:lstStyle/>
          <a:p>
            <a:r>
              <a:rPr lang="en-US" sz="2400" dirty="0"/>
              <a:t>Nature, Scope and Role of Guest Services and Facilities</a:t>
            </a:r>
          </a:p>
        </p:txBody>
      </p:sp>
      <p:sp>
        <p:nvSpPr>
          <p:cNvPr id="3" name="Text Placeholder 2"/>
          <p:cNvSpPr>
            <a:spLocks noGrp="1"/>
          </p:cNvSpPr>
          <p:nvPr>
            <p:ph type="body" idx="1"/>
          </p:nvPr>
        </p:nvSpPr>
        <p:spPr>
          <a:xfrm>
            <a:off x="5292000" y="1598480"/>
            <a:ext cx="7704000" cy="2062506"/>
          </a:xfrm>
        </p:spPr>
        <p:txBody>
          <a:bodyPr/>
          <a:lstStyle/>
          <a:p>
            <a:pPr algn="just">
              <a:lnSpc>
                <a:spcPct val="150000"/>
              </a:lnSpc>
              <a:buFont typeface="Arial" panose="020B0604020202020204" pitchFamily="34" charset="0"/>
              <a:buChar char="•"/>
            </a:pPr>
            <a:r>
              <a:rPr lang="en-US" dirty="0"/>
              <a:t>Establishing itself as a world authority.</a:t>
            </a:r>
          </a:p>
          <a:p>
            <a:pPr algn="just">
              <a:lnSpc>
                <a:spcPct val="150000"/>
              </a:lnSpc>
              <a:buFont typeface="Arial" panose="020B0604020202020204" pitchFamily="34" charset="0"/>
              <a:buChar char="•"/>
            </a:pPr>
            <a:r>
              <a:rPr lang="en-US" dirty="0"/>
              <a:t>100% Hampton Guarantee.</a:t>
            </a:r>
          </a:p>
          <a:p>
            <a:pPr algn="just">
              <a:lnSpc>
                <a:spcPct val="150000"/>
              </a:lnSpc>
              <a:buFont typeface="Arial" panose="020B0604020202020204" pitchFamily="34" charset="0"/>
              <a:buChar char="•"/>
            </a:pPr>
            <a:r>
              <a:rPr lang="en-US" dirty="0"/>
              <a:t>Bundled Services.</a:t>
            </a:r>
          </a:p>
          <a:p>
            <a:pPr algn="just">
              <a:lnSpc>
                <a:spcPct val="150000"/>
              </a:lnSpc>
              <a:buFont typeface="Arial" panose="020B0604020202020204" pitchFamily="34" charset="0"/>
              <a:buChar char="•"/>
            </a:pPr>
            <a:r>
              <a:rPr lang="en-US" dirty="0"/>
              <a:t>Travel-objective focused.</a:t>
            </a:r>
          </a:p>
          <a:p>
            <a:pPr algn="just">
              <a:lnSpc>
                <a:spcPct val="150000"/>
              </a:lnSpc>
              <a:buFont typeface="Arial" panose="020B0604020202020204" pitchFamily="34" charset="0"/>
              <a:buChar char="•"/>
            </a:pPr>
            <a:r>
              <a:rPr lang="en-US" dirty="0"/>
              <a:t>25-30 employees.</a:t>
            </a:r>
          </a:p>
        </p:txBody>
      </p:sp>
      <p:sp>
        <p:nvSpPr>
          <p:cNvPr id="4" name="AutoShape 2" descr="5 Hospitality Tips for Achieving Top Rated Customer Satisfaction - Business  2 Communit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p:cNvPicPr>
            <a:picLocks noChangeAspect="1"/>
          </p:cNvPicPr>
          <p:nvPr/>
        </p:nvPicPr>
        <p:blipFill>
          <a:blip r:embed="rId3"/>
          <a:stretch>
            <a:fillRect/>
          </a:stretch>
        </p:blipFill>
        <p:spPr>
          <a:xfrm>
            <a:off x="876410" y="1215189"/>
            <a:ext cx="4272213" cy="3152274"/>
          </a:xfrm>
          <a:prstGeom prst="rect">
            <a:avLst/>
          </a:prstGeom>
        </p:spPr>
      </p:pic>
    </p:spTree>
    <p:extLst>
      <p:ext uri="{BB962C8B-B14F-4D97-AF65-F5344CB8AC3E}">
        <p14:creationId xmlns:p14="http://schemas.microsoft.com/office/powerpoint/2010/main" val="2822812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048" y="539500"/>
            <a:ext cx="6002039" cy="457200"/>
          </a:xfrm>
        </p:spPr>
        <p:txBody>
          <a:bodyPr/>
          <a:lstStyle/>
          <a:p>
            <a:r>
              <a:rPr lang="en-US" b="1" dirty="0"/>
              <a:t>The Role and Function of Guest Services in General </a:t>
            </a:r>
            <a:br>
              <a:rPr lang="en-US" b="1" dirty="0"/>
            </a:br>
            <a:endParaRPr lang="en-US" dirty="0"/>
          </a:p>
        </p:txBody>
      </p:sp>
      <p:sp>
        <p:nvSpPr>
          <p:cNvPr id="3" name="Text Placeholder 2"/>
          <p:cNvSpPr>
            <a:spLocks noGrp="1"/>
          </p:cNvSpPr>
          <p:nvPr>
            <p:ph type="body" idx="1"/>
          </p:nvPr>
        </p:nvSpPr>
        <p:spPr>
          <a:xfrm>
            <a:off x="4544499" y="1215750"/>
            <a:ext cx="4125113" cy="3383700"/>
          </a:xfrm>
        </p:spPr>
        <p:txBody>
          <a:bodyPr/>
          <a:lstStyle/>
          <a:p>
            <a:pPr>
              <a:lnSpc>
                <a:spcPct val="150000"/>
              </a:lnSpc>
              <a:buFont typeface="Arial" panose="020B0604020202020204" pitchFamily="34" charset="0"/>
              <a:buChar char="•"/>
            </a:pPr>
            <a:r>
              <a:rPr lang="en-US" dirty="0"/>
              <a:t>Crucial in the hospitality industry.</a:t>
            </a:r>
          </a:p>
          <a:p>
            <a:pPr>
              <a:lnSpc>
                <a:spcPct val="150000"/>
              </a:lnSpc>
              <a:buFont typeface="Arial" panose="020B0604020202020204" pitchFamily="34" charset="0"/>
              <a:buChar char="•"/>
            </a:pPr>
            <a:r>
              <a:rPr lang="en-US" dirty="0"/>
              <a:t>Work in places where patrons require assistance or information.</a:t>
            </a:r>
          </a:p>
          <a:p>
            <a:pPr>
              <a:lnSpc>
                <a:spcPct val="150000"/>
              </a:lnSpc>
              <a:buFont typeface="Arial" panose="020B0604020202020204" pitchFamily="34" charset="0"/>
              <a:buChar char="•"/>
            </a:pPr>
            <a:r>
              <a:rPr lang="en-US" dirty="0"/>
              <a:t>Multitask to give excellent service.</a:t>
            </a:r>
          </a:p>
          <a:p>
            <a:pPr>
              <a:lnSpc>
                <a:spcPct val="150000"/>
              </a:lnSpc>
              <a:buFont typeface="Arial" panose="020B0604020202020204" pitchFamily="34" charset="0"/>
              <a:buChar char="•"/>
            </a:pPr>
            <a:r>
              <a:rPr lang="en-US" dirty="0"/>
              <a:t>Create a welcoming environment.</a:t>
            </a:r>
          </a:p>
          <a:p>
            <a:pPr>
              <a:lnSpc>
                <a:spcPct val="150000"/>
              </a:lnSpc>
              <a:buFont typeface="Arial" panose="020B0604020202020204" pitchFamily="34" charset="0"/>
              <a:buChar char="•"/>
            </a:pPr>
            <a:r>
              <a:rPr lang="en-US" dirty="0"/>
              <a:t>Ensure that clients are satisfied.</a:t>
            </a:r>
          </a:p>
        </p:txBody>
      </p:sp>
      <p:pic>
        <p:nvPicPr>
          <p:cNvPr id="4100" name="Picture 4" descr="Guest Service Agent- Online Program | Penn Fo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13" y="1395663"/>
            <a:ext cx="3767603" cy="2935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75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4426" y="539500"/>
            <a:ext cx="5768283" cy="457200"/>
          </a:xfrm>
        </p:spPr>
        <p:txBody>
          <a:bodyPr/>
          <a:lstStyle/>
          <a:p>
            <a:r>
              <a:rPr lang="en-US" sz="2400" b="1" dirty="0"/>
              <a:t>The importance of hospitality and how hotels meet/exceed guest expectations </a:t>
            </a:r>
          </a:p>
        </p:txBody>
      </p:sp>
      <p:sp>
        <p:nvSpPr>
          <p:cNvPr id="3" name="Text Placeholder 2"/>
          <p:cNvSpPr>
            <a:spLocks noGrp="1"/>
          </p:cNvSpPr>
          <p:nvPr>
            <p:ph type="body" idx="1"/>
          </p:nvPr>
        </p:nvSpPr>
        <p:spPr>
          <a:xfrm>
            <a:off x="4865739" y="1215750"/>
            <a:ext cx="4147633" cy="3383700"/>
          </a:xfrm>
        </p:spPr>
        <p:txBody>
          <a:bodyPr/>
          <a:lstStyle/>
          <a:p>
            <a:pPr marL="127000" indent="0">
              <a:lnSpc>
                <a:spcPct val="150000"/>
              </a:lnSpc>
              <a:buNone/>
            </a:pPr>
            <a:r>
              <a:rPr lang="en-US" dirty="0"/>
              <a:t>Hospitality is important because:</a:t>
            </a:r>
          </a:p>
          <a:p>
            <a:pPr>
              <a:lnSpc>
                <a:spcPct val="150000"/>
              </a:lnSpc>
              <a:buFont typeface="Arial" panose="020B0604020202020204" pitchFamily="34" charset="0"/>
              <a:buChar char="•"/>
            </a:pPr>
            <a:r>
              <a:rPr lang="en-US" dirty="0"/>
              <a:t>Promotes cross-cultural appreciation.</a:t>
            </a:r>
          </a:p>
          <a:p>
            <a:pPr>
              <a:lnSpc>
                <a:spcPct val="150000"/>
              </a:lnSpc>
              <a:buFont typeface="Arial" panose="020B0604020202020204" pitchFamily="34" charset="0"/>
              <a:buChar char="•"/>
            </a:pPr>
            <a:r>
              <a:rPr lang="en-US" dirty="0"/>
              <a:t>Services provided are required for people’s daily life.</a:t>
            </a:r>
          </a:p>
          <a:p>
            <a:pPr marL="127000" indent="0">
              <a:lnSpc>
                <a:spcPct val="150000"/>
              </a:lnSpc>
              <a:buNone/>
            </a:pPr>
            <a:r>
              <a:rPr lang="en-US" dirty="0"/>
              <a:t>To exceed customer expectations, hotels must:</a:t>
            </a:r>
          </a:p>
          <a:p>
            <a:pPr>
              <a:lnSpc>
                <a:spcPct val="150000"/>
              </a:lnSpc>
              <a:buFont typeface="Arial" panose="020B0604020202020204" pitchFamily="34" charset="0"/>
              <a:buChar char="•"/>
            </a:pPr>
            <a:r>
              <a:rPr lang="en-US" dirty="0"/>
              <a:t>Have thorough understanding of clients.</a:t>
            </a:r>
          </a:p>
          <a:p>
            <a:pPr>
              <a:lnSpc>
                <a:spcPct val="150000"/>
              </a:lnSpc>
              <a:buFont typeface="Arial" panose="020B0604020202020204" pitchFamily="34" charset="0"/>
              <a:buChar char="•"/>
            </a:pPr>
            <a:r>
              <a:rPr lang="en-US" dirty="0"/>
              <a:t>Map out customer experience.</a:t>
            </a:r>
          </a:p>
          <a:p>
            <a:pPr>
              <a:lnSpc>
                <a:spcPct val="150000"/>
              </a:lnSpc>
              <a:buFont typeface="Arial" panose="020B0604020202020204" pitchFamily="34" charset="0"/>
              <a:buChar char="•"/>
            </a:pPr>
            <a:r>
              <a:rPr lang="en-US" dirty="0"/>
              <a:t>Establish benchmark.</a:t>
            </a:r>
          </a:p>
          <a:p>
            <a:pPr>
              <a:lnSpc>
                <a:spcPct val="150000"/>
              </a:lnSpc>
              <a:buFont typeface="Arial" panose="020B0604020202020204" pitchFamily="34" charset="0"/>
              <a:buChar char="•"/>
            </a:pPr>
            <a:r>
              <a:rPr lang="en-US" dirty="0"/>
              <a:t>Set reasonable expectations for marketing.</a:t>
            </a:r>
          </a:p>
          <a:p>
            <a:pPr>
              <a:lnSpc>
                <a:spcPct val="150000"/>
              </a:lnSpc>
              <a:buFont typeface="Arial" panose="020B0604020202020204" pitchFamily="34" charset="0"/>
              <a:buChar char="•"/>
            </a:pPr>
            <a:r>
              <a:rPr lang="en-US" dirty="0"/>
              <a:t>Establish policies for staff.</a:t>
            </a:r>
          </a:p>
        </p:txBody>
      </p:sp>
      <p:pic>
        <p:nvPicPr>
          <p:cNvPr id="4" name="Picture 3"/>
          <p:cNvPicPr>
            <a:picLocks noChangeAspect="1"/>
          </p:cNvPicPr>
          <p:nvPr/>
        </p:nvPicPr>
        <p:blipFill>
          <a:blip r:embed="rId3"/>
          <a:stretch>
            <a:fillRect/>
          </a:stretch>
        </p:blipFill>
        <p:spPr>
          <a:xfrm>
            <a:off x="962526" y="1264376"/>
            <a:ext cx="3712602" cy="3335074"/>
          </a:xfrm>
          <a:prstGeom prst="rect">
            <a:avLst/>
          </a:prstGeom>
        </p:spPr>
      </p:pic>
    </p:spTree>
    <p:extLst>
      <p:ext uri="{BB962C8B-B14F-4D97-AF65-F5344CB8AC3E}">
        <p14:creationId xmlns:p14="http://schemas.microsoft.com/office/powerpoint/2010/main" val="2853652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Text Placeholder 2"/>
          <p:cNvSpPr>
            <a:spLocks noGrp="1"/>
          </p:cNvSpPr>
          <p:nvPr>
            <p:ph type="body" idx="1"/>
          </p:nvPr>
        </p:nvSpPr>
        <p:spPr/>
        <p:txBody>
          <a:bodyPr/>
          <a:lstStyle/>
          <a:p>
            <a:r>
              <a:rPr lang="en-US" dirty="0"/>
              <a:t>One of the most well known hotel businesses.</a:t>
            </a:r>
          </a:p>
          <a:p>
            <a:r>
              <a:rPr lang="en-US" dirty="0"/>
              <a:t>Largest pipeline.</a:t>
            </a:r>
          </a:p>
          <a:p>
            <a:r>
              <a:rPr lang="en-US" dirty="0"/>
              <a:t>Top notch amenities and services in mid-range.</a:t>
            </a:r>
          </a:p>
          <a:p>
            <a:r>
              <a:rPr lang="en-US" dirty="0"/>
              <a:t>Excellent example in the hospitality industry.</a:t>
            </a:r>
          </a:p>
        </p:txBody>
      </p:sp>
      <p:pic>
        <p:nvPicPr>
          <p:cNvPr id="6146" name="Picture 2" descr="Hampton by Hilton Warsaw Airport in Warsaw - See 2023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00" y="1349468"/>
            <a:ext cx="4091572" cy="3116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022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Text Placeholder 2"/>
          <p:cNvSpPr>
            <a:spLocks noGrp="1"/>
          </p:cNvSpPr>
          <p:nvPr>
            <p:ph type="body" idx="1"/>
          </p:nvPr>
        </p:nvSpPr>
        <p:spPr>
          <a:xfrm>
            <a:off x="912505" y="1442631"/>
            <a:ext cx="7704000" cy="3383700"/>
          </a:xfrm>
        </p:spPr>
        <p:txBody>
          <a:bodyPr/>
          <a:lstStyle/>
          <a:p>
            <a:pPr marL="127000" indent="0">
              <a:lnSpc>
                <a:spcPct val="150000"/>
              </a:lnSpc>
              <a:buNone/>
            </a:pPr>
            <a:r>
              <a:rPr lang="en-US" sz="1200" dirty="0" err="1"/>
              <a:t>Chibili</a:t>
            </a:r>
            <a:r>
              <a:rPr lang="en-US" sz="1200" dirty="0"/>
              <a:t>, M. (2017) </a:t>
            </a:r>
            <a:r>
              <a:rPr lang="en-US" sz="1200" i="1" dirty="0"/>
              <a:t>Modern Hotel Operations Management</a:t>
            </a:r>
            <a:r>
              <a:rPr lang="en-US" sz="1200" dirty="0"/>
              <a:t>. Milton: Taylor and Francis. </a:t>
            </a:r>
          </a:p>
          <a:p>
            <a:pPr marL="127000" indent="0">
              <a:lnSpc>
                <a:spcPct val="150000"/>
              </a:lnSpc>
              <a:buNone/>
            </a:pPr>
            <a:r>
              <a:rPr lang="en-US" sz="1200" dirty="0" err="1"/>
              <a:t>Choudhary</a:t>
            </a:r>
            <a:r>
              <a:rPr lang="en-US" sz="1200" dirty="0"/>
              <a:t>, V. (2013) </a:t>
            </a:r>
            <a:r>
              <a:rPr lang="en-US" sz="1200" i="1" dirty="0"/>
              <a:t>Hospitality industry</a:t>
            </a:r>
            <a:r>
              <a:rPr lang="en-US" sz="1200" dirty="0"/>
              <a:t>. New Delhi: Centrum Press. </a:t>
            </a:r>
          </a:p>
          <a:p>
            <a:pPr marL="127000" indent="0">
              <a:lnSpc>
                <a:spcPct val="150000"/>
              </a:lnSpc>
              <a:buNone/>
            </a:pPr>
            <a:r>
              <a:rPr lang="en-US" sz="1200" dirty="0" err="1"/>
              <a:t>Doggrell</a:t>
            </a:r>
            <a:r>
              <a:rPr lang="en-US" sz="1200" dirty="0"/>
              <a:t>, K. (2020) </a:t>
            </a:r>
            <a:r>
              <a:rPr lang="en-US" sz="1200" i="1" dirty="0"/>
              <a:t>Checking out: What the rise of the sharing economy means for the future of the hotel industry</a:t>
            </a:r>
            <a:r>
              <a:rPr lang="en-US" sz="1200" dirty="0"/>
              <a:t>. London: Bloomsbury Business. </a:t>
            </a:r>
          </a:p>
          <a:p>
            <a:pPr marL="127000" indent="0">
              <a:lnSpc>
                <a:spcPct val="150000"/>
              </a:lnSpc>
              <a:buNone/>
            </a:pPr>
            <a:r>
              <a:rPr lang="en-US" sz="1200" dirty="0"/>
              <a:t>Ford, R.C. and </a:t>
            </a:r>
            <a:r>
              <a:rPr lang="en-US" sz="1200" dirty="0" err="1"/>
              <a:t>Sturman</a:t>
            </a:r>
            <a:r>
              <a:rPr lang="en-US" sz="1200" dirty="0"/>
              <a:t>, M.C. (2020) </a:t>
            </a:r>
            <a:r>
              <a:rPr lang="en-US" sz="1200" i="1" dirty="0"/>
              <a:t>Managing hospitality </a:t>
            </a:r>
            <a:r>
              <a:rPr lang="en-US" sz="1200" i="1" dirty="0" err="1"/>
              <a:t>organisations</a:t>
            </a:r>
            <a:r>
              <a:rPr lang="en-US" sz="1200" i="1" dirty="0"/>
              <a:t>: Achieving excellence in the guest experience</a:t>
            </a:r>
            <a:r>
              <a:rPr lang="en-US" sz="1200" dirty="0"/>
              <a:t>. Los Angeles: SAGE. </a:t>
            </a:r>
          </a:p>
          <a:p>
            <a:pPr marL="127000" indent="0">
              <a:lnSpc>
                <a:spcPct val="150000"/>
              </a:lnSpc>
              <a:buNone/>
            </a:pPr>
            <a:r>
              <a:rPr lang="en-US" sz="1200" dirty="0"/>
              <a:t>Hayes, D.K., </a:t>
            </a:r>
            <a:r>
              <a:rPr lang="en-US" sz="1200" dirty="0" err="1"/>
              <a:t>Ninemeier</a:t>
            </a:r>
            <a:r>
              <a:rPr lang="en-US" sz="1200" dirty="0"/>
              <a:t>, J.D. and Miller, A.A. (2012) </a:t>
            </a:r>
            <a:r>
              <a:rPr lang="en-US" sz="1200" i="1" dirty="0"/>
              <a:t>Foundations of lodging management</a:t>
            </a:r>
            <a:r>
              <a:rPr lang="en-US" sz="1200" dirty="0"/>
              <a:t>. Boston: Prentice Hall. </a:t>
            </a:r>
          </a:p>
          <a:p>
            <a:pPr marL="127000" indent="0">
              <a:lnSpc>
                <a:spcPct val="150000"/>
              </a:lnSpc>
              <a:buNone/>
            </a:pPr>
            <a:r>
              <a:rPr lang="en-US" sz="1200" dirty="0"/>
              <a:t>Jackson, E. (2018) </a:t>
            </a:r>
            <a:r>
              <a:rPr lang="en-US" sz="1200" i="1" dirty="0"/>
              <a:t>Hotel Management</a:t>
            </a:r>
            <a:r>
              <a:rPr lang="en-US" sz="1200" dirty="0"/>
              <a:t>. New York, NY: Larsen &amp; Keller. </a:t>
            </a:r>
          </a:p>
          <a:p>
            <a:pPr marL="127000" indent="0">
              <a:lnSpc>
                <a:spcPct val="150000"/>
              </a:lnSpc>
              <a:buNone/>
            </a:pPr>
            <a:r>
              <a:rPr lang="en-US" sz="1200" dirty="0"/>
              <a:t>Plunkett, D. (2013) </a:t>
            </a:r>
            <a:r>
              <a:rPr lang="en-US" sz="1200" i="1" dirty="0"/>
              <a:t>Detail in contemporary hotel design</a:t>
            </a:r>
            <a:r>
              <a:rPr lang="en-US" sz="1200" dirty="0"/>
              <a:t>. London: Laurence King Publishing. </a:t>
            </a:r>
          </a:p>
          <a:p>
            <a:pPr marL="127000" indent="0">
              <a:lnSpc>
                <a:spcPct val="150000"/>
              </a:lnSpc>
              <a:buNone/>
            </a:pPr>
            <a:r>
              <a:rPr lang="en-US" sz="1200" dirty="0" err="1"/>
              <a:t>Poonia</a:t>
            </a:r>
            <a:r>
              <a:rPr lang="en-US" sz="1200" dirty="0"/>
              <a:t>, V.S. (2018) </a:t>
            </a:r>
            <a:r>
              <a:rPr lang="en-US" sz="1200" i="1" dirty="0"/>
              <a:t>Hotel Management</a:t>
            </a:r>
            <a:r>
              <a:rPr lang="en-US" sz="1200" dirty="0"/>
              <a:t>. New Delhi: Aggarwal Book House. </a:t>
            </a:r>
          </a:p>
          <a:p>
            <a:pPr marL="127000" indent="0">
              <a:lnSpc>
                <a:spcPct val="150000"/>
              </a:lnSpc>
              <a:buNone/>
            </a:pPr>
            <a:r>
              <a:rPr lang="en-US" sz="1200" dirty="0" err="1"/>
              <a:t>Rajpal</a:t>
            </a:r>
            <a:r>
              <a:rPr lang="en-US" sz="1200" dirty="0"/>
              <a:t>, N. (2013) </a:t>
            </a:r>
            <a:r>
              <a:rPr lang="en-US" sz="1200" i="1" dirty="0"/>
              <a:t>Guest Service Management</a:t>
            </a:r>
            <a:r>
              <a:rPr lang="en-US" sz="1200" dirty="0"/>
              <a:t>. New Delhi: </a:t>
            </a:r>
            <a:r>
              <a:rPr lang="en-US" sz="1200" dirty="0" err="1"/>
              <a:t>Anmol</a:t>
            </a:r>
            <a:r>
              <a:rPr lang="en-US" sz="1200" dirty="0"/>
              <a:t> Publications. </a:t>
            </a:r>
          </a:p>
          <a:p>
            <a:pPr marL="127000" indent="0">
              <a:lnSpc>
                <a:spcPct val="150000"/>
              </a:lnSpc>
              <a:buNone/>
            </a:pPr>
            <a:r>
              <a:rPr lang="en-US" sz="1200" dirty="0"/>
              <a:t>Wood, A. (2017) </a:t>
            </a:r>
            <a:r>
              <a:rPr lang="en-US" sz="1200" i="1" dirty="0"/>
              <a:t>The Hotel and Resort Marketing Bible </a:t>
            </a:r>
            <a:r>
              <a:rPr lang="en-US" sz="1200" dirty="0"/>
              <a:t>. </a:t>
            </a:r>
            <a:r>
              <a:rPr lang="en-US" sz="1200" dirty="0" err="1"/>
              <a:t>CreateSpace</a:t>
            </a:r>
            <a:r>
              <a:rPr lang="en-US" sz="1200" dirty="0"/>
              <a:t> Independent Publishing Platform. </a:t>
            </a:r>
          </a:p>
          <a:p>
            <a:pPr marL="127000" indent="0">
              <a:buNone/>
            </a:pPr>
            <a:r>
              <a:rPr lang="en-US" dirty="0"/>
              <a:t> </a:t>
            </a:r>
          </a:p>
          <a:p>
            <a:pPr marL="127000" indent="0">
              <a:buNone/>
            </a:pPr>
            <a:r>
              <a:rPr lang="en-US" dirty="0"/>
              <a:t> </a:t>
            </a:r>
          </a:p>
          <a:p>
            <a:pPr marL="127000" indent="0" algn="just">
              <a:buNone/>
            </a:pPr>
            <a:endParaRPr lang="en-US" dirty="0"/>
          </a:p>
        </p:txBody>
      </p:sp>
    </p:spTree>
    <p:extLst>
      <p:ext uri="{BB962C8B-B14F-4D97-AF65-F5344CB8AC3E}">
        <p14:creationId xmlns:p14="http://schemas.microsoft.com/office/powerpoint/2010/main" val="1020606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ộ hình nền Powerpoint Slide Thank you đẹp, chân thành nhất">
            <a:extLst>
              <a:ext uri="{FF2B5EF4-FFF2-40B4-BE49-F238E27FC236}">
                <a16:creationId xmlns:a16="http://schemas.microsoft.com/office/drawing/2014/main" id="{DFCD0DBE-F605-A84E-9EA0-8A5176988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0191" y="616868"/>
            <a:ext cx="6663617" cy="3909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8309659"/>
      </p:ext>
    </p:extLst>
  </p:cSld>
  <p:clrMapOvr>
    <a:masterClrMapping/>
  </p:clrMapOvr>
</p:sld>
</file>

<file path=ppt/theme/theme1.xml><?xml version="1.0" encoding="utf-8"?>
<a:theme xmlns:a="http://schemas.openxmlformats.org/drawingml/2006/main" name="Career Technical Subject for Middle School - 6th Grade: Hospitality &amp; Tourism by Slidesgo">
  <a:themeElements>
    <a:clrScheme name="Simple Light">
      <a:dk1>
        <a:srgbClr val="173D3A"/>
      </a:dk1>
      <a:lt1>
        <a:srgbClr val="FFC39A"/>
      </a:lt1>
      <a:dk2>
        <a:srgbClr val="F6F6F6"/>
      </a:dk2>
      <a:lt2>
        <a:srgbClr val="265A56"/>
      </a:lt2>
      <a:accent1>
        <a:srgbClr val="0C2422"/>
      </a:accent1>
      <a:accent2>
        <a:srgbClr val="2C7A74"/>
      </a:accent2>
      <a:accent3>
        <a:srgbClr val="FFE3CF"/>
      </a:accent3>
      <a:accent4>
        <a:srgbClr val="FFFFFF"/>
      </a:accent4>
      <a:accent5>
        <a:srgbClr val="FFFFFF"/>
      </a:accent5>
      <a:accent6>
        <a:srgbClr val="FFFFFF"/>
      </a:accent6>
      <a:hlink>
        <a:srgbClr val="FFE3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1419</Words>
  <Application>Microsoft Office PowerPoint</Application>
  <PresentationFormat>On-screen Show (16:9)</PresentationFormat>
  <Paragraphs>78</Paragraphs>
  <Slides>10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Google Sans</vt:lpstr>
      <vt:lpstr>Bebas Neue</vt:lpstr>
      <vt:lpstr>Didact Gothic</vt:lpstr>
      <vt:lpstr>Times New Roman</vt:lpstr>
      <vt:lpstr>Philosopher</vt:lpstr>
      <vt:lpstr>Roboto Condensed Light</vt:lpstr>
      <vt:lpstr>Career Technical Subject for Middle School - 6th Grade: Hospitality &amp; Tourism by Slidesgo</vt:lpstr>
      <vt:lpstr>BMIH4003 Hospitality and Guest Services  Hampton by Hilton Presented By Mohammed Abdur Razzak</vt:lpstr>
      <vt:lpstr>Table of Contents</vt:lpstr>
      <vt:lpstr>Introduction</vt:lpstr>
      <vt:lpstr>Main Consumers</vt:lpstr>
      <vt:lpstr>Nature, Scope and Role of Guest Services and Facilities</vt:lpstr>
      <vt:lpstr>The Role and Function of Guest Services in General  </vt:lpstr>
      <vt:lpstr>The importance of hospitality and how hotels meet/exceed guest expectations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Hampton by Hilton Presented By Mohammed Abdur Razzak</dc:title>
  <cp:lastModifiedBy>Mohammed Razzak</cp:lastModifiedBy>
  <cp:revision>1</cp:revision>
  <dcterms:modified xsi:type="dcterms:W3CDTF">2023-02-05T11:44:03Z</dcterms:modified>
</cp:coreProperties>
</file>