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1"/>
  </p:notesMasterIdLst>
  <p:sldIdLst>
    <p:sldId id="256" r:id="rId2"/>
    <p:sldId id="262" r:id="rId3"/>
    <p:sldId id="263" r:id="rId4"/>
    <p:sldId id="257" r:id="rId5"/>
    <p:sldId id="260" r:id="rId6"/>
    <p:sldId id="259" r:id="rId7"/>
    <p:sldId id="265" r:id="rId8"/>
    <p:sldId id="261" r:id="rId9"/>
    <p:sldId id="264" r:id="rId10"/>
    <p:sldId id="266"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029" autoAdjust="0"/>
  </p:normalViewPr>
  <p:slideViewPr>
    <p:cSldViewPr snapToGrid="0">
      <p:cViewPr varScale="1">
        <p:scale>
          <a:sx n="68" d="100"/>
          <a:sy n="68" d="100"/>
        </p:scale>
        <p:origin x="12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8C07AB-DE64-4D1C-9E82-8DE88D1F0041}"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028E7853-8410-4DF5-97FD-B80AA0C14558}">
      <dgm:prSet/>
      <dgm:spPr/>
      <dgm:t>
        <a:bodyPr/>
        <a:lstStyle/>
        <a:p>
          <a:pPr>
            <a:defRPr b="1"/>
          </a:pPr>
          <a:r>
            <a:rPr lang="en-US"/>
            <a:t>2017–2018</a:t>
          </a:r>
        </a:p>
      </dgm:t>
    </dgm:pt>
    <dgm:pt modelId="{4FA35473-825D-4AD2-8F85-726389B80B1B}" type="parTrans" cxnId="{C43F1202-5301-48EB-833C-3DF31F6406F0}">
      <dgm:prSet/>
      <dgm:spPr/>
      <dgm:t>
        <a:bodyPr/>
        <a:lstStyle/>
        <a:p>
          <a:endParaRPr lang="en-US"/>
        </a:p>
      </dgm:t>
    </dgm:pt>
    <dgm:pt modelId="{D1108B9F-89FA-47F5-B9C2-FCF22FAC1A06}" type="sibTrans" cxnId="{C43F1202-5301-48EB-833C-3DF31F6406F0}">
      <dgm:prSet/>
      <dgm:spPr/>
      <dgm:t>
        <a:bodyPr/>
        <a:lstStyle/>
        <a:p>
          <a:endParaRPr lang="en-US"/>
        </a:p>
      </dgm:t>
    </dgm:pt>
    <dgm:pt modelId="{E7995F5C-C19A-44D2-8F6C-9E8D0CBF5339}">
      <dgm:prSet/>
      <dgm:spPr/>
      <dgm:t>
        <a:bodyPr/>
        <a:lstStyle/>
        <a:p>
          <a:r>
            <a:rPr lang="en-US" dirty="0"/>
            <a:t>Initial concept 2017-2018 </a:t>
          </a:r>
        </a:p>
      </dgm:t>
    </dgm:pt>
    <dgm:pt modelId="{8D062820-0074-4BFE-9151-4200314C4F6B}" type="parTrans" cxnId="{B2379C81-7226-4449-B229-FBA116283B4D}">
      <dgm:prSet/>
      <dgm:spPr/>
      <dgm:t>
        <a:bodyPr/>
        <a:lstStyle/>
        <a:p>
          <a:endParaRPr lang="en-US"/>
        </a:p>
      </dgm:t>
    </dgm:pt>
    <dgm:pt modelId="{0E8472FF-690C-44D6-961F-DC8EE244B5F1}" type="sibTrans" cxnId="{B2379C81-7226-4449-B229-FBA116283B4D}">
      <dgm:prSet/>
      <dgm:spPr/>
      <dgm:t>
        <a:bodyPr/>
        <a:lstStyle/>
        <a:p>
          <a:endParaRPr lang="en-US"/>
        </a:p>
      </dgm:t>
    </dgm:pt>
    <dgm:pt modelId="{4D3179E6-1818-49B9-9B0B-BEA7DF278883}">
      <dgm:prSet/>
      <dgm:spPr/>
      <dgm:t>
        <a:bodyPr/>
        <a:lstStyle/>
        <a:p>
          <a:pPr>
            <a:defRPr b="1"/>
          </a:pPr>
          <a:r>
            <a:rPr lang="en-US"/>
            <a:t>2019</a:t>
          </a:r>
        </a:p>
      </dgm:t>
    </dgm:pt>
    <dgm:pt modelId="{1DF7BC9A-8A9E-4A4D-9961-1CA98ED80AB2}" type="parTrans" cxnId="{D0A21E4B-BB19-4DD3-B754-CFCCBCF54A93}">
      <dgm:prSet/>
      <dgm:spPr/>
      <dgm:t>
        <a:bodyPr/>
        <a:lstStyle/>
        <a:p>
          <a:endParaRPr lang="en-US"/>
        </a:p>
      </dgm:t>
    </dgm:pt>
    <dgm:pt modelId="{A60115C0-34CD-4F1C-94B7-85F42C5891D1}" type="sibTrans" cxnId="{D0A21E4B-BB19-4DD3-B754-CFCCBCF54A93}">
      <dgm:prSet/>
      <dgm:spPr/>
      <dgm:t>
        <a:bodyPr/>
        <a:lstStyle/>
        <a:p>
          <a:endParaRPr lang="en-US"/>
        </a:p>
      </dgm:t>
    </dgm:pt>
    <dgm:pt modelId="{814BA8CE-E895-4106-9CE8-7341F2417C6E}">
      <dgm:prSet/>
      <dgm:spPr/>
      <dgm:t>
        <a:bodyPr/>
        <a:lstStyle/>
        <a:p>
          <a:r>
            <a:rPr lang="en-US"/>
            <a:t>Test flights and Research 2019 </a:t>
          </a:r>
        </a:p>
      </dgm:t>
    </dgm:pt>
    <dgm:pt modelId="{EFC05851-D84F-4B29-B289-6A96DB6B402D}" type="parTrans" cxnId="{A429EA56-D1AB-4BD1-811E-DECFE92AA9AD}">
      <dgm:prSet/>
      <dgm:spPr/>
      <dgm:t>
        <a:bodyPr/>
        <a:lstStyle/>
        <a:p>
          <a:endParaRPr lang="en-US"/>
        </a:p>
      </dgm:t>
    </dgm:pt>
    <dgm:pt modelId="{C524B5E8-8B94-40DF-BEC3-8EDE0329F254}" type="sibTrans" cxnId="{A429EA56-D1AB-4BD1-811E-DECFE92AA9AD}">
      <dgm:prSet/>
      <dgm:spPr/>
      <dgm:t>
        <a:bodyPr/>
        <a:lstStyle/>
        <a:p>
          <a:endParaRPr lang="en-US"/>
        </a:p>
      </dgm:t>
    </dgm:pt>
    <dgm:pt modelId="{018A549F-00E0-4514-8D68-440C553879BB}">
      <dgm:prSet/>
      <dgm:spPr/>
      <dgm:t>
        <a:bodyPr/>
        <a:lstStyle/>
        <a:p>
          <a:pPr>
            <a:defRPr b="1"/>
          </a:pPr>
          <a:r>
            <a:rPr lang="en-US"/>
            <a:t>2022</a:t>
          </a:r>
        </a:p>
      </dgm:t>
    </dgm:pt>
    <dgm:pt modelId="{94753929-1803-4068-BFC0-067CF9BF6E3D}" type="parTrans" cxnId="{E9CE34DB-1E41-47E8-A006-C1BF9BE3CDAD}">
      <dgm:prSet/>
      <dgm:spPr/>
      <dgm:t>
        <a:bodyPr/>
        <a:lstStyle/>
        <a:p>
          <a:endParaRPr lang="en-US"/>
        </a:p>
      </dgm:t>
    </dgm:pt>
    <dgm:pt modelId="{C0229641-7517-49F7-B747-FD4ABABB9FDB}" type="sibTrans" cxnId="{E9CE34DB-1E41-47E8-A006-C1BF9BE3CDAD}">
      <dgm:prSet/>
      <dgm:spPr/>
      <dgm:t>
        <a:bodyPr/>
        <a:lstStyle/>
        <a:p>
          <a:endParaRPr lang="en-US"/>
        </a:p>
      </dgm:t>
    </dgm:pt>
    <dgm:pt modelId="{922B1A9E-ED9F-4AF8-8107-AA7522783D27}">
      <dgm:prSet/>
      <dgm:spPr/>
      <dgm:t>
        <a:bodyPr/>
        <a:lstStyle/>
        <a:p>
          <a:r>
            <a:rPr lang="en-US"/>
            <a:t>Aircraft selection 2022</a:t>
          </a:r>
        </a:p>
      </dgm:t>
    </dgm:pt>
    <dgm:pt modelId="{07659970-9882-47D1-9337-91B1BCAFC4A7}" type="parTrans" cxnId="{15147654-B317-450C-A494-5A9C02E570DC}">
      <dgm:prSet/>
      <dgm:spPr/>
      <dgm:t>
        <a:bodyPr/>
        <a:lstStyle/>
        <a:p>
          <a:endParaRPr lang="en-US"/>
        </a:p>
      </dgm:t>
    </dgm:pt>
    <dgm:pt modelId="{EF1D2B41-CD9D-46A6-888A-38EF764C881E}" type="sibTrans" cxnId="{15147654-B317-450C-A494-5A9C02E570DC}">
      <dgm:prSet/>
      <dgm:spPr/>
      <dgm:t>
        <a:bodyPr/>
        <a:lstStyle/>
        <a:p>
          <a:endParaRPr lang="en-US"/>
        </a:p>
      </dgm:t>
    </dgm:pt>
    <dgm:pt modelId="{B01042C6-491D-43BB-822A-79AF3142FDD8}">
      <dgm:prSet/>
      <dgm:spPr/>
      <dgm:t>
        <a:bodyPr/>
        <a:lstStyle/>
        <a:p>
          <a:pPr>
            <a:defRPr b="1"/>
          </a:pPr>
          <a:r>
            <a:rPr lang="en-US"/>
            <a:t>2022–2024</a:t>
          </a:r>
        </a:p>
      </dgm:t>
    </dgm:pt>
    <dgm:pt modelId="{B22EB914-55E5-4B50-8C19-92A3E96F195F}" type="parTrans" cxnId="{C38AA683-5A33-4779-9B19-987CF5343F0E}">
      <dgm:prSet/>
      <dgm:spPr/>
      <dgm:t>
        <a:bodyPr/>
        <a:lstStyle/>
        <a:p>
          <a:endParaRPr lang="en-US"/>
        </a:p>
      </dgm:t>
    </dgm:pt>
    <dgm:pt modelId="{CA77EE2A-79E6-407D-A433-BF8965E43895}" type="sibTrans" cxnId="{C38AA683-5A33-4779-9B19-987CF5343F0E}">
      <dgm:prSet/>
      <dgm:spPr/>
      <dgm:t>
        <a:bodyPr/>
        <a:lstStyle/>
        <a:p>
          <a:endParaRPr lang="en-US"/>
        </a:p>
      </dgm:t>
    </dgm:pt>
    <dgm:pt modelId="{A9A110EE-F6C5-4060-A318-D1A27F4428AD}">
      <dgm:prSet/>
      <dgm:spPr/>
      <dgm:t>
        <a:bodyPr/>
        <a:lstStyle/>
        <a:p>
          <a:r>
            <a:rPr lang="en-US"/>
            <a:t>Infostructure and crew planning 2022-2024</a:t>
          </a:r>
        </a:p>
      </dgm:t>
    </dgm:pt>
    <dgm:pt modelId="{F80B5128-0124-465A-8B65-E16E0D7C0780}" type="parTrans" cxnId="{B21F4E03-CC72-4A74-8B48-517E9AAA9439}">
      <dgm:prSet/>
      <dgm:spPr/>
      <dgm:t>
        <a:bodyPr/>
        <a:lstStyle/>
        <a:p>
          <a:endParaRPr lang="en-US"/>
        </a:p>
      </dgm:t>
    </dgm:pt>
    <dgm:pt modelId="{5A86951A-49B8-4F7B-A098-870721887EDD}" type="sibTrans" cxnId="{B21F4E03-CC72-4A74-8B48-517E9AAA9439}">
      <dgm:prSet/>
      <dgm:spPr/>
      <dgm:t>
        <a:bodyPr/>
        <a:lstStyle/>
        <a:p>
          <a:endParaRPr lang="en-US"/>
        </a:p>
      </dgm:t>
    </dgm:pt>
    <dgm:pt modelId="{A9F26713-23A1-437B-9F54-1B058A93C640}">
      <dgm:prSet/>
      <dgm:spPr/>
      <dgm:t>
        <a:bodyPr/>
        <a:lstStyle/>
        <a:p>
          <a:pPr>
            <a:defRPr b="1"/>
          </a:pPr>
          <a:r>
            <a:rPr lang="en-US"/>
            <a:t>2024–2026</a:t>
          </a:r>
        </a:p>
      </dgm:t>
    </dgm:pt>
    <dgm:pt modelId="{5D684AF3-31B9-4E1C-949B-79542A85BD7C}" type="parTrans" cxnId="{2601C2EB-0DF4-4578-8C50-F43170CFD133}">
      <dgm:prSet/>
      <dgm:spPr/>
      <dgm:t>
        <a:bodyPr/>
        <a:lstStyle/>
        <a:p>
          <a:endParaRPr lang="en-US"/>
        </a:p>
      </dgm:t>
    </dgm:pt>
    <dgm:pt modelId="{BA118F1A-2878-4CC7-8035-F85FE9A09709}" type="sibTrans" cxnId="{2601C2EB-0DF4-4578-8C50-F43170CFD133}">
      <dgm:prSet/>
      <dgm:spPr/>
      <dgm:t>
        <a:bodyPr/>
        <a:lstStyle/>
        <a:p>
          <a:endParaRPr lang="en-US"/>
        </a:p>
      </dgm:t>
    </dgm:pt>
    <dgm:pt modelId="{17290207-E315-4D5D-84B7-65E8039FCF31}">
      <dgm:prSet/>
      <dgm:spPr/>
      <dgm:t>
        <a:bodyPr/>
        <a:lstStyle/>
        <a:p>
          <a:r>
            <a:rPr lang="en-US"/>
            <a:t>aircraft Assembly and Delivery Timeline 2024–2026</a:t>
          </a:r>
        </a:p>
      </dgm:t>
    </dgm:pt>
    <dgm:pt modelId="{17D9C69B-39A9-4D43-8A3B-4195EB2FF051}" type="parTrans" cxnId="{683113BE-5249-470A-A8AD-3CBC163E2ED8}">
      <dgm:prSet/>
      <dgm:spPr/>
      <dgm:t>
        <a:bodyPr/>
        <a:lstStyle/>
        <a:p>
          <a:endParaRPr lang="en-US"/>
        </a:p>
      </dgm:t>
    </dgm:pt>
    <dgm:pt modelId="{9CC97286-74E7-4528-95AE-703E8CFA47F2}" type="sibTrans" cxnId="{683113BE-5249-470A-A8AD-3CBC163E2ED8}">
      <dgm:prSet/>
      <dgm:spPr/>
      <dgm:t>
        <a:bodyPr/>
        <a:lstStyle/>
        <a:p>
          <a:endParaRPr lang="en-US"/>
        </a:p>
      </dgm:t>
    </dgm:pt>
    <dgm:pt modelId="{85C27531-7D15-4D84-B608-670FE3FC2226}">
      <dgm:prSet/>
      <dgm:spPr/>
      <dgm:t>
        <a:bodyPr/>
        <a:lstStyle/>
        <a:p>
          <a:pPr>
            <a:defRPr b="1"/>
          </a:pPr>
          <a:r>
            <a:rPr lang="en-US" dirty="0"/>
            <a:t>2026/2027</a:t>
          </a:r>
        </a:p>
      </dgm:t>
    </dgm:pt>
    <dgm:pt modelId="{7C492AF1-1E69-4E76-9423-68BC9C1A499D}" type="parTrans" cxnId="{765CAF50-9BE2-4DD1-930E-6557584FCAE5}">
      <dgm:prSet/>
      <dgm:spPr/>
      <dgm:t>
        <a:bodyPr/>
        <a:lstStyle/>
        <a:p>
          <a:endParaRPr lang="en-US"/>
        </a:p>
      </dgm:t>
    </dgm:pt>
    <dgm:pt modelId="{D0DFF0EB-9F17-42A2-A371-037B6BC1EF7C}" type="sibTrans" cxnId="{765CAF50-9BE2-4DD1-930E-6557584FCAE5}">
      <dgm:prSet/>
      <dgm:spPr/>
      <dgm:t>
        <a:bodyPr/>
        <a:lstStyle/>
        <a:p>
          <a:endParaRPr lang="en-US"/>
        </a:p>
      </dgm:t>
    </dgm:pt>
    <dgm:pt modelId="{48CBF32A-4D1C-4130-B426-451E28A22FB4}">
      <dgm:prSet/>
      <dgm:spPr/>
      <dgm:t>
        <a:bodyPr/>
        <a:lstStyle/>
        <a:p>
          <a:r>
            <a:rPr lang="en-US" dirty="0"/>
            <a:t>Project Sunrise Launch Expected 2027</a:t>
          </a:r>
        </a:p>
      </dgm:t>
    </dgm:pt>
    <dgm:pt modelId="{B656F1F3-F259-492A-93CB-853AAD74DF87}" type="parTrans" cxnId="{BBDA169F-0755-467A-A3B8-B56B4B60069A}">
      <dgm:prSet/>
      <dgm:spPr/>
      <dgm:t>
        <a:bodyPr/>
        <a:lstStyle/>
        <a:p>
          <a:endParaRPr lang="en-US"/>
        </a:p>
      </dgm:t>
    </dgm:pt>
    <dgm:pt modelId="{84BD0739-0FB4-4FB0-9F36-B0BF8ADA1469}" type="sibTrans" cxnId="{BBDA169F-0755-467A-A3B8-B56B4B60069A}">
      <dgm:prSet/>
      <dgm:spPr/>
      <dgm:t>
        <a:bodyPr/>
        <a:lstStyle/>
        <a:p>
          <a:endParaRPr lang="en-US"/>
        </a:p>
      </dgm:t>
    </dgm:pt>
    <dgm:pt modelId="{F3CE1262-91B7-4A48-85D1-12662180127A}" type="pres">
      <dgm:prSet presAssocID="{B28C07AB-DE64-4D1C-9E82-8DE88D1F0041}" presName="root" presStyleCnt="0">
        <dgm:presLayoutVars>
          <dgm:chMax/>
          <dgm:chPref/>
          <dgm:animLvl val="lvl"/>
        </dgm:presLayoutVars>
      </dgm:prSet>
      <dgm:spPr/>
    </dgm:pt>
    <dgm:pt modelId="{309BA9AE-B376-4445-AA65-B077C80CDE31}" type="pres">
      <dgm:prSet presAssocID="{B28C07AB-DE64-4D1C-9E82-8DE88D1F0041}" presName="divider" presStyleLbl="fgAccFollowNode1" presStyleIdx="0" presStyleCnt="1"/>
      <dgm:spPr>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tailEnd type="triangle" w="lg" len="lg"/>
        </a:ln>
        <a:effectLst/>
      </dgm:spPr>
    </dgm:pt>
    <dgm:pt modelId="{AFBF03CD-7672-43A4-AB72-D16E127671A3}" type="pres">
      <dgm:prSet presAssocID="{B28C07AB-DE64-4D1C-9E82-8DE88D1F0041}" presName="nodes" presStyleCnt="0">
        <dgm:presLayoutVars>
          <dgm:chMax/>
          <dgm:chPref/>
          <dgm:animLvl val="lvl"/>
        </dgm:presLayoutVars>
      </dgm:prSet>
      <dgm:spPr/>
    </dgm:pt>
    <dgm:pt modelId="{55D3353B-DF68-4CB5-8404-76669662B7C2}" type="pres">
      <dgm:prSet presAssocID="{028E7853-8410-4DF5-97FD-B80AA0C14558}" presName="composite" presStyleCnt="0"/>
      <dgm:spPr/>
    </dgm:pt>
    <dgm:pt modelId="{E0AE3538-46AC-43A5-A9BA-633F3DA411A0}" type="pres">
      <dgm:prSet presAssocID="{028E7853-8410-4DF5-97FD-B80AA0C14558}" presName="L1TextContainer" presStyleLbl="revTx" presStyleIdx="0" presStyleCnt="6">
        <dgm:presLayoutVars>
          <dgm:chMax val="1"/>
          <dgm:chPref val="1"/>
          <dgm:bulletEnabled val="1"/>
        </dgm:presLayoutVars>
      </dgm:prSet>
      <dgm:spPr/>
    </dgm:pt>
    <dgm:pt modelId="{A6C2CCF0-38D2-4241-A50C-1AAAC77E0BE4}" type="pres">
      <dgm:prSet presAssocID="{028E7853-8410-4DF5-97FD-B80AA0C14558}" presName="L2TextContainerWrapper" presStyleCnt="0">
        <dgm:presLayoutVars>
          <dgm:chMax val="0"/>
          <dgm:chPref val="0"/>
          <dgm:bulletEnabled val="1"/>
        </dgm:presLayoutVars>
      </dgm:prSet>
      <dgm:spPr/>
    </dgm:pt>
    <dgm:pt modelId="{ED0266BB-93C0-4DDE-9B2C-E63026CEA5EE}" type="pres">
      <dgm:prSet presAssocID="{028E7853-8410-4DF5-97FD-B80AA0C14558}" presName="L2TextContainer" presStyleLbl="bgAcc1" presStyleIdx="0" presStyleCnt="6"/>
      <dgm:spPr/>
    </dgm:pt>
    <dgm:pt modelId="{3B70425E-4070-4DE2-B08F-A8D5CC9D8F2A}" type="pres">
      <dgm:prSet presAssocID="{028E7853-8410-4DF5-97FD-B80AA0C14558}" presName="FlexibleEmptyPlaceHolder" presStyleCnt="0"/>
      <dgm:spPr/>
    </dgm:pt>
    <dgm:pt modelId="{3C23D1A3-F819-452A-8A95-ECB86D27A5BA}" type="pres">
      <dgm:prSet presAssocID="{028E7853-8410-4DF5-97FD-B80AA0C14558}" presName="ConnectLine" presStyleLbl="sibTrans1D1" presStyleIdx="0" presStyleCnt="6"/>
      <dgm:spPr>
        <a:noFill/>
        <a:ln w="9525" cap="rnd" cmpd="sng" algn="ctr">
          <a:solidFill>
            <a:schemeClr val="accent1">
              <a:hueOff val="0"/>
              <a:satOff val="0"/>
              <a:lumOff val="0"/>
              <a:alphaOff val="0"/>
            </a:schemeClr>
          </a:solidFill>
          <a:prstDash val="dash"/>
        </a:ln>
        <a:effectLst/>
      </dgm:spPr>
    </dgm:pt>
    <dgm:pt modelId="{8B599008-7B69-4C49-A561-FE77D1DD6C36}" type="pres">
      <dgm:prSet presAssocID="{028E7853-8410-4DF5-97FD-B80AA0C14558}" presName="ConnectorPoint" presStyleLbl="alignNode1" presStyleIdx="0" presStyleCnt="6"/>
      <dgm:spPr/>
    </dgm:pt>
    <dgm:pt modelId="{E55AE9C3-707E-41C2-A4AF-F03077BBA5E2}" type="pres">
      <dgm:prSet presAssocID="{028E7853-8410-4DF5-97FD-B80AA0C14558}" presName="EmptyPlaceHolder" presStyleCnt="0"/>
      <dgm:spPr/>
    </dgm:pt>
    <dgm:pt modelId="{7CB5CB60-9ED9-4ACE-919C-09D74CB47732}" type="pres">
      <dgm:prSet presAssocID="{D1108B9F-89FA-47F5-B9C2-FCF22FAC1A06}" presName="spaceBetweenRectangles" presStyleCnt="0"/>
      <dgm:spPr/>
    </dgm:pt>
    <dgm:pt modelId="{4E13C0D9-91F4-41A3-B6EF-0DFD9536038A}" type="pres">
      <dgm:prSet presAssocID="{4D3179E6-1818-49B9-9B0B-BEA7DF278883}" presName="composite" presStyleCnt="0"/>
      <dgm:spPr/>
    </dgm:pt>
    <dgm:pt modelId="{57179F9E-2C4E-42A3-B607-839E8385F346}" type="pres">
      <dgm:prSet presAssocID="{4D3179E6-1818-49B9-9B0B-BEA7DF278883}" presName="L1TextContainer" presStyleLbl="revTx" presStyleIdx="1" presStyleCnt="6">
        <dgm:presLayoutVars>
          <dgm:chMax val="1"/>
          <dgm:chPref val="1"/>
          <dgm:bulletEnabled val="1"/>
        </dgm:presLayoutVars>
      </dgm:prSet>
      <dgm:spPr/>
    </dgm:pt>
    <dgm:pt modelId="{353EC11E-5533-4F20-8B63-7DCA880567E9}" type="pres">
      <dgm:prSet presAssocID="{4D3179E6-1818-49B9-9B0B-BEA7DF278883}" presName="L2TextContainerWrapper" presStyleCnt="0">
        <dgm:presLayoutVars>
          <dgm:chMax val="0"/>
          <dgm:chPref val="0"/>
          <dgm:bulletEnabled val="1"/>
        </dgm:presLayoutVars>
      </dgm:prSet>
      <dgm:spPr/>
    </dgm:pt>
    <dgm:pt modelId="{97FC4F1A-49E5-4F4A-847E-65FF39641CB2}" type="pres">
      <dgm:prSet presAssocID="{4D3179E6-1818-49B9-9B0B-BEA7DF278883}" presName="L2TextContainer" presStyleLbl="bgAcc1" presStyleIdx="1" presStyleCnt="6"/>
      <dgm:spPr/>
    </dgm:pt>
    <dgm:pt modelId="{4822DEFC-45DE-43D8-87BD-179FA35B4137}" type="pres">
      <dgm:prSet presAssocID="{4D3179E6-1818-49B9-9B0B-BEA7DF278883}" presName="FlexibleEmptyPlaceHolder" presStyleCnt="0"/>
      <dgm:spPr/>
    </dgm:pt>
    <dgm:pt modelId="{EB7EDB2B-D4B5-4A46-8FB4-C70F9D58F5B0}" type="pres">
      <dgm:prSet presAssocID="{4D3179E6-1818-49B9-9B0B-BEA7DF278883}" presName="ConnectLine" presStyleLbl="sibTrans1D1" presStyleIdx="1" presStyleCnt="6"/>
      <dgm:spPr>
        <a:noFill/>
        <a:ln w="9525" cap="rnd" cmpd="sng" algn="ctr">
          <a:solidFill>
            <a:schemeClr val="accent1">
              <a:hueOff val="0"/>
              <a:satOff val="0"/>
              <a:lumOff val="0"/>
              <a:alphaOff val="0"/>
            </a:schemeClr>
          </a:solidFill>
          <a:prstDash val="dash"/>
        </a:ln>
        <a:effectLst/>
      </dgm:spPr>
    </dgm:pt>
    <dgm:pt modelId="{1F10138A-F20D-46F1-82D4-E6601B07DF1C}" type="pres">
      <dgm:prSet presAssocID="{4D3179E6-1818-49B9-9B0B-BEA7DF278883}" presName="ConnectorPoint" presStyleLbl="alignNode1" presStyleIdx="1" presStyleCnt="6"/>
      <dgm:spPr/>
    </dgm:pt>
    <dgm:pt modelId="{12C6F785-F483-40C3-AB95-4979A200EFBE}" type="pres">
      <dgm:prSet presAssocID="{4D3179E6-1818-49B9-9B0B-BEA7DF278883}" presName="EmptyPlaceHolder" presStyleCnt="0"/>
      <dgm:spPr/>
    </dgm:pt>
    <dgm:pt modelId="{DDA51E03-582E-4A41-8848-49F175402C2E}" type="pres">
      <dgm:prSet presAssocID="{A60115C0-34CD-4F1C-94B7-85F42C5891D1}" presName="spaceBetweenRectangles" presStyleCnt="0"/>
      <dgm:spPr/>
    </dgm:pt>
    <dgm:pt modelId="{2C00F8DA-DBF2-47D4-A533-8735167AFF63}" type="pres">
      <dgm:prSet presAssocID="{018A549F-00E0-4514-8D68-440C553879BB}" presName="composite" presStyleCnt="0"/>
      <dgm:spPr/>
    </dgm:pt>
    <dgm:pt modelId="{CA77BD41-36A8-41A1-83D4-06603DEA81C9}" type="pres">
      <dgm:prSet presAssocID="{018A549F-00E0-4514-8D68-440C553879BB}" presName="L1TextContainer" presStyleLbl="revTx" presStyleIdx="2" presStyleCnt="6">
        <dgm:presLayoutVars>
          <dgm:chMax val="1"/>
          <dgm:chPref val="1"/>
          <dgm:bulletEnabled val="1"/>
        </dgm:presLayoutVars>
      </dgm:prSet>
      <dgm:spPr/>
    </dgm:pt>
    <dgm:pt modelId="{5DDF9E53-652C-47D7-9BE6-44BCF73B5269}" type="pres">
      <dgm:prSet presAssocID="{018A549F-00E0-4514-8D68-440C553879BB}" presName="L2TextContainerWrapper" presStyleCnt="0">
        <dgm:presLayoutVars>
          <dgm:chMax val="0"/>
          <dgm:chPref val="0"/>
          <dgm:bulletEnabled val="1"/>
        </dgm:presLayoutVars>
      </dgm:prSet>
      <dgm:spPr/>
    </dgm:pt>
    <dgm:pt modelId="{F1B56F09-8C7A-484A-8065-DE35BC622B42}" type="pres">
      <dgm:prSet presAssocID="{018A549F-00E0-4514-8D68-440C553879BB}" presName="L2TextContainer" presStyleLbl="bgAcc1" presStyleIdx="2" presStyleCnt="6"/>
      <dgm:spPr/>
    </dgm:pt>
    <dgm:pt modelId="{EFCA6DC2-7ABD-4299-990B-54D10E7625F3}" type="pres">
      <dgm:prSet presAssocID="{018A549F-00E0-4514-8D68-440C553879BB}" presName="FlexibleEmptyPlaceHolder" presStyleCnt="0"/>
      <dgm:spPr/>
    </dgm:pt>
    <dgm:pt modelId="{299C55F7-A54E-42FE-B5D6-3068E83EBCE9}" type="pres">
      <dgm:prSet presAssocID="{018A549F-00E0-4514-8D68-440C553879BB}" presName="ConnectLine" presStyleLbl="sibTrans1D1" presStyleIdx="2" presStyleCnt="6"/>
      <dgm:spPr>
        <a:noFill/>
        <a:ln w="9525" cap="rnd" cmpd="sng" algn="ctr">
          <a:solidFill>
            <a:schemeClr val="accent1">
              <a:hueOff val="0"/>
              <a:satOff val="0"/>
              <a:lumOff val="0"/>
              <a:alphaOff val="0"/>
            </a:schemeClr>
          </a:solidFill>
          <a:prstDash val="dash"/>
        </a:ln>
        <a:effectLst/>
      </dgm:spPr>
    </dgm:pt>
    <dgm:pt modelId="{A5B80C88-82B3-4EBA-930A-C63AD8C2C38F}" type="pres">
      <dgm:prSet presAssocID="{018A549F-00E0-4514-8D68-440C553879BB}" presName="ConnectorPoint" presStyleLbl="alignNode1" presStyleIdx="2" presStyleCnt="6"/>
      <dgm:spPr/>
    </dgm:pt>
    <dgm:pt modelId="{BD02E71A-1B6B-408F-9F0A-440FE8DD0401}" type="pres">
      <dgm:prSet presAssocID="{018A549F-00E0-4514-8D68-440C553879BB}" presName="EmptyPlaceHolder" presStyleCnt="0"/>
      <dgm:spPr/>
    </dgm:pt>
    <dgm:pt modelId="{60870178-068D-4AF7-AE06-665346238145}" type="pres">
      <dgm:prSet presAssocID="{C0229641-7517-49F7-B747-FD4ABABB9FDB}" presName="spaceBetweenRectangles" presStyleCnt="0"/>
      <dgm:spPr/>
    </dgm:pt>
    <dgm:pt modelId="{7BB9BC06-8460-4552-B5BE-14DC895179CC}" type="pres">
      <dgm:prSet presAssocID="{B01042C6-491D-43BB-822A-79AF3142FDD8}" presName="composite" presStyleCnt="0"/>
      <dgm:spPr/>
    </dgm:pt>
    <dgm:pt modelId="{61ABD16B-52AB-417A-99BA-ECF10CDFD3C2}" type="pres">
      <dgm:prSet presAssocID="{B01042C6-491D-43BB-822A-79AF3142FDD8}" presName="L1TextContainer" presStyleLbl="revTx" presStyleIdx="3" presStyleCnt="6">
        <dgm:presLayoutVars>
          <dgm:chMax val="1"/>
          <dgm:chPref val="1"/>
          <dgm:bulletEnabled val="1"/>
        </dgm:presLayoutVars>
      </dgm:prSet>
      <dgm:spPr/>
    </dgm:pt>
    <dgm:pt modelId="{53AFA1B4-8625-45AC-B386-1466FEF2074E}" type="pres">
      <dgm:prSet presAssocID="{B01042C6-491D-43BB-822A-79AF3142FDD8}" presName="L2TextContainerWrapper" presStyleCnt="0">
        <dgm:presLayoutVars>
          <dgm:chMax val="0"/>
          <dgm:chPref val="0"/>
          <dgm:bulletEnabled val="1"/>
        </dgm:presLayoutVars>
      </dgm:prSet>
      <dgm:spPr/>
    </dgm:pt>
    <dgm:pt modelId="{7C656409-AA36-4038-AAC5-E998D80B9B0F}" type="pres">
      <dgm:prSet presAssocID="{B01042C6-491D-43BB-822A-79AF3142FDD8}" presName="L2TextContainer" presStyleLbl="bgAcc1" presStyleIdx="3" presStyleCnt="6"/>
      <dgm:spPr/>
    </dgm:pt>
    <dgm:pt modelId="{9D77FEE2-E8C6-4D41-ADC4-4D5093168267}" type="pres">
      <dgm:prSet presAssocID="{B01042C6-491D-43BB-822A-79AF3142FDD8}" presName="FlexibleEmptyPlaceHolder" presStyleCnt="0"/>
      <dgm:spPr/>
    </dgm:pt>
    <dgm:pt modelId="{7DC8BD88-93CA-4FCF-886A-9D268841C55E}" type="pres">
      <dgm:prSet presAssocID="{B01042C6-491D-43BB-822A-79AF3142FDD8}" presName="ConnectLine" presStyleLbl="sibTrans1D1" presStyleIdx="3" presStyleCnt="6"/>
      <dgm:spPr>
        <a:noFill/>
        <a:ln w="9525" cap="rnd" cmpd="sng" algn="ctr">
          <a:solidFill>
            <a:schemeClr val="accent1">
              <a:hueOff val="0"/>
              <a:satOff val="0"/>
              <a:lumOff val="0"/>
              <a:alphaOff val="0"/>
            </a:schemeClr>
          </a:solidFill>
          <a:prstDash val="dash"/>
        </a:ln>
        <a:effectLst/>
      </dgm:spPr>
    </dgm:pt>
    <dgm:pt modelId="{5C3B885B-352E-4595-9CA0-D01718117BD2}" type="pres">
      <dgm:prSet presAssocID="{B01042C6-491D-43BB-822A-79AF3142FDD8}" presName="ConnectorPoint" presStyleLbl="alignNode1" presStyleIdx="3" presStyleCnt="6"/>
      <dgm:spPr/>
    </dgm:pt>
    <dgm:pt modelId="{D9CAEC41-67E9-46FC-A50D-14F7D5C827D8}" type="pres">
      <dgm:prSet presAssocID="{B01042C6-491D-43BB-822A-79AF3142FDD8}" presName="EmptyPlaceHolder" presStyleCnt="0"/>
      <dgm:spPr/>
    </dgm:pt>
    <dgm:pt modelId="{1A24ACEB-19EE-4345-B4EA-12FFB29A7A8A}" type="pres">
      <dgm:prSet presAssocID="{CA77EE2A-79E6-407D-A433-BF8965E43895}" presName="spaceBetweenRectangles" presStyleCnt="0"/>
      <dgm:spPr/>
    </dgm:pt>
    <dgm:pt modelId="{8C95B926-B7E2-4486-B9A6-B15F2A215324}" type="pres">
      <dgm:prSet presAssocID="{A9F26713-23A1-437B-9F54-1B058A93C640}" presName="composite" presStyleCnt="0"/>
      <dgm:spPr/>
    </dgm:pt>
    <dgm:pt modelId="{9A93E67B-4B63-433D-A385-A71957AD300F}" type="pres">
      <dgm:prSet presAssocID="{A9F26713-23A1-437B-9F54-1B058A93C640}" presName="L1TextContainer" presStyleLbl="revTx" presStyleIdx="4" presStyleCnt="6">
        <dgm:presLayoutVars>
          <dgm:chMax val="1"/>
          <dgm:chPref val="1"/>
          <dgm:bulletEnabled val="1"/>
        </dgm:presLayoutVars>
      </dgm:prSet>
      <dgm:spPr/>
    </dgm:pt>
    <dgm:pt modelId="{FAB27216-6AD1-4D7A-BA79-BFC0A0BF5E11}" type="pres">
      <dgm:prSet presAssocID="{A9F26713-23A1-437B-9F54-1B058A93C640}" presName="L2TextContainerWrapper" presStyleCnt="0">
        <dgm:presLayoutVars>
          <dgm:chMax val="0"/>
          <dgm:chPref val="0"/>
          <dgm:bulletEnabled val="1"/>
        </dgm:presLayoutVars>
      </dgm:prSet>
      <dgm:spPr/>
    </dgm:pt>
    <dgm:pt modelId="{958FE1E1-ECD2-463F-B665-D360CCC221FD}" type="pres">
      <dgm:prSet presAssocID="{A9F26713-23A1-437B-9F54-1B058A93C640}" presName="L2TextContainer" presStyleLbl="bgAcc1" presStyleIdx="4" presStyleCnt="6"/>
      <dgm:spPr/>
    </dgm:pt>
    <dgm:pt modelId="{26D58CF5-1D77-4B8F-9085-C0285AB7C2DF}" type="pres">
      <dgm:prSet presAssocID="{A9F26713-23A1-437B-9F54-1B058A93C640}" presName="FlexibleEmptyPlaceHolder" presStyleCnt="0"/>
      <dgm:spPr/>
    </dgm:pt>
    <dgm:pt modelId="{6B709B72-96B1-4CD3-A441-90A709DA204A}" type="pres">
      <dgm:prSet presAssocID="{A9F26713-23A1-437B-9F54-1B058A93C640}" presName="ConnectLine" presStyleLbl="sibTrans1D1" presStyleIdx="4" presStyleCnt="6"/>
      <dgm:spPr>
        <a:noFill/>
        <a:ln w="9525" cap="rnd" cmpd="sng" algn="ctr">
          <a:solidFill>
            <a:schemeClr val="accent1">
              <a:hueOff val="0"/>
              <a:satOff val="0"/>
              <a:lumOff val="0"/>
              <a:alphaOff val="0"/>
            </a:schemeClr>
          </a:solidFill>
          <a:prstDash val="dash"/>
        </a:ln>
        <a:effectLst/>
      </dgm:spPr>
    </dgm:pt>
    <dgm:pt modelId="{94068E71-DC15-4121-B392-55B1A8CA8808}" type="pres">
      <dgm:prSet presAssocID="{A9F26713-23A1-437B-9F54-1B058A93C640}" presName="ConnectorPoint" presStyleLbl="alignNode1" presStyleIdx="4" presStyleCnt="6"/>
      <dgm:spPr/>
    </dgm:pt>
    <dgm:pt modelId="{06FD4F69-40F8-4BFE-A6F9-099F9F027A52}" type="pres">
      <dgm:prSet presAssocID="{A9F26713-23A1-437B-9F54-1B058A93C640}" presName="EmptyPlaceHolder" presStyleCnt="0"/>
      <dgm:spPr/>
    </dgm:pt>
    <dgm:pt modelId="{C4C5EA5F-BC0B-40FD-A151-425AA19F681B}" type="pres">
      <dgm:prSet presAssocID="{BA118F1A-2878-4CC7-8035-F85FE9A09709}" presName="spaceBetweenRectangles" presStyleCnt="0"/>
      <dgm:spPr/>
    </dgm:pt>
    <dgm:pt modelId="{1E0C0858-F074-4294-8FBF-AAE5BADCF4E2}" type="pres">
      <dgm:prSet presAssocID="{85C27531-7D15-4D84-B608-670FE3FC2226}" presName="composite" presStyleCnt="0"/>
      <dgm:spPr/>
    </dgm:pt>
    <dgm:pt modelId="{377C145E-77D3-451A-99C8-C06B1AE066D0}" type="pres">
      <dgm:prSet presAssocID="{85C27531-7D15-4D84-B608-670FE3FC2226}" presName="L1TextContainer" presStyleLbl="revTx" presStyleIdx="5" presStyleCnt="6">
        <dgm:presLayoutVars>
          <dgm:chMax val="1"/>
          <dgm:chPref val="1"/>
          <dgm:bulletEnabled val="1"/>
        </dgm:presLayoutVars>
      </dgm:prSet>
      <dgm:spPr/>
    </dgm:pt>
    <dgm:pt modelId="{8FBDFF9A-7301-4E9F-A7C6-62A498690E29}" type="pres">
      <dgm:prSet presAssocID="{85C27531-7D15-4D84-B608-670FE3FC2226}" presName="L2TextContainerWrapper" presStyleCnt="0">
        <dgm:presLayoutVars>
          <dgm:chMax val="0"/>
          <dgm:chPref val="0"/>
          <dgm:bulletEnabled val="1"/>
        </dgm:presLayoutVars>
      </dgm:prSet>
      <dgm:spPr/>
    </dgm:pt>
    <dgm:pt modelId="{737DA0F5-FEE4-4BF6-AB41-4330DD6A8831}" type="pres">
      <dgm:prSet presAssocID="{85C27531-7D15-4D84-B608-670FE3FC2226}" presName="L2TextContainer" presStyleLbl="bgAcc1" presStyleIdx="5" presStyleCnt="6"/>
      <dgm:spPr/>
    </dgm:pt>
    <dgm:pt modelId="{EAC68E35-4F1A-450F-BDEB-09895E0A2D77}" type="pres">
      <dgm:prSet presAssocID="{85C27531-7D15-4D84-B608-670FE3FC2226}" presName="FlexibleEmptyPlaceHolder" presStyleCnt="0"/>
      <dgm:spPr/>
    </dgm:pt>
    <dgm:pt modelId="{DD16CFEB-F02A-43A6-A08E-0AE454C3B573}" type="pres">
      <dgm:prSet presAssocID="{85C27531-7D15-4D84-B608-670FE3FC2226}" presName="ConnectLine" presStyleLbl="sibTrans1D1" presStyleIdx="5" presStyleCnt="6"/>
      <dgm:spPr>
        <a:noFill/>
        <a:ln w="9525" cap="rnd" cmpd="sng" algn="ctr">
          <a:solidFill>
            <a:schemeClr val="accent1">
              <a:hueOff val="0"/>
              <a:satOff val="0"/>
              <a:lumOff val="0"/>
              <a:alphaOff val="0"/>
            </a:schemeClr>
          </a:solidFill>
          <a:prstDash val="dash"/>
        </a:ln>
        <a:effectLst/>
      </dgm:spPr>
    </dgm:pt>
    <dgm:pt modelId="{34B0D409-3D9C-49A0-9F8E-624C417FD7F1}" type="pres">
      <dgm:prSet presAssocID="{85C27531-7D15-4D84-B608-670FE3FC2226}" presName="ConnectorPoint" presStyleLbl="alignNode1" presStyleIdx="5" presStyleCnt="6"/>
      <dgm:spPr/>
    </dgm:pt>
    <dgm:pt modelId="{8BE4020B-252E-4225-8991-E040059F682F}" type="pres">
      <dgm:prSet presAssocID="{85C27531-7D15-4D84-B608-670FE3FC2226}" presName="EmptyPlaceHolder" presStyleCnt="0"/>
      <dgm:spPr/>
    </dgm:pt>
  </dgm:ptLst>
  <dgm:cxnLst>
    <dgm:cxn modelId="{6A9A4101-8CC4-4092-9AF7-9CB530BBE2FA}" type="presOf" srcId="{028E7853-8410-4DF5-97FD-B80AA0C14558}" destId="{E0AE3538-46AC-43A5-A9BA-633F3DA411A0}" srcOrd="0" destOrd="0" presId="urn:microsoft.com/office/officeart/2016/7/layout/BasicTimeline"/>
    <dgm:cxn modelId="{C43F1202-5301-48EB-833C-3DF31F6406F0}" srcId="{B28C07AB-DE64-4D1C-9E82-8DE88D1F0041}" destId="{028E7853-8410-4DF5-97FD-B80AA0C14558}" srcOrd="0" destOrd="0" parTransId="{4FA35473-825D-4AD2-8F85-726389B80B1B}" sibTransId="{D1108B9F-89FA-47F5-B9C2-FCF22FAC1A06}"/>
    <dgm:cxn modelId="{B21F4E03-CC72-4A74-8B48-517E9AAA9439}" srcId="{B01042C6-491D-43BB-822A-79AF3142FDD8}" destId="{A9A110EE-F6C5-4060-A318-D1A27F4428AD}" srcOrd="0" destOrd="0" parTransId="{F80B5128-0124-465A-8B65-E16E0D7C0780}" sibTransId="{5A86951A-49B8-4F7B-A098-870721887EDD}"/>
    <dgm:cxn modelId="{0D5E850A-777E-496D-BC44-74B35DD78FC4}" type="presOf" srcId="{018A549F-00E0-4514-8D68-440C553879BB}" destId="{CA77BD41-36A8-41A1-83D4-06603DEA81C9}" srcOrd="0" destOrd="0" presId="urn:microsoft.com/office/officeart/2016/7/layout/BasicTimeline"/>
    <dgm:cxn modelId="{9694150D-30CF-46F3-BCBF-528823674E82}" type="presOf" srcId="{48CBF32A-4D1C-4130-B426-451E28A22FB4}" destId="{737DA0F5-FEE4-4BF6-AB41-4330DD6A8831}" srcOrd="0" destOrd="0" presId="urn:microsoft.com/office/officeart/2016/7/layout/BasicTimeline"/>
    <dgm:cxn modelId="{48092F10-AD4A-4FA0-8790-E1A6953A732F}" type="presOf" srcId="{922B1A9E-ED9F-4AF8-8107-AA7522783D27}" destId="{F1B56F09-8C7A-484A-8065-DE35BC622B42}" srcOrd="0" destOrd="0" presId="urn:microsoft.com/office/officeart/2016/7/layout/BasicTimeline"/>
    <dgm:cxn modelId="{1580F514-F7D7-4F31-A160-CF734A5ACA9A}" type="presOf" srcId="{814BA8CE-E895-4106-9CE8-7341F2417C6E}" destId="{97FC4F1A-49E5-4F4A-847E-65FF39641CB2}" srcOrd="0" destOrd="0" presId="urn:microsoft.com/office/officeart/2016/7/layout/BasicTimeline"/>
    <dgm:cxn modelId="{1AB08767-A1A5-45AD-A0C3-03B844520327}" type="presOf" srcId="{17290207-E315-4D5D-84B7-65E8039FCF31}" destId="{958FE1E1-ECD2-463F-B665-D360CCC221FD}" srcOrd="0" destOrd="0" presId="urn:microsoft.com/office/officeart/2016/7/layout/BasicTimeline"/>
    <dgm:cxn modelId="{D0A21E4B-BB19-4DD3-B754-CFCCBCF54A93}" srcId="{B28C07AB-DE64-4D1C-9E82-8DE88D1F0041}" destId="{4D3179E6-1818-49B9-9B0B-BEA7DF278883}" srcOrd="1" destOrd="0" parTransId="{1DF7BC9A-8A9E-4A4D-9961-1CA98ED80AB2}" sibTransId="{A60115C0-34CD-4F1C-94B7-85F42C5891D1}"/>
    <dgm:cxn modelId="{765CAF50-9BE2-4DD1-930E-6557584FCAE5}" srcId="{B28C07AB-DE64-4D1C-9E82-8DE88D1F0041}" destId="{85C27531-7D15-4D84-B608-670FE3FC2226}" srcOrd="5" destOrd="0" parTransId="{7C492AF1-1E69-4E76-9423-68BC9C1A499D}" sibTransId="{D0DFF0EB-9F17-42A2-A371-037B6BC1EF7C}"/>
    <dgm:cxn modelId="{88CC1471-6EA8-455B-820D-BD17EDB5E601}" type="presOf" srcId="{B01042C6-491D-43BB-822A-79AF3142FDD8}" destId="{61ABD16B-52AB-417A-99BA-ECF10CDFD3C2}" srcOrd="0" destOrd="0" presId="urn:microsoft.com/office/officeart/2016/7/layout/BasicTimeline"/>
    <dgm:cxn modelId="{15147654-B317-450C-A494-5A9C02E570DC}" srcId="{018A549F-00E0-4514-8D68-440C553879BB}" destId="{922B1A9E-ED9F-4AF8-8107-AA7522783D27}" srcOrd="0" destOrd="0" parTransId="{07659970-9882-47D1-9337-91B1BCAFC4A7}" sibTransId="{EF1D2B41-CD9D-46A6-888A-38EF764C881E}"/>
    <dgm:cxn modelId="{B7518456-49FC-4C75-9F1C-0052DFF4A9C0}" type="presOf" srcId="{B28C07AB-DE64-4D1C-9E82-8DE88D1F0041}" destId="{F3CE1262-91B7-4A48-85D1-12662180127A}" srcOrd="0" destOrd="0" presId="urn:microsoft.com/office/officeart/2016/7/layout/BasicTimeline"/>
    <dgm:cxn modelId="{A429EA56-D1AB-4BD1-811E-DECFE92AA9AD}" srcId="{4D3179E6-1818-49B9-9B0B-BEA7DF278883}" destId="{814BA8CE-E895-4106-9CE8-7341F2417C6E}" srcOrd="0" destOrd="0" parTransId="{EFC05851-D84F-4B29-B289-6A96DB6B402D}" sibTransId="{C524B5E8-8B94-40DF-BEC3-8EDE0329F254}"/>
    <dgm:cxn modelId="{B2379C81-7226-4449-B229-FBA116283B4D}" srcId="{028E7853-8410-4DF5-97FD-B80AA0C14558}" destId="{E7995F5C-C19A-44D2-8F6C-9E8D0CBF5339}" srcOrd="0" destOrd="0" parTransId="{8D062820-0074-4BFE-9151-4200314C4F6B}" sibTransId="{0E8472FF-690C-44D6-961F-DC8EE244B5F1}"/>
    <dgm:cxn modelId="{C38AA683-5A33-4779-9B19-987CF5343F0E}" srcId="{B28C07AB-DE64-4D1C-9E82-8DE88D1F0041}" destId="{B01042C6-491D-43BB-822A-79AF3142FDD8}" srcOrd="3" destOrd="0" parTransId="{B22EB914-55E5-4B50-8C19-92A3E96F195F}" sibTransId="{CA77EE2A-79E6-407D-A433-BF8965E43895}"/>
    <dgm:cxn modelId="{E6722C99-2F35-4609-9A4A-E356B9FE4BFD}" type="presOf" srcId="{85C27531-7D15-4D84-B608-670FE3FC2226}" destId="{377C145E-77D3-451A-99C8-C06B1AE066D0}" srcOrd="0" destOrd="0" presId="urn:microsoft.com/office/officeart/2016/7/layout/BasicTimeline"/>
    <dgm:cxn modelId="{BBDA169F-0755-467A-A3B8-B56B4B60069A}" srcId="{85C27531-7D15-4D84-B608-670FE3FC2226}" destId="{48CBF32A-4D1C-4130-B426-451E28A22FB4}" srcOrd="0" destOrd="0" parTransId="{B656F1F3-F259-492A-93CB-853AAD74DF87}" sibTransId="{84BD0739-0FB4-4FB0-9F36-B0BF8ADA1469}"/>
    <dgm:cxn modelId="{8D0EE2A5-22FA-40B0-AAEE-0F7FB6E8810B}" type="presOf" srcId="{A9A110EE-F6C5-4060-A318-D1A27F4428AD}" destId="{7C656409-AA36-4038-AAC5-E998D80B9B0F}" srcOrd="0" destOrd="0" presId="urn:microsoft.com/office/officeart/2016/7/layout/BasicTimeline"/>
    <dgm:cxn modelId="{683113BE-5249-470A-A8AD-3CBC163E2ED8}" srcId="{A9F26713-23A1-437B-9F54-1B058A93C640}" destId="{17290207-E315-4D5D-84B7-65E8039FCF31}" srcOrd="0" destOrd="0" parTransId="{17D9C69B-39A9-4D43-8A3B-4195EB2FF051}" sibTransId="{9CC97286-74E7-4528-95AE-703E8CFA47F2}"/>
    <dgm:cxn modelId="{768DE2D6-2B0E-49D4-8F45-804278125288}" type="presOf" srcId="{4D3179E6-1818-49B9-9B0B-BEA7DF278883}" destId="{57179F9E-2C4E-42A3-B607-839E8385F346}" srcOrd="0" destOrd="0" presId="urn:microsoft.com/office/officeart/2016/7/layout/BasicTimeline"/>
    <dgm:cxn modelId="{E9CE34DB-1E41-47E8-A006-C1BF9BE3CDAD}" srcId="{B28C07AB-DE64-4D1C-9E82-8DE88D1F0041}" destId="{018A549F-00E0-4514-8D68-440C553879BB}" srcOrd="2" destOrd="0" parTransId="{94753929-1803-4068-BFC0-067CF9BF6E3D}" sibTransId="{C0229641-7517-49F7-B747-FD4ABABB9FDB}"/>
    <dgm:cxn modelId="{CA50ACEA-5E4A-4BBE-B256-1699E8F6BCA4}" type="presOf" srcId="{E7995F5C-C19A-44D2-8F6C-9E8D0CBF5339}" destId="{ED0266BB-93C0-4DDE-9B2C-E63026CEA5EE}" srcOrd="0" destOrd="0" presId="urn:microsoft.com/office/officeart/2016/7/layout/BasicTimeline"/>
    <dgm:cxn modelId="{2601C2EB-0DF4-4578-8C50-F43170CFD133}" srcId="{B28C07AB-DE64-4D1C-9E82-8DE88D1F0041}" destId="{A9F26713-23A1-437B-9F54-1B058A93C640}" srcOrd="4" destOrd="0" parTransId="{5D684AF3-31B9-4E1C-949B-79542A85BD7C}" sibTransId="{BA118F1A-2878-4CC7-8035-F85FE9A09709}"/>
    <dgm:cxn modelId="{A5F22BFA-7A40-4808-A630-B2999F36D600}" type="presOf" srcId="{A9F26713-23A1-437B-9F54-1B058A93C640}" destId="{9A93E67B-4B63-433D-A385-A71957AD300F}" srcOrd="0" destOrd="0" presId="urn:microsoft.com/office/officeart/2016/7/layout/BasicTimeline"/>
    <dgm:cxn modelId="{3725ECA7-A5A5-4EE7-AA38-9E213AC8E4A3}" type="presParOf" srcId="{F3CE1262-91B7-4A48-85D1-12662180127A}" destId="{309BA9AE-B376-4445-AA65-B077C80CDE31}" srcOrd="0" destOrd="0" presId="urn:microsoft.com/office/officeart/2016/7/layout/BasicTimeline"/>
    <dgm:cxn modelId="{42A282FF-5B93-4A8F-9965-F027C9CB893D}" type="presParOf" srcId="{F3CE1262-91B7-4A48-85D1-12662180127A}" destId="{AFBF03CD-7672-43A4-AB72-D16E127671A3}" srcOrd="1" destOrd="0" presId="urn:microsoft.com/office/officeart/2016/7/layout/BasicTimeline"/>
    <dgm:cxn modelId="{DF0B6E6E-9202-46CF-A13C-8D97B9B084BE}" type="presParOf" srcId="{AFBF03CD-7672-43A4-AB72-D16E127671A3}" destId="{55D3353B-DF68-4CB5-8404-76669662B7C2}" srcOrd="0" destOrd="0" presId="urn:microsoft.com/office/officeart/2016/7/layout/BasicTimeline"/>
    <dgm:cxn modelId="{9FFA1907-5D5E-41A9-8663-8D88BE1DB7BB}" type="presParOf" srcId="{55D3353B-DF68-4CB5-8404-76669662B7C2}" destId="{E0AE3538-46AC-43A5-A9BA-633F3DA411A0}" srcOrd="0" destOrd="0" presId="urn:microsoft.com/office/officeart/2016/7/layout/BasicTimeline"/>
    <dgm:cxn modelId="{B3718A0B-6B17-4800-B62F-4CE2A18F7780}" type="presParOf" srcId="{55D3353B-DF68-4CB5-8404-76669662B7C2}" destId="{A6C2CCF0-38D2-4241-A50C-1AAAC77E0BE4}" srcOrd="1" destOrd="0" presId="urn:microsoft.com/office/officeart/2016/7/layout/BasicTimeline"/>
    <dgm:cxn modelId="{5C347440-1092-4A59-A05B-1FBA7DA64E8A}" type="presParOf" srcId="{A6C2CCF0-38D2-4241-A50C-1AAAC77E0BE4}" destId="{ED0266BB-93C0-4DDE-9B2C-E63026CEA5EE}" srcOrd="0" destOrd="0" presId="urn:microsoft.com/office/officeart/2016/7/layout/BasicTimeline"/>
    <dgm:cxn modelId="{B236B823-0B28-484D-B72E-990D7CEF761C}" type="presParOf" srcId="{A6C2CCF0-38D2-4241-A50C-1AAAC77E0BE4}" destId="{3B70425E-4070-4DE2-B08F-A8D5CC9D8F2A}" srcOrd="1" destOrd="0" presId="urn:microsoft.com/office/officeart/2016/7/layout/BasicTimeline"/>
    <dgm:cxn modelId="{7FB9043A-36A2-4A45-ACB5-BBED1B305291}" type="presParOf" srcId="{55D3353B-DF68-4CB5-8404-76669662B7C2}" destId="{3C23D1A3-F819-452A-8A95-ECB86D27A5BA}" srcOrd="2" destOrd="0" presId="urn:microsoft.com/office/officeart/2016/7/layout/BasicTimeline"/>
    <dgm:cxn modelId="{5F022CD4-63E9-4BCB-81C2-0CD8FE90C150}" type="presParOf" srcId="{55D3353B-DF68-4CB5-8404-76669662B7C2}" destId="{8B599008-7B69-4C49-A561-FE77D1DD6C36}" srcOrd="3" destOrd="0" presId="urn:microsoft.com/office/officeart/2016/7/layout/BasicTimeline"/>
    <dgm:cxn modelId="{3B63D576-868C-4484-AE30-EACBE9947913}" type="presParOf" srcId="{55D3353B-DF68-4CB5-8404-76669662B7C2}" destId="{E55AE9C3-707E-41C2-A4AF-F03077BBA5E2}" srcOrd="4" destOrd="0" presId="urn:microsoft.com/office/officeart/2016/7/layout/BasicTimeline"/>
    <dgm:cxn modelId="{AD17F976-2FAD-431E-AF2C-6B9BC02B16E7}" type="presParOf" srcId="{AFBF03CD-7672-43A4-AB72-D16E127671A3}" destId="{7CB5CB60-9ED9-4ACE-919C-09D74CB47732}" srcOrd="1" destOrd="0" presId="urn:microsoft.com/office/officeart/2016/7/layout/BasicTimeline"/>
    <dgm:cxn modelId="{EF7DAB77-CA04-469C-8F86-C7AFB61C0226}" type="presParOf" srcId="{AFBF03CD-7672-43A4-AB72-D16E127671A3}" destId="{4E13C0D9-91F4-41A3-B6EF-0DFD9536038A}" srcOrd="2" destOrd="0" presId="urn:microsoft.com/office/officeart/2016/7/layout/BasicTimeline"/>
    <dgm:cxn modelId="{02AA81CF-3062-439C-9B80-2CBCACEEB219}" type="presParOf" srcId="{4E13C0D9-91F4-41A3-B6EF-0DFD9536038A}" destId="{57179F9E-2C4E-42A3-B607-839E8385F346}" srcOrd="0" destOrd="0" presId="urn:microsoft.com/office/officeart/2016/7/layout/BasicTimeline"/>
    <dgm:cxn modelId="{4CED3385-BC40-409B-97BE-1E41A026C590}" type="presParOf" srcId="{4E13C0D9-91F4-41A3-B6EF-0DFD9536038A}" destId="{353EC11E-5533-4F20-8B63-7DCA880567E9}" srcOrd="1" destOrd="0" presId="urn:microsoft.com/office/officeart/2016/7/layout/BasicTimeline"/>
    <dgm:cxn modelId="{C45526AF-69D9-4FE9-B188-E33A37C81E59}" type="presParOf" srcId="{353EC11E-5533-4F20-8B63-7DCA880567E9}" destId="{97FC4F1A-49E5-4F4A-847E-65FF39641CB2}" srcOrd="0" destOrd="0" presId="urn:microsoft.com/office/officeart/2016/7/layout/BasicTimeline"/>
    <dgm:cxn modelId="{92F18504-2D0E-4E11-9CCD-AA83E463BC00}" type="presParOf" srcId="{353EC11E-5533-4F20-8B63-7DCA880567E9}" destId="{4822DEFC-45DE-43D8-87BD-179FA35B4137}" srcOrd="1" destOrd="0" presId="urn:microsoft.com/office/officeart/2016/7/layout/BasicTimeline"/>
    <dgm:cxn modelId="{3E2318A7-F787-411C-A959-58CB969B0814}" type="presParOf" srcId="{4E13C0D9-91F4-41A3-B6EF-0DFD9536038A}" destId="{EB7EDB2B-D4B5-4A46-8FB4-C70F9D58F5B0}" srcOrd="2" destOrd="0" presId="urn:microsoft.com/office/officeart/2016/7/layout/BasicTimeline"/>
    <dgm:cxn modelId="{024C8F29-A589-4145-8BD1-75F873F2CB59}" type="presParOf" srcId="{4E13C0D9-91F4-41A3-B6EF-0DFD9536038A}" destId="{1F10138A-F20D-46F1-82D4-E6601B07DF1C}" srcOrd="3" destOrd="0" presId="urn:microsoft.com/office/officeart/2016/7/layout/BasicTimeline"/>
    <dgm:cxn modelId="{AF892D7F-AFC9-44CF-B792-38C7E6606025}" type="presParOf" srcId="{4E13C0D9-91F4-41A3-B6EF-0DFD9536038A}" destId="{12C6F785-F483-40C3-AB95-4979A200EFBE}" srcOrd="4" destOrd="0" presId="urn:microsoft.com/office/officeart/2016/7/layout/BasicTimeline"/>
    <dgm:cxn modelId="{FC972654-F595-4070-A723-AF7301B3F358}" type="presParOf" srcId="{AFBF03CD-7672-43A4-AB72-D16E127671A3}" destId="{DDA51E03-582E-4A41-8848-49F175402C2E}" srcOrd="3" destOrd="0" presId="urn:microsoft.com/office/officeart/2016/7/layout/BasicTimeline"/>
    <dgm:cxn modelId="{69F54ECC-B6B0-4596-BE03-DC24EFFB6C7A}" type="presParOf" srcId="{AFBF03CD-7672-43A4-AB72-D16E127671A3}" destId="{2C00F8DA-DBF2-47D4-A533-8735167AFF63}" srcOrd="4" destOrd="0" presId="urn:microsoft.com/office/officeart/2016/7/layout/BasicTimeline"/>
    <dgm:cxn modelId="{87911DE6-9851-4C05-B88E-8911438D2A00}" type="presParOf" srcId="{2C00F8DA-DBF2-47D4-A533-8735167AFF63}" destId="{CA77BD41-36A8-41A1-83D4-06603DEA81C9}" srcOrd="0" destOrd="0" presId="urn:microsoft.com/office/officeart/2016/7/layout/BasicTimeline"/>
    <dgm:cxn modelId="{BD139D9C-5AB2-485E-9304-9F7872D6C84F}" type="presParOf" srcId="{2C00F8DA-DBF2-47D4-A533-8735167AFF63}" destId="{5DDF9E53-652C-47D7-9BE6-44BCF73B5269}" srcOrd="1" destOrd="0" presId="urn:microsoft.com/office/officeart/2016/7/layout/BasicTimeline"/>
    <dgm:cxn modelId="{5E7461D9-A60F-456F-A94A-1340C90EA2F2}" type="presParOf" srcId="{5DDF9E53-652C-47D7-9BE6-44BCF73B5269}" destId="{F1B56F09-8C7A-484A-8065-DE35BC622B42}" srcOrd="0" destOrd="0" presId="urn:microsoft.com/office/officeart/2016/7/layout/BasicTimeline"/>
    <dgm:cxn modelId="{C675AD2C-B191-4565-8FB6-31BABD29DF13}" type="presParOf" srcId="{5DDF9E53-652C-47D7-9BE6-44BCF73B5269}" destId="{EFCA6DC2-7ABD-4299-990B-54D10E7625F3}" srcOrd="1" destOrd="0" presId="urn:microsoft.com/office/officeart/2016/7/layout/BasicTimeline"/>
    <dgm:cxn modelId="{21101422-9FCA-42C5-A19C-1022B711CBF4}" type="presParOf" srcId="{2C00F8DA-DBF2-47D4-A533-8735167AFF63}" destId="{299C55F7-A54E-42FE-B5D6-3068E83EBCE9}" srcOrd="2" destOrd="0" presId="urn:microsoft.com/office/officeart/2016/7/layout/BasicTimeline"/>
    <dgm:cxn modelId="{C20295B6-091C-4853-A27D-2711843E8654}" type="presParOf" srcId="{2C00F8DA-DBF2-47D4-A533-8735167AFF63}" destId="{A5B80C88-82B3-4EBA-930A-C63AD8C2C38F}" srcOrd="3" destOrd="0" presId="urn:microsoft.com/office/officeart/2016/7/layout/BasicTimeline"/>
    <dgm:cxn modelId="{2F0C0990-240F-47AE-92FD-2F6AD685AD71}" type="presParOf" srcId="{2C00F8DA-DBF2-47D4-A533-8735167AFF63}" destId="{BD02E71A-1B6B-408F-9F0A-440FE8DD0401}" srcOrd="4" destOrd="0" presId="urn:microsoft.com/office/officeart/2016/7/layout/BasicTimeline"/>
    <dgm:cxn modelId="{562CF4D4-6468-4616-BA6C-C6B4485C6ED9}" type="presParOf" srcId="{AFBF03CD-7672-43A4-AB72-D16E127671A3}" destId="{60870178-068D-4AF7-AE06-665346238145}" srcOrd="5" destOrd="0" presId="urn:microsoft.com/office/officeart/2016/7/layout/BasicTimeline"/>
    <dgm:cxn modelId="{63700EAC-B99B-4426-9D33-391AEB897286}" type="presParOf" srcId="{AFBF03CD-7672-43A4-AB72-D16E127671A3}" destId="{7BB9BC06-8460-4552-B5BE-14DC895179CC}" srcOrd="6" destOrd="0" presId="urn:microsoft.com/office/officeart/2016/7/layout/BasicTimeline"/>
    <dgm:cxn modelId="{4A8BFD92-E816-408A-AAB1-168EC6FE6FA5}" type="presParOf" srcId="{7BB9BC06-8460-4552-B5BE-14DC895179CC}" destId="{61ABD16B-52AB-417A-99BA-ECF10CDFD3C2}" srcOrd="0" destOrd="0" presId="urn:microsoft.com/office/officeart/2016/7/layout/BasicTimeline"/>
    <dgm:cxn modelId="{0E832FC7-79E3-4B1E-92ED-27593182536E}" type="presParOf" srcId="{7BB9BC06-8460-4552-B5BE-14DC895179CC}" destId="{53AFA1B4-8625-45AC-B386-1466FEF2074E}" srcOrd="1" destOrd="0" presId="urn:microsoft.com/office/officeart/2016/7/layout/BasicTimeline"/>
    <dgm:cxn modelId="{3D14EAD2-F62F-4786-8F0D-7CFC0D61F3EC}" type="presParOf" srcId="{53AFA1B4-8625-45AC-B386-1466FEF2074E}" destId="{7C656409-AA36-4038-AAC5-E998D80B9B0F}" srcOrd="0" destOrd="0" presId="urn:microsoft.com/office/officeart/2016/7/layout/BasicTimeline"/>
    <dgm:cxn modelId="{4D763AD1-A259-4C7A-830C-B71BC17B5B07}" type="presParOf" srcId="{53AFA1B4-8625-45AC-B386-1466FEF2074E}" destId="{9D77FEE2-E8C6-4D41-ADC4-4D5093168267}" srcOrd="1" destOrd="0" presId="urn:microsoft.com/office/officeart/2016/7/layout/BasicTimeline"/>
    <dgm:cxn modelId="{7DF8E565-B8B9-4F78-BDAA-3B936EA871DA}" type="presParOf" srcId="{7BB9BC06-8460-4552-B5BE-14DC895179CC}" destId="{7DC8BD88-93CA-4FCF-886A-9D268841C55E}" srcOrd="2" destOrd="0" presId="urn:microsoft.com/office/officeart/2016/7/layout/BasicTimeline"/>
    <dgm:cxn modelId="{BD6DFE66-90EB-427E-B0AA-7E128F6E7C28}" type="presParOf" srcId="{7BB9BC06-8460-4552-B5BE-14DC895179CC}" destId="{5C3B885B-352E-4595-9CA0-D01718117BD2}" srcOrd="3" destOrd="0" presId="urn:microsoft.com/office/officeart/2016/7/layout/BasicTimeline"/>
    <dgm:cxn modelId="{5A2C0E24-04C5-4D36-9A2B-F4A14F25E082}" type="presParOf" srcId="{7BB9BC06-8460-4552-B5BE-14DC895179CC}" destId="{D9CAEC41-67E9-46FC-A50D-14F7D5C827D8}" srcOrd="4" destOrd="0" presId="urn:microsoft.com/office/officeart/2016/7/layout/BasicTimeline"/>
    <dgm:cxn modelId="{A8E4AE9B-265F-4F27-9086-3E34AB6859CF}" type="presParOf" srcId="{AFBF03CD-7672-43A4-AB72-D16E127671A3}" destId="{1A24ACEB-19EE-4345-B4EA-12FFB29A7A8A}" srcOrd="7" destOrd="0" presId="urn:microsoft.com/office/officeart/2016/7/layout/BasicTimeline"/>
    <dgm:cxn modelId="{E0FAA251-E8B1-4D7F-A689-403F6FD824D3}" type="presParOf" srcId="{AFBF03CD-7672-43A4-AB72-D16E127671A3}" destId="{8C95B926-B7E2-4486-B9A6-B15F2A215324}" srcOrd="8" destOrd="0" presId="urn:microsoft.com/office/officeart/2016/7/layout/BasicTimeline"/>
    <dgm:cxn modelId="{AC8C95E6-782C-4576-9B57-74FB37427ADC}" type="presParOf" srcId="{8C95B926-B7E2-4486-B9A6-B15F2A215324}" destId="{9A93E67B-4B63-433D-A385-A71957AD300F}" srcOrd="0" destOrd="0" presId="urn:microsoft.com/office/officeart/2016/7/layout/BasicTimeline"/>
    <dgm:cxn modelId="{8AD691F0-78C7-4576-97E9-47EF9B7BA406}" type="presParOf" srcId="{8C95B926-B7E2-4486-B9A6-B15F2A215324}" destId="{FAB27216-6AD1-4D7A-BA79-BFC0A0BF5E11}" srcOrd="1" destOrd="0" presId="urn:microsoft.com/office/officeart/2016/7/layout/BasicTimeline"/>
    <dgm:cxn modelId="{3FCADA04-68A6-41B0-BB6D-A7EC672BF174}" type="presParOf" srcId="{FAB27216-6AD1-4D7A-BA79-BFC0A0BF5E11}" destId="{958FE1E1-ECD2-463F-B665-D360CCC221FD}" srcOrd="0" destOrd="0" presId="urn:microsoft.com/office/officeart/2016/7/layout/BasicTimeline"/>
    <dgm:cxn modelId="{5FAE76A4-E43F-49E0-BA14-6DCF19118F8C}" type="presParOf" srcId="{FAB27216-6AD1-4D7A-BA79-BFC0A0BF5E11}" destId="{26D58CF5-1D77-4B8F-9085-C0285AB7C2DF}" srcOrd="1" destOrd="0" presId="urn:microsoft.com/office/officeart/2016/7/layout/BasicTimeline"/>
    <dgm:cxn modelId="{73DE6D4C-75D0-416E-A69B-5950933124C1}" type="presParOf" srcId="{8C95B926-B7E2-4486-B9A6-B15F2A215324}" destId="{6B709B72-96B1-4CD3-A441-90A709DA204A}" srcOrd="2" destOrd="0" presId="urn:microsoft.com/office/officeart/2016/7/layout/BasicTimeline"/>
    <dgm:cxn modelId="{2EAE2C3E-F43F-4DD4-A060-2802637266F5}" type="presParOf" srcId="{8C95B926-B7E2-4486-B9A6-B15F2A215324}" destId="{94068E71-DC15-4121-B392-55B1A8CA8808}" srcOrd="3" destOrd="0" presId="urn:microsoft.com/office/officeart/2016/7/layout/BasicTimeline"/>
    <dgm:cxn modelId="{3F8FA93C-3F33-44AB-A321-B7759974B30F}" type="presParOf" srcId="{8C95B926-B7E2-4486-B9A6-B15F2A215324}" destId="{06FD4F69-40F8-4BFE-A6F9-099F9F027A52}" srcOrd="4" destOrd="0" presId="urn:microsoft.com/office/officeart/2016/7/layout/BasicTimeline"/>
    <dgm:cxn modelId="{DC7BBEEB-DE00-4068-A1CA-8B006ED89243}" type="presParOf" srcId="{AFBF03CD-7672-43A4-AB72-D16E127671A3}" destId="{C4C5EA5F-BC0B-40FD-A151-425AA19F681B}" srcOrd="9" destOrd="0" presId="urn:microsoft.com/office/officeart/2016/7/layout/BasicTimeline"/>
    <dgm:cxn modelId="{E7C6B866-67B6-4BCD-91F3-2DDF99FEFB8C}" type="presParOf" srcId="{AFBF03CD-7672-43A4-AB72-D16E127671A3}" destId="{1E0C0858-F074-4294-8FBF-AAE5BADCF4E2}" srcOrd="10" destOrd="0" presId="urn:microsoft.com/office/officeart/2016/7/layout/BasicTimeline"/>
    <dgm:cxn modelId="{622FFFE0-5ABE-4C51-AC4E-7E565A7BE1E8}" type="presParOf" srcId="{1E0C0858-F074-4294-8FBF-AAE5BADCF4E2}" destId="{377C145E-77D3-451A-99C8-C06B1AE066D0}" srcOrd="0" destOrd="0" presId="urn:microsoft.com/office/officeart/2016/7/layout/BasicTimeline"/>
    <dgm:cxn modelId="{A763989C-AD08-43EB-9D5E-5FB39E573DF1}" type="presParOf" srcId="{1E0C0858-F074-4294-8FBF-AAE5BADCF4E2}" destId="{8FBDFF9A-7301-4E9F-A7C6-62A498690E29}" srcOrd="1" destOrd="0" presId="urn:microsoft.com/office/officeart/2016/7/layout/BasicTimeline"/>
    <dgm:cxn modelId="{DBF31772-46C4-4EB4-970C-8DC0A123466B}" type="presParOf" srcId="{8FBDFF9A-7301-4E9F-A7C6-62A498690E29}" destId="{737DA0F5-FEE4-4BF6-AB41-4330DD6A8831}" srcOrd="0" destOrd="0" presId="urn:microsoft.com/office/officeart/2016/7/layout/BasicTimeline"/>
    <dgm:cxn modelId="{4B2D1EA7-7D62-423E-A94E-60A3F0A61965}" type="presParOf" srcId="{8FBDFF9A-7301-4E9F-A7C6-62A498690E29}" destId="{EAC68E35-4F1A-450F-BDEB-09895E0A2D77}" srcOrd="1" destOrd="0" presId="urn:microsoft.com/office/officeart/2016/7/layout/BasicTimeline"/>
    <dgm:cxn modelId="{14B15BF7-BD68-4E61-9C3E-052F5C88D13E}" type="presParOf" srcId="{1E0C0858-F074-4294-8FBF-AAE5BADCF4E2}" destId="{DD16CFEB-F02A-43A6-A08E-0AE454C3B573}" srcOrd="2" destOrd="0" presId="urn:microsoft.com/office/officeart/2016/7/layout/BasicTimeline"/>
    <dgm:cxn modelId="{73E9A581-9F26-4C5C-9969-EE6AE608E294}" type="presParOf" srcId="{1E0C0858-F074-4294-8FBF-AAE5BADCF4E2}" destId="{34B0D409-3D9C-49A0-9F8E-624C417FD7F1}" srcOrd="3" destOrd="0" presId="urn:microsoft.com/office/officeart/2016/7/layout/BasicTimeline"/>
    <dgm:cxn modelId="{AE527AE4-8768-44EA-AE44-294AE01657E8}" type="presParOf" srcId="{1E0C0858-F074-4294-8FBF-AAE5BADCF4E2}" destId="{8BE4020B-252E-4225-8991-E040059F682F}"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1DD87E-D7AD-46FC-B0CC-9C4F71C6827F}" type="doc">
      <dgm:prSet loTypeId="urn:microsoft.com/office/officeart/2016/7/layout/RoundedRectangleTimeline" loCatId="process" qsTypeId="urn:microsoft.com/office/officeart/2005/8/quickstyle/simple1" qsCatId="simple" csTypeId="urn:microsoft.com/office/officeart/2005/8/colors/accent1_2" csCatId="accent1" phldr="1"/>
      <dgm:spPr/>
      <dgm:t>
        <a:bodyPr/>
        <a:lstStyle/>
        <a:p>
          <a:endParaRPr lang="en-US"/>
        </a:p>
      </dgm:t>
    </dgm:pt>
    <dgm:pt modelId="{5BA6A8AC-9BB0-4402-9875-8F2460A2BC9D}">
      <dgm:prSet/>
      <dgm:spPr/>
      <dgm:t>
        <a:bodyPr/>
        <a:lstStyle/>
        <a:p>
          <a:r>
            <a:rPr lang="en-US"/>
            <a:t>Aug.–Sep. 2025</a:t>
          </a:r>
        </a:p>
      </dgm:t>
    </dgm:pt>
    <dgm:pt modelId="{B5935B47-1358-4407-B275-C009F6BD6B7D}" type="parTrans" cxnId="{80952910-83C9-4D9C-B21A-C2B7D1F663C3}">
      <dgm:prSet/>
      <dgm:spPr/>
      <dgm:t>
        <a:bodyPr/>
        <a:lstStyle/>
        <a:p>
          <a:endParaRPr lang="en-US"/>
        </a:p>
      </dgm:t>
    </dgm:pt>
    <dgm:pt modelId="{43D9FD17-78C5-4752-8DD2-2C02EB9B6695}" type="sibTrans" cxnId="{80952910-83C9-4D9C-B21A-C2B7D1F663C3}">
      <dgm:prSet/>
      <dgm:spPr/>
      <dgm:t>
        <a:bodyPr/>
        <a:lstStyle/>
        <a:p>
          <a:endParaRPr lang="en-US"/>
        </a:p>
      </dgm:t>
    </dgm:pt>
    <dgm:pt modelId="{5E95AD5F-495B-4D5A-9373-F8EFAF9652D8}">
      <dgm:prSet/>
      <dgm:spPr/>
      <dgm:t>
        <a:bodyPr/>
        <a:lstStyle/>
        <a:p>
          <a:r>
            <a:rPr lang="en-US"/>
            <a:t>Awareness (videos, newsletters)</a:t>
          </a:r>
        </a:p>
      </dgm:t>
    </dgm:pt>
    <dgm:pt modelId="{3186EA0C-2117-42A6-B9DD-1ED3F6191C15}" type="parTrans" cxnId="{BB502810-E596-4A77-A7AB-F7FCC315C0E2}">
      <dgm:prSet/>
      <dgm:spPr/>
      <dgm:t>
        <a:bodyPr/>
        <a:lstStyle/>
        <a:p>
          <a:endParaRPr lang="en-US"/>
        </a:p>
      </dgm:t>
    </dgm:pt>
    <dgm:pt modelId="{1D3A858D-0805-4B94-945F-672743EB510D}" type="sibTrans" cxnId="{BB502810-E596-4A77-A7AB-F7FCC315C0E2}">
      <dgm:prSet/>
      <dgm:spPr/>
      <dgm:t>
        <a:bodyPr/>
        <a:lstStyle/>
        <a:p>
          <a:endParaRPr lang="en-US"/>
        </a:p>
      </dgm:t>
    </dgm:pt>
    <dgm:pt modelId="{2AF71460-63D6-463B-8C1A-4DBB7BB3700D}">
      <dgm:prSet/>
      <dgm:spPr/>
      <dgm:t>
        <a:bodyPr/>
        <a:lstStyle/>
        <a:p>
          <a:r>
            <a:rPr lang="en-US" dirty="0"/>
            <a:t>Oct.–Dec. 2025</a:t>
          </a:r>
        </a:p>
      </dgm:t>
    </dgm:pt>
    <dgm:pt modelId="{76A6F7D5-9446-49D0-8FA9-3CA872D28935}" type="parTrans" cxnId="{6536452C-5E57-4099-BDF1-ED618CAD7464}">
      <dgm:prSet/>
      <dgm:spPr/>
      <dgm:t>
        <a:bodyPr/>
        <a:lstStyle/>
        <a:p>
          <a:endParaRPr lang="en-US"/>
        </a:p>
      </dgm:t>
    </dgm:pt>
    <dgm:pt modelId="{A5744068-49EE-484D-8B0E-8BA884897A82}" type="sibTrans" cxnId="{6536452C-5E57-4099-BDF1-ED618CAD7464}">
      <dgm:prSet/>
      <dgm:spPr/>
      <dgm:t>
        <a:bodyPr/>
        <a:lstStyle/>
        <a:p>
          <a:endParaRPr lang="en-US"/>
        </a:p>
      </dgm:t>
    </dgm:pt>
    <dgm:pt modelId="{0DDD0657-9F1F-46E6-86FB-D13554F64549}">
      <dgm:prSet/>
      <dgm:spPr/>
      <dgm:t>
        <a:bodyPr/>
        <a:lstStyle/>
        <a:p>
          <a:r>
            <a:rPr lang="en-US"/>
            <a:t>Engagement (town halls, demos)</a:t>
          </a:r>
        </a:p>
      </dgm:t>
    </dgm:pt>
    <dgm:pt modelId="{2C3BC4F3-EA51-4B94-AA20-1C52687B83C7}" type="parTrans" cxnId="{75355F82-C1B9-41DC-9C82-25E06E9FE1EB}">
      <dgm:prSet/>
      <dgm:spPr/>
      <dgm:t>
        <a:bodyPr/>
        <a:lstStyle/>
        <a:p>
          <a:endParaRPr lang="en-US"/>
        </a:p>
      </dgm:t>
    </dgm:pt>
    <dgm:pt modelId="{687B0EBC-5B0C-4FF4-A5C5-FB808E6DD151}" type="sibTrans" cxnId="{75355F82-C1B9-41DC-9C82-25E06E9FE1EB}">
      <dgm:prSet/>
      <dgm:spPr/>
      <dgm:t>
        <a:bodyPr/>
        <a:lstStyle/>
        <a:p>
          <a:endParaRPr lang="en-US"/>
        </a:p>
      </dgm:t>
    </dgm:pt>
    <dgm:pt modelId="{8157C306-BC86-4008-BDDB-5A98D0EF528C}">
      <dgm:prSet/>
      <dgm:spPr/>
      <dgm:t>
        <a:bodyPr/>
        <a:lstStyle/>
        <a:p>
          <a:r>
            <a:rPr lang="en-US"/>
            <a:t>Jan.–June 2026</a:t>
          </a:r>
        </a:p>
      </dgm:t>
    </dgm:pt>
    <dgm:pt modelId="{164F4ECB-ADBD-4298-ACA3-6341FC8B80F8}" type="parTrans" cxnId="{43AA7F8E-245D-4E1E-A811-89D1366BC434}">
      <dgm:prSet/>
      <dgm:spPr/>
      <dgm:t>
        <a:bodyPr/>
        <a:lstStyle/>
        <a:p>
          <a:endParaRPr lang="en-US"/>
        </a:p>
      </dgm:t>
    </dgm:pt>
    <dgm:pt modelId="{4C03787B-7D8D-4B47-BD6F-2231096CA2B3}" type="sibTrans" cxnId="{43AA7F8E-245D-4E1E-A811-89D1366BC434}">
      <dgm:prSet/>
      <dgm:spPr/>
      <dgm:t>
        <a:bodyPr/>
        <a:lstStyle/>
        <a:p>
          <a:endParaRPr lang="en-US"/>
        </a:p>
      </dgm:t>
    </dgm:pt>
    <dgm:pt modelId="{CFE7F019-B28D-4468-9BA6-976C29AF54DD}">
      <dgm:prSet/>
      <dgm:spPr/>
      <dgm:t>
        <a:bodyPr/>
        <a:lstStyle/>
        <a:p>
          <a:r>
            <a:rPr lang="en-US"/>
            <a:t>Training (e-learning, workshops)</a:t>
          </a:r>
        </a:p>
      </dgm:t>
    </dgm:pt>
    <dgm:pt modelId="{6E339F61-F193-449B-BFBF-47BAAC78D7E6}" type="parTrans" cxnId="{889D38DF-40BB-461C-B074-8057D7D49A2C}">
      <dgm:prSet/>
      <dgm:spPr/>
      <dgm:t>
        <a:bodyPr/>
        <a:lstStyle/>
        <a:p>
          <a:endParaRPr lang="en-US"/>
        </a:p>
      </dgm:t>
    </dgm:pt>
    <dgm:pt modelId="{D0728D06-1B61-4497-9E7F-D5A1FF475B6A}" type="sibTrans" cxnId="{889D38DF-40BB-461C-B074-8057D7D49A2C}">
      <dgm:prSet/>
      <dgm:spPr/>
      <dgm:t>
        <a:bodyPr/>
        <a:lstStyle/>
        <a:p>
          <a:endParaRPr lang="en-US"/>
        </a:p>
      </dgm:t>
    </dgm:pt>
    <dgm:pt modelId="{8EBA1F46-DD11-4DD1-85B6-2D910026A749}">
      <dgm:prSet/>
      <dgm:spPr/>
      <dgm:t>
        <a:bodyPr/>
        <a:lstStyle/>
        <a:p>
          <a:r>
            <a:rPr lang="en-US"/>
            <a:t>July–Dec. 2026</a:t>
          </a:r>
        </a:p>
      </dgm:t>
    </dgm:pt>
    <dgm:pt modelId="{94F21C98-1E69-4828-9295-E5B53FB199EB}" type="parTrans" cxnId="{E9B28638-F4EC-4D98-BA19-711E4CF9F67C}">
      <dgm:prSet/>
      <dgm:spPr/>
      <dgm:t>
        <a:bodyPr/>
        <a:lstStyle/>
        <a:p>
          <a:endParaRPr lang="en-US"/>
        </a:p>
      </dgm:t>
    </dgm:pt>
    <dgm:pt modelId="{4447B445-A8EA-457B-B34E-0685C74EC345}" type="sibTrans" cxnId="{E9B28638-F4EC-4D98-BA19-711E4CF9F67C}">
      <dgm:prSet/>
      <dgm:spPr/>
      <dgm:t>
        <a:bodyPr/>
        <a:lstStyle/>
        <a:p>
          <a:endParaRPr lang="en-US"/>
        </a:p>
      </dgm:t>
    </dgm:pt>
    <dgm:pt modelId="{1752B8AA-4C56-4FCA-AF59-B5C1B87613DB}">
      <dgm:prSet/>
      <dgm:spPr/>
      <dgm:t>
        <a:bodyPr/>
        <a:lstStyle/>
        <a:p>
          <a:r>
            <a:rPr lang="en-US"/>
            <a:t>Launch Readiness (job aids, dry runs)</a:t>
          </a:r>
        </a:p>
      </dgm:t>
    </dgm:pt>
    <dgm:pt modelId="{53849756-FD23-48DE-8437-337D764DC560}" type="parTrans" cxnId="{2551CFCF-8D96-4069-AFED-C94DFFE63D99}">
      <dgm:prSet/>
      <dgm:spPr/>
      <dgm:t>
        <a:bodyPr/>
        <a:lstStyle/>
        <a:p>
          <a:endParaRPr lang="en-US"/>
        </a:p>
      </dgm:t>
    </dgm:pt>
    <dgm:pt modelId="{FF541D32-1F6E-4F4F-AE1F-8894E53A413D}" type="sibTrans" cxnId="{2551CFCF-8D96-4069-AFED-C94DFFE63D99}">
      <dgm:prSet/>
      <dgm:spPr/>
      <dgm:t>
        <a:bodyPr/>
        <a:lstStyle/>
        <a:p>
          <a:endParaRPr lang="en-US"/>
        </a:p>
      </dgm:t>
    </dgm:pt>
    <dgm:pt modelId="{165BC2F8-887A-4D45-9D9F-AC63493BA90C}">
      <dgm:prSet/>
      <dgm:spPr/>
      <dgm:t>
        <a:bodyPr/>
        <a:lstStyle/>
        <a:p>
          <a:r>
            <a:rPr lang="en-US"/>
            <a:t>Jan.–Mar. 2027</a:t>
          </a:r>
        </a:p>
      </dgm:t>
    </dgm:pt>
    <dgm:pt modelId="{87C8F889-2763-4CD6-9C8B-6610B5409A1A}" type="parTrans" cxnId="{3E583CBA-DEDE-47C6-86F1-17AC50C54019}">
      <dgm:prSet/>
      <dgm:spPr/>
      <dgm:t>
        <a:bodyPr/>
        <a:lstStyle/>
        <a:p>
          <a:endParaRPr lang="en-US"/>
        </a:p>
      </dgm:t>
    </dgm:pt>
    <dgm:pt modelId="{8F464D69-50AA-4822-930D-6E268D180221}" type="sibTrans" cxnId="{3E583CBA-DEDE-47C6-86F1-17AC50C54019}">
      <dgm:prSet/>
      <dgm:spPr/>
      <dgm:t>
        <a:bodyPr/>
        <a:lstStyle/>
        <a:p>
          <a:endParaRPr lang="en-US"/>
        </a:p>
      </dgm:t>
    </dgm:pt>
    <dgm:pt modelId="{FDB701E7-0133-49FB-8ED6-3D26C3CBEB77}">
      <dgm:prSet/>
      <dgm:spPr/>
      <dgm:t>
        <a:bodyPr/>
        <a:lstStyle/>
        <a:p>
          <a:r>
            <a:rPr lang="en-US"/>
            <a:t>Post-Launch Support (feedback, updates)</a:t>
          </a:r>
        </a:p>
      </dgm:t>
    </dgm:pt>
    <dgm:pt modelId="{E98E1F7A-DEB5-4369-A1E7-F9B12DEA75C5}" type="parTrans" cxnId="{E44D26B3-FCF1-4387-B601-419606243B08}">
      <dgm:prSet/>
      <dgm:spPr/>
      <dgm:t>
        <a:bodyPr/>
        <a:lstStyle/>
        <a:p>
          <a:endParaRPr lang="en-US"/>
        </a:p>
      </dgm:t>
    </dgm:pt>
    <dgm:pt modelId="{19442C2B-4554-4C9D-A72D-C823A7A3F1E2}" type="sibTrans" cxnId="{E44D26B3-FCF1-4387-B601-419606243B08}">
      <dgm:prSet/>
      <dgm:spPr/>
      <dgm:t>
        <a:bodyPr/>
        <a:lstStyle/>
        <a:p>
          <a:endParaRPr lang="en-US"/>
        </a:p>
      </dgm:t>
    </dgm:pt>
    <dgm:pt modelId="{13B74E43-BE33-48FD-9B75-D01DE9AD1632}" type="pres">
      <dgm:prSet presAssocID="{C51DD87E-D7AD-46FC-B0CC-9C4F71C6827F}" presName="Name0" presStyleCnt="0">
        <dgm:presLayoutVars>
          <dgm:chMax/>
          <dgm:chPref/>
          <dgm:animLvl val="lvl"/>
        </dgm:presLayoutVars>
      </dgm:prSet>
      <dgm:spPr/>
    </dgm:pt>
    <dgm:pt modelId="{165CAEF9-D0F9-491B-BDDC-0FFFB02BFFE8}" type="pres">
      <dgm:prSet presAssocID="{5BA6A8AC-9BB0-4402-9875-8F2460A2BC9D}" presName="composite1" presStyleCnt="0"/>
      <dgm:spPr/>
    </dgm:pt>
    <dgm:pt modelId="{8F56656F-A153-487B-9656-AC49D037EFB8}" type="pres">
      <dgm:prSet presAssocID="{5BA6A8AC-9BB0-4402-9875-8F2460A2BC9D}" presName="parent1" presStyleLbl="alignNode1" presStyleIdx="0" presStyleCnt="5">
        <dgm:presLayoutVars>
          <dgm:chMax val="1"/>
          <dgm:chPref val="1"/>
          <dgm:bulletEnabled val="1"/>
        </dgm:presLayoutVars>
      </dgm:prSet>
      <dgm:spPr/>
    </dgm:pt>
    <dgm:pt modelId="{065B51A3-89E3-4159-BE22-C3E8FC3DCE0A}" type="pres">
      <dgm:prSet presAssocID="{5BA6A8AC-9BB0-4402-9875-8F2460A2BC9D}" presName="Childtext1" presStyleLbl="revTx" presStyleIdx="0" presStyleCnt="5">
        <dgm:presLayoutVars>
          <dgm:bulletEnabled val="1"/>
        </dgm:presLayoutVars>
      </dgm:prSet>
      <dgm:spPr/>
    </dgm:pt>
    <dgm:pt modelId="{C48920DC-FE4C-4C7C-9946-E65C50A2B05F}" type="pres">
      <dgm:prSet presAssocID="{5BA6A8AC-9BB0-4402-9875-8F2460A2BC9D}" presName="ConnectLine1" presStyleLbl="sibTrans1D1" presStyleIdx="0" presStyleCnt="5"/>
      <dgm:spPr>
        <a:noFill/>
        <a:ln w="9525" cap="rnd" cmpd="sng" algn="ctr">
          <a:solidFill>
            <a:schemeClr val="accent1">
              <a:hueOff val="0"/>
              <a:satOff val="0"/>
              <a:lumOff val="0"/>
              <a:alphaOff val="0"/>
            </a:schemeClr>
          </a:solidFill>
          <a:prstDash val="dash"/>
        </a:ln>
        <a:effectLst/>
      </dgm:spPr>
    </dgm:pt>
    <dgm:pt modelId="{0981C8B1-09C5-4E69-AFE3-E376E02232D3}" type="pres">
      <dgm:prSet presAssocID="{5BA6A8AC-9BB0-4402-9875-8F2460A2BC9D}" presName="ConnectLineEnd1" presStyleLbl="lnNode1" presStyleIdx="0" presStyleCnt="5"/>
      <dgm:spPr/>
    </dgm:pt>
    <dgm:pt modelId="{2C665C97-896D-428E-A2B7-BE21B36F7972}" type="pres">
      <dgm:prSet presAssocID="{5BA6A8AC-9BB0-4402-9875-8F2460A2BC9D}" presName="EmptyPane1" presStyleCnt="0"/>
      <dgm:spPr/>
    </dgm:pt>
    <dgm:pt modelId="{ECBD6280-DA8D-4701-B336-1F31D1031DD6}" type="pres">
      <dgm:prSet presAssocID="{43D9FD17-78C5-4752-8DD2-2C02EB9B6695}" presName="spaceBetweenRectangles1" presStyleCnt="0"/>
      <dgm:spPr/>
    </dgm:pt>
    <dgm:pt modelId="{AE992E02-2D66-449A-81CE-2CCC7BBA78F6}" type="pres">
      <dgm:prSet presAssocID="{2AF71460-63D6-463B-8C1A-4DBB7BB3700D}" presName="composite1" presStyleCnt="0"/>
      <dgm:spPr/>
    </dgm:pt>
    <dgm:pt modelId="{2ECCB238-A64F-4F78-AEB4-1C82D91820F8}" type="pres">
      <dgm:prSet presAssocID="{2AF71460-63D6-463B-8C1A-4DBB7BB3700D}" presName="parent1" presStyleLbl="alignNode1" presStyleIdx="1" presStyleCnt="5">
        <dgm:presLayoutVars>
          <dgm:chMax val="1"/>
          <dgm:chPref val="1"/>
          <dgm:bulletEnabled val="1"/>
        </dgm:presLayoutVars>
      </dgm:prSet>
      <dgm:spPr/>
    </dgm:pt>
    <dgm:pt modelId="{1E4A1458-AF9D-4B5A-817B-D29845C6828D}" type="pres">
      <dgm:prSet presAssocID="{2AF71460-63D6-463B-8C1A-4DBB7BB3700D}" presName="Childtext1" presStyleLbl="revTx" presStyleIdx="1" presStyleCnt="5">
        <dgm:presLayoutVars>
          <dgm:bulletEnabled val="1"/>
        </dgm:presLayoutVars>
      </dgm:prSet>
      <dgm:spPr/>
    </dgm:pt>
    <dgm:pt modelId="{FA7F2A3F-DADA-46AD-9618-49FD6F31E0D4}" type="pres">
      <dgm:prSet presAssocID="{2AF71460-63D6-463B-8C1A-4DBB7BB3700D}" presName="ConnectLine1" presStyleLbl="sibTrans1D1" presStyleIdx="1" presStyleCnt="5"/>
      <dgm:spPr>
        <a:noFill/>
        <a:ln w="9525" cap="rnd" cmpd="sng" algn="ctr">
          <a:solidFill>
            <a:schemeClr val="accent1">
              <a:hueOff val="0"/>
              <a:satOff val="0"/>
              <a:lumOff val="0"/>
              <a:alphaOff val="0"/>
            </a:schemeClr>
          </a:solidFill>
          <a:prstDash val="dash"/>
        </a:ln>
        <a:effectLst/>
      </dgm:spPr>
    </dgm:pt>
    <dgm:pt modelId="{CA5D93B1-5609-4E1E-89A4-28811C0AB85D}" type="pres">
      <dgm:prSet presAssocID="{2AF71460-63D6-463B-8C1A-4DBB7BB3700D}" presName="ConnectLineEnd1" presStyleLbl="lnNode1" presStyleIdx="1" presStyleCnt="5"/>
      <dgm:spPr/>
    </dgm:pt>
    <dgm:pt modelId="{3D9751C5-CBC4-4E65-BAF1-7C0D76D9EDF7}" type="pres">
      <dgm:prSet presAssocID="{2AF71460-63D6-463B-8C1A-4DBB7BB3700D}" presName="EmptyPane1" presStyleCnt="0"/>
      <dgm:spPr/>
    </dgm:pt>
    <dgm:pt modelId="{F937918B-C781-4D77-A23A-8C767C04AC3F}" type="pres">
      <dgm:prSet presAssocID="{A5744068-49EE-484D-8B0E-8BA884897A82}" presName="spaceBetweenRectangles1" presStyleCnt="0"/>
      <dgm:spPr/>
    </dgm:pt>
    <dgm:pt modelId="{269E8D10-90AE-4589-93D7-544497D6F145}" type="pres">
      <dgm:prSet presAssocID="{8157C306-BC86-4008-BDDB-5A98D0EF528C}" presName="composite1" presStyleCnt="0"/>
      <dgm:spPr/>
    </dgm:pt>
    <dgm:pt modelId="{6D4F9C0D-74F7-41FC-B7C4-C682529055BA}" type="pres">
      <dgm:prSet presAssocID="{8157C306-BC86-4008-BDDB-5A98D0EF528C}" presName="parent1" presStyleLbl="alignNode1" presStyleIdx="2" presStyleCnt="5">
        <dgm:presLayoutVars>
          <dgm:chMax val="1"/>
          <dgm:chPref val="1"/>
          <dgm:bulletEnabled val="1"/>
        </dgm:presLayoutVars>
      </dgm:prSet>
      <dgm:spPr/>
    </dgm:pt>
    <dgm:pt modelId="{C6B73686-DCC8-49BF-81FC-48B6F2DEFB6C}" type="pres">
      <dgm:prSet presAssocID="{8157C306-BC86-4008-BDDB-5A98D0EF528C}" presName="Childtext1" presStyleLbl="revTx" presStyleIdx="2" presStyleCnt="5">
        <dgm:presLayoutVars>
          <dgm:bulletEnabled val="1"/>
        </dgm:presLayoutVars>
      </dgm:prSet>
      <dgm:spPr/>
    </dgm:pt>
    <dgm:pt modelId="{ECD1D834-7A7F-4877-8FC6-31036A1E04DB}" type="pres">
      <dgm:prSet presAssocID="{8157C306-BC86-4008-BDDB-5A98D0EF528C}" presName="ConnectLine1" presStyleLbl="sibTrans1D1" presStyleIdx="2" presStyleCnt="5"/>
      <dgm:spPr>
        <a:noFill/>
        <a:ln w="9525" cap="rnd" cmpd="sng" algn="ctr">
          <a:solidFill>
            <a:schemeClr val="accent1">
              <a:hueOff val="0"/>
              <a:satOff val="0"/>
              <a:lumOff val="0"/>
              <a:alphaOff val="0"/>
            </a:schemeClr>
          </a:solidFill>
          <a:prstDash val="dash"/>
        </a:ln>
        <a:effectLst/>
      </dgm:spPr>
    </dgm:pt>
    <dgm:pt modelId="{909E348A-67EF-4107-B6EE-8681C21F5C00}" type="pres">
      <dgm:prSet presAssocID="{8157C306-BC86-4008-BDDB-5A98D0EF528C}" presName="ConnectLineEnd1" presStyleLbl="lnNode1" presStyleIdx="2" presStyleCnt="5"/>
      <dgm:spPr/>
    </dgm:pt>
    <dgm:pt modelId="{EA3BE76D-561F-4284-ABFF-C35476802423}" type="pres">
      <dgm:prSet presAssocID="{8157C306-BC86-4008-BDDB-5A98D0EF528C}" presName="EmptyPane1" presStyleCnt="0"/>
      <dgm:spPr/>
    </dgm:pt>
    <dgm:pt modelId="{43F8A7CF-1644-4577-9A5A-055FDD55CE0F}" type="pres">
      <dgm:prSet presAssocID="{4C03787B-7D8D-4B47-BD6F-2231096CA2B3}" presName="spaceBetweenRectangles1" presStyleCnt="0"/>
      <dgm:spPr/>
    </dgm:pt>
    <dgm:pt modelId="{C10DB6F1-9331-4B7E-AE81-0BCDD7178F9E}" type="pres">
      <dgm:prSet presAssocID="{8EBA1F46-DD11-4DD1-85B6-2D910026A749}" presName="composite1" presStyleCnt="0"/>
      <dgm:spPr/>
    </dgm:pt>
    <dgm:pt modelId="{8DF7E2A0-D21D-4F0C-9C00-E37AB2B88FA3}" type="pres">
      <dgm:prSet presAssocID="{8EBA1F46-DD11-4DD1-85B6-2D910026A749}" presName="parent1" presStyleLbl="alignNode1" presStyleIdx="3" presStyleCnt="5">
        <dgm:presLayoutVars>
          <dgm:chMax val="1"/>
          <dgm:chPref val="1"/>
          <dgm:bulletEnabled val="1"/>
        </dgm:presLayoutVars>
      </dgm:prSet>
      <dgm:spPr/>
    </dgm:pt>
    <dgm:pt modelId="{ACCEF528-E8D0-4AF5-A3D6-C6ED2BDA7542}" type="pres">
      <dgm:prSet presAssocID="{8EBA1F46-DD11-4DD1-85B6-2D910026A749}" presName="Childtext1" presStyleLbl="revTx" presStyleIdx="3" presStyleCnt="5">
        <dgm:presLayoutVars>
          <dgm:bulletEnabled val="1"/>
        </dgm:presLayoutVars>
      </dgm:prSet>
      <dgm:spPr/>
    </dgm:pt>
    <dgm:pt modelId="{DB41E0D7-7C32-4397-B5E5-1AFC8EE3B44A}" type="pres">
      <dgm:prSet presAssocID="{8EBA1F46-DD11-4DD1-85B6-2D910026A749}" presName="ConnectLine1" presStyleLbl="sibTrans1D1" presStyleIdx="3" presStyleCnt="5"/>
      <dgm:spPr>
        <a:noFill/>
        <a:ln w="9525" cap="rnd" cmpd="sng" algn="ctr">
          <a:solidFill>
            <a:schemeClr val="accent1">
              <a:hueOff val="0"/>
              <a:satOff val="0"/>
              <a:lumOff val="0"/>
              <a:alphaOff val="0"/>
            </a:schemeClr>
          </a:solidFill>
          <a:prstDash val="dash"/>
        </a:ln>
        <a:effectLst/>
      </dgm:spPr>
    </dgm:pt>
    <dgm:pt modelId="{4B682D91-44F4-4E54-A298-A41BC92836D9}" type="pres">
      <dgm:prSet presAssocID="{8EBA1F46-DD11-4DD1-85B6-2D910026A749}" presName="ConnectLineEnd1" presStyleLbl="lnNode1" presStyleIdx="3" presStyleCnt="5"/>
      <dgm:spPr/>
    </dgm:pt>
    <dgm:pt modelId="{86C2D65B-A4FA-438D-9B03-CF06635CC74C}" type="pres">
      <dgm:prSet presAssocID="{8EBA1F46-DD11-4DD1-85B6-2D910026A749}" presName="EmptyPane1" presStyleCnt="0"/>
      <dgm:spPr/>
    </dgm:pt>
    <dgm:pt modelId="{DB8DAB93-D5AC-4169-A441-2D3EA26C330F}" type="pres">
      <dgm:prSet presAssocID="{4447B445-A8EA-457B-B34E-0685C74EC345}" presName="spaceBetweenRectangles1" presStyleCnt="0"/>
      <dgm:spPr/>
    </dgm:pt>
    <dgm:pt modelId="{6E07CE41-FB76-4130-B8B0-8D3081B0C543}" type="pres">
      <dgm:prSet presAssocID="{165BC2F8-887A-4D45-9D9F-AC63493BA90C}" presName="composite1" presStyleCnt="0"/>
      <dgm:spPr/>
    </dgm:pt>
    <dgm:pt modelId="{3D91CE14-6F4F-4A57-9273-8994216B548A}" type="pres">
      <dgm:prSet presAssocID="{165BC2F8-887A-4D45-9D9F-AC63493BA90C}" presName="parent1" presStyleLbl="alignNode1" presStyleIdx="4" presStyleCnt="5">
        <dgm:presLayoutVars>
          <dgm:chMax val="1"/>
          <dgm:chPref val="1"/>
          <dgm:bulletEnabled val="1"/>
        </dgm:presLayoutVars>
      </dgm:prSet>
      <dgm:spPr/>
    </dgm:pt>
    <dgm:pt modelId="{5C801A0D-AA0B-47B2-9D42-C03BBEA631DB}" type="pres">
      <dgm:prSet presAssocID="{165BC2F8-887A-4D45-9D9F-AC63493BA90C}" presName="Childtext1" presStyleLbl="revTx" presStyleIdx="4" presStyleCnt="5">
        <dgm:presLayoutVars>
          <dgm:bulletEnabled val="1"/>
        </dgm:presLayoutVars>
      </dgm:prSet>
      <dgm:spPr/>
    </dgm:pt>
    <dgm:pt modelId="{B74EE214-DC61-4E21-96AC-80D388390E15}" type="pres">
      <dgm:prSet presAssocID="{165BC2F8-887A-4D45-9D9F-AC63493BA90C}" presName="ConnectLine1" presStyleLbl="sibTrans1D1" presStyleIdx="4" presStyleCnt="5"/>
      <dgm:spPr>
        <a:noFill/>
        <a:ln w="9525" cap="rnd" cmpd="sng" algn="ctr">
          <a:solidFill>
            <a:schemeClr val="accent1">
              <a:hueOff val="0"/>
              <a:satOff val="0"/>
              <a:lumOff val="0"/>
              <a:alphaOff val="0"/>
            </a:schemeClr>
          </a:solidFill>
          <a:prstDash val="dash"/>
        </a:ln>
        <a:effectLst/>
      </dgm:spPr>
    </dgm:pt>
    <dgm:pt modelId="{8D5DE2AD-6A8D-4E9B-AA03-AF400A63B910}" type="pres">
      <dgm:prSet presAssocID="{165BC2F8-887A-4D45-9D9F-AC63493BA90C}" presName="ConnectLineEnd1" presStyleLbl="lnNode1" presStyleIdx="4" presStyleCnt="5"/>
      <dgm:spPr/>
    </dgm:pt>
    <dgm:pt modelId="{34B2FC51-8751-4AA2-8E63-B8EE710F9560}" type="pres">
      <dgm:prSet presAssocID="{165BC2F8-887A-4D45-9D9F-AC63493BA90C}" presName="EmptyPane1" presStyleCnt="0"/>
      <dgm:spPr/>
    </dgm:pt>
  </dgm:ptLst>
  <dgm:cxnLst>
    <dgm:cxn modelId="{BB502810-E596-4A77-A7AB-F7FCC315C0E2}" srcId="{5BA6A8AC-9BB0-4402-9875-8F2460A2BC9D}" destId="{5E95AD5F-495B-4D5A-9373-F8EFAF9652D8}" srcOrd="0" destOrd="0" parTransId="{3186EA0C-2117-42A6-B9DD-1ED3F6191C15}" sibTransId="{1D3A858D-0805-4B94-945F-672743EB510D}"/>
    <dgm:cxn modelId="{80952910-83C9-4D9C-B21A-C2B7D1F663C3}" srcId="{C51DD87E-D7AD-46FC-B0CC-9C4F71C6827F}" destId="{5BA6A8AC-9BB0-4402-9875-8F2460A2BC9D}" srcOrd="0" destOrd="0" parTransId="{B5935B47-1358-4407-B275-C009F6BD6B7D}" sibTransId="{43D9FD17-78C5-4752-8DD2-2C02EB9B6695}"/>
    <dgm:cxn modelId="{8D68B616-5D93-4C9D-BAFA-E2106CCBFD1A}" type="presOf" srcId="{0DDD0657-9F1F-46E6-86FB-D13554F64549}" destId="{1E4A1458-AF9D-4B5A-817B-D29845C6828D}" srcOrd="0" destOrd="0" presId="urn:microsoft.com/office/officeart/2016/7/layout/RoundedRectangleTimeline"/>
    <dgm:cxn modelId="{6536452C-5E57-4099-BDF1-ED618CAD7464}" srcId="{C51DD87E-D7AD-46FC-B0CC-9C4F71C6827F}" destId="{2AF71460-63D6-463B-8C1A-4DBB7BB3700D}" srcOrd="1" destOrd="0" parTransId="{76A6F7D5-9446-49D0-8FA9-3CA872D28935}" sibTransId="{A5744068-49EE-484D-8B0E-8BA884897A82}"/>
    <dgm:cxn modelId="{36E76D32-F40F-4FB3-877C-430BAA9BD77C}" type="presOf" srcId="{5BA6A8AC-9BB0-4402-9875-8F2460A2BC9D}" destId="{8F56656F-A153-487B-9656-AC49D037EFB8}" srcOrd="0" destOrd="0" presId="urn:microsoft.com/office/officeart/2016/7/layout/RoundedRectangleTimeline"/>
    <dgm:cxn modelId="{A0BAFD32-A134-41E1-AF91-3AB6ED84015F}" type="presOf" srcId="{C51DD87E-D7AD-46FC-B0CC-9C4F71C6827F}" destId="{13B74E43-BE33-48FD-9B75-D01DE9AD1632}" srcOrd="0" destOrd="0" presId="urn:microsoft.com/office/officeart/2016/7/layout/RoundedRectangleTimeline"/>
    <dgm:cxn modelId="{E9B28638-F4EC-4D98-BA19-711E4CF9F67C}" srcId="{C51DD87E-D7AD-46FC-B0CC-9C4F71C6827F}" destId="{8EBA1F46-DD11-4DD1-85B6-2D910026A749}" srcOrd="3" destOrd="0" parTransId="{94F21C98-1E69-4828-9295-E5B53FB199EB}" sibTransId="{4447B445-A8EA-457B-B34E-0685C74EC345}"/>
    <dgm:cxn modelId="{07C3383C-4264-4FAB-BEE7-D2648DCF060B}" type="presOf" srcId="{8157C306-BC86-4008-BDDB-5A98D0EF528C}" destId="{6D4F9C0D-74F7-41FC-B7C4-C682529055BA}" srcOrd="0" destOrd="0" presId="urn:microsoft.com/office/officeart/2016/7/layout/RoundedRectangleTimeline"/>
    <dgm:cxn modelId="{D4A8415B-89A2-4D1E-B576-F64BBA1C9F55}" type="presOf" srcId="{1752B8AA-4C56-4FCA-AF59-B5C1B87613DB}" destId="{ACCEF528-E8D0-4AF5-A3D6-C6ED2BDA7542}" srcOrd="0" destOrd="0" presId="urn:microsoft.com/office/officeart/2016/7/layout/RoundedRectangleTimeline"/>
    <dgm:cxn modelId="{75355F82-C1B9-41DC-9C82-25E06E9FE1EB}" srcId="{2AF71460-63D6-463B-8C1A-4DBB7BB3700D}" destId="{0DDD0657-9F1F-46E6-86FB-D13554F64549}" srcOrd="0" destOrd="0" parTransId="{2C3BC4F3-EA51-4B94-AA20-1C52687B83C7}" sibTransId="{687B0EBC-5B0C-4FF4-A5C5-FB808E6DD151}"/>
    <dgm:cxn modelId="{43AA7F8E-245D-4E1E-A811-89D1366BC434}" srcId="{C51DD87E-D7AD-46FC-B0CC-9C4F71C6827F}" destId="{8157C306-BC86-4008-BDDB-5A98D0EF528C}" srcOrd="2" destOrd="0" parTransId="{164F4ECB-ADBD-4298-ACA3-6341FC8B80F8}" sibTransId="{4C03787B-7D8D-4B47-BD6F-2231096CA2B3}"/>
    <dgm:cxn modelId="{3931288F-9F42-483E-8826-9629C49BBAF6}" type="presOf" srcId="{8EBA1F46-DD11-4DD1-85B6-2D910026A749}" destId="{8DF7E2A0-D21D-4F0C-9C00-E37AB2B88FA3}" srcOrd="0" destOrd="0" presId="urn:microsoft.com/office/officeart/2016/7/layout/RoundedRectangleTimeline"/>
    <dgm:cxn modelId="{71B5E79C-D9CA-4996-B95B-7E79A102C478}" type="presOf" srcId="{2AF71460-63D6-463B-8C1A-4DBB7BB3700D}" destId="{2ECCB238-A64F-4F78-AEB4-1C82D91820F8}" srcOrd="0" destOrd="0" presId="urn:microsoft.com/office/officeart/2016/7/layout/RoundedRectangleTimeline"/>
    <dgm:cxn modelId="{F163DCAA-586F-4EFE-9F0A-3AB145BD6D7F}" type="presOf" srcId="{FDB701E7-0133-49FB-8ED6-3D26C3CBEB77}" destId="{5C801A0D-AA0B-47B2-9D42-C03BBEA631DB}" srcOrd="0" destOrd="0" presId="urn:microsoft.com/office/officeart/2016/7/layout/RoundedRectangleTimeline"/>
    <dgm:cxn modelId="{E44D26B3-FCF1-4387-B601-419606243B08}" srcId="{165BC2F8-887A-4D45-9D9F-AC63493BA90C}" destId="{FDB701E7-0133-49FB-8ED6-3D26C3CBEB77}" srcOrd="0" destOrd="0" parTransId="{E98E1F7A-DEB5-4369-A1E7-F9B12DEA75C5}" sibTransId="{19442C2B-4554-4C9D-A72D-C823A7A3F1E2}"/>
    <dgm:cxn modelId="{0549C5B6-272C-4031-8AB5-BCF28B999DE5}" type="presOf" srcId="{165BC2F8-887A-4D45-9D9F-AC63493BA90C}" destId="{3D91CE14-6F4F-4A57-9273-8994216B548A}" srcOrd="0" destOrd="0" presId="urn:microsoft.com/office/officeart/2016/7/layout/RoundedRectangleTimeline"/>
    <dgm:cxn modelId="{3E583CBA-DEDE-47C6-86F1-17AC50C54019}" srcId="{C51DD87E-D7AD-46FC-B0CC-9C4F71C6827F}" destId="{165BC2F8-887A-4D45-9D9F-AC63493BA90C}" srcOrd="4" destOrd="0" parTransId="{87C8F889-2763-4CD6-9C8B-6610B5409A1A}" sibTransId="{8F464D69-50AA-4822-930D-6E268D180221}"/>
    <dgm:cxn modelId="{2551CFCF-8D96-4069-AFED-C94DFFE63D99}" srcId="{8EBA1F46-DD11-4DD1-85B6-2D910026A749}" destId="{1752B8AA-4C56-4FCA-AF59-B5C1B87613DB}" srcOrd="0" destOrd="0" parTransId="{53849756-FD23-48DE-8437-337D764DC560}" sibTransId="{FF541D32-1F6E-4F4F-AE1F-8894E53A413D}"/>
    <dgm:cxn modelId="{889D38DF-40BB-461C-B074-8057D7D49A2C}" srcId="{8157C306-BC86-4008-BDDB-5A98D0EF528C}" destId="{CFE7F019-B28D-4468-9BA6-976C29AF54DD}" srcOrd="0" destOrd="0" parTransId="{6E339F61-F193-449B-BFBF-47BAAC78D7E6}" sibTransId="{D0728D06-1B61-4497-9E7F-D5A1FF475B6A}"/>
    <dgm:cxn modelId="{EAE479F8-A460-4ED4-B574-386DCFA1AB88}" type="presOf" srcId="{CFE7F019-B28D-4468-9BA6-976C29AF54DD}" destId="{C6B73686-DCC8-49BF-81FC-48B6F2DEFB6C}" srcOrd="0" destOrd="0" presId="urn:microsoft.com/office/officeart/2016/7/layout/RoundedRectangleTimeline"/>
    <dgm:cxn modelId="{7B69B7F8-F51C-4E0A-A6F6-658C2DB2A69A}" type="presOf" srcId="{5E95AD5F-495B-4D5A-9373-F8EFAF9652D8}" destId="{065B51A3-89E3-4159-BE22-C3E8FC3DCE0A}" srcOrd="0" destOrd="0" presId="urn:microsoft.com/office/officeart/2016/7/layout/RoundedRectangleTimeline"/>
    <dgm:cxn modelId="{8BD1989E-49C8-49C4-B310-AF329EE86259}" type="presParOf" srcId="{13B74E43-BE33-48FD-9B75-D01DE9AD1632}" destId="{165CAEF9-D0F9-491B-BDDC-0FFFB02BFFE8}" srcOrd="0" destOrd="0" presId="urn:microsoft.com/office/officeart/2016/7/layout/RoundedRectangleTimeline"/>
    <dgm:cxn modelId="{86B1E471-A441-437D-B9DC-FF7FD85002D9}" type="presParOf" srcId="{165CAEF9-D0F9-491B-BDDC-0FFFB02BFFE8}" destId="{8F56656F-A153-487B-9656-AC49D037EFB8}" srcOrd="0" destOrd="0" presId="urn:microsoft.com/office/officeart/2016/7/layout/RoundedRectangleTimeline"/>
    <dgm:cxn modelId="{5F52DD26-461D-4DC5-A7AA-B4A4A468C923}" type="presParOf" srcId="{165CAEF9-D0F9-491B-BDDC-0FFFB02BFFE8}" destId="{065B51A3-89E3-4159-BE22-C3E8FC3DCE0A}" srcOrd="1" destOrd="0" presId="urn:microsoft.com/office/officeart/2016/7/layout/RoundedRectangleTimeline"/>
    <dgm:cxn modelId="{4CEA4706-7887-4B6B-9406-5A16C15A34CF}" type="presParOf" srcId="{165CAEF9-D0F9-491B-BDDC-0FFFB02BFFE8}" destId="{C48920DC-FE4C-4C7C-9946-E65C50A2B05F}" srcOrd="2" destOrd="0" presId="urn:microsoft.com/office/officeart/2016/7/layout/RoundedRectangleTimeline"/>
    <dgm:cxn modelId="{D3C02388-C2C0-4B74-8EE0-DF1EE23E513B}" type="presParOf" srcId="{165CAEF9-D0F9-491B-BDDC-0FFFB02BFFE8}" destId="{0981C8B1-09C5-4E69-AFE3-E376E02232D3}" srcOrd="3" destOrd="0" presId="urn:microsoft.com/office/officeart/2016/7/layout/RoundedRectangleTimeline"/>
    <dgm:cxn modelId="{16280DB7-0CF5-48B7-A6EA-D79EE31F29E5}" type="presParOf" srcId="{165CAEF9-D0F9-491B-BDDC-0FFFB02BFFE8}" destId="{2C665C97-896D-428E-A2B7-BE21B36F7972}" srcOrd="4" destOrd="0" presId="urn:microsoft.com/office/officeart/2016/7/layout/RoundedRectangleTimeline"/>
    <dgm:cxn modelId="{05D62C63-B949-4377-8251-456FC4124591}" type="presParOf" srcId="{13B74E43-BE33-48FD-9B75-D01DE9AD1632}" destId="{ECBD6280-DA8D-4701-B336-1F31D1031DD6}" srcOrd="1" destOrd="0" presId="urn:microsoft.com/office/officeart/2016/7/layout/RoundedRectangleTimeline"/>
    <dgm:cxn modelId="{1ECDE94C-2311-4452-B9E2-6F384D153760}" type="presParOf" srcId="{13B74E43-BE33-48FD-9B75-D01DE9AD1632}" destId="{AE992E02-2D66-449A-81CE-2CCC7BBA78F6}" srcOrd="2" destOrd="0" presId="urn:microsoft.com/office/officeart/2016/7/layout/RoundedRectangleTimeline"/>
    <dgm:cxn modelId="{D4221D31-2A3D-4F6A-A5E6-B85B4B6B6BA2}" type="presParOf" srcId="{AE992E02-2D66-449A-81CE-2CCC7BBA78F6}" destId="{2ECCB238-A64F-4F78-AEB4-1C82D91820F8}" srcOrd="0" destOrd="0" presId="urn:microsoft.com/office/officeart/2016/7/layout/RoundedRectangleTimeline"/>
    <dgm:cxn modelId="{3476388C-31F8-4219-AFAE-5685F8BA663A}" type="presParOf" srcId="{AE992E02-2D66-449A-81CE-2CCC7BBA78F6}" destId="{1E4A1458-AF9D-4B5A-817B-D29845C6828D}" srcOrd="1" destOrd="0" presId="urn:microsoft.com/office/officeart/2016/7/layout/RoundedRectangleTimeline"/>
    <dgm:cxn modelId="{0E00E54B-8FB8-4F96-8C77-321B0D6CC763}" type="presParOf" srcId="{AE992E02-2D66-449A-81CE-2CCC7BBA78F6}" destId="{FA7F2A3F-DADA-46AD-9618-49FD6F31E0D4}" srcOrd="2" destOrd="0" presId="urn:microsoft.com/office/officeart/2016/7/layout/RoundedRectangleTimeline"/>
    <dgm:cxn modelId="{DCDD0574-9BD1-4266-80D2-8AE777D07CA1}" type="presParOf" srcId="{AE992E02-2D66-449A-81CE-2CCC7BBA78F6}" destId="{CA5D93B1-5609-4E1E-89A4-28811C0AB85D}" srcOrd="3" destOrd="0" presId="urn:microsoft.com/office/officeart/2016/7/layout/RoundedRectangleTimeline"/>
    <dgm:cxn modelId="{3B79AC67-A58D-47A1-9BD2-2F18A12EB280}" type="presParOf" srcId="{AE992E02-2D66-449A-81CE-2CCC7BBA78F6}" destId="{3D9751C5-CBC4-4E65-BAF1-7C0D76D9EDF7}" srcOrd="4" destOrd="0" presId="urn:microsoft.com/office/officeart/2016/7/layout/RoundedRectangleTimeline"/>
    <dgm:cxn modelId="{DFA16B7F-11DB-4770-B54E-AFDB0891E5F2}" type="presParOf" srcId="{13B74E43-BE33-48FD-9B75-D01DE9AD1632}" destId="{F937918B-C781-4D77-A23A-8C767C04AC3F}" srcOrd="3" destOrd="0" presId="urn:microsoft.com/office/officeart/2016/7/layout/RoundedRectangleTimeline"/>
    <dgm:cxn modelId="{DBE5A7A8-0724-4997-B473-20284B056034}" type="presParOf" srcId="{13B74E43-BE33-48FD-9B75-D01DE9AD1632}" destId="{269E8D10-90AE-4589-93D7-544497D6F145}" srcOrd="4" destOrd="0" presId="urn:microsoft.com/office/officeart/2016/7/layout/RoundedRectangleTimeline"/>
    <dgm:cxn modelId="{4A455D21-9694-434B-AE08-A18038485978}" type="presParOf" srcId="{269E8D10-90AE-4589-93D7-544497D6F145}" destId="{6D4F9C0D-74F7-41FC-B7C4-C682529055BA}" srcOrd="0" destOrd="0" presId="urn:microsoft.com/office/officeart/2016/7/layout/RoundedRectangleTimeline"/>
    <dgm:cxn modelId="{8CBD9B7E-2D65-4479-AD10-A3B8DD0C71AE}" type="presParOf" srcId="{269E8D10-90AE-4589-93D7-544497D6F145}" destId="{C6B73686-DCC8-49BF-81FC-48B6F2DEFB6C}" srcOrd="1" destOrd="0" presId="urn:microsoft.com/office/officeart/2016/7/layout/RoundedRectangleTimeline"/>
    <dgm:cxn modelId="{FED48B2B-6FBE-4387-BAEC-14C9A7BD1B5A}" type="presParOf" srcId="{269E8D10-90AE-4589-93D7-544497D6F145}" destId="{ECD1D834-7A7F-4877-8FC6-31036A1E04DB}" srcOrd="2" destOrd="0" presId="urn:microsoft.com/office/officeart/2016/7/layout/RoundedRectangleTimeline"/>
    <dgm:cxn modelId="{AED7BC66-D802-46D8-8AC9-79C894CD1A52}" type="presParOf" srcId="{269E8D10-90AE-4589-93D7-544497D6F145}" destId="{909E348A-67EF-4107-B6EE-8681C21F5C00}" srcOrd="3" destOrd="0" presId="urn:microsoft.com/office/officeart/2016/7/layout/RoundedRectangleTimeline"/>
    <dgm:cxn modelId="{2A09B71A-D368-42F5-ACFE-D4CF130C17B0}" type="presParOf" srcId="{269E8D10-90AE-4589-93D7-544497D6F145}" destId="{EA3BE76D-561F-4284-ABFF-C35476802423}" srcOrd="4" destOrd="0" presId="urn:microsoft.com/office/officeart/2016/7/layout/RoundedRectangleTimeline"/>
    <dgm:cxn modelId="{C936432A-AC40-4CC0-BF8E-8F65B642AD5B}" type="presParOf" srcId="{13B74E43-BE33-48FD-9B75-D01DE9AD1632}" destId="{43F8A7CF-1644-4577-9A5A-055FDD55CE0F}" srcOrd="5" destOrd="0" presId="urn:microsoft.com/office/officeart/2016/7/layout/RoundedRectangleTimeline"/>
    <dgm:cxn modelId="{F61CE38F-C73B-4955-BC4C-49821976B81B}" type="presParOf" srcId="{13B74E43-BE33-48FD-9B75-D01DE9AD1632}" destId="{C10DB6F1-9331-4B7E-AE81-0BCDD7178F9E}" srcOrd="6" destOrd="0" presId="urn:microsoft.com/office/officeart/2016/7/layout/RoundedRectangleTimeline"/>
    <dgm:cxn modelId="{F8E891A9-522A-4CB0-93F2-1473DA50C1FB}" type="presParOf" srcId="{C10DB6F1-9331-4B7E-AE81-0BCDD7178F9E}" destId="{8DF7E2A0-D21D-4F0C-9C00-E37AB2B88FA3}" srcOrd="0" destOrd="0" presId="urn:microsoft.com/office/officeart/2016/7/layout/RoundedRectangleTimeline"/>
    <dgm:cxn modelId="{3BCB98BE-2F94-48EB-8EBE-3D1E2DD5C3EC}" type="presParOf" srcId="{C10DB6F1-9331-4B7E-AE81-0BCDD7178F9E}" destId="{ACCEF528-E8D0-4AF5-A3D6-C6ED2BDA7542}" srcOrd="1" destOrd="0" presId="urn:microsoft.com/office/officeart/2016/7/layout/RoundedRectangleTimeline"/>
    <dgm:cxn modelId="{D19A900E-2BE8-4E63-B718-6BF81436091E}" type="presParOf" srcId="{C10DB6F1-9331-4B7E-AE81-0BCDD7178F9E}" destId="{DB41E0D7-7C32-4397-B5E5-1AFC8EE3B44A}" srcOrd="2" destOrd="0" presId="urn:microsoft.com/office/officeart/2016/7/layout/RoundedRectangleTimeline"/>
    <dgm:cxn modelId="{B63579F3-5B30-4259-9089-B5806569E85F}" type="presParOf" srcId="{C10DB6F1-9331-4B7E-AE81-0BCDD7178F9E}" destId="{4B682D91-44F4-4E54-A298-A41BC92836D9}" srcOrd="3" destOrd="0" presId="urn:microsoft.com/office/officeart/2016/7/layout/RoundedRectangleTimeline"/>
    <dgm:cxn modelId="{D53BF689-5FAC-4A75-A912-F0E380CCE860}" type="presParOf" srcId="{C10DB6F1-9331-4B7E-AE81-0BCDD7178F9E}" destId="{86C2D65B-A4FA-438D-9B03-CF06635CC74C}" srcOrd="4" destOrd="0" presId="urn:microsoft.com/office/officeart/2016/7/layout/RoundedRectangleTimeline"/>
    <dgm:cxn modelId="{4E6D151F-D9D2-44AC-88E1-D6CAA9B019F3}" type="presParOf" srcId="{13B74E43-BE33-48FD-9B75-D01DE9AD1632}" destId="{DB8DAB93-D5AC-4169-A441-2D3EA26C330F}" srcOrd="7" destOrd="0" presId="urn:microsoft.com/office/officeart/2016/7/layout/RoundedRectangleTimeline"/>
    <dgm:cxn modelId="{CFF93DDE-2CE3-4949-8074-93D2513BD7BA}" type="presParOf" srcId="{13B74E43-BE33-48FD-9B75-D01DE9AD1632}" destId="{6E07CE41-FB76-4130-B8B0-8D3081B0C543}" srcOrd="8" destOrd="0" presId="urn:microsoft.com/office/officeart/2016/7/layout/RoundedRectangleTimeline"/>
    <dgm:cxn modelId="{227E3B3B-29B2-436A-8D1D-E439F149008D}" type="presParOf" srcId="{6E07CE41-FB76-4130-B8B0-8D3081B0C543}" destId="{3D91CE14-6F4F-4A57-9273-8994216B548A}" srcOrd="0" destOrd="0" presId="urn:microsoft.com/office/officeart/2016/7/layout/RoundedRectangleTimeline"/>
    <dgm:cxn modelId="{B8306602-9892-46F3-8778-28893215573E}" type="presParOf" srcId="{6E07CE41-FB76-4130-B8B0-8D3081B0C543}" destId="{5C801A0D-AA0B-47B2-9D42-C03BBEA631DB}" srcOrd="1" destOrd="0" presId="urn:microsoft.com/office/officeart/2016/7/layout/RoundedRectangleTimeline"/>
    <dgm:cxn modelId="{6472635D-14E3-4E19-8B95-13E608E575B9}" type="presParOf" srcId="{6E07CE41-FB76-4130-B8B0-8D3081B0C543}" destId="{B74EE214-DC61-4E21-96AC-80D388390E15}" srcOrd="2" destOrd="0" presId="urn:microsoft.com/office/officeart/2016/7/layout/RoundedRectangleTimeline"/>
    <dgm:cxn modelId="{795ADF0E-F408-49A1-8FF1-295C8AED43E1}" type="presParOf" srcId="{6E07CE41-FB76-4130-B8B0-8D3081B0C543}" destId="{8D5DE2AD-6A8D-4E9B-AA03-AF400A63B910}" srcOrd="3" destOrd="0" presId="urn:microsoft.com/office/officeart/2016/7/layout/RoundedRectangleTimeline"/>
    <dgm:cxn modelId="{ED07C663-C9A9-40C4-B6DD-E8AD13553F04}" type="presParOf" srcId="{6E07CE41-FB76-4130-B8B0-8D3081B0C543}" destId="{34B2FC51-8751-4AA2-8E63-B8EE710F9560}" srcOrd="4" destOrd="0" presId="urn:microsoft.com/office/officeart/2016/7/layout/RoundedRectangle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BA9AE-B376-4445-AA65-B077C80CDE31}">
      <dsp:nvSpPr>
        <dsp:cNvPr id="0" name=""/>
        <dsp:cNvSpPr/>
      </dsp:nvSpPr>
      <dsp:spPr>
        <a:xfrm>
          <a:off x="0" y="2782279"/>
          <a:ext cx="5599597" cy="0"/>
        </a:xfrm>
        <a:prstGeom prst="line">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E0AE3538-46AC-43A5-A9BA-633F3DA411A0}">
      <dsp:nvSpPr>
        <dsp:cNvPr id="0" name=""/>
        <dsp:cNvSpPr/>
      </dsp:nvSpPr>
      <dsp:spPr>
        <a:xfrm>
          <a:off x="86810" y="2988167"/>
          <a:ext cx="1263190" cy="628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2017–2018</a:t>
          </a:r>
        </a:p>
      </dsp:txBody>
      <dsp:txXfrm>
        <a:off x="86810" y="2988167"/>
        <a:ext cx="1263190" cy="628795"/>
      </dsp:txXfrm>
    </dsp:sp>
    <dsp:sp modelId="{ED0266BB-93C0-4DDE-9B2C-E63026CEA5EE}">
      <dsp:nvSpPr>
        <dsp:cNvPr id="0" name=""/>
        <dsp:cNvSpPr/>
      </dsp:nvSpPr>
      <dsp:spPr>
        <a:xfrm>
          <a:off x="683" y="776255"/>
          <a:ext cx="1435443" cy="948757"/>
        </a:xfrm>
        <a:prstGeom prst="round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Initial concept 2017-2018 </a:t>
          </a:r>
        </a:p>
      </dsp:txBody>
      <dsp:txXfrm>
        <a:off x="46997" y="822569"/>
        <a:ext cx="1342815" cy="856129"/>
      </dsp:txXfrm>
    </dsp:sp>
    <dsp:sp modelId="{3C23D1A3-F819-452A-8A95-ECB86D27A5BA}">
      <dsp:nvSpPr>
        <dsp:cNvPr id="0" name=""/>
        <dsp:cNvSpPr/>
      </dsp:nvSpPr>
      <dsp:spPr>
        <a:xfrm>
          <a:off x="718405" y="1725012"/>
          <a:ext cx="0" cy="105726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7179F9E-2C4E-42A3-B607-839E8385F346}">
      <dsp:nvSpPr>
        <dsp:cNvPr id="0" name=""/>
        <dsp:cNvSpPr/>
      </dsp:nvSpPr>
      <dsp:spPr>
        <a:xfrm>
          <a:off x="919367" y="1947595"/>
          <a:ext cx="1263190" cy="628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2019</a:t>
          </a:r>
        </a:p>
      </dsp:txBody>
      <dsp:txXfrm>
        <a:off x="919367" y="1947595"/>
        <a:ext cx="1263190" cy="628795"/>
      </dsp:txXfrm>
    </dsp:sp>
    <dsp:sp modelId="{8B599008-7B69-4C49-A561-FE77D1DD6C36}">
      <dsp:nvSpPr>
        <dsp:cNvPr id="0" name=""/>
        <dsp:cNvSpPr/>
      </dsp:nvSpPr>
      <dsp:spPr>
        <a:xfrm>
          <a:off x="676671" y="2740544"/>
          <a:ext cx="83468" cy="83468"/>
        </a:xfrm>
        <a:prstGeom prst="ellips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FC4F1A-49E5-4F4A-847E-65FF39641CB2}">
      <dsp:nvSpPr>
        <dsp:cNvPr id="0" name=""/>
        <dsp:cNvSpPr/>
      </dsp:nvSpPr>
      <dsp:spPr>
        <a:xfrm>
          <a:off x="833240" y="3839545"/>
          <a:ext cx="1435443" cy="948757"/>
        </a:xfrm>
        <a:prstGeom prst="round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Test flights and Research 2019 </a:t>
          </a:r>
        </a:p>
      </dsp:txBody>
      <dsp:txXfrm>
        <a:off x="879554" y="3885859"/>
        <a:ext cx="1342815" cy="856129"/>
      </dsp:txXfrm>
    </dsp:sp>
    <dsp:sp modelId="{EB7EDB2B-D4B5-4A46-8FB4-C70F9D58F5B0}">
      <dsp:nvSpPr>
        <dsp:cNvPr id="0" name=""/>
        <dsp:cNvSpPr/>
      </dsp:nvSpPr>
      <dsp:spPr>
        <a:xfrm>
          <a:off x="1550962" y="2782278"/>
          <a:ext cx="0" cy="105726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A77BD41-36A8-41A1-83D4-06603DEA81C9}">
      <dsp:nvSpPr>
        <dsp:cNvPr id="0" name=""/>
        <dsp:cNvSpPr/>
      </dsp:nvSpPr>
      <dsp:spPr>
        <a:xfrm>
          <a:off x="1751924" y="2988167"/>
          <a:ext cx="1263190" cy="628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2022</a:t>
          </a:r>
        </a:p>
      </dsp:txBody>
      <dsp:txXfrm>
        <a:off x="1751924" y="2988167"/>
        <a:ext cx="1263190" cy="628795"/>
      </dsp:txXfrm>
    </dsp:sp>
    <dsp:sp modelId="{1F10138A-F20D-46F1-82D4-E6601B07DF1C}">
      <dsp:nvSpPr>
        <dsp:cNvPr id="0" name=""/>
        <dsp:cNvSpPr/>
      </dsp:nvSpPr>
      <dsp:spPr>
        <a:xfrm>
          <a:off x="1509228" y="2740544"/>
          <a:ext cx="83468" cy="83468"/>
        </a:xfrm>
        <a:prstGeom prst="ellips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56F09-8C7A-484A-8065-DE35BC622B42}">
      <dsp:nvSpPr>
        <dsp:cNvPr id="0" name=""/>
        <dsp:cNvSpPr/>
      </dsp:nvSpPr>
      <dsp:spPr>
        <a:xfrm>
          <a:off x="1665798" y="776255"/>
          <a:ext cx="1435443" cy="948757"/>
        </a:xfrm>
        <a:prstGeom prst="round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Aircraft selection 2022</a:t>
          </a:r>
        </a:p>
      </dsp:txBody>
      <dsp:txXfrm>
        <a:off x="1712112" y="822569"/>
        <a:ext cx="1342815" cy="856129"/>
      </dsp:txXfrm>
    </dsp:sp>
    <dsp:sp modelId="{299C55F7-A54E-42FE-B5D6-3068E83EBCE9}">
      <dsp:nvSpPr>
        <dsp:cNvPr id="0" name=""/>
        <dsp:cNvSpPr/>
      </dsp:nvSpPr>
      <dsp:spPr>
        <a:xfrm>
          <a:off x="2383519" y="1725012"/>
          <a:ext cx="0" cy="105726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1ABD16B-52AB-417A-99BA-ECF10CDFD3C2}">
      <dsp:nvSpPr>
        <dsp:cNvPr id="0" name=""/>
        <dsp:cNvSpPr/>
      </dsp:nvSpPr>
      <dsp:spPr>
        <a:xfrm>
          <a:off x="2584481" y="1947595"/>
          <a:ext cx="1263190" cy="628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2022–2024</a:t>
          </a:r>
        </a:p>
      </dsp:txBody>
      <dsp:txXfrm>
        <a:off x="2584481" y="1947595"/>
        <a:ext cx="1263190" cy="628795"/>
      </dsp:txXfrm>
    </dsp:sp>
    <dsp:sp modelId="{A5B80C88-82B3-4EBA-930A-C63AD8C2C38F}">
      <dsp:nvSpPr>
        <dsp:cNvPr id="0" name=""/>
        <dsp:cNvSpPr/>
      </dsp:nvSpPr>
      <dsp:spPr>
        <a:xfrm>
          <a:off x="2341785" y="2740544"/>
          <a:ext cx="83468" cy="83468"/>
        </a:xfrm>
        <a:prstGeom prst="ellips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656409-AA36-4038-AAC5-E998D80B9B0F}">
      <dsp:nvSpPr>
        <dsp:cNvPr id="0" name=""/>
        <dsp:cNvSpPr/>
      </dsp:nvSpPr>
      <dsp:spPr>
        <a:xfrm>
          <a:off x="2498355" y="3839545"/>
          <a:ext cx="1435443" cy="948757"/>
        </a:xfrm>
        <a:prstGeom prst="round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Infostructure and crew planning 2022-2024</a:t>
          </a:r>
        </a:p>
      </dsp:txBody>
      <dsp:txXfrm>
        <a:off x="2544669" y="3885859"/>
        <a:ext cx="1342815" cy="856129"/>
      </dsp:txXfrm>
    </dsp:sp>
    <dsp:sp modelId="{7DC8BD88-93CA-4FCF-886A-9D268841C55E}">
      <dsp:nvSpPr>
        <dsp:cNvPr id="0" name=""/>
        <dsp:cNvSpPr/>
      </dsp:nvSpPr>
      <dsp:spPr>
        <a:xfrm>
          <a:off x="3216077" y="2782278"/>
          <a:ext cx="0" cy="105726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A93E67B-4B63-433D-A385-A71957AD300F}">
      <dsp:nvSpPr>
        <dsp:cNvPr id="0" name=""/>
        <dsp:cNvSpPr/>
      </dsp:nvSpPr>
      <dsp:spPr>
        <a:xfrm>
          <a:off x="3417039" y="2988167"/>
          <a:ext cx="1263190" cy="628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2024–2026</a:t>
          </a:r>
        </a:p>
      </dsp:txBody>
      <dsp:txXfrm>
        <a:off x="3417039" y="2988167"/>
        <a:ext cx="1263190" cy="628795"/>
      </dsp:txXfrm>
    </dsp:sp>
    <dsp:sp modelId="{5C3B885B-352E-4595-9CA0-D01718117BD2}">
      <dsp:nvSpPr>
        <dsp:cNvPr id="0" name=""/>
        <dsp:cNvSpPr/>
      </dsp:nvSpPr>
      <dsp:spPr>
        <a:xfrm>
          <a:off x="3174342" y="2740544"/>
          <a:ext cx="83468" cy="83468"/>
        </a:xfrm>
        <a:prstGeom prst="ellips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8FE1E1-ECD2-463F-B665-D360CCC221FD}">
      <dsp:nvSpPr>
        <dsp:cNvPr id="0" name=""/>
        <dsp:cNvSpPr/>
      </dsp:nvSpPr>
      <dsp:spPr>
        <a:xfrm>
          <a:off x="3330912" y="716958"/>
          <a:ext cx="1435443" cy="1008054"/>
        </a:xfrm>
        <a:prstGeom prst="round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a:t>aircraft Assembly and Delivery Timeline 2024–2026</a:t>
          </a:r>
        </a:p>
      </dsp:txBody>
      <dsp:txXfrm>
        <a:off x="3380121" y="766167"/>
        <a:ext cx="1337025" cy="909636"/>
      </dsp:txXfrm>
    </dsp:sp>
    <dsp:sp modelId="{6B709B72-96B1-4CD3-A441-90A709DA204A}">
      <dsp:nvSpPr>
        <dsp:cNvPr id="0" name=""/>
        <dsp:cNvSpPr/>
      </dsp:nvSpPr>
      <dsp:spPr>
        <a:xfrm>
          <a:off x="4048634" y="1725012"/>
          <a:ext cx="0" cy="105726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77C145E-77D3-451A-99C8-C06B1AE066D0}">
      <dsp:nvSpPr>
        <dsp:cNvPr id="0" name=""/>
        <dsp:cNvSpPr/>
      </dsp:nvSpPr>
      <dsp:spPr>
        <a:xfrm>
          <a:off x="4249596" y="1947595"/>
          <a:ext cx="1263190" cy="628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dirty="0"/>
            <a:t>2026/2027</a:t>
          </a:r>
        </a:p>
      </dsp:txBody>
      <dsp:txXfrm>
        <a:off x="4249596" y="1947595"/>
        <a:ext cx="1263190" cy="628795"/>
      </dsp:txXfrm>
    </dsp:sp>
    <dsp:sp modelId="{94068E71-DC15-4121-B392-55B1A8CA8808}">
      <dsp:nvSpPr>
        <dsp:cNvPr id="0" name=""/>
        <dsp:cNvSpPr/>
      </dsp:nvSpPr>
      <dsp:spPr>
        <a:xfrm>
          <a:off x="4006900" y="2740544"/>
          <a:ext cx="83468" cy="83468"/>
        </a:xfrm>
        <a:prstGeom prst="ellips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7DA0F5-FEE4-4BF6-AB41-4330DD6A8831}">
      <dsp:nvSpPr>
        <dsp:cNvPr id="0" name=""/>
        <dsp:cNvSpPr/>
      </dsp:nvSpPr>
      <dsp:spPr>
        <a:xfrm>
          <a:off x="4163469" y="3839545"/>
          <a:ext cx="1435443" cy="948757"/>
        </a:xfrm>
        <a:prstGeom prst="round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Project Sunrise Launch Expected 2027</a:t>
          </a:r>
        </a:p>
      </dsp:txBody>
      <dsp:txXfrm>
        <a:off x="4209783" y="3885859"/>
        <a:ext cx="1342815" cy="856129"/>
      </dsp:txXfrm>
    </dsp:sp>
    <dsp:sp modelId="{DD16CFEB-F02A-43A6-A08E-0AE454C3B573}">
      <dsp:nvSpPr>
        <dsp:cNvPr id="0" name=""/>
        <dsp:cNvSpPr/>
      </dsp:nvSpPr>
      <dsp:spPr>
        <a:xfrm>
          <a:off x="4881191" y="2782278"/>
          <a:ext cx="0" cy="105726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4B0D409-3D9C-49A0-9F8E-624C417FD7F1}">
      <dsp:nvSpPr>
        <dsp:cNvPr id="0" name=""/>
        <dsp:cNvSpPr/>
      </dsp:nvSpPr>
      <dsp:spPr>
        <a:xfrm>
          <a:off x="4839457" y="2740544"/>
          <a:ext cx="83468" cy="83468"/>
        </a:xfrm>
        <a:prstGeom prst="ellips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6656F-A153-487B-9656-AC49D037EFB8}">
      <dsp:nvSpPr>
        <dsp:cNvPr id="0" name=""/>
        <dsp:cNvSpPr/>
      </dsp:nvSpPr>
      <dsp:spPr>
        <a:xfrm rot="16200000">
          <a:off x="1395286" y="306598"/>
          <a:ext cx="242970" cy="1816504"/>
        </a:xfrm>
        <a:prstGeom prst="round2Same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Aug.–Sep. 2025</a:t>
          </a:r>
        </a:p>
      </dsp:txBody>
      <dsp:txXfrm rot="5400000">
        <a:off x="620381" y="1105226"/>
        <a:ext cx="1804643" cy="219248"/>
      </dsp:txXfrm>
    </dsp:sp>
    <dsp:sp modelId="{065B51A3-89E3-4159-BE22-C3E8FC3DCE0A}">
      <dsp:nvSpPr>
        <dsp:cNvPr id="0" name=""/>
        <dsp:cNvSpPr/>
      </dsp:nvSpPr>
      <dsp:spPr>
        <a:xfrm>
          <a:off x="3017" y="0"/>
          <a:ext cx="3027507" cy="850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a:t>Awareness (videos, newsletters)</a:t>
          </a:r>
        </a:p>
      </dsp:txBody>
      <dsp:txXfrm>
        <a:off x="3017" y="0"/>
        <a:ext cx="3027507" cy="850395"/>
      </dsp:txXfrm>
    </dsp:sp>
    <dsp:sp modelId="{C48920DC-FE4C-4C7C-9946-E65C50A2B05F}">
      <dsp:nvSpPr>
        <dsp:cNvPr id="0" name=""/>
        <dsp:cNvSpPr/>
      </dsp:nvSpPr>
      <dsp:spPr>
        <a:xfrm>
          <a:off x="1516771" y="898989"/>
          <a:ext cx="0" cy="19437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981C8B1-09C5-4E69-AFE3-E376E02232D3}">
      <dsp:nvSpPr>
        <dsp:cNvPr id="0" name=""/>
        <dsp:cNvSpPr/>
      </dsp:nvSpPr>
      <dsp:spPr>
        <a:xfrm>
          <a:off x="1492474" y="850395"/>
          <a:ext cx="48594" cy="4859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CCB238-A64F-4F78-AEB4-1C82D91820F8}">
      <dsp:nvSpPr>
        <dsp:cNvPr id="0" name=""/>
        <dsp:cNvSpPr/>
      </dsp:nvSpPr>
      <dsp:spPr>
        <a:xfrm>
          <a:off x="2425023" y="1093365"/>
          <a:ext cx="1816504" cy="24297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t>Oct.–Dec. 2025</a:t>
          </a:r>
        </a:p>
      </dsp:txBody>
      <dsp:txXfrm>
        <a:off x="2425023" y="1093365"/>
        <a:ext cx="1816504" cy="242970"/>
      </dsp:txXfrm>
    </dsp:sp>
    <dsp:sp modelId="{1E4A1458-AF9D-4B5A-817B-D29845C6828D}">
      <dsp:nvSpPr>
        <dsp:cNvPr id="0" name=""/>
        <dsp:cNvSpPr/>
      </dsp:nvSpPr>
      <dsp:spPr>
        <a:xfrm>
          <a:off x="1819521" y="1579306"/>
          <a:ext cx="3027507" cy="850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a:lnSpc>
              <a:spcPct val="90000"/>
            </a:lnSpc>
            <a:spcBef>
              <a:spcPct val="0"/>
            </a:spcBef>
            <a:spcAft>
              <a:spcPct val="35000"/>
            </a:spcAft>
            <a:buNone/>
          </a:pPr>
          <a:r>
            <a:rPr lang="en-US" sz="1100" kern="1200"/>
            <a:t>Engagement (town halls, demos)</a:t>
          </a:r>
        </a:p>
      </dsp:txBody>
      <dsp:txXfrm>
        <a:off x="1819521" y="1579306"/>
        <a:ext cx="3027507" cy="850395"/>
      </dsp:txXfrm>
    </dsp:sp>
    <dsp:sp modelId="{FA7F2A3F-DADA-46AD-9618-49FD6F31E0D4}">
      <dsp:nvSpPr>
        <dsp:cNvPr id="0" name=""/>
        <dsp:cNvSpPr/>
      </dsp:nvSpPr>
      <dsp:spPr>
        <a:xfrm>
          <a:off x="3333275" y="1336336"/>
          <a:ext cx="0" cy="19437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A5D93B1-5609-4E1E-89A4-28811C0AB85D}">
      <dsp:nvSpPr>
        <dsp:cNvPr id="0" name=""/>
        <dsp:cNvSpPr/>
      </dsp:nvSpPr>
      <dsp:spPr>
        <a:xfrm>
          <a:off x="3308978" y="1530712"/>
          <a:ext cx="48594" cy="4859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4F9C0D-74F7-41FC-B7C4-C682529055BA}">
      <dsp:nvSpPr>
        <dsp:cNvPr id="0" name=""/>
        <dsp:cNvSpPr/>
      </dsp:nvSpPr>
      <dsp:spPr>
        <a:xfrm>
          <a:off x="4241527" y="1093365"/>
          <a:ext cx="1816504" cy="24297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Jan.–June 2026</a:t>
          </a:r>
        </a:p>
      </dsp:txBody>
      <dsp:txXfrm>
        <a:off x="4241527" y="1093365"/>
        <a:ext cx="1816504" cy="242970"/>
      </dsp:txXfrm>
    </dsp:sp>
    <dsp:sp modelId="{C6B73686-DCC8-49BF-81FC-48B6F2DEFB6C}">
      <dsp:nvSpPr>
        <dsp:cNvPr id="0" name=""/>
        <dsp:cNvSpPr/>
      </dsp:nvSpPr>
      <dsp:spPr>
        <a:xfrm>
          <a:off x="3636026" y="0"/>
          <a:ext cx="3027507" cy="850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a:t>Training (e-learning, workshops)</a:t>
          </a:r>
        </a:p>
      </dsp:txBody>
      <dsp:txXfrm>
        <a:off x="3636026" y="0"/>
        <a:ext cx="3027507" cy="850395"/>
      </dsp:txXfrm>
    </dsp:sp>
    <dsp:sp modelId="{ECD1D834-7A7F-4877-8FC6-31036A1E04DB}">
      <dsp:nvSpPr>
        <dsp:cNvPr id="0" name=""/>
        <dsp:cNvSpPr/>
      </dsp:nvSpPr>
      <dsp:spPr>
        <a:xfrm>
          <a:off x="5149780" y="898989"/>
          <a:ext cx="0" cy="19437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09E348A-67EF-4107-B6EE-8681C21F5C00}">
      <dsp:nvSpPr>
        <dsp:cNvPr id="0" name=""/>
        <dsp:cNvSpPr/>
      </dsp:nvSpPr>
      <dsp:spPr>
        <a:xfrm>
          <a:off x="5125482" y="850395"/>
          <a:ext cx="48594" cy="4859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F7E2A0-D21D-4F0C-9C00-E37AB2B88FA3}">
      <dsp:nvSpPr>
        <dsp:cNvPr id="0" name=""/>
        <dsp:cNvSpPr/>
      </dsp:nvSpPr>
      <dsp:spPr>
        <a:xfrm>
          <a:off x="6058032" y="1093365"/>
          <a:ext cx="1816504" cy="24297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July–Dec. 2026</a:t>
          </a:r>
        </a:p>
      </dsp:txBody>
      <dsp:txXfrm>
        <a:off x="6058032" y="1093365"/>
        <a:ext cx="1816504" cy="242970"/>
      </dsp:txXfrm>
    </dsp:sp>
    <dsp:sp modelId="{ACCEF528-E8D0-4AF5-A3D6-C6ED2BDA7542}">
      <dsp:nvSpPr>
        <dsp:cNvPr id="0" name=""/>
        <dsp:cNvSpPr/>
      </dsp:nvSpPr>
      <dsp:spPr>
        <a:xfrm>
          <a:off x="5452530" y="1579306"/>
          <a:ext cx="3027507" cy="850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a:lnSpc>
              <a:spcPct val="90000"/>
            </a:lnSpc>
            <a:spcBef>
              <a:spcPct val="0"/>
            </a:spcBef>
            <a:spcAft>
              <a:spcPct val="35000"/>
            </a:spcAft>
            <a:buNone/>
          </a:pPr>
          <a:r>
            <a:rPr lang="en-US" sz="1100" kern="1200"/>
            <a:t>Launch Readiness (job aids, dry runs)</a:t>
          </a:r>
        </a:p>
      </dsp:txBody>
      <dsp:txXfrm>
        <a:off x="5452530" y="1579306"/>
        <a:ext cx="3027507" cy="850395"/>
      </dsp:txXfrm>
    </dsp:sp>
    <dsp:sp modelId="{DB41E0D7-7C32-4397-B5E5-1AFC8EE3B44A}">
      <dsp:nvSpPr>
        <dsp:cNvPr id="0" name=""/>
        <dsp:cNvSpPr/>
      </dsp:nvSpPr>
      <dsp:spPr>
        <a:xfrm>
          <a:off x="6966284" y="1336336"/>
          <a:ext cx="0" cy="19437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B682D91-44F4-4E54-A298-A41BC92836D9}">
      <dsp:nvSpPr>
        <dsp:cNvPr id="0" name=""/>
        <dsp:cNvSpPr/>
      </dsp:nvSpPr>
      <dsp:spPr>
        <a:xfrm>
          <a:off x="6941987" y="1530712"/>
          <a:ext cx="48594" cy="4859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91CE14-6F4F-4A57-9273-8994216B548A}">
      <dsp:nvSpPr>
        <dsp:cNvPr id="0" name=""/>
        <dsp:cNvSpPr/>
      </dsp:nvSpPr>
      <dsp:spPr>
        <a:xfrm rot="5400000">
          <a:off x="8661303" y="306598"/>
          <a:ext cx="242970" cy="1816504"/>
        </a:xfrm>
        <a:prstGeom prst="round2Same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Jan.–Mar. 2027</a:t>
          </a:r>
        </a:p>
      </dsp:txBody>
      <dsp:txXfrm rot="-5400000">
        <a:off x="7874537" y="1105226"/>
        <a:ext cx="1804643" cy="219248"/>
      </dsp:txXfrm>
    </dsp:sp>
    <dsp:sp modelId="{5C801A0D-AA0B-47B2-9D42-C03BBEA631DB}">
      <dsp:nvSpPr>
        <dsp:cNvPr id="0" name=""/>
        <dsp:cNvSpPr/>
      </dsp:nvSpPr>
      <dsp:spPr>
        <a:xfrm>
          <a:off x="7269035" y="0"/>
          <a:ext cx="3027507" cy="850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a:t>Post-Launch Support (feedback, updates)</a:t>
          </a:r>
        </a:p>
      </dsp:txBody>
      <dsp:txXfrm>
        <a:off x="7269035" y="0"/>
        <a:ext cx="3027507" cy="850395"/>
      </dsp:txXfrm>
    </dsp:sp>
    <dsp:sp modelId="{B74EE214-DC61-4E21-96AC-80D388390E15}">
      <dsp:nvSpPr>
        <dsp:cNvPr id="0" name=""/>
        <dsp:cNvSpPr/>
      </dsp:nvSpPr>
      <dsp:spPr>
        <a:xfrm>
          <a:off x="8782788" y="898989"/>
          <a:ext cx="0" cy="194376"/>
        </a:xfrm>
        <a:prstGeom prst="line">
          <a:avLst/>
        </a:prstGeom>
        <a:noFill/>
        <a:ln w="9525"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D5DE2AD-6A8D-4E9B-AA03-AF400A63B910}">
      <dsp:nvSpPr>
        <dsp:cNvPr id="0" name=""/>
        <dsp:cNvSpPr/>
      </dsp:nvSpPr>
      <dsp:spPr>
        <a:xfrm>
          <a:off x="8758491" y="850395"/>
          <a:ext cx="48594" cy="4859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3634D5-2C2E-4373-B36E-79DC1E2CF710}" type="datetimeFigureOut">
              <a:rPr lang="en-GB" smtClean="0"/>
              <a:t>22/07/2025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D9FCD6-925B-4CCE-8A43-2BD0534B1F12}" type="slidenum">
              <a:rPr lang="en-GB" smtClean="0"/>
              <a:t>‹#›</a:t>
            </a:fld>
            <a:endParaRPr lang="en-GB"/>
          </a:p>
        </p:txBody>
      </p:sp>
    </p:spTree>
    <p:extLst>
      <p:ext uri="{BB962C8B-B14F-4D97-AF65-F5344CB8AC3E}">
        <p14:creationId xmlns:p14="http://schemas.microsoft.com/office/powerpoint/2010/main" val="65602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afran-group.com/news/safran-seats-wins-two-awards-2023-06-21?utm_source=chatgpt.co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2</a:t>
            </a:fld>
            <a:endParaRPr lang="en-GB"/>
          </a:p>
        </p:txBody>
      </p:sp>
    </p:spTree>
    <p:extLst>
      <p:ext uri="{BB962C8B-B14F-4D97-AF65-F5344CB8AC3E}">
        <p14:creationId xmlns:p14="http://schemas.microsoft.com/office/powerpoint/2010/main" val="2688983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Core Activities</a:t>
            </a:r>
          </a:p>
          <a:p>
            <a:r>
              <a:rPr lang="en-US" dirty="0"/>
              <a:t>Designs, certifies, and assembles high-end aircraft seating—primarily First Class, Business Class, and Premium Economy seats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Also Provides comprehensive aftermarket support:  including spares, repairs, overhauls, technical support, and service contracts</a:t>
            </a:r>
            <a:endParaRPr lang="en-GB" b="0" dirty="0"/>
          </a:p>
        </p:txBody>
      </p:sp>
      <p:sp>
        <p:nvSpPr>
          <p:cNvPr id="4" name="Slide Number Placeholder 3"/>
          <p:cNvSpPr>
            <a:spLocks noGrp="1"/>
          </p:cNvSpPr>
          <p:nvPr>
            <p:ph type="sldNum" sz="quarter" idx="5"/>
          </p:nvPr>
        </p:nvSpPr>
        <p:spPr/>
        <p:txBody>
          <a:bodyPr/>
          <a:lstStyle/>
          <a:p>
            <a:fld id="{44D9FCD6-925B-4CCE-8A43-2BD0534B1F12}" type="slidenum">
              <a:rPr lang="en-GB" smtClean="0"/>
              <a:t>3</a:t>
            </a:fld>
            <a:endParaRPr lang="en-GB"/>
          </a:p>
        </p:txBody>
      </p:sp>
    </p:spTree>
    <p:extLst>
      <p:ext uri="{BB962C8B-B14F-4D97-AF65-F5344CB8AC3E}">
        <p14:creationId xmlns:p14="http://schemas.microsoft.com/office/powerpoint/2010/main" val="1343222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ultra-long-haul journeys, will last anywhere between 19 to 22 hours, offering passengers the unique experience of witnessing two sunrises in the single trip.</a:t>
            </a:r>
          </a:p>
          <a:p>
            <a:endParaRPr lang="en-US" dirty="0"/>
          </a:p>
          <a:p>
            <a:pPr lvl="0"/>
            <a:r>
              <a:rPr lang="en-GB" sz="1200" b="0" kern="1200" dirty="0">
                <a:solidFill>
                  <a:schemeClr val="tx1"/>
                </a:solidFill>
                <a:effectLst/>
                <a:latin typeface="+mn-lt"/>
                <a:ea typeface="+mn-ea"/>
                <a:cs typeface="+mn-cs"/>
              </a:rPr>
              <a:t>This will involve the need for Enhanced Passenger Experience – </a:t>
            </a:r>
            <a:endParaRPr lang="en-GB" sz="1100" b="0" kern="1200" dirty="0">
              <a:solidFill>
                <a:schemeClr val="tx1"/>
              </a:solidFill>
              <a:effectLst/>
              <a:latin typeface="+mn-lt"/>
              <a:ea typeface="+mn-ea"/>
              <a:cs typeface="+mn-cs"/>
            </a:endParaRPr>
          </a:p>
          <a:p>
            <a:pPr lvl="0"/>
            <a:r>
              <a:rPr lang="en-GB" sz="1200" b="0" kern="1200" dirty="0">
                <a:solidFill>
                  <a:schemeClr val="tx1"/>
                </a:solidFill>
                <a:effectLst/>
                <a:latin typeface="+mn-lt"/>
                <a:ea typeface="+mn-ea"/>
                <a:cs typeface="+mn-cs"/>
              </a:rPr>
              <a:t>Introduce cabin designs focused on comfort and well-being during ultra-long flights, including:</a:t>
            </a:r>
            <a:endParaRPr lang="en-GB" sz="1100" b="0" kern="1200" dirty="0">
              <a:solidFill>
                <a:schemeClr val="tx1"/>
              </a:solidFill>
              <a:effectLst/>
              <a:latin typeface="+mn-lt"/>
              <a:ea typeface="+mn-ea"/>
              <a:cs typeface="+mn-cs"/>
            </a:endParaRPr>
          </a:p>
          <a:p>
            <a:pPr lvl="0"/>
            <a:r>
              <a:rPr lang="en-GB" sz="1200" b="0" kern="1200" dirty="0">
                <a:solidFill>
                  <a:schemeClr val="tx1"/>
                </a:solidFill>
                <a:effectLst/>
                <a:latin typeface="+mn-lt"/>
                <a:ea typeface="+mn-ea"/>
                <a:cs typeface="+mn-cs"/>
              </a:rPr>
              <a:t>Wellness zones for stretching and movement.</a:t>
            </a:r>
            <a:endParaRPr lang="en-GB" sz="1100" b="0" kern="1200" dirty="0">
              <a:solidFill>
                <a:schemeClr val="tx1"/>
              </a:solidFill>
              <a:effectLst/>
              <a:latin typeface="+mn-lt"/>
              <a:ea typeface="+mn-ea"/>
              <a:cs typeface="+mn-cs"/>
            </a:endParaRPr>
          </a:p>
          <a:p>
            <a:pPr lvl="0"/>
            <a:r>
              <a:rPr lang="en-GB" sz="1200" b="0" kern="1200" dirty="0">
                <a:solidFill>
                  <a:schemeClr val="tx1"/>
                </a:solidFill>
                <a:effectLst/>
                <a:latin typeface="+mn-lt"/>
                <a:ea typeface="+mn-ea"/>
                <a:cs typeface="+mn-cs"/>
              </a:rPr>
              <a:t>New customer business class suites, with all mod cons, including wireless charging pads, Bluetooth connectivity and privacy door and first-class suites with more space and separate bed. </a:t>
            </a:r>
            <a:endParaRPr lang="en-GB" sz="1100" b="0" kern="1200" dirty="0">
              <a:solidFill>
                <a:schemeClr val="tx1"/>
              </a:solidFill>
              <a:effectLst/>
              <a:latin typeface="+mn-lt"/>
              <a:ea typeface="+mn-ea"/>
              <a:cs typeface="+mn-cs"/>
            </a:endParaRPr>
          </a:p>
          <a:p>
            <a:pPr lvl="0"/>
            <a:r>
              <a:rPr lang="en-GB" sz="1200" b="0" kern="1200" dirty="0">
                <a:solidFill>
                  <a:schemeClr val="tx1"/>
                </a:solidFill>
                <a:effectLst/>
                <a:latin typeface="+mn-lt"/>
                <a:ea typeface="+mn-ea"/>
                <a:cs typeface="+mn-cs"/>
              </a:rPr>
              <a:t>Improved lighting and air quality to reduce jet lag.</a:t>
            </a:r>
            <a:endParaRPr lang="en-GB" sz="1100" b="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44D9FCD6-925B-4CCE-8A43-2BD0534B1F12}" type="slidenum">
              <a:rPr lang="en-GB" smtClean="0"/>
              <a:t>4</a:t>
            </a:fld>
            <a:endParaRPr lang="en-GB"/>
          </a:p>
        </p:txBody>
      </p:sp>
    </p:spTree>
    <p:extLst>
      <p:ext uri="{BB962C8B-B14F-4D97-AF65-F5344CB8AC3E}">
        <p14:creationId xmlns:p14="http://schemas.microsoft.com/office/powerpoint/2010/main" val="4221869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b="1" dirty="0"/>
              <a:t>industry Awards:</a:t>
            </a:r>
            <a:r>
              <a:rPr lang="en-US" dirty="0"/>
              <a:t> Safran’s </a:t>
            </a:r>
            <a:r>
              <a:rPr lang="en-US" b="1" dirty="0"/>
              <a:t>Unity Business Class seat</a:t>
            </a:r>
            <a:r>
              <a:rPr lang="en-US" dirty="0"/>
              <a:t> earned prestigious recognition:</a:t>
            </a:r>
          </a:p>
          <a:p>
            <a:pPr>
              <a:buFont typeface="Arial" panose="020B0604020202020204" pitchFamily="34" charset="0"/>
              <a:buChar char="•"/>
            </a:pPr>
            <a:r>
              <a:rPr lang="en-US" b="1" dirty="0"/>
              <a:t>Yacht &amp; Aviation Award</a:t>
            </a:r>
            <a:r>
              <a:rPr lang="en-US" dirty="0"/>
              <a:t> for cabin design excellence (Unity)</a:t>
            </a:r>
          </a:p>
          <a:p>
            <a:pPr>
              <a:buFont typeface="Arial" panose="020B0604020202020204" pitchFamily="34" charset="0"/>
              <a:buChar char="•"/>
            </a:pPr>
            <a:r>
              <a:rPr lang="en-US" b="1" dirty="0"/>
              <a:t>PAX Tech Magazine Award</a:t>
            </a:r>
            <a:r>
              <a:rPr lang="en-US" dirty="0"/>
              <a:t> in Technology for the Sunrise-era Business and First seating </a:t>
            </a:r>
            <a:r>
              <a:rPr lang="en-US" dirty="0">
                <a:hlinkClick r:id="rId3"/>
              </a:rPr>
              <a:t>Reddit+15Safran+15Brisbane Times+15</a:t>
            </a:r>
            <a:r>
              <a:rPr lang="en-US" dirty="0"/>
              <a:t>.</a:t>
            </a:r>
          </a:p>
          <a:p>
            <a:r>
              <a:rPr lang="en-US" b="1" dirty="0"/>
              <a:t>Market Impact:</a:t>
            </a:r>
            <a:r>
              <a:rPr lang="en-US" dirty="0"/>
              <a:t> Unity was recognized as a forward-looking, space-efficient product that delivers luxury, privacy, and tech-enabled comfort to meet evolving passenger expectations </a:t>
            </a:r>
            <a:r>
              <a:rPr lang="en-US" dirty="0">
                <a:hlinkClick r:id="rId3"/>
              </a:rPr>
              <a:t>Safran</a:t>
            </a:r>
            <a:r>
              <a:rPr lang="en-US" dirty="0"/>
              <a:t>.</a:t>
            </a:r>
          </a:p>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5</a:t>
            </a:fld>
            <a:endParaRPr lang="en-GB"/>
          </a:p>
        </p:txBody>
      </p:sp>
    </p:spTree>
    <p:extLst>
      <p:ext uri="{BB962C8B-B14F-4D97-AF65-F5344CB8AC3E}">
        <p14:creationId xmlns:p14="http://schemas.microsoft.com/office/powerpoint/2010/main" val="38923776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800"/>
              </a:spcAft>
              <a:buFont typeface="+mj-lt"/>
              <a:buNone/>
              <a:tabLst>
                <a:tab pos="457200" algn="l"/>
              </a:tabLst>
            </a:pPr>
            <a:r>
              <a:rPr lang="en-GB" sz="1100" b="1" kern="100" dirty="0">
                <a:effectLst/>
                <a:latin typeface="Aptos" panose="020B0004020202020204" pitchFamily="34" charset="0"/>
                <a:ea typeface="Aptos" panose="020B0004020202020204" pitchFamily="34" charset="0"/>
                <a:cs typeface="Times New Roman" panose="02020603050405020304" pitchFamily="18" charset="0"/>
              </a:rPr>
              <a:t>Commercial Viability</a:t>
            </a:r>
          </a:p>
          <a:p>
            <a:pPr marL="0" lvl="0" indent="0">
              <a:lnSpc>
                <a:spcPct val="107000"/>
              </a:lnSpc>
              <a:spcAft>
                <a:spcPts val="800"/>
              </a:spcAft>
              <a:buFont typeface="+mj-lt"/>
              <a:buNone/>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Ensure the routes are </a:t>
            </a:r>
            <a:r>
              <a:rPr lang="en-GB" sz="1100" b="1" kern="100" dirty="0">
                <a:effectLst/>
                <a:latin typeface="Aptos" panose="020B0004020202020204" pitchFamily="34" charset="0"/>
                <a:ea typeface="Aptos" panose="020B0004020202020204" pitchFamily="34" charset="0"/>
                <a:cs typeface="Times New Roman" panose="02020603050405020304" pitchFamily="18" charset="0"/>
              </a:rPr>
              <a:t>financially sustainable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by targeting high-yield customers (business and premium leisure </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travelers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t>
            </a:r>
          </a:p>
          <a:p>
            <a:pPr marL="0" lvl="0" indent="0">
              <a:lnSpc>
                <a:spcPct val="107000"/>
              </a:lnSpc>
              <a:spcAft>
                <a:spcPts val="800"/>
              </a:spcAft>
              <a:buFont typeface="+mj-lt"/>
              <a:buNone/>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Use new </a:t>
            </a:r>
            <a:r>
              <a:rPr lang="en-GB" sz="1100" b="1" kern="100" dirty="0">
                <a:effectLst/>
                <a:latin typeface="Aptos" panose="020B0004020202020204" pitchFamily="34" charset="0"/>
                <a:ea typeface="Aptos" panose="020B0004020202020204" pitchFamily="34" charset="0"/>
                <a:cs typeface="Times New Roman" panose="02020603050405020304" pitchFamily="18" charset="0"/>
              </a:rPr>
              <a:t>fuel-efficient aircraft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(Airbus A350-1000s customized for Sunrise) to optimize operational costs.</a:t>
            </a:r>
          </a:p>
          <a:p>
            <a:pPr marL="0" lvl="0" indent="0">
              <a:lnSpc>
                <a:spcPct val="107000"/>
              </a:lnSpc>
              <a:spcAft>
                <a:spcPts val="800"/>
              </a:spcAft>
              <a:buFont typeface="+mj-lt"/>
              <a:buNone/>
              <a:tabLst>
                <a:tab pos="457200" algn="l"/>
              </a:tabLst>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00" b="1" kern="1200" dirty="0">
                <a:solidFill>
                  <a:schemeClr val="tx1"/>
                </a:solidFill>
                <a:effectLst/>
                <a:latin typeface="+mn-lt"/>
                <a:ea typeface="+mn-ea"/>
                <a:cs typeface="+mn-cs"/>
              </a:rPr>
              <a:t>Summary of Benefits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Eliminates stopovers in Asia or the Middle East</a:t>
            </a:r>
          </a:p>
          <a:p>
            <a:pPr lvl="0"/>
            <a:r>
              <a:rPr lang="en-GB" sz="1200" kern="1200" dirty="0">
                <a:solidFill>
                  <a:schemeClr val="tx1"/>
                </a:solidFill>
                <a:effectLst/>
                <a:latin typeface="+mn-lt"/>
                <a:ea typeface="+mn-ea"/>
                <a:cs typeface="+mn-cs"/>
              </a:rPr>
              <a:t>Reduces total travel time by </a:t>
            </a:r>
            <a:r>
              <a:rPr lang="en-GB" sz="1200" b="1" kern="1200" dirty="0">
                <a:solidFill>
                  <a:schemeClr val="tx1"/>
                </a:solidFill>
                <a:effectLst/>
                <a:latin typeface="+mn-lt"/>
                <a:ea typeface="+mn-ea"/>
                <a:cs typeface="+mn-cs"/>
              </a:rPr>
              <a:t>3–4 hours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Positions Qantas as a premium global airline with ultra-long-haul capability</a:t>
            </a:r>
          </a:p>
          <a:p>
            <a:pPr marL="0" lvl="0" indent="0">
              <a:lnSpc>
                <a:spcPct val="107000"/>
              </a:lnSpc>
              <a:spcAft>
                <a:spcPts val="800"/>
              </a:spcAft>
              <a:buFont typeface="+mj-lt"/>
              <a:buNone/>
              <a:tabLst>
                <a:tab pos="457200" algn="l"/>
              </a:tabLst>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7</a:t>
            </a:fld>
            <a:endParaRPr lang="en-GB"/>
          </a:p>
        </p:txBody>
      </p:sp>
    </p:spTree>
    <p:extLst>
      <p:ext uri="{BB962C8B-B14F-4D97-AF65-F5344CB8AC3E}">
        <p14:creationId xmlns:p14="http://schemas.microsoft.com/office/powerpoint/2010/main" val="760846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Qanats has ordered 12 airbus a350-1000s, these feature extra fuel tanks allowing the aircraft to perform these ultra long flights.</a:t>
            </a:r>
          </a:p>
          <a:p>
            <a:endParaRPr lang="en-US" dirty="0"/>
          </a:p>
          <a:p>
            <a:r>
              <a:rPr lang="en-US" dirty="0"/>
              <a:t>Originally targeting for a launch of late 2025, delays within airbus have pushed the delivery of the aircrafts back by about 6-12 months. </a:t>
            </a:r>
          </a:p>
          <a:p>
            <a:endParaRPr lang="en-US" dirty="0"/>
          </a:p>
          <a:p>
            <a:r>
              <a:rPr lang="en-US" dirty="0"/>
              <a:t>The first aircraft is expected to be delivered to Qantas now in late 2026, with project sunrise service hoping to start in early 2027. </a:t>
            </a:r>
          </a:p>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9</a:t>
            </a:fld>
            <a:endParaRPr lang="en-GB"/>
          </a:p>
        </p:txBody>
      </p:sp>
    </p:spTree>
    <p:extLst>
      <p:ext uri="{BB962C8B-B14F-4D97-AF65-F5344CB8AC3E}">
        <p14:creationId xmlns:p14="http://schemas.microsoft.com/office/powerpoint/2010/main" val="2252865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Qantas selected Safran Seats to supply the First, Business, and Premium Economy class seating for the Airbus A350-1000s used in Project Sunrise. </a:t>
            </a:r>
          </a:p>
          <a:p>
            <a:endParaRPr lang="en-US" dirty="0"/>
          </a:p>
          <a:p>
            <a:r>
              <a:rPr lang="en-US" dirty="0"/>
              <a:t>Airbus A350-1000 list price is around </a:t>
            </a:r>
            <a:r>
              <a:rPr lang="en-US" b="1" dirty="0"/>
              <a:t>US$366 million</a:t>
            </a:r>
            <a:r>
              <a:rPr lang="en-US" dirty="0"/>
              <a:t>, but Qantas likely negotiated a significant bulk discount.</a:t>
            </a:r>
          </a:p>
          <a:p>
            <a:r>
              <a:rPr lang="en-US" dirty="0"/>
              <a:t>Safran is delivering </a:t>
            </a:r>
            <a:r>
              <a:rPr lang="en-US" b="1" dirty="0"/>
              <a:t>customized cabin products</a:t>
            </a:r>
            <a:r>
              <a:rPr lang="en-US" dirty="0"/>
              <a:t>, so costs are higher than for standard commercial fit-outs.</a:t>
            </a:r>
          </a:p>
          <a:p>
            <a:r>
              <a:rPr lang="en-US" dirty="0"/>
              <a:t>The budget covers </a:t>
            </a:r>
            <a:r>
              <a:rPr lang="en-US" b="1" dirty="0"/>
              <a:t>long-term infrastructure and operational readiness</a:t>
            </a:r>
            <a:r>
              <a:rPr lang="en-US" dirty="0"/>
              <a:t>, not just aircraft.</a:t>
            </a:r>
          </a:p>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10</a:t>
            </a:fld>
            <a:endParaRPr lang="en-GB"/>
          </a:p>
        </p:txBody>
      </p:sp>
    </p:spTree>
    <p:extLst>
      <p:ext uri="{BB962C8B-B14F-4D97-AF65-F5344CB8AC3E}">
        <p14:creationId xmlns:p14="http://schemas.microsoft.com/office/powerpoint/2010/main" val="20533681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Educate crew, staff, and internal stakeholders about the new Safran First, Business, and Premium Economy </a:t>
            </a:r>
            <a:r>
              <a:rPr lang="en-US" dirty="0" err="1"/>
              <a:t>seatsBuild</a:t>
            </a:r>
            <a:r>
              <a:rPr lang="en-US" dirty="0"/>
              <a:t> excitement and engagement around Qantas’s next-generation long-haul </a:t>
            </a:r>
            <a:r>
              <a:rPr lang="en-US" dirty="0" err="1"/>
              <a:t>experienceEnsure</a:t>
            </a:r>
            <a:r>
              <a:rPr lang="en-US" dirty="0"/>
              <a:t> operational readiness through targeted training and </a:t>
            </a:r>
            <a:r>
              <a:rPr lang="en-US" dirty="0" err="1"/>
              <a:t>supportAlign</a:t>
            </a:r>
            <a:r>
              <a:rPr lang="en-US" dirty="0"/>
              <a:t> employee communication with Qantas’s premium service positioning</a:t>
            </a:r>
          </a:p>
          <a:p>
            <a:endParaRPr lang="en-US" dirty="0"/>
          </a:p>
          <a:p>
            <a:r>
              <a:rPr lang="en-US" b="1" dirty="0"/>
              <a:t>2. Key Messages</a:t>
            </a:r>
          </a:p>
          <a:p>
            <a:r>
              <a:rPr lang="en-US" b="1" dirty="0" err="1"/>
              <a:t>AudienceKey</a:t>
            </a:r>
            <a:r>
              <a:rPr lang="en-US" b="1" dirty="0"/>
              <a:t> </a:t>
            </a:r>
            <a:r>
              <a:rPr lang="en-US" b="1" dirty="0" err="1"/>
              <a:t>Message</a:t>
            </a:r>
            <a:r>
              <a:rPr lang="en-US" dirty="0" err="1"/>
              <a:t>Cabin</a:t>
            </a:r>
            <a:r>
              <a:rPr lang="en-US" dirty="0"/>
              <a:t> </a:t>
            </a:r>
            <a:r>
              <a:rPr lang="en-US" dirty="0" err="1"/>
              <a:t>Crew“Experience</a:t>
            </a:r>
            <a:r>
              <a:rPr lang="en-US" dirty="0"/>
              <a:t> a new era of luxury: your role is essential in delivering world-first </a:t>
            </a:r>
            <a:r>
              <a:rPr lang="en-US" dirty="0" err="1"/>
              <a:t>service.”Engineering</a:t>
            </a:r>
            <a:r>
              <a:rPr lang="en-US" dirty="0"/>
              <a:t> &amp; </a:t>
            </a:r>
            <a:r>
              <a:rPr lang="en-US" dirty="0" err="1"/>
              <a:t>Ops“New</a:t>
            </a:r>
            <a:r>
              <a:rPr lang="en-US" dirty="0"/>
              <a:t> technology means new routines – we’re ready with the right tools and </a:t>
            </a:r>
            <a:r>
              <a:rPr lang="en-US" dirty="0" err="1"/>
              <a:t>support.”Customer</a:t>
            </a:r>
            <a:r>
              <a:rPr lang="en-US" dirty="0"/>
              <a:t> </a:t>
            </a:r>
            <a:r>
              <a:rPr lang="en-US" dirty="0" err="1"/>
              <a:t>Service“Be</a:t>
            </a:r>
            <a:r>
              <a:rPr lang="en-US" dirty="0"/>
              <a:t> ready to answer customer questions about suites, seating, wellness zones, and </a:t>
            </a:r>
            <a:r>
              <a:rPr lang="en-US" dirty="0" err="1"/>
              <a:t>features.”All</a:t>
            </a:r>
            <a:r>
              <a:rPr lang="en-US" dirty="0"/>
              <a:t> </a:t>
            </a:r>
            <a:r>
              <a:rPr lang="en-US" dirty="0" err="1"/>
              <a:t>Staff“Project</a:t>
            </a:r>
            <a:r>
              <a:rPr lang="en-US" dirty="0"/>
              <a:t> Sunrise is not just a flight – it’s a bold step into Qantas’s future.”</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11</a:t>
            </a:fld>
            <a:endParaRPr lang="en-GB"/>
          </a:p>
        </p:txBody>
      </p:sp>
    </p:spTree>
    <p:extLst>
      <p:ext uri="{BB962C8B-B14F-4D97-AF65-F5344CB8AC3E}">
        <p14:creationId xmlns:p14="http://schemas.microsoft.com/office/powerpoint/2010/main" val="2290970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risk management plan is to help </a:t>
            </a:r>
            <a:r>
              <a:rPr kumimoji="0" lang="en-US" sz="3200" b="0" i="0" u="none" strike="noStrike" kern="1200" cap="none" spc="0" normalizeH="0" baseline="0" noProof="0" dirty="0">
                <a:ln>
                  <a:noFill/>
                </a:ln>
                <a:solidFill>
                  <a:prstClr val="black"/>
                </a:solidFill>
                <a:effectLst/>
                <a:uLnTx/>
                <a:uFillTx/>
                <a:latin typeface="Calibri"/>
                <a:ea typeface="+mn-ea"/>
                <a:cs typeface="+mn-cs"/>
              </a:rPr>
              <a:t>identify, assess, and mitigate risks related to the design, manufacturing, delivery, and integration of Safran aircraft seats for Qantas’s ultra-long-haul A350-1000 fleet.</a:t>
            </a:r>
          </a:p>
          <a:p>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t>Manufacturing delays – with current supply chain issues, regular audits will need to be carried out. Along with milestone checking with the help of the timeline. </a:t>
            </a:r>
          </a:p>
          <a:p>
            <a:r>
              <a:rPr lang="en-US" sz="3200" dirty="0"/>
              <a:t>• Certification Risk – Early engagement with authorities</a:t>
            </a:r>
          </a:p>
          <a:p>
            <a:r>
              <a:rPr lang="en-US" sz="3200" dirty="0"/>
              <a:t>• Supply Chain Disruption – Dual sourcing, safety stock</a:t>
            </a:r>
          </a:p>
          <a:p>
            <a:r>
              <a:rPr lang="en-US" sz="3200" dirty="0"/>
              <a:t>• Design Change Requests – Early freeze, change control</a:t>
            </a:r>
          </a:p>
          <a:p>
            <a:endParaRPr lang="en-US" sz="3200" dirty="0"/>
          </a:p>
          <a:p>
            <a:r>
              <a:rPr lang="en-US" sz="3200" dirty="0"/>
              <a:t>• Integration Issues – Early testing, Airbus coordination</a:t>
            </a:r>
          </a:p>
          <a:p>
            <a:r>
              <a:rPr lang="en-US" sz="3200" dirty="0"/>
              <a:t>• Cost Overruns – Fixed-price contracts, monitoring</a:t>
            </a:r>
          </a:p>
          <a:p>
            <a:r>
              <a:rPr lang="en-US" sz="3200" dirty="0"/>
              <a:t>• Reputational Risk – QA, customer testing, feedback loop</a:t>
            </a:r>
          </a:p>
          <a:p>
            <a:endParaRPr lang="en-US" sz="3200" dirty="0"/>
          </a:p>
          <a:p>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Slide Number Placeholder 3"/>
          <p:cNvSpPr>
            <a:spLocks noGrp="1"/>
          </p:cNvSpPr>
          <p:nvPr>
            <p:ph type="sldNum" sz="quarter" idx="5"/>
          </p:nvPr>
        </p:nvSpPr>
        <p:spPr/>
        <p:txBody>
          <a:bodyPr/>
          <a:lstStyle/>
          <a:p>
            <a:fld id="{44D9FCD6-925B-4CCE-8A43-2BD0534B1F12}" type="slidenum">
              <a:rPr lang="en-GB" smtClean="0"/>
              <a:t>12</a:t>
            </a:fld>
            <a:endParaRPr lang="en-GB"/>
          </a:p>
        </p:txBody>
      </p:sp>
    </p:spTree>
    <p:extLst>
      <p:ext uri="{BB962C8B-B14F-4D97-AF65-F5344CB8AC3E}">
        <p14:creationId xmlns:p14="http://schemas.microsoft.com/office/powerpoint/2010/main" val="1686879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Owner: Safran Program Director – Qantas A350</a:t>
            </a:r>
          </a:p>
          <a:p>
            <a:r>
              <a:rPr lang="en-GB" dirty="0"/>
              <a:t>• Qantas Liaison: Cabin Experience Lead / Procurement</a:t>
            </a:r>
          </a:p>
          <a:p>
            <a:r>
              <a:rPr lang="en-GB" dirty="0"/>
              <a:t>• Monitoring Tool: Joint Risk Register</a:t>
            </a:r>
          </a:p>
          <a:p>
            <a:r>
              <a:rPr lang="en-GB" dirty="0"/>
              <a:t>• Reporting: Bi-weekly calls, monthly steering updates</a:t>
            </a:r>
          </a:p>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13</a:t>
            </a:fld>
            <a:endParaRPr lang="en-GB"/>
          </a:p>
        </p:txBody>
      </p:sp>
    </p:spTree>
    <p:extLst>
      <p:ext uri="{BB962C8B-B14F-4D97-AF65-F5344CB8AC3E}">
        <p14:creationId xmlns:p14="http://schemas.microsoft.com/office/powerpoint/2010/main" val="443359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14</a:t>
            </a:fld>
            <a:endParaRPr lang="en-GB"/>
          </a:p>
        </p:txBody>
      </p:sp>
    </p:spTree>
    <p:extLst>
      <p:ext uri="{BB962C8B-B14F-4D97-AF65-F5344CB8AC3E}">
        <p14:creationId xmlns:p14="http://schemas.microsoft.com/office/powerpoint/2010/main" val="3026416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Verify current certification status</a:t>
            </a:r>
            <a:r>
              <a:rPr lang="en-US" dirty="0"/>
              <a:t> in IAQG/OASIS database for Safran Seats (especially EN 9100 validity).</a:t>
            </a:r>
          </a:p>
          <a:p>
            <a:r>
              <a:rPr kumimoji="0" lang="en-GB" sz="2400" b="0" i="0" u="none" strike="noStrike" kern="1200" cap="none" spc="0" normalizeH="0" baseline="0" noProof="0" dirty="0">
                <a:ln>
                  <a:noFill/>
                </a:ln>
                <a:solidFill>
                  <a:prstClr val="black"/>
                </a:solidFill>
                <a:effectLst/>
                <a:uLnTx/>
                <a:uFillTx/>
                <a:latin typeface="Corbel" panose="020B0503020204020204"/>
                <a:ea typeface="+mn-ea"/>
                <a:cs typeface="+mn-cs"/>
              </a:rPr>
              <a:t>APQP - </a:t>
            </a:r>
            <a:r>
              <a:rPr lang="en-GB" sz="1200" b="0" i="0" kern="1200" dirty="0">
                <a:solidFill>
                  <a:schemeClr val="tx1"/>
                </a:solidFill>
                <a:effectLst/>
                <a:latin typeface="+mn-lt"/>
                <a:ea typeface="+mn-ea"/>
                <a:cs typeface="+mn-cs"/>
              </a:rPr>
              <a:t>advanced product quality planning for project sunrise seat program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dynamic seat certification tests, flammability certificates, compliance with EASA/FAR standards.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44D9FCD6-925B-4CCE-8A43-2BD0534B1F12}" type="slidenum">
              <a:rPr lang="en-GB" smtClean="0"/>
              <a:t>15</a:t>
            </a:fld>
            <a:endParaRPr lang="en-GB"/>
          </a:p>
        </p:txBody>
      </p:sp>
    </p:spTree>
    <p:extLst>
      <p:ext uri="{BB962C8B-B14F-4D97-AF65-F5344CB8AC3E}">
        <p14:creationId xmlns:p14="http://schemas.microsoft.com/office/powerpoint/2010/main" val="1234058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1511667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589735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858709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4A0EE0-18D9-4C7E-B1C9-96B88B2587E4}" type="datetimeFigureOut">
              <a:rPr lang="en-GB" smtClean="0"/>
              <a:t>22/07/2025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2222065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4A0EE0-18D9-4C7E-B1C9-96B88B2587E4}" type="datetimeFigureOut">
              <a:rPr lang="en-GB" smtClean="0"/>
              <a:t>22/07/2025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2291418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4A0EE0-18D9-4C7E-B1C9-96B88B2587E4}" type="datetimeFigureOut">
              <a:rPr lang="en-GB" smtClean="0"/>
              <a:t>22/07/2025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2170817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4A0EE0-18D9-4C7E-B1C9-96B88B2587E4}" type="datetimeFigureOut">
              <a:rPr lang="en-GB" smtClean="0"/>
              <a:t>22/07/2025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4168349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4A0EE0-18D9-4C7E-B1C9-96B88B2587E4}" type="datetimeFigureOut">
              <a:rPr lang="en-GB" smtClean="0"/>
              <a:t>22/07/2025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2117564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4A0EE0-18D9-4C7E-B1C9-96B88B2587E4}" type="datetimeFigureOut">
              <a:rPr lang="en-GB" smtClean="0"/>
              <a:t>22/07/2025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2504980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4A0EE0-18D9-4C7E-B1C9-96B88B2587E4}" type="datetimeFigureOut">
              <a:rPr lang="en-GB" smtClean="0"/>
              <a:t>22/07/2025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2728490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797282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1831489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1940079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3482356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3072409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2610515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A0EE0-18D9-4C7E-B1C9-96B88B2587E4}" type="datetimeFigureOut">
              <a:rPr lang="en-GB" smtClean="0"/>
              <a:t>22/07/2025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8E7245-CD02-4CC5-A0D2-02B5F757C571}" type="slidenum">
              <a:rPr lang="en-GB" smtClean="0"/>
              <a:t>‹#›</a:t>
            </a:fld>
            <a:endParaRPr lang="en-GB"/>
          </a:p>
        </p:txBody>
      </p:sp>
    </p:spTree>
    <p:extLst>
      <p:ext uri="{BB962C8B-B14F-4D97-AF65-F5344CB8AC3E}">
        <p14:creationId xmlns:p14="http://schemas.microsoft.com/office/powerpoint/2010/main" val="1446712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4A0EE0-18D9-4C7E-B1C9-96B88B2587E4}" type="datetimeFigureOut">
              <a:rPr lang="en-GB" smtClean="0"/>
              <a:t>22/07/2025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98E7245-CD02-4CC5-A0D2-02B5F757C571}" type="slidenum">
              <a:rPr lang="en-GB" smtClean="0"/>
              <a:t>‹#›</a:t>
            </a:fld>
            <a:endParaRPr lang="en-GB"/>
          </a:p>
        </p:txBody>
      </p:sp>
      <p:sp>
        <p:nvSpPr>
          <p:cNvPr id="14" name="TextBox 13">
            <a:extLst>
              <a:ext uri="{FF2B5EF4-FFF2-40B4-BE49-F238E27FC236}">
                <a16:creationId xmlns:a16="http://schemas.microsoft.com/office/drawing/2014/main" id="{B64B60C7-9577-DFF1-9534-A91398D0B714}"/>
              </a:ext>
            </a:extLst>
          </p:cNvPr>
          <p:cNvSpPr txBox="1"/>
          <p:nvPr userDrawn="1">
            <p:extLst>
              <p:ext uri="{1162E1C5-73C7-4A58-AE30-91384D911F3F}">
                <p184:classification xmlns:p184="http://schemas.microsoft.com/office/powerpoint/2018/4/main" val="hdr"/>
              </p:ext>
            </p:extLst>
          </p:nvPr>
        </p:nvSpPr>
        <p:spPr>
          <a:xfrm>
            <a:off x="5668963" y="63500"/>
            <a:ext cx="882650" cy="152400"/>
          </a:xfrm>
          <a:prstGeom prst="rect">
            <a:avLst/>
          </a:prstGeom>
        </p:spPr>
        <p:txBody>
          <a:bodyPr horzOverflow="overflow" lIns="0" tIns="0" rIns="0" bIns="0">
            <a:spAutoFit/>
          </a:bodyPr>
          <a:lstStyle/>
          <a:p>
            <a:pPr algn="l"/>
            <a:r>
              <a:rPr lang="en-GB" sz="1000">
                <a:solidFill>
                  <a:srgbClr val="FF8C00">
                    <a:alpha val="50000"/>
                  </a:srgbClr>
                </a:solidFill>
                <a:latin typeface="Calibri" panose="020F0502020204030204" pitchFamily="34" charset="0"/>
                <a:cs typeface="Calibri" panose="020F0502020204030204" pitchFamily="34" charset="0"/>
              </a:rPr>
              <a:t>C2 - Confidential</a:t>
            </a:r>
          </a:p>
        </p:txBody>
      </p:sp>
    </p:spTree>
    <p:extLst>
      <p:ext uri="{BB962C8B-B14F-4D97-AF65-F5344CB8AC3E}">
        <p14:creationId xmlns:p14="http://schemas.microsoft.com/office/powerpoint/2010/main" val="28892672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10.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emf"/></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1.jp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aviationweek.com/air-transport/interiors-connectivity/why-international-first-class-may-be-making-comeback"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A8E075-2EFC-12BF-883A-7D7AA156B167}"/>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C2A2366C-96BE-4587-BABC-529047265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557" y="3336063"/>
            <a:ext cx="7055369" cy="2286139"/>
          </a:xfrm>
          <a:prstGeom prst="rect">
            <a:avLst/>
          </a:pr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5FB5A-66B4-F700-C2EF-7437E1F7E030}"/>
              </a:ext>
            </a:extLst>
          </p:cNvPr>
          <p:cNvSpPr>
            <a:spLocks noGrp="1"/>
          </p:cNvSpPr>
          <p:nvPr>
            <p:ph type="ctrTitle"/>
          </p:nvPr>
        </p:nvSpPr>
        <p:spPr>
          <a:xfrm>
            <a:off x="4830184" y="3531612"/>
            <a:ext cx="6672838" cy="1414311"/>
          </a:xfrm>
        </p:spPr>
        <p:txBody>
          <a:bodyPr>
            <a:normAutofit/>
          </a:bodyPr>
          <a:lstStyle/>
          <a:p>
            <a:pPr>
              <a:lnSpc>
                <a:spcPct val="90000"/>
              </a:lnSpc>
            </a:pPr>
            <a:r>
              <a:rPr lang="en-GB" sz="4800"/>
              <a:t>Safran Seats x Qantas – Project Sunrise </a:t>
            </a:r>
          </a:p>
        </p:txBody>
      </p:sp>
    </p:spTree>
    <p:extLst>
      <p:ext uri="{BB962C8B-B14F-4D97-AF65-F5344CB8AC3E}">
        <p14:creationId xmlns:p14="http://schemas.microsoft.com/office/powerpoint/2010/main" val="30236106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AAEAE-74C3-7518-2CA7-9E8583475F56}"/>
              </a:ext>
            </a:extLst>
          </p:cNvPr>
          <p:cNvSpPr>
            <a:spLocks noGrp="1"/>
          </p:cNvSpPr>
          <p:nvPr>
            <p:ph type="ctrTitle"/>
          </p:nvPr>
        </p:nvSpPr>
        <p:spPr>
          <a:xfrm>
            <a:off x="2190044" y="645285"/>
            <a:ext cx="5321465" cy="4086578"/>
          </a:xfrm>
        </p:spPr>
        <p:txBody>
          <a:bodyPr>
            <a:noAutofit/>
          </a:bodyPr>
          <a:lstStyle/>
          <a:p>
            <a:pPr algn="ctr">
              <a:lnSpc>
                <a:spcPct val="90000"/>
              </a:lnSpc>
            </a:pPr>
            <a:r>
              <a:rPr lang="en-GB" sz="2400" dirty="0"/>
              <a:t>Agenda </a:t>
            </a:r>
            <a:br>
              <a:rPr lang="en-GB" sz="2400" dirty="0"/>
            </a:br>
            <a:r>
              <a:rPr lang="en-GB" sz="2400" dirty="0"/>
              <a:t>Intro and background </a:t>
            </a:r>
            <a:br>
              <a:rPr lang="en-GB" sz="2400" dirty="0"/>
            </a:br>
            <a:r>
              <a:rPr lang="en-GB" sz="2400" dirty="0"/>
              <a:t>Project Scope</a:t>
            </a:r>
            <a:br>
              <a:rPr lang="en-GB" sz="2400" dirty="0"/>
            </a:br>
            <a:r>
              <a:rPr lang="en-GB" sz="2400" dirty="0"/>
              <a:t>Project Goals </a:t>
            </a:r>
            <a:br>
              <a:rPr lang="en-GB" sz="2400" dirty="0"/>
            </a:br>
            <a:r>
              <a:rPr lang="en-GB" sz="2400" dirty="0"/>
              <a:t>Key milestones </a:t>
            </a:r>
            <a:br>
              <a:rPr lang="en-GB" sz="2400" dirty="0"/>
            </a:br>
            <a:r>
              <a:rPr lang="en-GB" sz="2400" dirty="0"/>
              <a:t>Timeline – work structure </a:t>
            </a:r>
            <a:br>
              <a:rPr lang="en-GB" sz="2400" dirty="0"/>
            </a:br>
            <a:r>
              <a:rPr lang="en-GB" sz="2400" dirty="0"/>
              <a:t>Budget  </a:t>
            </a:r>
            <a:br>
              <a:rPr lang="en-GB" sz="2400" dirty="0"/>
            </a:br>
            <a:r>
              <a:rPr lang="en-GB" sz="2400" dirty="0"/>
              <a:t>HR communication plan </a:t>
            </a:r>
            <a:br>
              <a:rPr lang="en-GB" sz="2400" dirty="0"/>
            </a:br>
            <a:r>
              <a:rPr lang="en-GB" sz="2400" dirty="0"/>
              <a:t>Risk management </a:t>
            </a:r>
            <a:br>
              <a:rPr lang="en-GB" sz="2400" dirty="0"/>
            </a:br>
            <a:r>
              <a:rPr lang="en-GB" sz="2400" dirty="0"/>
              <a:t>Quality standards </a:t>
            </a:r>
            <a:br>
              <a:rPr lang="en-GB" sz="2400" dirty="0"/>
            </a:br>
            <a:r>
              <a:rPr lang="en-GB" sz="2400" dirty="0"/>
              <a:t>Conclusion </a:t>
            </a:r>
            <a:br>
              <a:rPr lang="en-GB" sz="2400" dirty="0"/>
            </a:br>
            <a:r>
              <a:rPr lang="en-GB" sz="2400" dirty="0"/>
              <a:t>Questions  </a:t>
            </a:r>
          </a:p>
        </p:txBody>
      </p:sp>
      <p:pic>
        <p:nvPicPr>
          <p:cNvPr id="4" name="Picture 3">
            <a:extLst>
              <a:ext uri="{FF2B5EF4-FFF2-40B4-BE49-F238E27FC236}">
                <a16:creationId xmlns:a16="http://schemas.microsoft.com/office/drawing/2014/main" id="{A59DADCD-82EC-5115-7902-A72E7FA4D43F}"/>
              </a:ext>
            </a:extLst>
          </p:cNvPr>
          <p:cNvPicPr>
            <a:picLocks noChangeAspect="1"/>
          </p:cNvPicPr>
          <p:nvPr/>
        </p:nvPicPr>
        <p:blipFill>
          <a:blip r:embed="rId4"/>
          <a:stretch>
            <a:fillRect/>
          </a:stretch>
        </p:blipFill>
        <p:spPr>
          <a:xfrm>
            <a:off x="7559199" y="645285"/>
            <a:ext cx="3937567"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5" name="Picture 4">
            <a:extLst>
              <a:ext uri="{FF2B5EF4-FFF2-40B4-BE49-F238E27FC236}">
                <a16:creationId xmlns:a16="http://schemas.microsoft.com/office/drawing/2014/main" id="{C4F6B1B2-F7DF-8DA9-46F0-DC75D7476F1A}"/>
              </a:ext>
            </a:extLst>
          </p:cNvPr>
          <p:cNvPicPr>
            <a:picLocks noChangeAspect="1"/>
          </p:cNvPicPr>
          <p:nvPr/>
        </p:nvPicPr>
        <p:blipFill>
          <a:blip r:embed="rId5"/>
          <a:stretch>
            <a:fillRect/>
          </a:stretch>
        </p:blipFill>
        <p:spPr>
          <a:xfrm>
            <a:off x="7600633" y="3423522"/>
            <a:ext cx="3854699"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02423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BD179-26B1-36E6-C19C-161C9A31B9AD}"/>
              </a:ext>
            </a:extLst>
          </p:cNvPr>
          <p:cNvSpPr>
            <a:spLocks noGrp="1"/>
          </p:cNvSpPr>
          <p:nvPr>
            <p:ph type="title"/>
          </p:nvPr>
        </p:nvSpPr>
        <p:spPr>
          <a:xfrm>
            <a:off x="1484311" y="328664"/>
            <a:ext cx="5747778" cy="1752599"/>
          </a:xfrm>
        </p:spPr>
        <p:txBody>
          <a:bodyPr>
            <a:normAutofit/>
          </a:bodyPr>
          <a:lstStyle/>
          <a:p>
            <a:r>
              <a:rPr lang="en-GB" dirty="0"/>
              <a:t>Safran Seats GB</a:t>
            </a:r>
          </a:p>
        </p:txBody>
      </p:sp>
      <p:sp>
        <p:nvSpPr>
          <p:cNvPr id="3" name="Content Placeholder 2">
            <a:extLst>
              <a:ext uri="{FF2B5EF4-FFF2-40B4-BE49-F238E27FC236}">
                <a16:creationId xmlns:a16="http://schemas.microsoft.com/office/drawing/2014/main" id="{4ACC439B-3E91-6993-AEED-731387A46545}"/>
              </a:ext>
            </a:extLst>
          </p:cNvPr>
          <p:cNvSpPr>
            <a:spLocks noGrp="1"/>
          </p:cNvSpPr>
          <p:nvPr>
            <p:ph idx="1"/>
          </p:nvPr>
        </p:nvSpPr>
        <p:spPr>
          <a:xfrm>
            <a:off x="1484311" y="1828801"/>
            <a:ext cx="5747778" cy="3962400"/>
          </a:xfrm>
        </p:spPr>
        <p:txBody>
          <a:bodyPr>
            <a:normAutofit/>
          </a:bodyPr>
          <a:lstStyle/>
          <a:p>
            <a:pPr>
              <a:lnSpc>
                <a:spcPct val="90000"/>
              </a:lnSpc>
            </a:pPr>
            <a:r>
              <a:rPr lang="en-GB" sz="1800" dirty="0"/>
              <a:t>Safran seats GB operates from </a:t>
            </a:r>
            <a:r>
              <a:rPr lang="en-GB" sz="1800" dirty="0" err="1"/>
              <a:t>Kestral</a:t>
            </a:r>
            <a:r>
              <a:rPr lang="en-GB" sz="1800" dirty="0"/>
              <a:t> House in Cwmbran </a:t>
            </a:r>
          </a:p>
          <a:p>
            <a:pPr>
              <a:lnSpc>
                <a:spcPct val="90000"/>
              </a:lnSpc>
            </a:pPr>
            <a:endParaRPr lang="en-GB" sz="1800" dirty="0"/>
          </a:p>
          <a:p>
            <a:pPr>
              <a:lnSpc>
                <a:spcPct val="90000"/>
              </a:lnSpc>
            </a:pPr>
            <a:r>
              <a:rPr lang="en-GB" sz="1800" dirty="0"/>
              <a:t>It forms part of the aerospace division of Safran France, following the acquisition of Zodiac Aerospace in 2018. </a:t>
            </a:r>
          </a:p>
          <a:p>
            <a:pPr>
              <a:lnSpc>
                <a:spcPct val="90000"/>
              </a:lnSpc>
            </a:pPr>
            <a:endParaRPr lang="en-GB" sz="1800" dirty="0"/>
          </a:p>
          <a:p>
            <a:pPr>
              <a:lnSpc>
                <a:spcPct val="90000"/>
              </a:lnSpc>
            </a:pPr>
            <a:r>
              <a:rPr lang="en-GB" sz="1800" dirty="0"/>
              <a:t>Design, certify and assemble first and business class seats</a:t>
            </a:r>
          </a:p>
          <a:p>
            <a:pPr marL="0" indent="0">
              <a:lnSpc>
                <a:spcPct val="90000"/>
              </a:lnSpc>
              <a:buNone/>
            </a:pPr>
            <a:r>
              <a:rPr lang="en-GB" sz="1800" dirty="0"/>
              <a:t> </a:t>
            </a:r>
          </a:p>
          <a:p>
            <a:pPr>
              <a:lnSpc>
                <a:spcPct val="90000"/>
              </a:lnSpc>
            </a:pPr>
            <a:r>
              <a:rPr lang="en-GB" sz="1800" dirty="0"/>
              <a:t> </a:t>
            </a:r>
            <a:r>
              <a:rPr lang="en-US" sz="1800" dirty="0"/>
              <a:t>One of the world's </a:t>
            </a:r>
            <a:r>
              <a:rPr lang="en-US" sz="1800" b="1" dirty="0"/>
              <a:t>leading suppliers</a:t>
            </a:r>
            <a:r>
              <a:rPr lang="en-US" sz="1800" dirty="0"/>
              <a:t> of aircraft seats, with over </a:t>
            </a:r>
            <a:r>
              <a:rPr lang="en-US" sz="1800" b="1" dirty="0"/>
              <a:t>1 million seats</a:t>
            </a:r>
            <a:r>
              <a:rPr lang="en-US" sz="1800" dirty="0"/>
              <a:t> in service across more than 150 airlines</a:t>
            </a:r>
            <a:endParaRPr lang="en-GB" sz="1800" dirty="0"/>
          </a:p>
        </p:txBody>
      </p:sp>
      <p:pic>
        <p:nvPicPr>
          <p:cNvPr id="6" name="Picture 5">
            <a:extLst>
              <a:ext uri="{FF2B5EF4-FFF2-40B4-BE49-F238E27FC236}">
                <a16:creationId xmlns:a16="http://schemas.microsoft.com/office/drawing/2014/main" id="{C6B13AAC-B8BB-DB1E-ACA0-0E732B181EEC}"/>
              </a:ext>
            </a:extLst>
          </p:cNvPr>
          <p:cNvPicPr>
            <a:picLocks noChangeAspect="1"/>
          </p:cNvPicPr>
          <p:nvPr/>
        </p:nvPicPr>
        <p:blipFill>
          <a:blip r:embed="rId4"/>
          <a:stretch>
            <a:fillRect/>
          </a:stretch>
        </p:blipFill>
        <p:spPr>
          <a:xfrm>
            <a:off x="7640310" y="645285"/>
            <a:ext cx="3775345"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7" name="Picture 6">
            <a:extLst>
              <a:ext uri="{FF2B5EF4-FFF2-40B4-BE49-F238E27FC236}">
                <a16:creationId xmlns:a16="http://schemas.microsoft.com/office/drawing/2014/main" id="{BA1C675E-3C02-FFA6-C2EA-69F66181CC0C}"/>
              </a:ext>
            </a:extLst>
          </p:cNvPr>
          <p:cNvPicPr>
            <a:picLocks noChangeAspect="1"/>
          </p:cNvPicPr>
          <p:nvPr/>
        </p:nvPicPr>
        <p:blipFill>
          <a:blip r:embed="rId5"/>
          <a:stretch>
            <a:fillRect/>
          </a:stretch>
        </p:blipFill>
        <p:spPr>
          <a:xfrm>
            <a:off x="7687254" y="3423522"/>
            <a:ext cx="3681456"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5" name="Picture 4">
            <a:extLst>
              <a:ext uri="{FF2B5EF4-FFF2-40B4-BE49-F238E27FC236}">
                <a16:creationId xmlns:a16="http://schemas.microsoft.com/office/drawing/2014/main" id="{789B0E46-8C96-48A1-E636-2700581F91E0}"/>
              </a:ext>
            </a:extLst>
          </p:cNvPr>
          <p:cNvPicPr>
            <a:picLocks noChangeAspect="1"/>
          </p:cNvPicPr>
          <p:nvPr/>
        </p:nvPicPr>
        <p:blipFill>
          <a:blip r:embed="rId6"/>
          <a:stretch>
            <a:fillRect/>
          </a:stretch>
        </p:blipFill>
        <p:spPr>
          <a:xfrm>
            <a:off x="9762888" y="97825"/>
            <a:ext cx="2278632" cy="49749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314446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3D8AF-00F9-D1F7-C395-6353CB860EA6}"/>
              </a:ext>
            </a:extLst>
          </p:cNvPr>
          <p:cNvSpPr>
            <a:spLocks noGrp="1"/>
          </p:cNvSpPr>
          <p:nvPr>
            <p:ph type="title"/>
          </p:nvPr>
        </p:nvSpPr>
        <p:spPr>
          <a:xfrm>
            <a:off x="1228672" y="253492"/>
            <a:ext cx="3333495" cy="1504335"/>
          </a:xfrm>
        </p:spPr>
        <p:txBody>
          <a:bodyPr>
            <a:normAutofit/>
          </a:bodyPr>
          <a:lstStyle/>
          <a:p>
            <a:r>
              <a:rPr lang="en-GB" sz="2400" dirty="0"/>
              <a:t>Project sunrise </a:t>
            </a:r>
          </a:p>
        </p:txBody>
      </p:sp>
      <p:sp>
        <p:nvSpPr>
          <p:cNvPr id="3" name="Content Placeholder 2">
            <a:extLst>
              <a:ext uri="{FF2B5EF4-FFF2-40B4-BE49-F238E27FC236}">
                <a16:creationId xmlns:a16="http://schemas.microsoft.com/office/drawing/2014/main" id="{EC96BE4B-F2EB-0EF8-EB90-79CEE8E11B08}"/>
              </a:ext>
            </a:extLst>
          </p:cNvPr>
          <p:cNvSpPr>
            <a:spLocks noGrp="1"/>
          </p:cNvSpPr>
          <p:nvPr>
            <p:ph idx="1"/>
          </p:nvPr>
        </p:nvSpPr>
        <p:spPr>
          <a:xfrm>
            <a:off x="1405653" y="1683876"/>
            <a:ext cx="3579302" cy="4448683"/>
          </a:xfrm>
        </p:spPr>
        <p:txBody>
          <a:bodyPr anchor="t">
            <a:normAutofit/>
          </a:bodyPr>
          <a:lstStyle/>
          <a:p>
            <a:r>
              <a:rPr lang="en-GB" sz="2000" dirty="0"/>
              <a:t>Qantas airlines new ultra-long-haul initiative to link Australia’s east cost cities Sydney and Melbourne  directly to London and New York </a:t>
            </a:r>
          </a:p>
          <a:p>
            <a:r>
              <a:rPr lang="en-US" sz="2000" dirty="0"/>
              <a:t>on-stop flights of up to 21 hours</a:t>
            </a:r>
          </a:p>
          <a:p>
            <a:r>
              <a:rPr lang="en-US" sz="2000" dirty="0"/>
              <a:t>Premium passenger experience</a:t>
            </a:r>
          </a:p>
          <a:p>
            <a:r>
              <a:rPr lang="en-US" sz="2000" dirty="0"/>
              <a:t>Modern, fuel-efficient aircraft</a:t>
            </a:r>
          </a:p>
          <a:p>
            <a:r>
              <a:rPr lang="en-US" sz="2000" dirty="0"/>
              <a:t>Health and wellness focus</a:t>
            </a:r>
            <a:endParaRPr lang="en-GB" sz="2000" dirty="0"/>
          </a:p>
          <a:p>
            <a:pPr marL="0" indent="0">
              <a:buNone/>
            </a:pPr>
            <a:endParaRPr lang="en-GB" sz="1600" dirty="0"/>
          </a:p>
          <a:p>
            <a:pPr marL="0" indent="0">
              <a:buNone/>
            </a:pPr>
            <a:endParaRPr lang="en-GB" sz="1600" dirty="0"/>
          </a:p>
        </p:txBody>
      </p:sp>
      <p:pic>
        <p:nvPicPr>
          <p:cNvPr id="8" name="Picture 7">
            <a:extLst>
              <a:ext uri="{FF2B5EF4-FFF2-40B4-BE49-F238E27FC236}">
                <a16:creationId xmlns:a16="http://schemas.microsoft.com/office/drawing/2014/main" id="{9A7DB644-F133-33F1-E795-A9B147A28DE5}"/>
              </a:ext>
            </a:extLst>
          </p:cNvPr>
          <p:cNvPicPr>
            <a:picLocks noChangeAspect="1"/>
          </p:cNvPicPr>
          <p:nvPr/>
        </p:nvPicPr>
        <p:blipFill>
          <a:blip r:embed="rId4"/>
          <a:stretch>
            <a:fillRect/>
          </a:stretch>
        </p:blipFill>
        <p:spPr>
          <a:xfrm>
            <a:off x="5262033" y="1394636"/>
            <a:ext cx="6240990" cy="36353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CCCBDBF6-3F77-CAFC-5D71-59D5A22BBCF7}"/>
              </a:ext>
            </a:extLst>
          </p:cNvPr>
          <p:cNvSpPr txBox="1"/>
          <p:nvPr/>
        </p:nvSpPr>
        <p:spPr>
          <a:xfrm>
            <a:off x="5496360" y="5053458"/>
            <a:ext cx="2481925" cy="215444"/>
          </a:xfrm>
          <a:prstGeom prst="rect">
            <a:avLst/>
          </a:prstGeom>
          <a:noFill/>
        </p:spPr>
        <p:txBody>
          <a:bodyPr wrap="square">
            <a:spAutoFit/>
          </a:bodyPr>
          <a:lstStyle/>
          <a:p>
            <a:pPr>
              <a:spcAft>
                <a:spcPts val="600"/>
              </a:spcAft>
            </a:pPr>
            <a:r>
              <a:rPr lang="en-GB" sz="800" b="0" i="0">
                <a:solidFill>
                  <a:srgbClr val="2C3E50"/>
                </a:solidFill>
                <a:effectLst/>
                <a:latin typeface="Roboto" panose="02000000000000000000" pitchFamily="2" charset="0"/>
              </a:rPr>
              <a:t>(Chui, 2019)</a:t>
            </a:r>
            <a:endParaRPr lang="en-GB" sz="800"/>
          </a:p>
        </p:txBody>
      </p:sp>
      <p:sp>
        <p:nvSpPr>
          <p:cNvPr id="5" name="TextBox 4">
            <a:extLst>
              <a:ext uri="{FF2B5EF4-FFF2-40B4-BE49-F238E27FC236}">
                <a16:creationId xmlns:a16="http://schemas.microsoft.com/office/drawing/2014/main" id="{7B674DA5-6A44-AF53-37E5-D615217A3EF0}"/>
              </a:ext>
            </a:extLst>
          </p:cNvPr>
          <p:cNvSpPr txBox="1"/>
          <p:nvPr/>
        </p:nvSpPr>
        <p:spPr>
          <a:xfrm>
            <a:off x="10642145" y="0"/>
            <a:ext cx="2369574" cy="369332"/>
          </a:xfrm>
          <a:prstGeom prst="rect">
            <a:avLst/>
          </a:prstGeom>
          <a:noFill/>
        </p:spPr>
        <p:txBody>
          <a:bodyPr wrap="square" rtlCol="0">
            <a:spAutoFit/>
          </a:bodyPr>
          <a:lstStyle/>
          <a:p>
            <a:pPr>
              <a:spcAft>
                <a:spcPts val="600"/>
              </a:spcAft>
            </a:pPr>
            <a:r>
              <a:rPr lang="en-GB" dirty="0"/>
              <a:t>Project Scope  </a:t>
            </a:r>
          </a:p>
        </p:txBody>
      </p:sp>
    </p:spTree>
    <p:extLst>
      <p:ext uri="{BB962C8B-B14F-4D97-AF65-F5344CB8AC3E}">
        <p14:creationId xmlns:p14="http://schemas.microsoft.com/office/powerpoint/2010/main" val="4060685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86A61-38CE-B44E-7ACF-BBD10CFE43A0}"/>
              </a:ext>
            </a:extLst>
          </p:cNvPr>
          <p:cNvSpPr>
            <a:spLocks noGrp="1"/>
          </p:cNvSpPr>
          <p:nvPr>
            <p:ph type="title"/>
          </p:nvPr>
        </p:nvSpPr>
        <p:spPr>
          <a:xfrm>
            <a:off x="1484312" y="685800"/>
            <a:ext cx="5747778" cy="1752599"/>
          </a:xfrm>
        </p:spPr>
        <p:txBody>
          <a:bodyPr>
            <a:normAutofit/>
          </a:bodyPr>
          <a:lstStyle/>
          <a:p>
            <a:pPr>
              <a:lnSpc>
                <a:spcPct val="90000"/>
              </a:lnSpc>
            </a:pPr>
            <a:r>
              <a:rPr lang="en-US" sz="3700" dirty="0"/>
              <a:t>Safran Seats’ objectives for Qantas’s Project Sunrise A350‑1000 cabins:</a:t>
            </a:r>
            <a:endParaRPr lang="en-GB" sz="3700" dirty="0"/>
          </a:p>
        </p:txBody>
      </p:sp>
      <p:sp>
        <p:nvSpPr>
          <p:cNvPr id="3" name="Content Placeholder 2">
            <a:extLst>
              <a:ext uri="{FF2B5EF4-FFF2-40B4-BE49-F238E27FC236}">
                <a16:creationId xmlns:a16="http://schemas.microsoft.com/office/drawing/2014/main" id="{D4F320B4-6CF3-C26D-7910-C15113014CB3}"/>
              </a:ext>
            </a:extLst>
          </p:cNvPr>
          <p:cNvSpPr>
            <a:spLocks noGrp="1"/>
          </p:cNvSpPr>
          <p:nvPr>
            <p:ph idx="1"/>
          </p:nvPr>
        </p:nvSpPr>
        <p:spPr>
          <a:xfrm>
            <a:off x="1484311" y="2666999"/>
            <a:ext cx="5747778" cy="3124201"/>
          </a:xfrm>
        </p:spPr>
        <p:txBody>
          <a:bodyPr>
            <a:normAutofit/>
          </a:bodyPr>
          <a:lstStyle/>
          <a:p>
            <a:pPr marL="0" indent="0">
              <a:buNone/>
            </a:pPr>
            <a:r>
              <a:rPr lang="en-GB" sz="2200" dirty="0">
                <a:cs typeface="Arial" panose="020B0604020202020204" pitchFamily="34" charset="0"/>
              </a:rPr>
              <a:t>The seats need to be specially designed for ultra long haul flying – flights up to 22 hours. </a:t>
            </a:r>
          </a:p>
          <a:p>
            <a:pPr marL="0" indent="0">
              <a:buNone/>
            </a:pPr>
            <a:endParaRPr lang="en-GB" sz="2200" dirty="0">
              <a:cs typeface="Arial" panose="020B0604020202020204" pitchFamily="34" charset="0"/>
            </a:endParaRPr>
          </a:p>
          <a:p>
            <a:pPr marL="0" indent="0">
              <a:buNone/>
            </a:pPr>
            <a:r>
              <a:rPr lang="en-GB" sz="2200" b="1" dirty="0">
                <a:effectLst/>
                <a:ea typeface="Aptos" panose="020B0004020202020204" pitchFamily="34" charset="0"/>
                <a:cs typeface="Arial" panose="020B0604020202020204" pitchFamily="34" charset="0"/>
              </a:rPr>
              <a:t>Unity seat platform</a:t>
            </a:r>
            <a:r>
              <a:rPr lang="en-GB" sz="2200" dirty="0">
                <a:effectLst/>
                <a:ea typeface="Aptos" panose="020B0004020202020204" pitchFamily="34" charset="0"/>
                <a:cs typeface="Arial" panose="020B0604020202020204" pitchFamily="34" charset="0"/>
              </a:rPr>
              <a:t> – was the seat chosen for business class </a:t>
            </a:r>
          </a:p>
          <a:p>
            <a:pPr marL="0" indent="0">
              <a:buNone/>
            </a:pPr>
            <a:r>
              <a:rPr lang="en-GB" sz="2200" b="1" dirty="0">
                <a:cs typeface="Arial" panose="020B0604020202020204" pitchFamily="34" charset="0"/>
              </a:rPr>
              <a:t>First Class mini‑staterooms </a:t>
            </a:r>
            <a:r>
              <a:rPr lang="en-GB" sz="2200" dirty="0">
                <a:cs typeface="Arial" panose="020B0604020202020204" pitchFamily="34" charset="0"/>
              </a:rPr>
              <a:t>– was the seat selected for first class </a:t>
            </a:r>
          </a:p>
        </p:txBody>
      </p:sp>
      <p:pic>
        <p:nvPicPr>
          <p:cNvPr id="4" name="Picture 3">
            <a:extLst>
              <a:ext uri="{FF2B5EF4-FFF2-40B4-BE49-F238E27FC236}">
                <a16:creationId xmlns:a16="http://schemas.microsoft.com/office/drawing/2014/main" id="{29B56835-3CD8-CF0D-CC82-7563743A2B7E}"/>
              </a:ext>
            </a:extLst>
          </p:cNvPr>
          <p:cNvPicPr>
            <a:picLocks noChangeAspect="1"/>
          </p:cNvPicPr>
          <p:nvPr/>
        </p:nvPicPr>
        <p:blipFill>
          <a:blip r:embed="rId4"/>
          <a:srcRect b="18512"/>
          <a:stretch>
            <a:fillRect/>
          </a:stretch>
        </p:blipFill>
        <p:spPr>
          <a:xfrm>
            <a:off x="7552943" y="766642"/>
            <a:ext cx="3950079" cy="227732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5" name="Picture 4">
            <a:extLst>
              <a:ext uri="{FF2B5EF4-FFF2-40B4-BE49-F238E27FC236}">
                <a16:creationId xmlns:a16="http://schemas.microsoft.com/office/drawing/2014/main" id="{0DD5B3B3-28EC-F904-C7E9-DAEBE1822E50}"/>
              </a:ext>
            </a:extLst>
          </p:cNvPr>
          <p:cNvPicPr>
            <a:picLocks noChangeAspect="1"/>
          </p:cNvPicPr>
          <p:nvPr/>
        </p:nvPicPr>
        <p:blipFill>
          <a:blip r:embed="rId5"/>
          <a:srcRect b="7756"/>
          <a:stretch>
            <a:fillRect/>
          </a:stretch>
        </p:blipFill>
        <p:spPr>
          <a:xfrm>
            <a:off x="7552943" y="3513548"/>
            <a:ext cx="3950079" cy="227731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EE840E45-F992-0164-DF02-5FCF10743C22}"/>
              </a:ext>
            </a:extLst>
          </p:cNvPr>
          <p:cNvSpPr txBox="1"/>
          <p:nvPr/>
        </p:nvSpPr>
        <p:spPr>
          <a:xfrm>
            <a:off x="10662533" y="0"/>
            <a:ext cx="3058933" cy="369332"/>
          </a:xfrm>
          <a:prstGeom prst="rect">
            <a:avLst/>
          </a:prstGeom>
          <a:noFill/>
        </p:spPr>
        <p:txBody>
          <a:bodyPr wrap="square" rtlCol="0">
            <a:spAutoFit/>
          </a:bodyPr>
          <a:lstStyle/>
          <a:p>
            <a:r>
              <a:rPr lang="en-GB" dirty="0"/>
              <a:t>Project Scope </a:t>
            </a:r>
          </a:p>
        </p:txBody>
      </p:sp>
    </p:spTree>
    <p:extLst>
      <p:ext uri="{BB962C8B-B14F-4D97-AF65-F5344CB8AC3E}">
        <p14:creationId xmlns:p14="http://schemas.microsoft.com/office/powerpoint/2010/main" val="1593582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4FFB-24C6-7E72-BD9A-1089368AEE3A}"/>
              </a:ext>
            </a:extLst>
          </p:cNvPr>
          <p:cNvSpPr>
            <a:spLocks noGrp="1"/>
          </p:cNvSpPr>
          <p:nvPr>
            <p:ph type="title"/>
          </p:nvPr>
        </p:nvSpPr>
        <p:spPr>
          <a:xfrm>
            <a:off x="1624988" y="190501"/>
            <a:ext cx="4074345" cy="1471152"/>
          </a:xfrm>
        </p:spPr>
        <p:txBody>
          <a:bodyPr>
            <a:normAutofit fontScale="90000"/>
          </a:bodyPr>
          <a:lstStyle/>
          <a:p>
            <a:pPr>
              <a:lnSpc>
                <a:spcPct val="90000"/>
              </a:lnSpc>
            </a:pPr>
            <a:r>
              <a:rPr lang="en-GB" dirty="0"/>
              <a:t>In-flight experience &amp; cabin design </a:t>
            </a:r>
          </a:p>
        </p:txBody>
      </p:sp>
      <p:sp>
        <p:nvSpPr>
          <p:cNvPr id="3" name="Content Placeholder 2">
            <a:extLst>
              <a:ext uri="{FF2B5EF4-FFF2-40B4-BE49-F238E27FC236}">
                <a16:creationId xmlns:a16="http://schemas.microsoft.com/office/drawing/2014/main" id="{1AFB9796-0BAD-A4C1-7107-55667321E4CF}"/>
              </a:ext>
            </a:extLst>
          </p:cNvPr>
          <p:cNvSpPr>
            <a:spLocks noGrp="1"/>
          </p:cNvSpPr>
          <p:nvPr>
            <p:ph idx="1"/>
          </p:nvPr>
        </p:nvSpPr>
        <p:spPr>
          <a:xfrm>
            <a:off x="1406428" y="1661653"/>
            <a:ext cx="4385547" cy="4395020"/>
          </a:xfrm>
        </p:spPr>
        <p:txBody>
          <a:bodyPr>
            <a:normAutofit fontScale="47500" lnSpcReduction="20000"/>
          </a:bodyPr>
          <a:lstStyle/>
          <a:p>
            <a:pPr marL="0" indent="0">
              <a:lnSpc>
                <a:spcPct val="90000"/>
              </a:lnSpc>
              <a:buNone/>
            </a:pPr>
            <a:r>
              <a:rPr lang="en-GB" sz="4200" dirty="0"/>
              <a:t>The Cabin – will be a premium configuration helping increase the range of the aircraft.  </a:t>
            </a:r>
          </a:p>
          <a:p>
            <a:pPr marL="0" indent="0">
              <a:lnSpc>
                <a:spcPct val="90000"/>
              </a:lnSpc>
              <a:buNone/>
            </a:pPr>
            <a:r>
              <a:rPr lang="en-GB" sz="4200" dirty="0"/>
              <a:t>Safran seats GB has won the contract to supply and manufacture the first class and business class. </a:t>
            </a:r>
          </a:p>
          <a:p>
            <a:pPr marL="0" indent="0">
              <a:lnSpc>
                <a:spcPct val="90000"/>
              </a:lnSpc>
              <a:buNone/>
            </a:pPr>
            <a:endParaRPr lang="en-GB" sz="4200" dirty="0"/>
          </a:p>
          <a:p>
            <a:pPr marL="0" indent="0">
              <a:lnSpc>
                <a:spcPct val="90000"/>
              </a:lnSpc>
              <a:buNone/>
            </a:pPr>
            <a:r>
              <a:rPr lang="en-GB" sz="4200" dirty="0"/>
              <a:t>6 first class suites </a:t>
            </a:r>
          </a:p>
          <a:p>
            <a:pPr marL="0" indent="0">
              <a:lnSpc>
                <a:spcPct val="90000"/>
              </a:lnSpc>
              <a:buNone/>
            </a:pPr>
            <a:endParaRPr lang="en-GB" sz="4200" dirty="0"/>
          </a:p>
          <a:p>
            <a:pPr marL="0" indent="0">
              <a:lnSpc>
                <a:spcPct val="90000"/>
              </a:lnSpc>
              <a:buNone/>
            </a:pPr>
            <a:r>
              <a:rPr lang="en-GB" sz="4200" dirty="0"/>
              <a:t>52 business class          </a:t>
            </a:r>
          </a:p>
          <a:p>
            <a:pPr marL="0" indent="0">
              <a:lnSpc>
                <a:spcPct val="90000"/>
              </a:lnSpc>
              <a:buNone/>
            </a:pPr>
            <a:endParaRPr lang="en-GB" sz="4200" dirty="0"/>
          </a:p>
          <a:p>
            <a:pPr marL="0" indent="0">
              <a:lnSpc>
                <a:spcPct val="90000"/>
              </a:lnSpc>
              <a:buNone/>
            </a:pPr>
            <a:r>
              <a:rPr lang="en-GB" sz="4200" dirty="0"/>
              <a:t>40 premium economy </a:t>
            </a:r>
          </a:p>
          <a:p>
            <a:pPr marL="0" indent="0">
              <a:lnSpc>
                <a:spcPct val="90000"/>
              </a:lnSpc>
              <a:buNone/>
            </a:pPr>
            <a:endParaRPr lang="en-GB" sz="4200" dirty="0"/>
          </a:p>
          <a:p>
            <a:pPr marL="0" indent="0">
              <a:lnSpc>
                <a:spcPct val="90000"/>
              </a:lnSpc>
              <a:buNone/>
            </a:pPr>
            <a:r>
              <a:rPr lang="en-GB" sz="4200" dirty="0"/>
              <a:t>140 economy class </a:t>
            </a:r>
          </a:p>
          <a:p>
            <a:pPr marL="0" indent="0">
              <a:lnSpc>
                <a:spcPct val="90000"/>
              </a:lnSpc>
              <a:buNone/>
            </a:pPr>
            <a:endParaRPr lang="en-GB" sz="1100" dirty="0"/>
          </a:p>
        </p:txBody>
      </p:sp>
      <p:pic>
        <p:nvPicPr>
          <p:cNvPr id="9" name="Picture 8">
            <a:extLst>
              <a:ext uri="{FF2B5EF4-FFF2-40B4-BE49-F238E27FC236}">
                <a16:creationId xmlns:a16="http://schemas.microsoft.com/office/drawing/2014/main" id="{45442EFE-D603-DB00-F565-BDE644ADB422}"/>
              </a:ext>
            </a:extLst>
          </p:cNvPr>
          <p:cNvPicPr>
            <a:picLocks noChangeAspect="1"/>
          </p:cNvPicPr>
          <p:nvPr/>
        </p:nvPicPr>
        <p:blipFill>
          <a:blip r:embed="rId3"/>
          <a:stretch>
            <a:fillRect/>
          </a:stretch>
        </p:blipFill>
        <p:spPr>
          <a:xfrm>
            <a:off x="6050170" y="1011453"/>
            <a:ext cx="5452851" cy="215387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4" name="Picture 3">
            <a:extLst>
              <a:ext uri="{FF2B5EF4-FFF2-40B4-BE49-F238E27FC236}">
                <a16:creationId xmlns:a16="http://schemas.microsoft.com/office/drawing/2014/main" id="{C05293C7-A72C-29B3-1F50-3B93FFA6C4F3}"/>
              </a:ext>
            </a:extLst>
          </p:cNvPr>
          <p:cNvPicPr>
            <a:picLocks noChangeAspect="1"/>
          </p:cNvPicPr>
          <p:nvPr/>
        </p:nvPicPr>
        <p:blipFill>
          <a:blip r:embed="rId4"/>
          <a:srcRect l="12846" r="38293" b="-3"/>
          <a:stretch>
            <a:fillRect/>
          </a:stretch>
        </p:blipFill>
        <p:spPr>
          <a:xfrm>
            <a:off x="6944058" y="3423522"/>
            <a:ext cx="1697047"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5">
            <a:extLst>
              <a:ext uri="{FF2B5EF4-FFF2-40B4-BE49-F238E27FC236}">
                <a16:creationId xmlns:a16="http://schemas.microsoft.com/office/drawing/2014/main" id="{0BE06F22-DC8A-78F9-265C-46589875FF7D}"/>
              </a:ext>
            </a:extLst>
          </p:cNvPr>
          <p:cNvPicPr>
            <a:picLocks noChangeAspect="1"/>
          </p:cNvPicPr>
          <p:nvPr/>
        </p:nvPicPr>
        <p:blipFill>
          <a:blip r:embed="rId5"/>
          <a:srcRect l="12973" r="25532" b="3"/>
          <a:stretch>
            <a:fillRect/>
          </a:stretch>
        </p:blipFill>
        <p:spPr>
          <a:xfrm>
            <a:off x="8899300" y="3423522"/>
            <a:ext cx="2603722" cy="239216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10" name="TextBox 9">
            <a:extLst>
              <a:ext uri="{FF2B5EF4-FFF2-40B4-BE49-F238E27FC236}">
                <a16:creationId xmlns:a16="http://schemas.microsoft.com/office/drawing/2014/main" id="{F556098C-F147-9C62-0135-43455A6F1870}"/>
              </a:ext>
            </a:extLst>
          </p:cNvPr>
          <p:cNvSpPr txBox="1"/>
          <p:nvPr/>
        </p:nvSpPr>
        <p:spPr>
          <a:xfrm>
            <a:off x="8899300" y="5576466"/>
            <a:ext cx="2603722" cy="239216"/>
          </a:xfrm>
          <a:prstGeom prst="rect">
            <a:avLst/>
          </a:prstGeom>
          <a:solidFill>
            <a:srgbClr val="000000">
              <a:alpha val="50000"/>
            </a:srgbClr>
          </a:solidFill>
          <a:ln>
            <a:noFill/>
          </a:ln>
        </p:spPr>
        <p:txBody>
          <a:bodyPr wrap="square">
            <a:noAutofit/>
          </a:bodyPr>
          <a:lstStyle/>
          <a:p>
            <a:pPr algn="ctr">
              <a:spcAft>
                <a:spcPts val="600"/>
              </a:spcAft>
            </a:pPr>
            <a:r>
              <a:rPr lang="en-GB" sz="1200" b="0" i="0">
                <a:solidFill>
                  <a:srgbClr val="FFFFFF"/>
                </a:solidFill>
                <a:effectLst/>
              </a:rPr>
              <a:t>(2paxfly and 2paxfly, 2023)</a:t>
            </a:r>
            <a:endParaRPr lang="en-GB" sz="1200">
              <a:solidFill>
                <a:srgbClr val="FFFFFF"/>
              </a:solidFill>
            </a:endParaRPr>
          </a:p>
        </p:txBody>
      </p:sp>
      <p:pic>
        <p:nvPicPr>
          <p:cNvPr id="5" name="Picture 4">
            <a:extLst>
              <a:ext uri="{FF2B5EF4-FFF2-40B4-BE49-F238E27FC236}">
                <a16:creationId xmlns:a16="http://schemas.microsoft.com/office/drawing/2014/main" id="{18290A2C-3CBA-4B83-278D-65F655F2E830}"/>
              </a:ext>
            </a:extLst>
          </p:cNvPr>
          <p:cNvPicPr>
            <a:picLocks noChangeAspect="1"/>
          </p:cNvPicPr>
          <p:nvPr/>
        </p:nvPicPr>
        <p:blipFill>
          <a:blip r:embed="rId6"/>
          <a:stretch>
            <a:fillRect/>
          </a:stretch>
        </p:blipFill>
        <p:spPr>
          <a:xfrm>
            <a:off x="10567012" y="0"/>
            <a:ext cx="3109229" cy="493819"/>
          </a:xfrm>
          <a:prstGeom prst="rect">
            <a:avLst/>
          </a:prstGeom>
        </p:spPr>
      </p:pic>
    </p:spTree>
    <p:extLst>
      <p:ext uri="{BB962C8B-B14F-4D97-AF65-F5344CB8AC3E}">
        <p14:creationId xmlns:p14="http://schemas.microsoft.com/office/powerpoint/2010/main" val="227932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F05D14-AB56-F610-812B-D970865E86D9}"/>
              </a:ext>
            </a:extLst>
          </p:cNvPr>
          <p:cNvSpPr txBox="1"/>
          <p:nvPr/>
        </p:nvSpPr>
        <p:spPr>
          <a:xfrm>
            <a:off x="10097729" y="255639"/>
            <a:ext cx="1809136" cy="369332"/>
          </a:xfrm>
          <a:prstGeom prst="rect">
            <a:avLst/>
          </a:prstGeom>
          <a:noFill/>
        </p:spPr>
        <p:txBody>
          <a:bodyPr wrap="square" rtlCol="0">
            <a:spAutoFit/>
          </a:bodyPr>
          <a:lstStyle/>
          <a:p>
            <a:r>
              <a:rPr lang="en-GB" dirty="0"/>
              <a:t>Project goals. </a:t>
            </a:r>
          </a:p>
        </p:txBody>
      </p:sp>
      <p:sp>
        <p:nvSpPr>
          <p:cNvPr id="5" name="TextBox 4">
            <a:extLst>
              <a:ext uri="{FF2B5EF4-FFF2-40B4-BE49-F238E27FC236}">
                <a16:creationId xmlns:a16="http://schemas.microsoft.com/office/drawing/2014/main" id="{80839186-5CBF-88F7-96B7-581036944D52}"/>
              </a:ext>
            </a:extLst>
          </p:cNvPr>
          <p:cNvSpPr txBox="1"/>
          <p:nvPr/>
        </p:nvSpPr>
        <p:spPr>
          <a:xfrm>
            <a:off x="1061886" y="624971"/>
            <a:ext cx="5289754" cy="5355312"/>
          </a:xfrm>
          <a:prstGeom prst="rect">
            <a:avLst/>
          </a:prstGeom>
          <a:noFill/>
        </p:spPr>
        <p:txBody>
          <a:bodyPr wrap="square" rtlCol="0">
            <a:spAutoFit/>
          </a:bodyPr>
          <a:lstStyle/>
          <a:p>
            <a:r>
              <a:rPr lang="en-GB" sz="2400" dirty="0"/>
              <a:t>Qantas x Safran strategic Goals </a:t>
            </a:r>
          </a:p>
          <a:p>
            <a:endParaRPr lang="en-GB" sz="2000" dirty="0"/>
          </a:p>
          <a:p>
            <a:pPr marL="342900" indent="-342900">
              <a:buAutoNum type="arabicPeriod"/>
            </a:pPr>
            <a:r>
              <a:rPr lang="en-GB" sz="2000" dirty="0"/>
              <a:t>Non-stop ultra-long-haul flights </a:t>
            </a:r>
          </a:p>
          <a:p>
            <a:pPr marL="342900" indent="-342900">
              <a:buAutoNum type="arabicPeriod"/>
            </a:pPr>
            <a:endParaRPr lang="en-GB" sz="2000" dirty="0"/>
          </a:p>
          <a:p>
            <a:pPr marL="342900" indent="-342900">
              <a:buAutoNum type="arabicPeriod"/>
            </a:pPr>
            <a:r>
              <a:rPr lang="en-GB" sz="2000" dirty="0"/>
              <a:t>Enhanced Passenger Experience </a:t>
            </a:r>
          </a:p>
          <a:p>
            <a:pPr marL="342900" indent="-342900">
              <a:buAutoNum type="arabicPeriod"/>
            </a:pPr>
            <a:endParaRPr lang="en-GB" sz="2000" dirty="0"/>
          </a:p>
          <a:p>
            <a:pPr marL="342900" indent="-342900">
              <a:buAutoNum type="arabicPeriod"/>
            </a:pPr>
            <a:r>
              <a:rPr lang="en-GB" sz="2000" dirty="0"/>
              <a:t>Commercial Viability</a:t>
            </a:r>
          </a:p>
          <a:p>
            <a:pPr marL="342900" indent="-342900">
              <a:buAutoNum type="arabicPeriod"/>
            </a:pPr>
            <a:endParaRPr lang="en-GB" sz="2000" dirty="0"/>
          </a:p>
          <a:p>
            <a:pPr marL="342900" indent="-342900">
              <a:buAutoNum type="arabicPeriod"/>
            </a:pPr>
            <a:r>
              <a:rPr lang="en-GB" sz="2000" dirty="0"/>
              <a:t>Aircraft innovation </a:t>
            </a:r>
          </a:p>
          <a:p>
            <a:pPr marL="342900" indent="-342900">
              <a:buAutoNum type="arabicPeriod"/>
            </a:pPr>
            <a:endParaRPr lang="en-GB" sz="2000" dirty="0"/>
          </a:p>
          <a:p>
            <a:pPr marL="342900" indent="-342900">
              <a:buAutoNum type="arabicPeriod"/>
            </a:pPr>
            <a:r>
              <a:rPr lang="en-GB" sz="2000" dirty="0"/>
              <a:t>Sustainability &amp; reduction in emissions </a:t>
            </a:r>
          </a:p>
          <a:p>
            <a:pPr marL="342900" indent="-342900">
              <a:buAutoNum type="arabicPeriod"/>
            </a:pPr>
            <a:endParaRPr lang="en-GB" sz="2000" dirty="0"/>
          </a:p>
          <a:p>
            <a:pPr marL="342900" indent="-342900">
              <a:buAutoNum type="arabicPeriod"/>
            </a:pPr>
            <a:r>
              <a:rPr lang="en-GB" sz="2000" dirty="0"/>
              <a:t>Become  a global market leader in ultra long haul flying </a:t>
            </a:r>
          </a:p>
          <a:p>
            <a:pPr marL="342900" indent="-342900">
              <a:buAutoNum type="arabicPeriod"/>
            </a:pPr>
            <a:endParaRPr lang="en-GB" sz="2000" dirty="0"/>
          </a:p>
          <a:p>
            <a:pPr marL="342900" indent="-342900">
              <a:buAutoNum type="arabicPeriod"/>
            </a:pPr>
            <a:r>
              <a:rPr lang="en-GB" sz="2000" dirty="0"/>
              <a:t>Crew safety &amp; operational Readiness </a:t>
            </a:r>
          </a:p>
          <a:p>
            <a:pPr marL="342900" indent="-342900">
              <a:buAutoNum type="arabicPeriod"/>
            </a:pPr>
            <a:endParaRPr lang="en-GB" dirty="0"/>
          </a:p>
        </p:txBody>
      </p:sp>
      <p:pic>
        <p:nvPicPr>
          <p:cNvPr id="6" name="Picture 5">
            <a:extLst>
              <a:ext uri="{FF2B5EF4-FFF2-40B4-BE49-F238E27FC236}">
                <a16:creationId xmlns:a16="http://schemas.microsoft.com/office/drawing/2014/main" id="{0958D0D7-25A9-FB26-1581-6807A2D89E22}"/>
              </a:ext>
            </a:extLst>
          </p:cNvPr>
          <p:cNvPicPr>
            <a:picLocks noChangeAspect="1"/>
          </p:cNvPicPr>
          <p:nvPr/>
        </p:nvPicPr>
        <p:blipFill>
          <a:blip r:embed="rId3"/>
          <a:stretch>
            <a:fillRect/>
          </a:stretch>
        </p:blipFill>
        <p:spPr>
          <a:xfrm>
            <a:off x="7261419" y="838106"/>
            <a:ext cx="4094646" cy="2895393"/>
          </a:xfrm>
          <a:prstGeom prst="rect">
            <a:avLst/>
          </a:prstGeom>
        </p:spPr>
      </p:pic>
      <p:pic>
        <p:nvPicPr>
          <p:cNvPr id="8" name="Picture 7">
            <a:extLst>
              <a:ext uri="{FF2B5EF4-FFF2-40B4-BE49-F238E27FC236}">
                <a16:creationId xmlns:a16="http://schemas.microsoft.com/office/drawing/2014/main" id="{C7601E27-4F71-DA25-8EF6-1B2FE2F1723C}"/>
              </a:ext>
            </a:extLst>
          </p:cNvPr>
          <p:cNvPicPr>
            <a:picLocks noChangeAspect="1"/>
          </p:cNvPicPr>
          <p:nvPr/>
        </p:nvPicPr>
        <p:blipFill>
          <a:blip r:embed="rId4"/>
          <a:stretch>
            <a:fillRect/>
          </a:stretch>
        </p:blipFill>
        <p:spPr>
          <a:xfrm>
            <a:off x="7261419" y="3945398"/>
            <a:ext cx="4191467" cy="2794312"/>
          </a:xfrm>
          <a:prstGeom prst="rect">
            <a:avLst/>
          </a:prstGeom>
        </p:spPr>
      </p:pic>
    </p:spTree>
    <p:extLst>
      <p:ext uri="{BB962C8B-B14F-4D97-AF65-F5344CB8AC3E}">
        <p14:creationId xmlns:p14="http://schemas.microsoft.com/office/powerpoint/2010/main" val="387587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6395E-0E53-EE90-7E8E-DDDA8F3F21D6}"/>
              </a:ext>
            </a:extLst>
          </p:cNvPr>
          <p:cNvSpPr>
            <a:spLocks noGrp="1"/>
          </p:cNvSpPr>
          <p:nvPr>
            <p:ph type="ctrTitle"/>
          </p:nvPr>
        </p:nvSpPr>
        <p:spPr>
          <a:xfrm>
            <a:off x="540775" y="1047758"/>
            <a:ext cx="11149780" cy="191107"/>
          </a:xfrm>
        </p:spPr>
        <p:txBody>
          <a:bodyPr>
            <a:normAutofit fontScale="90000"/>
          </a:bodyPr>
          <a:lstStyle/>
          <a:p>
            <a:r>
              <a:rPr lang="en-GB" dirty="0"/>
              <a:t>Milestones of Qantas Project sunrise </a:t>
            </a:r>
          </a:p>
        </p:txBody>
      </p:sp>
      <p:sp>
        <p:nvSpPr>
          <p:cNvPr id="3" name="Subtitle 2">
            <a:extLst>
              <a:ext uri="{FF2B5EF4-FFF2-40B4-BE49-F238E27FC236}">
                <a16:creationId xmlns:a16="http://schemas.microsoft.com/office/drawing/2014/main" id="{623A8897-089F-ABCF-F38F-E882AF21EA7E}"/>
              </a:ext>
            </a:extLst>
          </p:cNvPr>
          <p:cNvSpPr>
            <a:spLocks noGrp="1"/>
          </p:cNvSpPr>
          <p:nvPr>
            <p:ph type="subTitle" idx="1"/>
          </p:nvPr>
        </p:nvSpPr>
        <p:spPr>
          <a:xfrm>
            <a:off x="1524000" y="3169418"/>
            <a:ext cx="9665110" cy="2375975"/>
          </a:xfrm>
        </p:spPr>
        <p:txBody>
          <a:bodyPr>
            <a:normAutofit/>
          </a:bodyPr>
          <a:lstStyle/>
          <a:p>
            <a:r>
              <a:rPr lang="en-GB" dirty="0"/>
              <a:t>. </a:t>
            </a:r>
          </a:p>
        </p:txBody>
      </p:sp>
      <p:sp>
        <p:nvSpPr>
          <p:cNvPr id="4" name="TextBox 3">
            <a:extLst>
              <a:ext uri="{FF2B5EF4-FFF2-40B4-BE49-F238E27FC236}">
                <a16:creationId xmlns:a16="http://schemas.microsoft.com/office/drawing/2014/main" id="{B94F5EBC-B837-F4E4-BF1B-E75691AD7AC0}"/>
              </a:ext>
            </a:extLst>
          </p:cNvPr>
          <p:cNvSpPr txBox="1"/>
          <p:nvPr/>
        </p:nvSpPr>
        <p:spPr>
          <a:xfrm>
            <a:off x="10382865" y="137652"/>
            <a:ext cx="1809135" cy="369332"/>
          </a:xfrm>
          <a:prstGeom prst="rect">
            <a:avLst/>
          </a:prstGeom>
          <a:noFill/>
        </p:spPr>
        <p:txBody>
          <a:bodyPr wrap="square" rtlCol="0">
            <a:spAutoFit/>
          </a:bodyPr>
          <a:lstStyle/>
          <a:p>
            <a:r>
              <a:rPr lang="en-GB" dirty="0"/>
              <a:t>Key Milestones </a:t>
            </a:r>
          </a:p>
        </p:txBody>
      </p:sp>
      <p:pic>
        <p:nvPicPr>
          <p:cNvPr id="8" name="Picture 7">
            <a:extLst>
              <a:ext uri="{FF2B5EF4-FFF2-40B4-BE49-F238E27FC236}">
                <a16:creationId xmlns:a16="http://schemas.microsoft.com/office/drawing/2014/main" id="{D3C50E05-D988-B405-D1A9-8A45AE4B35A0}"/>
              </a:ext>
            </a:extLst>
          </p:cNvPr>
          <p:cNvPicPr>
            <a:picLocks noChangeAspect="1"/>
          </p:cNvPicPr>
          <p:nvPr/>
        </p:nvPicPr>
        <p:blipFill>
          <a:blip r:embed="rId2"/>
          <a:stretch>
            <a:fillRect/>
          </a:stretch>
        </p:blipFill>
        <p:spPr>
          <a:xfrm>
            <a:off x="7551176" y="1929055"/>
            <a:ext cx="4581258" cy="3240593"/>
          </a:xfrm>
          <a:prstGeom prst="rect">
            <a:avLst/>
          </a:prstGeom>
        </p:spPr>
      </p:pic>
      <p:graphicFrame>
        <p:nvGraphicFramePr>
          <p:cNvPr id="10" name="TextBox 4">
            <a:extLst>
              <a:ext uri="{FF2B5EF4-FFF2-40B4-BE49-F238E27FC236}">
                <a16:creationId xmlns:a16="http://schemas.microsoft.com/office/drawing/2014/main" id="{5598FD10-92E8-12F4-AAB9-71DBF0B75CF4}"/>
              </a:ext>
            </a:extLst>
          </p:cNvPr>
          <p:cNvGraphicFramePr/>
          <p:nvPr>
            <p:extLst>
              <p:ext uri="{D42A27DB-BD31-4B8C-83A1-F6EECF244321}">
                <p14:modId xmlns:p14="http://schemas.microsoft.com/office/powerpoint/2010/main" val="1790908917"/>
              </p:ext>
            </p:extLst>
          </p:nvPr>
        </p:nvGraphicFramePr>
        <p:xfrm>
          <a:off x="1799303" y="934065"/>
          <a:ext cx="5599597" cy="55645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0375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F937FC0-C122-1363-CA58-78B1425B02A7}"/>
              </a:ext>
            </a:extLst>
          </p:cNvPr>
          <p:cNvPicPr>
            <a:picLocks noChangeAspect="1"/>
          </p:cNvPicPr>
          <p:nvPr/>
        </p:nvPicPr>
        <p:blipFill>
          <a:blip r:embed="rId4"/>
          <a:stretch>
            <a:fillRect/>
          </a:stretch>
        </p:blipFill>
        <p:spPr>
          <a:xfrm>
            <a:off x="2279928" y="1110136"/>
            <a:ext cx="8946872" cy="4628200"/>
          </a:xfrm>
          <a:prstGeom prst="rect">
            <a:avLst/>
          </a:prstGeom>
        </p:spPr>
      </p:pic>
      <p:sp>
        <p:nvSpPr>
          <p:cNvPr id="20" name="TextBox 19">
            <a:extLst>
              <a:ext uri="{FF2B5EF4-FFF2-40B4-BE49-F238E27FC236}">
                <a16:creationId xmlns:a16="http://schemas.microsoft.com/office/drawing/2014/main" id="{9EC1413A-AEF0-7E33-1F6F-FD5C93E16FDF}"/>
              </a:ext>
            </a:extLst>
          </p:cNvPr>
          <p:cNvSpPr txBox="1"/>
          <p:nvPr/>
        </p:nvSpPr>
        <p:spPr>
          <a:xfrm>
            <a:off x="9389806" y="422787"/>
            <a:ext cx="2172929" cy="369332"/>
          </a:xfrm>
          <a:prstGeom prst="rect">
            <a:avLst/>
          </a:prstGeom>
          <a:noFill/>
        </p:spPr>
        <p:txBody>
          <a:bodyPr wrap="square" rtlCol="0">
            <a:spAutoFit/>
          </a:bodyPr>
          <a:lstStyle/>
          <a:p>
            <a:r>
              <a:rPr lang="en-GB" dirty="0"/>
              <a:t>Timeline </a:t>
            </a:r>
          </a:p>
        </p:txBody>
      </p:sp>
    </p:spTree>
    <p:extLst>
      <p:ext uri="{BB962C8B-B14F-4D97-AF65-F5344CB8AC3E}">
        <p14:creationId xmlns:p14="http://schemas.microsoft.com/office/powerpoint/2010/main" val="724321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9CF1BEF-E2B8-14BC-11B0-C28B216AA333}"/>
              </a:ext>
            </a:extLst>
          </p:cNvPr>
          <p:cNvSpPr txBox="1"/>
          <p:nvPr/>
        </p:nvSpPr>
        <p:spPr>
          <a:xfrm>
            <a:off x="9733935" y="147484"/>
            <a:ext cx="2222091" cy="369332"/>
          </a:xfrm>
          <a:prstGeom prst="rect">
            <a:avLst/>
          </a:prstGeom>
          <a:noFill/>
        </p:spPr>
        <p:txBody>
          <a:bodyPr wrap="square" rtlCol="0">
            <a:spAutoFit/>
          </a:bodyPr>
          <a:lstStyle/>
          <a:p>
            <a:r>
              <a:rPr lang="en-GB" dirty="0"/>
              <a:t>Budget Overview </a:t>
            </a:r>
          </a:p>
        </p:txBody>
      </p:sp>
      <p:pic>
        <p:nvPicPr>
          <p:cNvPr id="8" name="Picture 7">
            <a:extLst>
              <a:ext uri="{FF2B5EF4-FFF2-40B4-BE49-F238E27FC236}">
                <a16:creationId xmlns:a16="http://schemas.microsoft.com/office/drawing/2014/main" id="{96A788CC-7E42-0C15-5318-31FE7A20D768}"/>
              </a:ext>
            </a:extLst>
          </p:cNvPr>
          <p:cNvPicPr>
            <a:picLocks noChangeAspect="1"/>
          </p:cNvPicPr>
          <p:nvPr/>
        </p:nvPicPr>
        <p:blipFill>
          <a:blip r:embed="rId3"/>
          <a:stretch>
            <a:fillRect/>
          </a:stretch>
        </p:blipFill>
        <p:spPr>
          <a:xfrm>
            <a:off x="1432769" y="1443932"/>
            <a:ext cx="7590906" cy="1426950"/>
          </a:xfrm>
          <a:prstGeom prst="rect">
            <a:avLst/>
          </a:prstGeom>
        </p:spPr>
      </p:pic>
      <p:sp>
        <p:nvSpPr>
          <p:cNvPr id="9" name="TextBox 8">
            <a:extLst>
              <a:ext uri="{FF2B5EF4-FFF2-40B4-BE49-F238E27FC236}">
                <a16:creationId xmlns:a16="http://schemas.microsoft.com/office/drawing/2014/main" id="{5C6A7DB9-6CDF-834A-7062-03D8FF27CC7B}"/>
              </a:ext>
            </a:extLst>
          </p:cNvPr>
          <p:cNvSpPr txBox="1"/>
          <p:nvPr/>
        </p:nvSpPr>
        <p:spPr>
          <a:xfrm>
            <a:off x="1432769" y="797601"/>
            <a:ext cx="2723103" cy="646331"/>
          </a:xfrm>
          <a:prstGeom prst="rect">
            <a:avLst/>
          </a:prstGeom>
          <a:noFill/>
        </p:spPr>
        <p:txBody>
          <a:bodyPr wrap="square" rtlCol="0">
            <a:spAutoFit/>
          </a:bodyPr>
          <a:lstStyle/>
          <a:p>
            <a:r>
              <a:rPr lang="en-GB" dirty="0"/>
              <a:t>Safran Seats GB – Estimated Costs </a:t>
            </a:r>
          </a:p>
        </p:txBody>
      </p:sp>
      <p:pic>
        <p:nvPicPr>
          <p:cNvPr id="10" name="Picture 9">
            <a:extLst>
              <a:ext uri="{FF2B5EF4-FFF2-40B4-BE49-F238E27FC236}">
                <a16:creationId xmlns:a16="http://schemas.microsoft.com/office/drawing/2014/main" id="{B43DCEB5-12D1-7311-B95C-201DCC111862}"/>
              </a:ext>
            </a:extLst>
          </p:cNvPr>
          <p:cNvPicPr>
            <a:picLocks noChangeAspect="1"/>
          </p:cNvPicPr>
          <p:nvPr/>
        </p:nvPicPr>
        <p:blipFill>
          <a:blip r:embed="rId4"/>
          <a:stretch>
            <a:fillRect/>
          </a:stretch>
        </p:blipFill>
        <p:spPr>
          <a:xfrm>
            <a:off x="4354015" y="3909856"/>
            <a:ext cx="6444431" cy="2269001"/>
          </a:xfrm>
          <a:prstGeom prst="rect">
            <a:avLst/>
          </a:prstGeom>
        </p:spPr>
      </p:pic>
      <p:sp>
        <p:nvSpPr>
          <p:cNvPr id="11" name="TextBox 10">
            <a:extLst>
              <a:ext uri="{FF2B5EF4-FFF2-40B4-BE49-F238E27FC236}">
                <a16:creationId xmlns:a16="http://schemas.microsoft.com/office/drawing/2014/main" id="{3501695C-A4C6-71D1-0C28-5FBEF69C41C5}"/>
              </a:ext>
            </a:extLst>
          </p:cNvPr>
          <p:cNvSpPr txBox="1"/>
          <p:nvPr/>
        </p:nvSpPr>
        <p:spPr>
          <a:xfrm>
            <a:off x="7928149" y="3077497"/>
            <a:ext cx="2975825" cy="646331"/>
          </a:xfrm>
          <a:prstGeom prst="rect">
            <a:avLst/>
          </a:prstGeom>
          <a:noFill/>
        </p:spPr>
        <p:txBody>
          <a:bodyPr wrap="square" rtlCol="0">
            <a:spAutoFit/>
          </a:bodyPr>
          <a:lstStyle/>
          <a:p>
            <a:r>
              <a:rPr lang="en-US" dirty="0"/>
              <a:t> Qantas Project Sunrise – Overall Budget Estimate</a:t>
            </a:r>
            <a:endParaRPr lang="en-GB" dirty="0"/>
          </a:p>
        </p:txBody>
      </p:sp>
    </p:spTree>
    <p:extLst>
      <p:ext uri="{BB962C8B-B14F-4D97-AF65-F5344CB8AC3E}">
        <p14:creationId xmlns:p14="http://schemas.microsoft.com/office/powerpoint/2010/main" val="972647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7E6F1-C635-F26A-1169-1DE4C1B1AD96}"/>
              </a:ext>
            </a:extLst>
          </p:cNvPr>
          <p:cNvSpPr>
            <a:spLocks noGrp="1"/>
          </p:cNvSpPr>
          <p:nvPr>
            <p:ph type="title"/>
          </p:nvPr>
        </p:nvSpPr>
        <p:spPr>
          <a:xfrm>
            <a:off x="521110" y="322318"/>
            <a:ext cx="11503742" cy="1382529"/>
          </a:xfrm>
        </p:spPr>
        <p:txBody>
          <a:bodyPr>
            <a:normAutofit/>
          </a:bodyPr>
          <a:lstStyle/>
          <a:p>
            <a:r>
              <a:rPr lang="en-GB" sz="3600" dirty="0"/>
              <a:t>HR Communication Plan: Safran seats – Qantas Project Sunrise </a:t>
            </a:r>
          </a:p>
        </p:txBody>
      </p:sp>
      <p:sp>
        <p:nvSpPr>
          <p:cNvPr id="4" name="TextBox 3">
            <a:extLst>
              <a:ext uri="{FF2B5EF4-FFF2-40B4-BE49-F238E27FC236}">
                <a16:creationId xmlns:a16="http://schemas.microsoft.com/office/drawing/2014/main" id="{1F154DC7-1EA4-075E-5037-1C1E112FBD57}"/>
              </a:ext>
            </a:extLst>
          </p:cNvPr>
          <p:cNvSpPr txBox="1"/>
          <p:nvPr/>
        </p:nvSpPr>
        <p:spPr>
          <a:xfrm>
            <a:off x="9487036" y="56152"/>
            <a:ext cx="3215149" cy="369332"/>
          </a:xfrm>
          <a:prstGeom prst="rect">
            <a:avLst/>
          </a:prstGeom>
          <a:noFill/>
        </p:spPr>
        <p:txBody>
          <a:bodyPr wrap="square" rtlCol="0">
            <a:spAutoFit/>
          </a:bodyPr>
          <a:lstStyle/>
          <a:p>
            <a:r>
              <a:rPr lang="en-GB" dirty="0"/>
              <a:t>HR Communication plan </a:t>
            </a:r>
          </a:p>
        </p:txBody>
      </p:sp>
      <p:sp>
        <p:nvSpPr>
          <p:cNvPr id="6" name="TextBox 5">
            <a:extLst>
              <a:ext uri="{FF2B5EF4-FFF2-40B4-BE49-F238E27FC236}">
                <a16:creationId xmlns:a16="http://schemas.microsoft.com/office/drawing/2014/main" id="{3C96D584-E52F-5E36-13F6-3F9AF3D1FCC2}"/>
              </a:ext>
            </a:extLst>
          </p:cNvPr>
          <p:cNvSpPr txBox="1"/>
          <p:nvPr/>
        </p:nvSpPr>
        <p:spPr>
          <a:xfrm>
            <a:off x="1366683" y="1533718"/>
            <a:ext cx="5447073" cy="2862322"/>
          </a:xfrm>
          <a:prstGeom prst="rect">
            <a:avLst/>
          </a:prstGeom>
          <a:noFill/>
        </p:spPr>
        <p:txBody>
          <a:bodyPr wrap="square">
            <a:spAutoFit/>
          </a:bodyPr>
          <a:lstStyle/>
          <a:p>
            <a:pPr marL="342900" indent="-342900">
              <a:buFont typeface="Arial" panose="020B0604020202020204" pitchFamily="34" charset="0"/>
              <a:buChar char="•"/>
            </a:pPr>
            <a:r>
              <a:rPr lang="en-US" sz="2000" dirty="0">
                <a:ea typeface="Calibri Light" panose="020F0302020204030204" pitchFamily="34" charset="0"/>
                <a:cs typeface="Calibri Light" panose="020F0302020204030204" pitchFamily="34" charset="0"/>
              </a:rPr>
              <a:t>Educate staff about new Safran seat products</a:t>
            </a:r>
          </a:p>
          <a:p>
            <a:pPr marL="342900" indent="-342900">
              <a:buFont typeface="Arial" panose="020B0604020202020204" pitchFamily="34" charset="0"/>
              <a:buChar char="•"/>
            </a:pPr>
            <a:endParaRPr lang="en-US" sz="2000" dirty="0">
              <a:ea typeface="Calibri Light" panose="020F0302020204030204" pitchFamily="34" charset="0"/>
              <a:cs typeface="Calibri Light" panose="020F0302020204030204" pitchFamily="34" charset="0"/>
            </a:endParaRPr>
          </a:p>
          <a:p>
            <a:pPr marL="342900" indent="-342900">
              <a:buFont typeface="Arial" panose="020B0604020202020204" pitchFamily="34" charset="0"/>
              <a:buChar char="•"/>
            </a:pPr>
            <a:r>
              <a:rPr lang="en-US" sz="2000" dirty="0">
                <a:ea typeface="Calibri Light" panose="020F0302020204030204" pitchFamily="34" charset="0"/>
                <a:cs typeface="Calibri Light" panose="020F0302020204030204" pitchFamily="34" charset="0"/>
              </a:rPr>
              <a:t>Ensure crew readiness for Project Sunrise</a:t>
            </a:r>
          </a:p>
          <a:p>
            <a:pPr marL="342900" indent="-342900">
              <a:buFont typeface="Arial" panose="020B0604020202020204" pitchFamily="34" charset="0"/>
              <a:buChar char="•"/>
            </a:pPr>
            <a:endParaRPr lang="en-US" sz="2000" dirty="0">
              <a:ea typeface="Calibri Light" panose="020F0302020204030204" pitchFamily="34" charset="0"/>
              <a:cs typeface="Calibri Light" panose="020F0302020204030204" pitchFamily="34" charset="0"/>
            </a:endParaRPr>
          </a:p>
          <a:p>
            <a:pPr marL="342900" indent="-342900">
              <a:buFont typeface="Arial" panose="020B0604020202020204" pitchFamily="34" charset="0"/>
              <a:buChar char="•"/>
            </a:pPr>
            <a:r>
              <a:rPr lang="en-US" sz="2000" dirty="0">
                <a:ea typeface="Calibri Light" panose="020F0302020204030204" pitchFamily="34" charset="0"/>
                <a:cs typeface="Calibri Light" panose="020F0302020204030204" pitchFamily="34" charset="0"/>
              </a:rPr>
              <a:t>Promote engagement and pride in premium service</a:t>
            </a:r>
          </a:p>
          <a:p>
            <a:pPr marL="342900" indent="-342900">
              <a:buFont typeface="Arial" panose="020B0604020202020204" pitchFamily="34" charset="0"/>
              <a:buChar char="•"/>
            </a:pPr>
            <a:endParaRPr lang="en-US" sz="2000" dirty="0">
              <a:ea typeface="Calibri Light" panose="020F0302020204030204" pitchFamily="34" charset="0"/>
              <a:cs typeface="Calibri Light" panose="020F0302020204030204" pitchFamily="34" charset="0"/>
            </a:endParaRPr>
          </a:p>
          <a:p>
            <a:pPr marL="342900" indent="-342900">
              <a:buFont typeface="Arial" panose="020B0604020202020204" pitchFamily="34" charset="0"/>
              <a:buChar char="•"/>
            </a:pPr>
            <a:r>
              <a:rPr lang="en-US" sz="2000" dirty="0">
                <a:ea typeface="Calibri Light" panose="020F0302020204030204" pitchFamily="34" charset="0"/>
                <a:cs typeface="Calibri Light" panose="020F0302020204030204" pitchFamily="34" charset="0"/>
              </a:rPr>
              <a:t>Align internal messaging with Qantas brand goals</a:t>
            </a:r>
          </a:p>
        </p:txBody>
      </p:sp>
      <p:pic>
        <p:nvPicPr>
          <p:cNvPr id="10" name="Picture 9" descr="Filling out forms on a table">
            <a:extLst>
              <a:ext uri="{FF2B5EF4-FFF2-40B4-BE49-F238E27FC236}">
                <a16:creationId xmlns:a16="http://schemas.microsoft.com/office/drawing/2014/main" id="{A7B851C7-0945-AEB1-B8D1-B33F295889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3756" y="1533717"/>
            <a:ext cx="3328094" cy="2221438"/>
          </a:xfrm>
          <a:prstGeom prst="rect">
            <a:avLst/>
          </a:prstGeom>
        </p:spPr>
      </p:pic>
      <p:graphicFrame>
        <p:nvGraphicFramePr>
          <p:cNvPr id="12" name="TextBox 7">
            <a:extLst>
              <a:ext uri="{FF2B5EF4-FFF2-40B4-BE49-F238E27FC236}">
                <a16:creationId xmlns:a16="http://schemas.microsoft.com/office/drawing/2014/main" id="{74CDCC01-FD51-F84F-A481-C79912AEB87E}"/>
              </a:ext>
            </a:extLst>
          </p:cNvPr>
          <p:cNvGraphicFramePr/>
          <p:nvPr>
            <p:extLst>
              <p:ext uri="{D42A27DB-BD31-4B8C-83A1-F6EECF244321}">
                <p14:modId xmlns:p14="http://schemas.microsoft.com/office/powerpoint/2010/main" val="2095666310"/>
              </p:ext>
            </p:extLst>
          </p:nvPr>
        </p:nvGraphicFramePr>
        <p:xfrm>
          <a:off x="1457012" y="4290646"/>
          <a:ext cx="10299560" cy="24297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05267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F4D0D-30B9-164E-8076-7CCC112C90A5}"/>
              </a:ext>
            </a:extLst>
          </p:cNvPr>
          <p:cNvSpPr>
            <a:spLocks noGrp="1"/>
          </p:cNvSpPr>
          <p:nvPr>
            <p:ph type="ctrTitle"/>
          </p:nvPr>
        </p:nvSpPr>
        <p:spPr>
          <a:xfrm>
            <a:off x="-894017" y="698090"/>
            <a:ext cx="9103952" cy="1243235"/>
          </a:xfrm>
        </p:spPr>
        <p:txBody>
          <a:bodyPr>
            <a:normAutofit/>
          </a:bodyPr>
          <a:lstStyle/>
          <a:p>
            <a:r>
              <a:rPr lang="en-GB" sz="4800" dirty="0"/>
              <a:t>Risk Management Plan:</a:t>
            </a:r>
            <a:br>
              <a:rPr lang="en-GB" dirty="0"/>
            </a:br>
            <a:r>
              <a:rPr lang="en-GB" sz="2700" dirty="0"/>
              <a:t>Safran Seats – Qantas Project Sunrise </a:t>
            </a:r>
          </a:p>
        </p:txBody>
      </p:sp>
      <p:sp>
        <p:nvSpPr>
          <p:cNvPr id="5" name="TextBox 4">
            <a:extLst>
              <a:ext uri="{FF2B5EF4-FFF2-40B4-BE49-F238E27FC236}">
                <a16:creationId xmlns:a16="http://schemas.microsoft.com/office/drawing/2014/main" id="{D04279BE-2FFD-FDE2-D1EB-C424D0D251A2}"/>
              </a:ext>
            </a:extLst>
          </p:cNvPr>
          <p:cNvSpPr txBox="1"/>
          <p:nvPr/>
        </p:nvSpPr>
        <p:spPr>
          <a:xfrm>
            <a:off x="8209935" y="226142"/>
            <a:ext cx="3382297" cy="369332"/>
          </a:xfrm>
          <a:prstGeom prst="rect">
            <a:avLst/>
          </a:prstGeom>
          <a:noFill/>
        </p:spPr>
        <p:txBody>
          <a:bodyPr wrap="square" rtlCol="0">
            <a:spAutoFit/>
          </a:bodyPr>
          <a:lstStyle/>
          <a:p>
            <a:r>
              <a:rPr lang="en-GB" dirty="0"/>
              <a:t>Risk Management </a:t>
            </a:r>
          </a:p>
        </p:txBody>
      </p:sp>
      <p:sp>
        <p:nvSpPr>
          <p:cNvPr id="6" name="TextBox 5">
            <a:extLst>
              <a:ext uri="{FF2B5EF4-FFF2-40B4-BE49-F238E27FC236}">
                <a16:creationId xmlns:a16="http://schemas.microsoft.com/office/drawing/2014/main" id="{D1051ABA-A8B1-7E91-76B4-A5CD8388FDF8}"/>
              </a:ext>
            </a:extLst>
          </p:cNvPr>
          <p:cNvSpPr txBox="1"/>
          <p:nvPr/>
        </p:nvSpPr>
        <p:spPr>
          <a:xfrm>
            <a:off x="3951191" y="2374035"/>
            <a:ext cx="8240809" cy="3385542"/>
          </a:xfrm>
          <a:prstGeom prst="rect">
            <a:avLst/>
          </a:prstGeom>
          <a:noFill/>
        </p:spPr>
        <p:txBody>
          <a:bodyPr wrap="square" rtlCol="0">
            <a:spAutoFit/>
          </a:bodyPr>
          <a:lstStyle/>
          <a:p>
            <a:pPr marL="285750" indent="-285750">
              <a:buFont typeface="Arial" panose="020B0604020202020204" pitchFamily="34" charset="0"/>
              <a:buChar char="•"/>
            </a:pPr>
            <a:r>
              <a:rPr lang="en-GB" sz="2800" dirty="0"/>
              <a:t>Manufacturing delays  </a:t>
            </a:r>
          </a:p>
          <a:p>
            <a:pPr marL="285750" indent="-285750">
              <a:buFont typeface="Arial" panose="020B0604020202020204" pitchFamily="34" charset="0"/>
              <a:buChar char="•"/>
            </a:pPr>
            <a:r>
              <a:rPr lang="en-GB" sz="2800" dirty="0"/>
              <a:t>Certification Risk </a:t>
            </a:r>
          </a:p>
          <a:p>
            <a:pPr marL="285750" indent="-285750">
              <a:buFont typeface="Arial" panose="020B0604020202020204" pitchFamily="34" charset="0"/>
              <a:buChar char="•"/>
            </a:pPr>
            <a:r>
              <a:rPr lang="en-GB" sz="2800" dirty="0"/>
              <a:t>Supply chain Disruption </a:t>
            </a:r>
          </a:p>
          <a:p>
            <a:pPr marL="285750" indent="-285750">
              <a:buFont typeface="Arial" panose="020B0604020202020204" pitchFamily="34" charset="0"/>
              <a:buChar char="•"/>
            </a:pPr>
            <a:r>
              <a:rPr lang="en-GB" sz="2800" dirty="0"/>
              <a:t>Design change issues</a:t>
            </a:r>
          </a:p>
          <a:p>
            <a:pPr marL="285750" indent="-285750">
              <a:buFont typeface="Arial" panose="020B0604020202020204" pitchFamily="34" charset="0"/>
              <a:buChar char="•"/>
            </a:pPr>
            <a:r>
              <a:rPr lang="en-GB" sz="2800" dirty="0"/>
              <a:t>Integration issues </a:t>
            </a:r>
          </a:p>
          <a:p>
            <a:pPr marL="285750" indent="-285750">
              <a:buFont typeface="Arial" panose="020B0604020202020204" pitchFamily="34" charset="0"/>
              <a:buChar char="•"/>
            </a:pPr>
            <a:r>
              <a:rPr lang="en-GB" sz="2800" dirty="0"/>
              <a:t>Cost overruns </a:t>
            </a:r>
          </a:p>
          <a:p>
            <a:pPr marL="285750" indent="-285750">
              <a:buFont typeface="Arial" panose="020B0604020202020204" pitchFamily="34" charset="0"/>
              <a:buChar char="•"/>
            </a:pPr>
            <a:r>
              <a:rPr lang="en-GB" sz="2800" dirty="0"/>
              <a:t>Risk to reputation </a:t>
            </a:r>
          </a:p>
          <a:p>
            <a:pPr marL="285750" indent="-285750">
              <a:buFont typeface="Arial" panose="020B0604020202020204" pitchFamily="34" charset="0"/>
              <a:buChar char="•"/>
            </a:pPr>
            <a:endParaRPr lang="en-GB" dirty="0"/>
          </a:p>
        </p:txBody>
      </p:sp>
      <p:pic>
        <p:nvPicPr>
          <p:cNvPr id="7" name="Picture 6">
            <a:extLst>
              <a:ext uri="{FF2B5EF4-FFF2-40B4-BE49-F238E27FC236}">
                <a16:creationId xmlns:a16="http://schemas.microsoft.com/office/drawing/2014/main" id="{A9F1648C-5D28-2D9C-CF0D-4BCDB3A61D97}"/>
              </a:ext>
            </a:extLst>
          </p:cNvPr>
          <p:cNvPicPr>
            <a:picLocks noChangeAspect="1"/>
          </p:cNvPicPr>
          <p:nvPr/>
        </p:nvPicPr>
        <p:blipFill>
          <a:blip r:embed="rId3"/>
          <a:stretch>
            <a:fillRect/>
          </a:stretch>
        </p:blipFill>
        <p:spPr>
          <a:xfrm>
            <a:off x="8209935" y="3719886"/>
            <a:ext cx="3657152" cy="2742864"/>
          </a:xfrm>
          <a:prstGeom prst="rect">
            <a:avLst/>
          </a:prstGeom>
        </p:spPr>
      </p:pic>
    </p:spTree>
    <p:extLst>
      <p:ext uri="{BB962C8B-B14F-4D97-AF65-F5344CB8AC3E}">
        <p14:creationId xmlns:p14="http://schemas.microsoft.com/office/powerpoint/2010/main" val="2472138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E953-E6AD-65ED-283E-746CAB51E41A}"/>
              </a:ext>
            </a:extLst>
          </p:cNvPr>
          <p:cNvSpPr>
            <a:spLocks noGrp="1"/>
          </p:cNvSpPr>
          <p:nvPr>
            <p:ph type="title"/>
          </p:nvPr>
        </p:nvSpPr>
        <p:spPr/>
        <p:txBody>
          <a:bodyPr/>
          <a:lstStyle/>
          <a:p>
            <a:r>
              <a:rPr lang="en-US" dirty="0"/>
              <a:t>Risk Management Plan:</a:t>
            </a:r>
            <a:br>
              <a:rPr lang="en-US" dirty="0"/>
            </a:br>
            <a:r>
              <a:rPr lang="en-US" dirty="0"/>
              <a:t>Safran Seats – Qantas Project Sunrise </a:t>
            </a:r>
            <a:endParaRPr lang="en-GB" dirty="0"/>
          </a:p>
        </p:txBody>
      </p:sp>
      <p:sp>
        <p:nvSpPr>
          <p:cNvPr id="3" name="Text Placeholder 2">
            <a:extLst>
              <a:ext uri="{FF2B5EF4-FFF2-40B4-BE49-F238E27FC236}">
                <a16:creationId xmlns:a16="http://schemas.microsoft.com/office/drawing/2014/main" id="{E840D215-F11E-0E6B-9279-E23CFA9D2CD0}"/>
              </a:ext>
            </a:extLst>
          </p:cNvPr>
          <p:cNvSpPr>
            <a:spLocks noGrp="1"/>
          </p:cNvSpPr>
          <p:nvPr>
            <p:ph type="body" idx="1"/>
          </p:nvPr>
        </p:nvSpPr>
        <p:spPr>
          <a:xfrm>
            <a:off x="1772179" y="2667000"/>
            <a:ext cx="4607188" cy="576262"/>
          </a:xfrm>
        </p:spPr>
        <p:txBody>
          <a:bodyPr/>
          <a:lstStyle/>
          <a:p>
            <a:r>
              <a:rPr lang="en-GB" dirty="0"/>
              <a:t>Key Figures at Qantas </a:t>
            </a:r>
          </a:p>
        </p:txBody>
      </p:sp>
      <p:sp>
        <p:nvSpPr>
          <p:cNvPr id="4" name="Content Placeholder 3">
            <a:extLst>
              <a:ext uri="{FF2B5EF4-FFF2-40B4-BE49-F238E27FC236}">
                <a16:creationId xmlns:a16="http://schemas.microsoft.com/office/drawing/2014/main" id="{B95FB93F-C650-D27B-8A43-F4A347201CC1}"/>
              </a:ext>
            </a:extLst>
          </p:cNvPr>
          <p:cNvSpPr>
            <a:spLocks noGrp="1"/>
          </p:cNvSpPr>
          <p:nvPr>
            <p:ph sz="half" idx="2"/>
          </p:nvPr>
        </p:nvSpPr>
        <p:spPr/>
        <p:txBody>
          <a:bodyPr>
            <a:normAutofit fontScale="92500"/>
          </a:bodyPr>
          <a:lstStyle/>
          <a:p>
            <a:pPr marL="342900" indent="-342900">
              <a:buFont typeface="+mj-lt"/>
              <a:buAutoNum type="arabicPeriod"/>
            </a:pPr>
            <a:r>
              <a:rPr lang="en-US" b="1" dirty="0"/>
              <a:t>Vanessa Hudson</a:t>
            </a:r>
            <a:r>
              <a:rPr lang="en-US" dirty="0"/>
              <a:t> - CEO of Qantas, and Leads overall corporate strategy, confirms timing for Project Sunrise</a:t>
            </a:r>
          </a:p>
          <a:p>
            <a:pPr marL="342900" indent="-342900">
              <a:buFont typeface="+mj-lt"/>
              <a:buAutoNum type="arabicPeriod"/>
            </a:pPr>
            <a:r>
              <a:rPr lang="en-US" b="1" dirty="0"/>
              <a:t>Cam Wallace </a:t>
            </a:r>
            <a:r>
              <a:rPr lang="en-US" dirty="0"/>
              <a:t>- Operational lead—manages route, aircraft, crew, and delivery aspects</a:t>
            </a:r>
            <a:endParaRPr lang="en-GB" dirty="0"/>
          </a:p>
        </p:txBody>
      </p:sp>
      <p:sp>
        <p:nvSpPr>
          <p:cNvPr id="5" name="Text Placeholder 4">
            <a:extLst>
              <a:ext uri="{FF2B5EF4-FFF2-40B4-BE49-F238E27FC236}">
                <a16:creationId xmlns:a16="http://schemas.microsoft.com/office/drawing/2014/main" id="{DFE4D438-83D5-F4E3-4DE2-3805A6C22D57}"/>
              </a:ext>
            </a:extLst>
          </p:cNvPr>
          <p:cNvSpPr>
            <a:spLocks noGrp="1"/>
          </p:cNvSpPr>
          <p:nvPr>
            <p:ph type="body" sz="quarter" idx="3"/>
          </p:nvPr>
        </p:nvSpPr>
        <p:spPr/>
        <p:txBody>
          <a:bodyPr/>
          <a:lstStyle/>
          <a:p>
            <a:r>
              <a:rPr lang="en-GB" dirty="0"/>
              <a:t>Key Figures at Safran Seats </a:t>
            </a:r>
          </a:p>
        </p:txBody>
      </p:sp>
      <p:sp>
        <p:nvSpPr>
          <p:cNvPr id="6" name="Content Placeholder 5">
            <a:extLst>
              <a:ext uri="{FF2B5EF4-FFF2-40B4-BE49-F238E27FC236}">
                <a16:creationId xmlns:a16="http://schemas.microsoft.com/office/drawing/2014/main" id="{7CEB5962-C4F4-8FFF-C968-9A3E79A98FFC}"/>
              </a:ext>
            </a:extLst>
          </p:cNvPr>
          <p:cNvSpPr>
            <a:spLocks noGrp="1"/>
          </p:cNvSpPr>
          <p:nvPr>
            <p:ph sz="quarter" idx="4"/>
          </p:nvPr>
        </p:nvSpPr>
        <p:spPr/>
        <p:txBody>
          <a:bodyPr>
            <a:normAutofit fontScale="92500"/>
          </a:bodyPr>
          <a:lstStyle/>
          <a:p>
            <a:pPr marL="342900" indent="-342900">
              <a:buFont typeface="+mj-lt"/>
              <a:buAutoNum type="arabicPeriod"/>
            </a:pPr>
            <a:r>
              <a:rPr lang="en-US" b="1" dirty="0"/>
              <a:t>Victoria Foy</a:t>
            </a:r>
            <a:r>
              <a:rPr lang="en-US" dirty="0"/>
              <a:t> – overall Safran Seats CEO, spokesperson on the collaboration.</a:t>
            </a:r>
          </a:p>
          <a:p>
            <a:pPr marL="342900" indent="-342900">
              <a:buFont typeface="+mj-lt"/>
              <a:buAutoNum type="arabicPeriod"/>
            </a:pPr>
            <a:r>
              <a:rPr lang="en-US" b="1" dirty="0"/>
              <a:t>Marie‑Odile </a:t>
            </a:r>
            <a:r>
              <a:rPr lang="en-US" b="1" dirty="0" err="1"/>
              <a:t>Descous</a:t>
            </a:r>
            <a:r>
              <a:rPr lang="en-US" dirty="0"/>
              <a:t> – EVP for the UK/GB BU, responsible for project leadership and delivery.</a:t>
            </a:r>
          </a:p>
          <a:p>
            <a:pPr marL="342900" indent="-342900">
              <a:buFont typeface="+mj-lt"/>
              <a:buAutoNum type="arabicPeriod"/>
            </a:pPr>
            <a:r>
              <a:rPr lang="en-US" b="1" dirty="0"/>
              <a:t>Neil Erickson </a:t>
            </a:r>
            <a:r>
              <a:rPr lang="en-US" dirty="0"/>
              <a:t>-  head of internal planning, head of planning </a:t>
            </a:r>
          </a:p>
          <a:p>
            <a:pPr marL="342900" indent="-342900">
              <a:buFont typeface="+mj-lt"/>
              <a:buAutoNum type="arabicPeriod"/>
            </a:pPr>
            <a:r>
              <a:rPr lang="en-US" b="1" dirty="0"/>
              <a:t>Rob Davies </a:t>
            </a:r>
            <a:r>
              <a:rPr lang="en-US" dirty="0"/>
              <a:t>- </a:t>
            </a:r>
            <a:r>
              <a:rPr lang="en-GB" dirty="0"/>
              <a:t>Head of Operational Procurement</a:t>
            </a:r>
          </a:p>
          <a:p>
            <a:pPr marL="0" indent="0">
              <a:buNone/>
            </a:pPr>
            <a:endParaRPr lang="en-US" dirty="0"/>
          </a:p>
          <a:p>
            <a:endParaRPr lang="en-GB" dirty="0"/>
          </a:p>
        </p:txBody>
      </p:sp>
      <p:pic>
        <p:nvPicPr>
          <p:cNvPr id="8" name="Picture 7">
            <a:extLst>
              <a:ext uri="{FF2B5EF4-FFF2-40B4-BE49-F238E27FC236}">
                <a16:creationId xmlns:a16="http://schemas.microsoft.com/office/drawing/2014/main" id="{3A836DC2-3C55-5A2D-FFB7-2C0217E325DF}"/>
              </a:ext>
            </a:extLst>
          </p:cNvPr>
          <p:cNvPicPr>
            <a:picLocks noChangeAspect="1"/>
          </p:cNvPicPr>
          <p:nvPr/>
        </p:nvPicPr>
        <p:blipFill>
          <a:blip r:embed="rId3"/>
          <a:stretch>
            <a:fillRect/>
          </a:stretch>
        </p:blipFill>
        <p:spPr>
          <a:xfrm>
            <a:off x="10201845" y="-9578"/>
            <a:ext cx="3438442" cy="493819"/>
          </a:xfrm>
          <a:prstGeom prst="rect">
            <a:avLst/>
          </a:prstGeom>
        </p:spPr>
      </p:pic>
    </p:spTree>
    <p:extLst>
      <p:ext uri="{BB962C8B-B14F-4D97-AF65-F5344CB8AC3E}">
        <p14:creationId xmlns:p14="http://schemas.microsoft.com/office/powerpoint/2010/main" val="2887771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C0589-9531-93F9-B31B-B9F04E47216B}"/>
              </a:ext>
            </a:extLst>
          </p:cNvPr>
          <p:cNvSpPr>
            <a:spLocks noGrp="1"/>
          </p:cNvSpPr>
          <p:nvPr>
            <p:ph type="ctrTitle"/>
          </p:nvPr>
        </p:nvSpPr>
        <p:spPr>
          <a:xfrm>
            <a:off x="725527" y="1186487"/>
            <a:ext cx="8657463" cy="573423"/>
          </a:xfrm>
        </p:spPr>
        <p:txBody>
          <a:bodyPr>
            <a:noAutofit/>
          </a:bodyPr>
          <a:lstStyle/>
          <a:p>
            <a:r>
              <a:rPr lang="en-GB" sz="4800"/>
              <a:t>Key Quality Standards &amp; Farmwork </a:t>
            </a:r>
            <a:endParaRPr lang="en-GB" sz="4800" dirty="0"/>
          </a:p>
        </p:txBody>
      </p:sp>
      <p:sp>
        <p:nvSpPr>
          <p:cNvPr id="3" name="Subtitle 2">
            <a:extLst>
              <a:ext uri="{FF2B5EF4-FFF2-40B4-BE49-F238E27FC236}">
                <a16:creationId xmlns:a16="http://schemas.microsoft.com/office/drawing/2014/main" id="{80D3C328-03CF-D383-12D6-EE71854F016B}"/>
              </a:ext>
            </a:extLst>
          </p:cNvPr>
          <p:cNvSpPr>
            <a:spLocks noGrp="1"/>
          </p:cNvSpPr>
          <p:nvPr>
            <p:ph type="subTitle" idx="1"/>
          </p:nvPr>
        </p:nvSpPr>
        <p:spPr>
          <a:xfrm>
            <a:off x="3714043" y="1884088"/>
            <a:ext cx="8319913" cy="5098090"/>
          </a:xfrm>
        </p:spPr>
        <p:txBody>
          <a:bodyPr>
            <a:normAutofit/>
          </a:bodyPr>
          <a:lstStyle/>
          <a:p>
            <a:pPr algn="l"/>
            <a:r>
              <a:rPr lang="en-GB" dirty="0"/>
              <a:t>Safran Seats must operate under global aerospace standards – allowing seats manufactured  to be used in commercial service. </a:t>
            </a:r>
          </a:p>
          <a:p>
            <a:pPr algn="l"/>
            <a:endParaRPr lang="en-GB" sz="2400" dirty="0"/>
          </a:p>
          <a:p>
            <a:pPr marL="342900" indent="-342900" algn="l">
              <a:buFont typeface="Arial" panose="020B0604020202020204" pitchFamily="34" charset="0"/>
              <a:buChar char="•"/>
            </a:pPr>
            <a:r>
              <a:rPr lang="en-GB" sz="2400" dirty="0"/>
              <a:t>Specific to project sunrise Unity business class and the bespoke first-class suites, Safran seats applies:</a:t>
            </a:r>
          </a:p>
          <a:p>
            <a:pPr marL="342900" indent="-342900" algn="l">
              <a:buFont typeface="Arial" panose="020B0604020202020204" pitchFamily="34" charset="0"/>
              <a:buChar char="•"/>
            </a:pPr>
            <a:r>
              <a:rPr lang="en-GB" sz="2400" dirty="0"/>
              <a:t>En-90100 for overall  functions, structures, rules, laws </a:t>
            </a:r>
          </a:p>
          <a:p>
            <a:pPr marL="342900" indent="-342900" algn="l">
              <a:buFont typeface="Arial" panose="020B0604020202020204" pitchFamily="34" charset="0"/>
              <a:buChar char="•"/>
            </a:pPr>
            <a:r>
              <a:rPr lang="en-GB" sz="2400" dirty="0"/>
              <a:t>Extensive testing – help meet FAR standards </a:t>
            </a:r>
          </a:p>
          <a:p>
            <a:pPr marL="342900" indent="-342900" algn="l">
              <a:buFont typeface="Arial" panose="020B0604020202020204" pitchFamily="34" charset="0"/>
              <a:buChar char="•"/>
            </a:pPr>
            <a:r>
              <a:rPr lang="en-GB" sz="2400" dirty="0"/>
              <a:t>Continuing to work with Qantas for feedback and quality reviews </a:t>
            </a:r>
          </a:p>
          <a:p>
            <a:pPr algn="l"/>
            <a:endParaRPr lang="en-GB" dirty="0"/>
          </a:p>
          <a:p>
            <a:pPr algn="l"/>
            <a:r>
              <a:rPr lang="en-GB" dirty="0"/>
              <a:t> </a:t>
            </a:r>
          </a:p>
        </p:txBody>
      </p:sp>
      <p:sp>
        <p:nvSpPr>
          <p:cNvPr id="5" name="TextBox 4">
            <a:extLst>
              <a:ext uri="{FF2B5EF4-FFF2-40B4-BE49-F238E27FC236}">
                <a16:creationId xmlns:a16="http://schemas.microsoft.com/office/drawing/2014/main" id="{C952C0B7-EA9B-A25E-E15B-427979820545}"/>
              </a:ext>
            </a:extLst>
          </p:cNvPr>
          <p:cNvSpPr txBox="1"/>
          <p:nvPr/>
        </p:nvSpPr>
        <p:spPr>
          <a:xfrm>
            <a:off x="10363200" y="0"/>
            <a:ext cx="2133600" cy="369332"/>
          </a:xfrm>
          <a:prstGeom prst="rect">
            <a:avLst/>
          </a:prstGeom>
          <a:noFill/>
        </p:spPr>
        <p:txBody>
          <a:bodyPr wrap="square" rtlCol="0">
            <a:spAutoFit/>
          </a:bodyPr>
          <a:lstStyle/>
          <a:p>
            <a:r>
              <a:rPr lang="en-GB" dirty="0"/>
              <a:t>Quality Standards </a:t>
            </a:r>
          </a:p>
        </p:txBody>
      </p:sp>
    </p:spTree>
    <p:extLst>
      <p:ext uri="{BB962C8B-B14F-4D97-AF65-F5344CB8AC3E}">
        <p14:creationId xmlns:p14="http://schemas.microsoft.com/office/powerpoint/2010/main" val="4236707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4140A61-C525-D7E9-EE1A-A5E0A9A71198}"/>
              </a:ext>
            </a:extLst>
          </p:cNvPr>
          <p:cNvPicPr>
            <a:picLocks noChangeAspect="1"/>
          </p:cNvPicPr>
          <p:nvPr/>
        </p:nvPicPr>
        <p:blipFill>
          <a:blip r:embed="rId4"/>
          <a:srcRect l="22845" r="22487"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37358F82-5A60-B665-257C-4103552DB7FC}"/>
              </a:ext>
            </a:extLst>
          </p:cNvPr>
          <p:cNvSpPr>
            <a:spLocks noGrp="1"/>
          </p:cNvSpPr>
          <p:nvPr>
            <p:ph type="title"/>
          </p:nvPr>
        </p:nvSpPr>
        <p:spPr>
          <a:xfrm>
            <a:off x="972080" y="685800"/>
            <a:ext cx="5260680" cy="1752599"/>
          </a:xfrm>
        </p:spPr>
        <p:txBody>
          <a:bodyPr>
            <a:normAutofit/>
          </a:bodyPr>
          <a:lstStyle/>
          <a:p>
            <a:pPr algn="l"/>
            <a:r>
              <a:rPr lang="en-GB" dirty="0"/>
              <a:t>Key Checklist for Audits/Reviews </a:t>
            </a:r>
            <a:endParaRPr lang="en-GB"/>
          </a:p>
        </p:txBody>
      </p:sp>
      <p:sp>
        <p:nvSpPr>
          <p:cNvPr id="3" name="Content Placeholder 2">
            <a:extLst>
              <a:ext uri="{FF2B5EF4-FFF2-40B4-BE49-F238E27FC236}">
                <a16:creationId xmlns:a16="http://schemas.microsoft.com/office/drawing/2014/main" id="{2DCFFC9A-2E83-1F8B-6D46-EE3D918A7AC4}"/>
              </a:ext>
            </a:extLst>
          </p:cNvPr>
          <p:cNvSpPr>
            <a:spLocks noGrp="1"/>
          </p:cNvSpPr>
          <p:nvPr>
            <p:ph idx="1"/>
          </p:nvPr>
        </p:nvSpPr>
        <p:spPr>
          <a:xfrm>
            <a:off x="643468" y="2666999"/>
            <a:ext cx="5260680" cy="3124201"/>
          </a:xfrm>
        </p:spPr>
        <p:txBody>
          <a:bodyPr>
            <a:normAutofit/>
          </a:bodyPr>
          <a:lstStyle/>
          <a:p>
            <a:pPr>
              <a:lnSpc>
                <a:spcPct val="90000"/>
              </a:lnSpc>
            </a:pPr>
            <a:r>
              <a:rPr lang="en-GB" sz="1700"/>
              <a:t>Database created to verify current certification status </a:t>
            </a:r>
          </a:p>
          <a:p>
            <a:pPr>
              <a:lnSpc>
                <a:spcPct val="90000"/>
              </a:lnSpc>
            </a:pPr>
            <a:r>
              <a:rPr lang="en-GB" sz="1700"/>
              <a:t>APQP milestone documentation</a:t>
            </a:r>
          </a:p>
          <a:p>
            <a:pPr>
              <a:lnSpc>
                <a:spcPct val="90000"/>
              </a:lnSpc>
            </a:pPr>
            <a:r>
              <a:rPr lang="en-GB" sz="1700"/>
              <a:t>Keeping a constant review on test reports </a:t>
            </a:r>
          </a:p>
          <a:p>
            <a:pPr>
              <a:lnSpc>
                <a:spcPct val="90000"/>
              </a:lnSpc>
            </a:pPr>
            <a:r>
              <a:rPr lang="en-GB" sz="1700"/>
              <a:t>Inspect process validation </a:t>
            </a:r>
          </a:p>
          <a:p>
            <a:pPr>
              <a:lnSpc>
                <a:spcPct val="90000"/>
              </a:lnSpc>
            </a:pPr>
            <a:r>
              <a:rPr lang="en-GB" sz="1700"/>
              <a:t>Ensure Continuous improvement logs are up to date. </a:t>
            </a:r>
          </a:p>
          <a:p>
            <a:pPr>
              <a:lnSpc>
                <a:spcPct val="90000"/>
              </a:lnSpc>
            </a:pPr>
            <a:r>
              <a:rPr lang="en-GB" sz="1700"/>
              <a:t>Program Quality roles are assigned – contact between Safran and Qantas representatives </a:t>
            </a:r>
          </a:p>
          <a:p>
            <a:pPr>
              <a:lnSpc>
                <a:spcPct val="90000"/>
              </a:lnSpc>
            </a:pPr>
            <a:endParaRPr lang="en-GB" sz="1700"/>
          </a:p>
          <a:p>
            <a:pPr>
              <a:lnSpc>
                <a:spcPct val="90000"/>
              </a:lnSpc>
            </a:pPr>
            <a:endParaRPr lang="en-GB" sz="1700"/>
          </a:p>
        </p:txBody>
      </p:sp>
      <p:sp>
        <p:nvSpPr>
          <p:cNvPr id="5" name="TextBox 4">
            <a:extLst>
              <a:ext uri="{FF2B5EF4-FFF2-40B4-BE49-F238E27FC236}">
                <a16:creationId xmlns:a16="http://schemas.microsoft.com/office/drawing/2014/main" id="{6E5CD030-863C-7103-897E-CB7714498074}"/>
              </a:ext>
            </a:extLst>
          </p:cNvPr>
          <p:cNvSpPr txBox="1"/>
          <p:nvPr/>
        </p:nvSpPr>
        <p:spPr>
          <a:xfrm>
            <a:off x="9889067" y="191911"/>
            <a:ext cx="2054577" cy="723275"/>
          </a:xfrm>
          <a:prstGeom prst="rect">
            <a:avLst/>
          </a:prstGeom>
          <a:noFill/>
        </p:spPr>
        <p:txBody>
          <a:bodyPr wrap="square" rtlCol="0">
            <a:spAutoFit/>
          </a:bodyPr>
          <a:lstStyle/>
          <a:p>
            <a:pPr>
              <a:spcAft>
                <a:spcPts val="600"/>
              </a:spcAft>
            </a:pPr>
            <a:r>
              <a:rPr lang="en-GB" dirty="0"/>
              <a:t>Quality Standards </a:t>
            </a:r>
            <a:endParaRPr lang="en-GB"/>
          </a:p>
          <a:p>
            <a:pPr>
              <a:spcAft>
                <a:spcPts val="600"/>
              </a:spcAft>
            </a:pPr>
            <a:endParaRPr lang="en-GB"/>
          </a:p>
        </p:txBody>
      </p:sp>
    </p:spTree>
    <p:extLst>
      <p:ext uri="{BB962C8B-B14F-4D97-AF65-F5344CB8AC3E}">
        <p14:creationId xmlns:p14="http://schemas.microsoft.com/office/powerpoint/2010/main" val="2913635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F0D82-1AAC-7621-8209-89C2ED3B8B8E}"/>
              </a:ext>
            </a:extLst>
          </p:cNvPr>
          <p:cNvSpPr txBox="1"/>
          <p:nvPr/>
        </p:nvSpPr>
        <p:spPr>
          <a:xfrm>
            <a:off x="9821333" y="248356"/>
            <a:ext cx="2370667" cy="369332"/>
          </a:xfrm>
          <a:prstGeom prst="rect">
            <a:avLst/>
          </a:prstGeom>
          <a:noFill/>
        </p:spPr>
        <p:txBody>
          <a:bodyPr wrap="square" rtlCol="0">
            <a:spAutoFit/>
          </a:bodyPr>
          <a:lstStyle/>
          <a:p>
            <a:r>
              <a:rPr lang="en-GB" dirty="0"/>
              <a:t>Conclusion </a:t>
            </a:r>
          </a:p>
        </p:txBody>
      </p:sp>
      <p:sp>
        <p:nvSpPr>
          <p:cNvPr id="3" name="TextBox 2">
            <a:extLst>
              <a:ext uri="{FF2B5EF4-FFF2-40B4-BE49-F238E27FC236}">
                <a16:creationId xmlns:a16="http://schemas.microsoft.com/office/drawing/2014/main" id="{DAEDEC08-209D-A221-0EF4-11F49A34EBAC}"/>
              </a:ext>
            </a:extLst>
          </p:cNvPr>
          <p:cNvSpPr txBox="1"/>
          <p:nvPr/>
        </p:nvSpPr>
        <p:spPr>
          <a:xfrm>
            <a:off x="1817511" y="617688"/>
            <a:ext cx="9843911" cy="1200329"/>
          </a:xfrm>
          <a:prstGeom prst="rect">
            <a:avLst/>
          </a:prstGeom>
          <a:noFill/>
        </p:spPr>
        <p:txBody>
          <a:bodyPr wrap="square" rtlCol="0">
            <a:spAutoFit/>
          </a:bodyPr>
          <a:lstStyle/>
          <a:p>
            <a:r>
              <a:rPr lang="en-US" sz="3600" dirty="0"/>
              <a:t>Partnership: Safran Seats × Qantas / Project Sunrise</a:t>
            </a:r>
            <a:endParaRPr lang="en-GB" sz="3600" dirty="0"/>
          </a:p>
        </p:txBody>
      </p:sp>
      <p:sp>
        <p:nvSpPr>
          <p:cNvPr id="4" name="TextBox 3">
            <a:extLst>
              <a:ext uri="{FF2B5EF4-FFF2-40B4-BE49-F238E27FC236}">
                <a16:creationId xmlns:a16="http://schemas.microsoft.com/office/drawing/2014/main" id="{FDDA44D3-CDF9-4C9E-F9CA-D3BBF2FCD4AE}"/>
              </a:ext>
            </a:extLst>
          </p:cNvPr>
          <p:cNvSpPr txBox="1"/>
          <p:nvPr/>
        </p:nvSpPr>
        <p:spPr>
          <a:xfrm>
            <a:off x="2619021" y="2056686"/>
            <a:ext cx="8240889" cy="4801314"/>
          </a:xfrm>
          <a:prstGeom prst="rect">
            <a:avLst/>
          </a:prstGeom>
          <a:noFill/>
        </p:spPr>
        <p:txBody>
          <a:bodyPr wrap="square" rtlCol="0">
            <a:spAutoFit/>
          </a:bodyPr>
          <a:lstStyle/>
          <a:p>
            <a:pPr marL="285750" indent="-285750">
              <a:buFont typeface="Arial" panose="020B0604020202020204" pitchFamily="34" charset="0"/>
              <a:buChar char="•"/>
            </a:pPr>
            <a:r>
              <a:rPr lang="en-GB" sz="2400" dirty="0"/>
              <a:t>A landmark integration of modern technology, travel science and cabin innovation.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Focusing on wellness-led passenger experience.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Be part of a worlds first.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20 hour plus ultra long haul flying – first time city pairs have been directly linked.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Increased business growth – a 25% increase in revenue in 2024. </a:t>
            </a:r>
          </a:p>
          <a:p>
            <a:endParaRPr lang="en-GB" dirty="0"/>
          </a:p>
        </p:txBody>
      </p:sp>
    </p:spTree>
    <p:extLst>
      <p:ext uri="{BB962C8B-B14F-4D97-AF65-F5344CB8AC3E}">
        <p14:creationId xmlns:p14="http://schemas.microsoft.com/office/powerpoint/2010/main" val="234522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E3D1EF-1D65-A030-AA20-035555DFDE93}"/>
              </a:ext>
            </a:extLst>
          </p:cNvPr>
          <p:cNvSpPr txBox="1"/>
          <p:nvPr/>
        </p:nvSpPr>
        <p:spPr>
          <a:xfrm>
            <a:off x="1670755" y="688622"/>
            <a:ext cx="9008533" cy="3539430"/>
          </a:xfrm>
          <a:prstGeom prst="rect">
            <a:avLst/>
          </a:prstGeom>
          <a:noFill/>
        </p:spPr>
        <p:txBody>
          <a:bodyPr wrap="square" rtlCol="0">
            <a:spAutoFit/>
          </a:bodyPr>
          <a:lstStyle/>
          <a:p>
            <a:pPr algn="ctr"/>
            <a:endParaRPr lang="en-GB" sz="2800" dirty="0"/>
          </a:p>
          <a:p>
            <a:pPr algn="ctr"/>
            <a:r>
              <a:rPr lang="en-GB" sz="2800" dirty="0"/>
              <a:t>Thank you for listening </a:t>
            </a:r>
          </a:p>
          <a:p>
            <a:pPr algn="ctr"/>
            <a:endParaRPr lang="en-GB" sz="2800" dirty="0"/>
          </a:p>
          <a:p>
            <a:pPr algn="ctr"/>
            <a:endParaRPr lang="en-GB" sz="2800" dirty="0"/>
          </a:p>
          <a:p>
            <a:pPr algn="ctr"/>
            <a:endParaRPr lang="en-GB" sz="2800" dirty="0"/>
          </a:p>
          <a:p>
            <a:pPr algn="ctr"/>
            <a:endParaRPr lang="en-GB" sz="2800" dirty="0"/>
          </a:p>
          <a:p>
            <a:pPr algn="ctr"/>
            <a:endParaRPr lang="en-GB" sz="2800" dirty="0"/>
          </a:p>
          <a:p>
            <a:pPr algn="ctr"/>
            <a:r>
              <a:rPr lang="en-GB" sz="2800" dirty="0"/>
              <a:t>Any questions ? </a:t>
            </a:r>
          </a:p>
        </p:txBody>
      </p:sp>
    </p:spTree>
    <p:extLst>
      <p:ext uri="{BB962C8B-B14F-4D97-AF65-F5344CB8AC3E}">
        <p14:creationId xmlns:p14="http://schemas.microsoft.com/office/powerpoint/2010/main" val="12983018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12E136-24BD-74BE-A03A-460FAA14AA4C}"/>
              </a:ext>
            </a:extLst>
          </p:cNvPr>
          <p:cNvSpPr txBox="1"/>
          <p:nvPr/>
        </p:nvSpPr>
        <p:spPr>
          <a:xfrm>
            <a:off x="1907822" y="707156"/>
            <a:ext cx="10205155" cy="6463308"/>
          </a:xfrm>
          <a:prstGeom prst="rect">
            <a:avLst/>
          </a:prstGeom>
          <a:noFill/>
        </p:spPr>
        <p:txBody>
          <a:bodyPr wrap="square" rtlCol="0">
            <a:spAutoFit/>
          </a:bodyPr>
          <a:lstStyle/>
          <a:p>
            <a:r>
              <a:rPr lang="en-GB" dirty="0"/>
              <a:t>References – </a:t>
            </a:r>
          </a:p>
          <a:p>
            <a:endParaRPr lang="en-GB" sz="1200" dirty="0"/>
          </a:p>
          <a:p>
            <a:r>
              <a:rPr lang="en-US" sz="1200" b="1" dirty="0"/>
              <a:t> 2paxfly and 2paxfly (2023). QANTAS: Reveals the rest of A350 Project Sunrise cabins - Premium Economy &amp; ‘Wellbeing’. [online] 2PAXfly - Travel News, Airline Flight and Hotel Reviews. Available at: https://www.2paxfly.com/2023/06/16/qantas-reveals-the-rest-of-a350-project-sunrise-cabins-premium-economy-wellbeing/ [Accessed 12 Jun. 2025].</a:t>
            </a:r>
          </a:p>
          <a:p>
            <a:r>
              <a:rPr lang="en-US" sz="1200" b="1" dirty="0"/>
              <a:t> </a:t>
            </a:r>
          </a:p>
          <a:p>
            <a:r>
              <a:rPr lang="en-US" sz="1200" b="1" dirty="0"/>
              <a:t>Chui, S. (2019). Qantas ‘Project Sunrise’ London to Sydney Non-Stop Research Flight. [online] SamChui.com. Available at: https://samchui.com/2019/11/15/qantas-project-sunrise-london-to-sydney-non-stop-research-flight/ [Accessed 12 Jun. 2025].</a:t>
            </a:r>
          </a:p>
          <a:p>
            <a:r>
              <a:rPr lang="en-US" sz="1200" b="1" dirty="0"/>
              <a:t> </a:t>
            </a:r>
          </a:p>
          <a:p>
            <a:r>
              <a:rPr lang="en-US" sz="1200" b="1" dirty="0"/>
              <a:t>Bhardwaj, V. (2024). </a:t>
            </a:r>
            <a:r>
              <a:rPr lang="en-US" sz="1200" b="1" dirty="0" err="1"/>
              <a:t>thedailyguardian</a:t>
            </a:r>
            <a:r>
              <a:rPr lang="en-US" sz="1200" b="1" dirty="0"/>
              <a:t>. [online] The Daily Guardian. Available at: https://thedailyguardian.com/united-states/qantas-project-sunrise-to-offer-passengers-a-rare-two-sunrise-experience-on-worlds-longest-flight/ [Accessed 12 Jun. 2025].</a:t>
            </a:r>
          </a:p>
          <a:p>
            <a:r>
              <a:rPr lang="en-US" sz="1200" b="1" dirty="0"/>
              <a:t>https://www.facebook.com/airbus (2022). Qantas confirms future Airbus fleet. [online] Airbus. Available at: https://www.airbus.com/en/newsroom/press-releases/2022-05-qantas-confirms-future-airbus-fleet?utm_source=chatgpt.com [Accessed 12 Jun. 2025].</a:t>
            </a:r>
          </a:p>
          <a:p>
            <a:r>
              <a:rPr lang="en-US" sz="1200" b="1" dirty="0"/>
              <a:t> </a:t>
            </a:r>
          </a:p>
          <a:p>
            <a:r>
              <a:rPr lang="en-US" sz="1200" b="1" dirty="0"/>
              <a:t>Simple Flying. (2020). The History Of The Kangaroo Route. [online] Available at: https://simpleflying.com/kangaroo-route-history/.</a:t>
            </a:r>
          </a:p>
          <a:p>
            <a:r>
              <a:rPr lang="en-US" sz="1200" b="1" dirty="0"/>
              <a:t>Alkema, B. (2023). Qantas’ Project Sunrise A350 first and business: that’s it? -. [online] Runway Girl. Available at: https://runwaygirlnetwork.com/2023/02/qantas-project-sunrise-a350-first-business/ [Accessed 21 Jul. 2025].</a:t>
            </a:r>
          </a:p>
          <a:p>
            <a:endParaRPr lang="en-US" sz="1200" b="1" dirty="0"/>
          </a:p>
          <a:p>
            <a:r>
              <a:rPr lang="en-US" sz="1200" b="1" dirty="0"/>
              <a:t>aviationweek.com. (n.d.). Why International First Class May Be Making A Comeback | Aviation Week Network. [online] Available at: </a:t>
            </a:r>
            <a:r>
              <a:rPr lang="en-US" sz="1200" b="1" dirty="0">
                <a:hlinkClick r:id="rId2"/>
              </a:rPr>
              <a:t>https://aviationweek.com/air-transport/interiors-connectivity/why-international-first-class-may-be-making-comeback</a:t>
            </a:r>
            <a:r>
              <a:rPr lang="en-US" sz="1200" b="1" dirty="0"/>
              <a:t>.</a:t>
            </a:r>
          </a:p>
          <a:p>
            <a:endParaRPr lang="en-US" sz="1200" b="1" dirty="0"/>
          </a:p>
          <a:p>
            <a:r>
              <a:rPr lang="en-US" sz="1200" b="1" dirty="0"/>
              <a:t>Safran. (2023). Qantas unveils its new Business and First class seats dedicated to ultra-long haul flights made by Safran. [online] Available at: https://www.safran-group.com/pressroom/qantas-unveils-its-new-business-and-first-class-seats-dedicated-ultra-long-haul-flights-made-safran-2023-02-23 [Accessed 21 Jul. 2025].</a:t>
            </a:r>
          </a:p>
          <a:p>
            <a:endParaRPr lang="en-US" b="1" dirty="0"/>
          </a:p>
          <a:p>
            <a:endParaRPr lang="en-GB" dirty="0"/>
          </a:p>
          <a:p>
            <a:r>
              <a:rPr lang="en-US" b="1" dirty="0"/>
              <a:t> </a:t>
            </a:r>
            <a:endParaRPr lang="en-GB" dirty="0"/>
          </a:p>
          <a:p>
            <a:r>
              <a:rPr lang="en-US" b="1" dirty="0"/>
              <a:t> </a:t>
            </a:r>
            <a:endParaRPr lang="en-GB" dirty="0"/>
          </a:p>
          <a:p>
            <a:r>
              <a:rPr lang="en-GB" b="1" dirty="0"/>
              <a:t> </a:t>
            </a:r>
            <a:endParaRPr lang="en-GB" sz="1200" dirty="0"/>
          </a:p>
          <a:p>
            <a:endParaRPr lang="en-GB" sz="1200" dirty="0"/>
          </a:p>
          <a:p>
            <a:endParaRPr lang="en-GB" dirty="0"/>
          </a:p>
        </p:txBody>
      </p:sp>
    </p:spTree>
    <p:extLst>
      <p:ext uri="{BB962C8B-B14F-4D97-AF65-F5344CB8AC3E}">
        <p14:creationId xmlns:p14="http://schemas.microsoft.com/office/powerpoint/2010/main" val="3505414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F94640-CB6D-AAC6-82C9-D7A8C95CC017}"/>
              </a:ext>
            </a:extLst>
          </p:cNvPr>
          <p:cNvSpPr txBox="1"/>
          <p:nvPr/>
        </p:nvSpPr>
        <p:spPr>
          <a:xfrm>
            <a:off x="1772355" y="2427111"/>
            <a:ext cx="9324622" cy="1754326"/>
          </a:xfrm>
          <a:prstGeom prst="rect">
            <a:avLst/>
          </a:prstGeom>
          <a:noFill/>
        </p:spPr>
        <p:txBody>
          <a:bodyPr wrap="square" rtlCol="0">
            <a:spAutoFit/>
          </a:bodyPr>
          <a:lstStyle/>
          <a:p>
            <a:r>
              <a:rPr lang="en-US" dirty="0"/>
              <a:t>AI Acknowledgment  </a:t>
            </a:r>
            <a:endParaRPr lang="en-GB" dirty="0"/>
          </a:p>
          <a:p>
            <a:r>
              <a:rPr lang="en-US" dirty="0"/>
              <a:t>I confirm that I have not presented any AI-generated materials as my own work in this portfolio. </a:t>
            </a:r>
            <a:endParaRPr lang="en-GB" dirty="0"/>
          </a:p>
          <a:p>
            <a:r>
              <a:rPr lang="en-US" dirty="0"/>
              <a:t>However, I acknowledge that I have used or may have used the AI in the research, and proofreading of my portfolio. </a:t>
            </a:r>
            <a:endParaRPr lang="en-GB" dirty="0"/>
          </a:p>
          <a:p>
            <a:r>
              <a:rPr lang="en-US" dirty="0"/>
              <a:t>Dominic R </a:t>
            </a:r>
            <a:r>
              <a:rPr lang="en-US" dirty="0" err="1"/>
              <a:t>Sidoli</a:t>
            </a:r>
            <a:r>
              <a:rPr lang="en-US" dirty="0"/>
              <a:t> (21/07/2025)</a:t>
            </a:r>
            <a:endParaRPr lang="en-GB" dirty="0"/>
          </a:p>
          <a:p>
            <a:r>
              <a:rPr lang="en-US" dirty="0"/>
              <a:t> </a:t>
            </a:r>
            <a:endParaRPr lang="en-GB" dirty="0"/>
          </a:p>
        </p:txBody>
      </p:sp>
    </p:spTree>
    <p:extLst>
      <p:ext uri="{BB962C8B-B14F-4D97-AF65-F5344CB8AC3E}">
        <p14:creationId xmlns:p14="http://schemas.microsoft.com/office/powerpoint/2010/main" val="20056479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2432</TotalTime>
  <Words>1967</Words>
  <Application>Microsoft Office PowerPoint</Application>
  <PresentationFormat>Widescreen</PresentationFormat>
  <Paragraphs>238</Paragraphs>
  <Slides>19</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Arial</vt:lpstr>
      <vt:lpstr>Calibri</vt:lpstr>
      <vt:lpstr>Calibri Light</vt:lpstr>
      <vt:lpstr>Corbel</vt:lpstr>
      <vt:lpstr>Roboto</vt:lpstr>
      <vt:lpstr>Parallax</vt:lpstr>
      <vt:lpstr>Safran Seats x Qantas – Project Sunrise </vt:lpstr>
      <vt:lpstr>Agenda  Intro and background  Project Scope Project Goals  Key milestones  Timeline – work structure  Budget   HR communication plan  Risk management  Quality standards  Conclusion  Questions  </vt:lpstr>
      <vt:lpstr>Safran Seats GB</vt:lpstr>
      <vt:lpstr>Project sunrise </vt:lpstr>
      <vt:lpstr>Safran Seats’ objectives for Qantas’s Project Sunrise A350‑1000 cabins:</vt:lpstr>
      <vt:lpstr>In-flight experience &amp; cabin design </vt:lpstr>
      <vt:lpstr>PowerPoint Presentation</vt:lpstr>
      <vt:lpstr>Milestones of Qantas Project sunrise </vt:lpstr>
      <vt:lpstr>PowerPoint Presentation</vt:lpstr>
      <vt:lpstr>PowerPoint Presentation</vt:lpstr>
      <vt:lpstr>HR Communication Plan: Safran seats – Qantas Project Sunrise </vt:lpstr>
      <vt:lpstr>Risk Management Plan: Safran Seats – Qantas Project Sunrise </vt:lpstr>
      <vt:lpstr>Risk Management Plan: Safran Seats – Qantas Project Sunrise </vt:lpstr>
      <vt:lpstr>Key Quality Standards &amp; Farmwork </vt:lpstr>
      <vt:lpstr>Key Checklist for Audits/Reviews </vt:lpstr>
      <vt:lpstr>PowerPoint Presentation</vt:lpstr>
      <vt:lpstr>PowerPoint Presentation</vt:lpstr>
      <vt:lpstr>PowerPoint Presentation</vt:lpstr>
      <vt:lpstr>PowerPoint Presentation</vt:lpstr>
    </vt:vector>
  </TitlesOfParts>
  <Company>SAFRAN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SIDOLI Dom (SAFRAN SEATS)</dc:creator>
  <cp:lastModifiedBy>SIDOLI Dom (SAFRAN SEATS)</cp:lastModifiedBy>
  <cp:revision>24</cp:revision>
  <dcterms:created xsi:type="dcterms:W3CDTF">2025-06-12T10:59:53Z</dcterms:created>
  <dcterms:modified xsi:type="dcterms:W3CDTF">2025-07-22T09:47:52Z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024ffcea-f25b-491e-9dc9-834516f3550e_Enabled">
    <vt:lpwstr>true</vt:lpwstr>
  </property>
  <property fmtid="{D5CDD505-2E9C-101B-9397-08002B2CF9AE}" pid="3" name="MSIP_Label_024ffcea-f25b-491e-9dc9-834516f3550e_SetDate">
    <vt:lpwstr>2025-06-12T11:32:04Z</vt:lpwstr>
  </property>
  <property fmtid="{D5CDD505-2E9C-101B-9397-08002B2CF9AE}" pid="4" name="MSIP_Label_024ffcea-f25b-491e-9dc9-834516f3550e_Method">
    <vt:lpwstr>Standard</vt:lpwstr>
  </property>
  <property fmtid="{D5CDD505-2E9C-101B-9397-08002B2CF9AE}" pid="5" name="MSIP_Label_024ffcea-f25b-491e-9dc9-834516f3550e_Name">
    <vt:lpwstr>C2 - restricted</vt:lpwstr>
  </property>
  <property fmtid="{D5CDD505-2E9C-101B-9397-08002B2CF9AE}" pid="6" name="MSIP_Label_024ffcea-f25b-491e-9dc9-834516f3550e_SiteId">
    <vt:lpwstr>d52b49b7-0c8f-4d89-8c4f-f20517306e08</vt:lpwstr>
  </property>
  <property fmtid="{D5CDD505-2E9C-101B-9397-08002B2CF9AE}" pid="7" name="MSIP_Label_024ffcea-f25b-491e-9dc9-834516f3550e_ActionId">
    <vt:lpwstr>381e78d3-0225-4f2a-a5fb-2fb784b5cfa7</vt:lpwstr>
  </property>
  <property fmtid="{D5CDD505-2E9C-101B-9397-08002B2CF9AE}" pid="8" name="MSIP_Label_024ffcea-f25b-491e-9dc9-834516f3550e_ContentBits">
    <vt:lpwstr>1</vt:lpwstr>
  </property>
  <property fmtid="{D5CDD505-2E9C-101B-9397-08002B2CF9AE}" pid="9" name="MSIP_Label_024ffcea-f25b-491e-9dc9-834516f3550e_Tag">
    <vt:lpwstr>10, 3, 0, 1</vt:lpwstr>
  </property>
  <property fmtid="{D5CDD505-2E9C-101B-9397-08002B2CF9AE}" pid="10" name="ClassificationContentMarkingHeaderLocations">
    <vt:lpwstr>Office Theme:8</vt:lpwstr>
  </property>
  <property fmtid="{D5CDD505-2E9C-101B-9397-08002B2CF9AE}" pid="11" name="ClassificationContentMarkingHeaderText">
    <vt:lpwstr>C2 - Confidential</vt:lpwstr>
  </property>
</Properties>
</file>