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52FD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185B60-DCBA-4AB3-8FA3-E3B3F520BC23}" v="287" dt="2023-11-23T13:58:32.3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11/23/2023</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141024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11/23/2023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29304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11/23/2023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27816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11/23/2023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32944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11/23/2023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71712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11/23/2023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51622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11/23/2023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229982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11/23/2023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22429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11/23/2023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69821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11/23/2023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00340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11/23/2023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64656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11/23/2023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343746209"/>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 Id="rId9"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3D Machine Parts">
            <a:extLst>
              <a:ext uri="{FF2B5EF4-FFF2-40B4-BE49-F238E27FC236}">
                <a16:creationId xmlns:a16="http://schemas.microsoft.com/office/drawing/2014/main" id="{1BF98038-6E86-8268-4601-5EFCE9E872A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6250" b="6250"/>
          <a:stretch/>
        </p:blipFill>
        <p:spPr>
          <a:xfrm>
            <a:off x="21" y="10"/>
            <a:ext cx="12191980" cy="6857990"/>
          </a:xfrm>
          <a:prstGeom prst="rect">
            <a:avLst/>
          </a:prstGeom>
        </p:spPr>
      </p:pic>
      <p:sp>
        <p:nvSpPr>
          <p:cNvPr id="13" name="Rectangle 12">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005654" y="672172"/>
            <a:ext cx="5631523" cy="3755144"/>
          </a:xfrm>
        </p:spPr>
        <p:txBody>
          <a:bodyPr anchor="b">
            <a:normAutofit/>
          </a:bodyPr>
          <a:lstStyle/>
          <a:p>
            <a:pPr algn="l"/>
            <a:r>
              <a:rPr lang="en-US" sz="5400" b="1" dirty="0">
                <a:solidFill>
                  <a:srgbClr val="FFFFFF"/>
                </a:solidFill>
                <a:cs typeface="Calibri Light"/>
              </a:rPr>
              <a:t>DIGITAL TECHNOLOGY INNOVATION</a:t>
            </a:r>
            <a:endParaRPr lang="en-US" sz="5400" b="1" dirty="0">
              <a:solidFill>
                <a:srgbClr val="FFFFFF"/>
              </a:solidFill>
            </a:endParaRPr>
          </a:p>
        </p:txBody>
      </p:sp>
      <p:sp>
        <p:nvSpPr>
          <p:cNvPr id="3" name="Subtitle 2"/>
          <p:cNvSpPr>
            <a:spLocks noGrp="1"/>
          </p:cNvSpPr>
          <p:nvPr>
            <p:ph type="subTitle" idx="1"/>
          </p:nvPr>
        </p:nvSpPr>
        <p:spPr>
          <a:xfrm>
            <a:off x="1005654" y="4700374"/>
            <a:ext cx="4958128" cy="1765055"/>
          </a:xfrm>
        </p:spPr>
        <p:txBody>
          <a:bodyPr anchor="t">
            <a:normAutofit/>
          </a:bodyPr>
          <a:lstStyle/>
          <a:p>
            <a:pPr algn="l"/>
            <a:r>
              <a:rPr lang="en-US" b="1" err="1">
                <a:solidFill>
                  <a:srgbClr val="FFFFFF"/>
                </a:solidFill>
              </a:rPr>
              <a:t>Mahdiyyah</a:t>
            </a:r>
            <a:r>
              <a:rPr lang="en-US" b="1" dirty="0">
                <a:solidFill>
                  <a:srgbClr val="FFFFFF"/>
                </a:solidFill>
              </a:rPr>
              <a:t> Hussain</a:t>
            </a:r>
          </a:p>
        </p:txBody>
      </p:sp>
      <p:pic>
        <p:nvPicPr>
          <p:cNvPr id="5" name="Picture 4">
            <a:extLst>
              <a:ext uri="{FF2B5EF4-FFF2-40B4-BE49-F238E27FC236}">
                <a16:creationId xmlns:a16="http://schemas.microsoft.com/office/drawing/2014/main" id="{F28DB8FC-9670-77E8-A123-F881F482CD4F}"/>
              </a:ext>
            </a:extLst>
          </p:cNvPr>
          <p:cNvPicPr>
            <a:picLocks noChangeAspect="1"/>
          </p:cNvPicPr>
          <p:nvPr/>
        </p:nvPicPr>
        <p:blipFill>
          <a:blip r:embed="rId5"/>
          <a:stretch>
            <a:fillRect/>
          </a:stretch>
        </p:blipFill>
        <p:spPr>
          <a:xfrm>
            <a:off x="8475784" y="-50728"/>
            <a:ext cx="3717851" cy="2474471"/>
          </a:xfrm>
          <a:prstGeom prst="rect">
            <a:avLst/>
          </a:prstGeom>
        </p:spPr>
      </p:pic>
      <p:sp>
        <p:nvSpPr>
          <p:cNvPr id="6" name="TextBox 5">
            <a:extLst>
              <a:ext uri="{FF2B5EF4-FFF2-40B4-BE49-F238E27FC236}">
                <a16:creationId xmlns:a16="http://schemas.microsoft.com/office/drawing/2014/main" id="{0E754990-0212-C0F5-477C-CEEE25857DAF}"/>
              </a:ext>
            </a:extLst>
          </p:cNvPr>
          <p:cNvSpPr txBox="1"/>
          <p:nvPr/>
        </p:nvSpPr>
        <p:spPr>
          <a:xfrm>
            <a:off x="3400555" y="-51618"/>
            <a:ext cx="5136434" cy="20774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b="1" dirty="0">
              <a:solidFill>
                <a:schemeClr val="accent2">
                  <a:lumMod val="60000"/>
                  <a:lumOff val="40000"/>
                </a:schemeClr>
              </a:solidFill>
              <a:latin typeface="Calibri"/>
              <a:cs typeface="Calibri"/>
            </a:endParaRPr>
          </a:p>
          <a:p>
            <a:r>
              <a:rPr lang="en-US" sz="1300" b="1" dirty="0">
                <a:solidFill>
                  <a:schemeClr val="accent2">
                    <a:lumMod val="60000"/>
                    <a:lumOff val="40000"/>
                  </a:schemeClr>
                </a:solidFill>
                <a:latin typeface="Calibri"/>
                <a:cs typeface="Segoe UI"/>
              </a:rPr>
              <a:t>The career within this subject field is developing and supporting computer systems, networks, software, and hardware. This is one of the highest-paying and most in-demand computer science roles. This will include software developer, computer and information research scientist, and information security analyst.</a:t>
            </a:r>
            <a:r>
              <a:rPr lang="en-US" sz="1300" b="1" dirty="0">
                <a:solidFill>
                  <a:schemeClr val="accent2">
                    <a:lumMod val="60000"/>
                    <a:lumOff val="40000"/>
                  </a:schemeClr>
                </a:solidFill>
                <a:latin typeface="Calibri"/>
                <a:cs typeface="Calibri"/>
              </a:rPr>
              <a:t> </a:t>
            </a:r>
            <a:endParaRPr lang="en-US" sz="1300">
              <a:solidFill>
                <a:schemeClr val="accent2">
                  <a:lumMod val="60000"/>
                  <a:lumOff val="40000"/>
                </a:schemeClr>
              </a:solidFill>
            </a:endParaRPr>
          </a:p>
          <a:p>
            <a:r>
              <a:rPr lang="en-US" sz="1300" b="1" dirty="0">
                <a:solidFill>
                  <a:schemeClr val="accent2">
                    <a:lumMod val="60000"/>
                    <a:lumOff val="40000"/>
                  </a:schemeClr>
                </a:solidFill>
                <a:latin typeface="Calibri"/>
                <a:cs typeface="Segoe UI"/>
              </a:rPr>
              <a:t>A programmer would use a programming language to write a code that computers follow which develops the program. A programmer would also borrow code from libraires, troubleshoot programs and</a:t>
            </a:r>
            <a:r>
              <a:rPr lang="en-US" sz="1300" b="1" dirty="0">
                <a:solidFill>
                  <a:srgbClr val="7030A0"/>
                </a:solidFill>
                <a:latin typeface="Calibri"/>
                <a:cs typeface="Segoe UI"/>
              </a:rPr>
              <a:t> </a:t>
            </a:r>
            <a:r>
              <a:rPr lang="en-US" sz="1300" b="1" dirty="0">
                <a:solidFill>
                  <a:schemeClr val="accent2">
                    <a:lumMod val="60000"/>
                    <a:lumOff val="40000"/>
                  </a:schemeClr>
                </a:solidFill>
                <a:latin typeface="Calibri"/>
                <a:cs typeface="Segoe UI"/>
              </a:rPr>
              <a:t>test the process.</a:t>
            </a:r>
            <a:r>
              <a:rPr lang="en-US" sz="1300" b="1" dirty="0">
                <a:solidFill>
                  <a:schemeClr val="accent2">
                    <a:lumMod val="60000"/>
                    <a:lumOff val="40000"/>
                  </a:schemeClr>
                </a:solidFill>
                <a:latin typeface="Calibri"/>
                <a:cs typeface="Calibri"/>
              </a:rPr>
              <a:t> </a:t>
            </a:r>
            <a:endParaRPr lang="en-US" sz="1300">
              <a:solidFill>
                <a:schemeClr val="accent2">
                  <a:lumMod val="60000"/>
                  <a:lumOff val="40000"/>
                </a:schemeClr>
              </a:solidFill>
            </a:endParaRPr>
          </a:p>
        </p:txBody>
      </p:sp>
      <p:sp>
        <p:nvSpPr>
          <p:cNvPr id="7" name="TextBox 6">
            <a:extLst>
              <a:ext uri="{FF2B5EF4-FFF2-40B4-BE49-F238E27FC236}">
                <a16:creationId xmlns:a16="http://schemas.microsoft.com/office/drawing/2014/main" id="{2DDA53DF-52F8-D89B-36E5-BDC43ECA7942}"/>
              </a:ext>
            </a:extLst>
          </p:cNvPr>
          <p:cNvSpPr txBox="1"/>
          <p:nvPr/>
        </p:nvSpPr>
        <p:spPr>
          <a:xfrm>
            <a:off x="6939516" y="2482702"/>
            <a:ext cx="325710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rgbClr val="ED7C31"/>
                </a:solidFill>
                <a:latin typeface="Calibri"/>
              </a:rPr>
              <a:t>CAREERS- Other careers in digital technology are software developer, web developer, IT manager, computer system analyst, data scientist, database administrator and 3D printing technician.</a:t>
            </a:r>
            <a:r>
              <a:rPr lang="en-US" sz="1400" b="1" dirty="0">
                <a:solidFill>
                  <a:srgbClr val="ED7C31"/>
                </a:solidFill>
                <a:latin typeface="Calibri"/>
                <a:cs typeface="Calibri"/>
              </a:rPr>
              <a:t> </a:t>
            </a:r>
            <a:endParaRPr lang="en-US" b="1" dirty="0"/>
          </a:p>
        </p:txBody>
      </p:sp>
      <p:sp>
        <p:nvSpPr>
          <p:cNvPr id="8" name="TextBox 7">
            <a:extLst>
              <a:ext uri="{FF2B5EF4-FFF2-40B4-BE49-F238E27FC236}">
                <a16:creationId xmlns:a16="http://schemas.microsoft.com/office/drawing/2014/main" id="{75368DC6-6408-A74F-2187-832160AFB9B0}"/>
              </a:ext>
            </a:extLst>
          </p:cNvPr>
          <p:cNvSpPr txBox="1"/>
          <p:nvPr/>
        </p:nvSpPr>
        <p:spPr>
          <a:xfrm>
            <a:off x="303028" y="170121"/>
            <a:ext cx="274320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rgbClr val="FF0000"/>
                </a:solidFill>
                <a:latin typeface="Calibri"/>
              </a:rPr>
              <a:t>SKILLS- The skills involve computer skills, literacy and numeracy skills, editing and design, digital marketing and coding. The roles include digital trainers: They train the staff and customers on how to use the digital platforms and basic tools.</a:t>
            </a:r>
            <a:r>
              <a:rPr lang="en-US" sz="1400" b="1" dirty="0">
                <a:solidFill>
                  <a:srgbClr val="FF0000"/>
                </a:solidFill>
                <a:latin typeface="Calibri"/>
                <a:cs typeface="Calibri"/>
              </a:rPr>
              <a:t> </a:t>
            </a:r>
            <a:endParaRPr lang="en-US" b="1" dirty="0">
              <a:solidFill>
                <a:srgbClr val="FF0000"/>
              </a:solidFill>
            </a:endParaRPr>
          </a:p>
        </p:txBody>
      </p:sp>
      <p:sp>
        <p:nvSpPr>
          <p:cNvPr id="10" name="TextBox 9">
            <a:extLst>
              <a:ext uri="{FF2B5EF4-FFF2-40B4-BE49-F238E27FC236}">
                <a16:creationId xmlns:a16="http://schemas.microsoft.com/office/drawing/2014/main" id="{87374751-342A-BC61-4946-4C7708E0C6FC}"/>
              </a:ext>
            </a:extLst>
          </p:cNvPr>
          <p:cNvSpPr txBox="1"/>
          <p:nvPr/>
        </p:nvSpPr>
        <p:spPr>
          <a:xfrm>
            <a:off x="4387702" y="5078819"/>
            <a:ext cx="4196316"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rgbClr val="7030A0"/>
                </a:solidFill>
                <a:latin typeface="Calibri"/>
              </a:rPr>
              <a:t>IMPORTANCE- Digital technology is important because it improves communication as you connect to a range of wider networks, data and social networking platforms available.  This enables you to keep in touch will family and friends remotely, if you or they are in a different location, it would still work. Many learning opportunities are available whilst you focus on various tasks. </a:t>
            </a:r>
            <a:r>
              <a:rPr lang="en-US" sz="1400" b="1" dirty="0">
                <a:solidFill>
                  <a:srgbClr val="7030A0"/>
                </a:solidFill>
                <a:latin typeface="Calibri"/>
                <a:cs typeface="Calibri"/>
              </a:rPr>
              <a:t> </a:t>
            </a:r>
            <a:endParaRPr lang="en-US" b="1" dirty="0">
              <a:solidFill>
                <a:srgbClr val="7030A0"/>
              </a:solidFill>
            </a:endParaRPr>
          </a:p>
        </p:txBody>
      </p:sp>
      <p:sp>
        <p:nvSpPr>
          <p:cNvPr id="12" name="TextBox 11">
            <a:extLst>
              <a:ext uri="{FF2B5EF4-FFF2-40B4-BE49-F238E27FC236}">
                <a16:creationId xmlns:a16="http://schemas.microsoft.com/office/drawing/2014/main" id="{9C74DA2A-D6B8-31CF-C153-A416A8E7D09E}"/>
              </a:ext>
            </a:extLst>
          </p:cNvPr>
          <p:cNvSpPr txBox="1"/>
          <p:nvPr/>
        </p:nvSpPr>
        <p:spPr>
          <a:xfrm>
            <a:off x="8747051" y="3732028"/>
            <a:ext cx="3354572"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chemeClr val="bg1"/>
                </a:solidFill>
                <a:latin typeface="Calibri"/>
              </a:rPr>
              <a:t>PROS- Data security, communication speed, social interaction, information processed, LAN of various devices, data can be stored remotely and locally depending on factors such as connectivity and benefits. Low costs as it is cheaper to use and install.</a:t>
            </a:r>
            <a:r>
              <a:rPr lang="en-US" sz="1400" b="1" dirty="0">
                <a:solidFill>
                  <a:schemeClr val="bg1"/>
                </a:solidFill>
                <a:latin typeface="Calibri"/>
                <a:cs typeface="Calibri"/>
              </a:rPr>
              <a:t> </a:t>
            </a:r>
            <a:endParaRPr lang="en-US" b="1" dirty="0">
              <a:solidFill>
                <a:schemeClr val="bg1"/>
              </a:solidFill>
            </a:endParaRPr>
          </a:p>
        </p:txBody>
      </p:sp>
      <p:sp>
        <p:nvSpPr>
          <p:cNvPr id="14" name="TextBox 13">
            <a:extLst>
              <a:ext uri="{FF2B5EF4-FFF2-40B4-BE49-F238E27FC236}">
                <a16:creationId xmlns:a16="http://schemas.microsoft.com/office/drawing/2014/main" id="{1312D973-3F8D-90B0-3A16-95D8E9FFC94E}"/>
              </a:ext>
            </a:extLst>
          </p:cNvPr>
          <p:cNvSpPr txBox="1"/>
          <p:nvPr/>
        </p:nvSpPr>
        <p:spPr>
          <a:xfrm>
            <a:off x="9190075" y="5335773"/>
            <a:ext cx="274320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rgbClr val="C52FD6"/>
                </a:solidFill>
                <a:latin typeface="Calibri"/>
              </a:rPr>
              <a:t>CONS- Work overload, loss in values overtime, high costs, cut in jobs, complex, copyright and plagiarism associated with this, job replacement and marketing used in the wrong way.</a:t>
            </a:r>
            <a:r>
              <a:rPr lang="en-US" sz="1400" b="1" dirty="0">
                <a:solidFill>
                  <a:srgbClr val="C52FD6"/>
                </a:solidFill>
                <a:latin typeface="Calibri"/>
                <a:cs typeface="Calibri"/>
              </a:rPr>
              <a:t> </a:t>
            </a:r>
            <a:endParaRPr lang="en-US" b="1" dirty="0">
              <a:solidFill>
                <a:srgbClr val="C52FD6"/>
              </a:solidFill>
            </a:endParaRPr>
          </a:p>
        </p:txBody>
      </p:sp>
      <p:pic>
        <p:nvPicPr>
          <p:cNvPr id="15" name="Picture 14" descr="A group of men working on a computer&#10;&#10;Description automatically generated">
            <a:extLst>
              <a:ext uri="{FF2B5EF4-FFF2-40B4-BE49-F238E27FC236}">
                <a16:creationId xmlns:a16="http://schemas.microsoft.com/office/drawing/2014/main" id="{D463B8F7-F2C0-6957-BB80-838CFA2DB5DF}"/>
              </a:ext>
            </a:extLst>
          </p:cNvPr>
          <p:cNvPicPr>
            <a:picLocks noChangeAspect="1"/>
          </p:cNvPicPr>
          <p:nvPr/>
        </p:nvPicPr>
        <p:blipFill>
          <a:blip r:embed="rId6"/>
          <a:stretch>
            <a:fillRect/>
          </a:stretch>
        </p:blipFill>
        <p:spPr>
          <a:xfrm>
            <a:off x="1772" y="5199320"/>
            <a:ext cx="2486247" cy="1660452"/>
          </a:xfrm>
          <a:prstGeom prst="rect">
            <a:avLst/>
          </a:prstGeom>
        </p:spPr>
      </p:pic>
      <p:pic>
        <p:nvPicPr>
          <p:cNvPr id="16" name="Picture 15" descr="A hand holding a phone with icons around it&#10;&#10;Description automatically generated">
            <a:extLst>
              <a:ext uri="{FF2B5EF4-FFF2-40B4-BE49-F238E27FC236}">
                <a16:creationId xmlns:a16="http://schemas.microsoft.com/office/drawing/2014/main" id="{0F5DE63E-0D7D-9FE8-CA13-D971E58BE68F}"/>
              </a:ext>
            </a:extLst>
          </p:cNvPr>
          <p:cNvPicPr>
            <a:picLocks noChangeAspect="1"/>
          </p:cNvPicPr>
          <p:nvPr/>
        </p:nvPicPr>
        <p:blipFill>
          <a:blip r:embed="rId7"/>
          <a:stretch>
            <a:fillRect/>
          </a:stretch>
        </p:blipFill>
        <p:spPr>
          <a:xfrm>
            <a:off x="6718004" y="3782268"/>
            <a:ext cx="1981201" cy="1207323"/>
          </a:xfrm>
          <a:prstGeom prst="rect">
            <a:avLst/>
          </a:prstGeom>
        </p:spPr>
      </p:pic>
      <p:pic>
        <p:nvPicPr>
          <p:cNvPr id="17" name="Picture 16" descr="Top 10 Digital Skills Every Tech Company Need | BlinkBits">
            <a:extLst>
              <a:ext uri="{FF2B5EF4-FFF2-40B4-BE49-F238E27FC236}">
                <a16:creationId xmlns:a16="http://schemas.microsoft.com/office/drawing/2014/main" id="{4C68B8AD-31D1-494F-49C6-85B64F840839}"/>
              </a:ext>
            </a:extLst>
          </p:cNvPr>
          <p:cNvPicPr>
            <a:picLocks noChangeAspect="1"/>
          </p:cNvPicPr>
          <p:nvPr/>
        </p:nvPicPr>
        <p:blipFill>
          <a:blip r:embed="rId8"/>
          <a:stretch>
            <a:fillRect/>
          </a:stretch>
        </p:blipFill>
        <p:spPr>
          <a:xfrm>
            <a:off x="2587255" y="5368665"/>
            <a:ext cx="1789816" cy="1109109"/>
          </a:xfrm>
          <a:prstGeom prst="rect">
            <a:avLst/>
          </a:prstGeom>
        </p:spPr>
      </p:pic>
      <p:pic>
        <p:nvPicPr>
          <p:cNvPr id="18" name="Picture 17" descr="What Are the Required Skills for Today’s Digital Workforce? | On ...">
            <a:extLst>
              <a:ext uri="{FF2B5EF4-FFF2-40B4-BE49-F238E27FC236}">
                <a16:creationId xmlns:a16="http://schemas.microsoft.com/office/drawing/2014/main" id="{A1C8421A-FC51-5309-6D56-1C9D31A4DC58}"/>
              </a:ext>
            </a:extLst>
          </p:cNvPr>
          <p:cNvPicPr>
            <a:picLocks noChangeAspect="1"/>
          </p:cNvPicPr>
          <p:nvPr/>
        </p:nvPicPr>
        <p:blipFill>
          <a:blip r:embed="rId9"/>
          <a:stretch>
            <a:fillRect/>
          </a:stretch>
        </p:blipFill>
        <p:spPr>
          <a:xfrm>
            <a:off x="5017018" y="1756033"/>
            <a:ext cx="1271919" cy="935887"/>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DappledVTI">
  <a:themeElements>
    <a:clrScheme name="AnalogousFromLightSeedRightStep">
      <a:dk1>
        <a:srgbClr val="000000"/>
      </a:dk1>
      <a:lt1>
        <a:srgbClr val="FFFFFF"/>
      </a:lt1>
      <a:dk2>
        <a:srgbClr val="213B38"/>
      </a:dk2>
      <a:lt2>
        <a:srgbClr val="E2E5E8"/>
      </a:lt2>
      <a:accent1>
        <a:srgbClr val="B99C7E"/>
      </a:accent1>
      <a:accent2>
        <a:srgbClr val="A7A372"/>
      </a:accent2>
      <a:accent3>
        <a:srgbClr val="98A67E"/>
      </a:accent3>
      <a:accent4>
        <a:srgbClr val="84AD76"/>
      </a:accent4>
      <a:accent5>
        <a:srgbClr val="82AC89"/>
      </a:accent5>
      <a:accent6>
        <a:srgbClr val="76AD97"/>
      </a:accent6>
      <a:hlink>
        <a:srgbClr val="6084A9"/>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DappledVTI</vt:lpstr>
      <vt:lpstr>DIGITAL TECHNOLOGY INNOVATION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110</cp:revision>
  <dcterms:created xsi:type="dcterms:W3CDTF">2023-11-23T13:22:55Z</dcterms:created>
  <dcterms:modified xsi:type="dcterms:W3CDTF">2023-11-23T13:58:47Z</dcterms:modified>
</cp:coreProperties>
</file>