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BC71F7-779D-4707-AF80-FDDBA9A6C0C7}" v="52" dt="2022-09-17T14:16:22.5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56" d="100"/>
          <a:sy n="56" d="100"/>
        </p:scale>
        <p:origin x="1068"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Calvert" userId="3c37ed42de195a6c" providerId="LiveId" clId="{CBBC71F7-779D-4707-AF80-FDDBA9A6C0C7}"/>
    <pc:docChg chg="undo custSel modSld">
      <pc:chgData name="Jade Calvert" userId="3c37ed42de195a6c" providerId="LiveId" clId="{CBBC71F7-779D-4707-AF80-FDDBA9A6C0C7}" dt="2022-09-17T17:54:24.708" v="4808" actId="27636"/>
      <pc:docMkLst>
        <pc:docMk/>
      </pc:docMkLst>
      <pc:sldChg chg="addSp delSp modSp mod">
        <pc:chgData name="Jade Calvert" userId="3c37ed42de195a6c" providerId="LiveId" clId="{CBBC71F7-779D-4707-AF80-FDDBA9A6C0C7}" dt="2022-09-17T17:53:36.405" v="4802" actId="20577"/>
        <pc:sldMkLst>
          <pc:docMk/>
          <pc:sldMk cId="1489001542" sldId="257"/>
        </pc:sldMkLst>
        <pc:spChg chg="add mod">
          <ac:chgData name="Jade Calvert" userId="3c37ed42de195a6c" providerId="LiveId" clId="{CBBC71F7-779D-4707-AF80-FDDBA9A6C0C7}" dt="2022-09-17T16:27:06.233" v="4151" actId="14100"/>
          <ac:spMkLst>
            <pc:docMk/>
            <pc:sldMk cId="1489001542" sldId="257"/>
            <ac:spMk id="2" creationId="{3D3B452A-6548-AE0C-18BD-3F7FC0D1ED41}"/>
          </ac:spMkLst>
        </pc:spChg>
        <pc:spChg chg="add mod">
          <ac:chgData name="Jade Calvert" userId="3c37ed42de195a6c" providerId="LiveId" clId="{CBBC71F7-779D-4707-AF80-FDDBA9A6C0C7}" dt="2022-09-17T17:25:10.834" v="4603" actId="5793"/>
          <ac:spMkLst>
            <pc:docMk/>
            <pc:sldMk cId="1489001542" sldId="257"/>
            <ac:spMk id="3" creationId="{CBCE6A62-DCBE-B803-5D7D-DB1F9C41F574}"/>
          </ac:spMkLst>
        </pc:spChg>
        <pc:spChg chg="mod">
          <ac:chgData name="Jade Calvert" userId="3c37ed42de195a6c" providerId="LiveId" clId="{CBBC71F7-779D-4707-AF80-FDDBA9A6C0C7}" dt="2022-09-17T16:26:30.141" v="4145" actId="14100"/>
          <ac:spMkLst>
            <pc:docMk/>
            <pc:sldMk cId="1489001542" sldId="257"/>
            <ac:spMk id="4" creationId="{7A7079D4-40C6-4684-82BD-629B77879FED}"/>
          </ac:spMkLst>
        </pc:spChg>
        <pc:spChg chg="add del mod">
          <ac:chgData name="Jade Calvert" userId="3c37ed42de195a6c" providerId="LiveId" clId="{CBBC71F7-779D-4707-AF80-FDDBA9A6C0C7}" dt="2022-09-09T19:29:32.795" v="1986"/>
          <ac:spMkLst>
            <pc:docMk/>
            <pc:sldMk cId="1489001542" sldId="257"/>
            <ac:spMk id="8" creationId="{A254290D-16BF-FC2E-29FD-3EDCED45C9F3}"/>
          </ac:spMkLst>
        </pc:spChg>
        <pc:spChg chg="mod">
          <ac:chgData name="Jade Calvert" userId="3c37ed42de195a6c" providerId="LiveId" clId="{CBBC71F7-779D-4707-AF80-FDDBA9A6C0C7}" dt="2022-09-11T11:45:49.337" v="3646" actId="14100"/>
          <ac:spMkLst>
            <pc:docMk/>
            <pc:sldMk cId="1489001542" sldId="257"/>
            <ac:spMk id="10" creationId="{982025FD-918B-4C86-B3AD-85126072532A}"/>
          </ac:spMkLst>
        </pc:spChg>
        <pc:spChg chg="add mod">
          <ac:chgData name="Jade Calvert" userId="3c37ed42de195a6c" providerId="LiveId" clId="{CBBC71F7-779D-4707-AF80-FDDBA9A6C0C7}" dt="2022-09-17T16:26:34.489" v="4146" actId="1076"/>
          <ac:spMkLst>
            <pc:docMk/>
            <pc:sldMk cId="1489001542" sldId="257"/>
            <ac:spMk id="11" creationId="{D6837D64-442E-877B-6063-41AFE2BDA908}"/>
          </ac:spMkLst>
        </pc:spChg>
        <pc:spChg chg="del mod">
          <ac:chgData name="Jade Calvert" userId="3c37ed42de195a6c" providerId="LiveId" clId="{CBBC71F7-779D-4707-AF80-FDDBA9A6C0C7}" dt="2022-09-09T17:56:25.942" v="13" actId="478"/>
          <ac:spMkLst>
            <pc:docMk/>
            <pc:sldMk cId="1489001542" sldId="257"/>
            <ac:spMk id="12" creationId="{32126A36-ACBD-4482-88A8-542B2EEE3F42}"/>
          </ac:spMkLst>
        </pc:spChg>
        <pc:spChg chg="del mod">
          <ac:chgData name="Jade Calvert" userId="3c37ed42de195a6c" providerId="LiveId" clId="{CBBC71F7-779D-4707-AF80-FDDBA9A6C0C7}" dt="2022-09-09T17:55:18.609" v="1" actId="478"/>
          <ac:spMkLst>
            <pc:docMk/>
            <pc:sldMk cId="1489001542" sldId="257"/>
            <ac:spMk id="14" creationId="{88C2E25C-711C-43B3-9D8F-DFE2720C7F28}"/>
          </ac:spMkLst>
        </pc:spChg>
        <pc:spChg chg="add mod">
          <ac:chgData name="Jade Calvert" userId="3c37ed42de195a6c" providerId="LiveId" clId="{CBBC71F7-779D-4707-AF80-FDDBA9A6C0C7}" dt="2022-09-17T17:02:40.101" v="4186" actId="20577"/>
          <ac:spMkLst>
            <pc:docMk/>
            <pc:sldMk cId="1489001542" sldId="257"/>
            <ac:spMk id="17" creationId="{48AA0FA8-ADEC-0534-4F7F-A9E7DA4E7313}"/>
          </ac:spMkLst>
        </pc:spChg>
        <pc:spChg chg="add del mod">
          <ac:chgData name="Jade Calvert" userId="3c37ed42de195a6c" providerId="LiveId" clId="{CBBC71F7-779D-4707-AF80-FDDBA9A6C0C7}" dt="2022-09-09T19:41:03.482" v="2115" actId="478"/>
          <ac:spMkLst>
            <pc:docMk/>
            <pc:sldMk cId="1489001542" sldId="257"/>
            <ac:spMk id="18" creationId="{BCEBF91A-31CA-57BE-86DA-F6CA9E9D6868}"/>
          </ac:spMkLst>
        </pc:spChg>
        <pc:spChg chg="add del mod">
          <ac:chgData name="Jade Calvert" userId="3c37ed42de195a6c" providerId="LiveId" clId="{CBBC71F7-779D-4707-AF80-FDDBA9A6C0C7}" dt="2022-09-09T19:41:06.661" v="2117" actId="478"/>
          <ac:spMkLst>
            <pc:docMk/>
            <pc:sldMk cId="1489001542" sldId="257"/>
            <ac:spMk id="19" creationId="{34700E1A-2187-6FF6-6144-188F66181580}"/>
          </ac:spMkLst>
        </pc:spChg>
        <pc:spChg chg="add mod">
          <ac:chgData name="Jade Calvert" userId="3c37ed42de195a6c" providerId="LiveId" clId="{CBBC71F7-779D-4707-AF80-FDDBA9A6C0C7}" dt="2022-09-17T17:10:23.550" v="4299" actId="1076"/>
          <ac:spMkLst>
            <pc:docMk/>
            <pc:sldMk cId="1489001542" sldId="257"/>
            <ac:spMk id="20" creationId="{A5CDE777-1EF5-3496-1A20-17DCD2B2E2FC}"/>
          </ac:spMkLst>
        </pc:spChg>
        <pc:spChg chg="add mod">
          <ac:chgData name="Jade Calvert" userId="3c37ed42de195a6c" providerId="LiveId" clId="{CBBC71F7-779D-4707-AF80-FDDBA9A6C0C7}" dt="2022-09-17T17:53:36.405" v="4802" actId="20577"/>
          <ac:spMkLst>
            <pc:docMk/>
            <pc:sldMk cId="1489001542" sldId="257"/>
            <ac:spMk id="21" creationId="{857476C7-5111-4D7D-E239-03BFB122AFAE}"/>
          </ac:spMkLst>
        </pc:spChg>
        <pc:graphicFrameChg chg="add del mod">
          <ac:chgData name="Jade Calvert" userId="3c37ed42de195a6c" providerId="LiveId" clId="{CBBC71F7-779D-4707-AF80-FDDBA9A6C0C7}" dt="2022-09-17T13:45:14.468" v="3897" actId="478"/>
          <ac:graphicFrameMkLst>
            <pc:docMk/>
            <pc:sldMk cId="1489001542" sldId="257"/>
            <ac:graphicFrameMk id="15" creationId="{64CD73C4-DA28-A259-9B2F-9A6764D27834}"/>
          </ac:graphicFrameMkLst>
        </pc:graphicFrameChg>
        <pc:picChg chg="add del mod">
          <ac:chgData name="Jade Calvert" userId="3c37ed42de195a6c" providerId="LiveId" clId="{CBBC71F7-779D-4707-AF80-FDDBA9A6C0C7}" dt="2022-09-09T19:40:59.261" v="2113" actId="478"/>
          <ac:picMkLst>
            <pc:docMk/>
            <pc:sldMk cId="1489001542" sldId="257"/>
            <ac:picMk id="6" creationId="{8089E949-EB42-158C-197D-C64AE069DCEB}"/>
          </ac:picMkLst>
        </pc:picChg>
        <pc:picChg chg="add del mod">
          <ac:chgData name="Jade Calvert" userId="3c37ed42de195a6c" providerId="LiveId" clId="{CBBC71F7-779D-4707-AF80-FDDBA9A6C0C7}" dt="2022-09-09T19:40:57.187" v="2112" actId="478"/>
          <ac:picMkLst>
            <pc:docMk/>
            <pc:sldMk cId="1489001542" sldId="257"/>
            <ac:picMk id="1026" creationId="{118CD01C-B6DD-39EE-9FDC-0C5F431D3949}"/>
          </ac:picMkLst>
        </pc:picChg>
      </pc:sldChg>
      <pc:sldChg chg="modSp mod">
        <pc:chgData name="Jade Calvert" userId="3c37ed42de195a6c" providerId="LiveId" clId="{CBBC71F7-779D-4707-AF80-FDDBA9A6C0C7}" dt="2022-09-17T17:54:24.708" v="4808" actId="27636"/>
        <pc:sldMkLst>
          <pc:docMk/>
          <pc:sldMk cId="2211756202" sldId="258"/>
        </pc:sldMkLst>
        <pc:spChg chg="mod">
          <ac:chgData name="Jade Calvert" userId="3c37ed42de195a6c" providerId="LiveId" clId="{CBBC71F7-779D-4707-AF80-FDDBA9A6C0C7}" dt="2022-09-09T18:21:33.441" v="656" actId="404"/>
          <ac:spMkLst>
            <pc:docMk/>
            <pc:sldMk cId="2211756202" sldId="258"/>
            <ac:spMk id="2" creationId="{49F63462-335B-44C7-9738-09E5C46255AF}"/>
          </ac:spMkLst>
        </pc:spChg>
        <pc:spChg chg="mod">
          <ac:chgData name="Jade Calvert" userId="3c37ed42de195a6c" providerId="LiveId" clId="{CBBC71F7-779D-4707-AF80-FDDBA9A6C0C7}" dt="2022-09-17T17:54:24.708" v="4808" actId="27636"/>
          <ac:spMkLst>
            <pc:docMk/>
            <pc:sldMk cId="2211756202" sldId="258"/>
            <ac:spMk id="3" creationId="{954F70CE-8FC9-42C2-8718-45DDEB012261}"/>
          </ac:spMkLst>
        </pc:spChg>
      </pc:sldChg>
    </pc:docChg>
  </pc:docChgLst>
  <pc:docChgLst>
    <pc:chgData name="Jade Calvert" userId="3c37ed42de195a6c" providerId="LiveId" clId="{D26DE7EF-4CEE-477B-844E-6ADBF91B7D23}"/>
    <pc:docChg chg="undo redo custSel modSld">
      <pc:chgData name="Jade Calvert" userId="3c37ed42de195a6c" providerId="LiveId" clId="{D26DE7EF-4CEE-477B-844E-6ADBF91B7D23}" dt="2022-09-08T14:52:26.049" v="3942" actId="20577"/>
      <pc:docMkLst>
        <pc:docMk/>
      </pc:docMkLst>
      <pc:sldChg chg="addSp delSp modSp mod">
        <pc:chgData name="Jade Calvert" userId="3c37ed42de195a6c" providerId="LiveId" clId="{D26DE7EF-4CEE-477B-844E-6ADBF91B7D23}" dt="2022-09-08T14:52:26.049" v="3942" actId="20577"/>
        <pc:sldMkLst>
          <pc:docMk/>
          <pc:sldMk cId="1489001542" sldId="257"/>
        </pc:sldMkLst>
        <pc:spChg chg="mod">
          <ac:chgData name="Jade Calvert" userId="3c37ed42de195a6c" providerId="LiveId" clId="{D26DE7EF-4CEE-477B-844E-6ADBF91B7D23}" dt="2022-09-08T14:50:47.243" v="3918" actId="113"/>
          <ac:spMkLst>
            <pc:docMk/>
            <pc:sldMk cId="1489001542" sldId="257"/>
            <ac:spMk id="4" creationId="{7A7079D4-40C6-4684-82BD-629B77879FED}"/>
          </ac:spMkLst>
        </pc:spChg>
        <pc:spChg chg="del mod">
          <ac:chgData name="Jade Calvert" userId="3c37ed42de195a6c" providerId="LiveId" clId="{D26DE7EF-4CEE-477B-844E-6ADBF91B7D23}" dt="2022-09-08T12:01:31.652" v="1648" actId="478"/>
          <ac:spMkLst>
            <pc:docMk/>
            <pc:sldMk cId="1489001542" sldId="257"/>
            <ac:spMk id="8" creationId="{55852A40-6BA4-48B8-921B-4CF624DD44CB}"/>
          </ac:spMkLst>
        </pc:spChg>
        <pc:spChg chg="add mod">
          <ac:chgData name="Jade Calvert" userId="3c37ed42de195a6c" providerId="LiveId" clId="{D26DE7EF-4CEE-477B-844E-6ADBF91B7D23}" dt="2022-09-08T14:49:16.114" v="3915" actId="1076"/>
          <ac:spMkLst>
            <pc:docMk/>
            <pc:sldMk cId="1489001542" sldId="257"/>
            <ac:spMk id="10" creationId="{982025FD-918B-4C86-B3AD-85126072532A}"/>
          </ac:spMkLst>
        </pc:spChg>
        <pc:spChg chg="add del mod">
          <ac:chgData name="Jade Calvert" userId="3c37ed42de195a6c" providerId="LiveId" clId="{D26DE7EF-4CEE-477B-844E-6ADBF91B7D23}" dt="2022-09-08T11:53:55.416" v="1644" actId="478"/>
          <ac:spMkLst>
            <pc:docMk/>
            <pc:sldMk cId="1489001542" sldId="257"/>
            <ac:spMk id="11" creationId="{5EF22B6A-FF30-41FE-9DD8-5B933F0F747E}"/>
          </ac:spMkLst>
        </pc:spChg>
        <pc:spChg chg="add mod">
          <ac:chgData name="Jade Calvert" userId="3c37ed42de195a6c" providerId="LiveId" clId="{D26DE7EF-4CEE-477B-844E-6ADBF91B7D23}" dt="2022-09-08T14:49:28.448" v="3917" actId="1076"/>
          <ac:spMkLst>
            <pc:docMk/>
            <pc:sldMk cId="1489001542" sldId="257"/>
            <ac:spMk id="12" creationId="{32126A36-ACBD-4482-88A8-542B2EEE3F42}"/>
          </ac:spMkLst>
        </pc:spChg>
        <pc:spChg chg="add del mod">
          <ac:chgData name="Jade Calvert" userId="3c37ed42de195a6c" providerId="LiveId" clId="{D26DE7EF-4CEE-477B-844E-6ADBF91B7D23}" dt="2022-09-08T14:48:14.495" v="3913" actId="478"/>
          <ac:spMkLst>
            <pc:docMk/>
            <pc:sldMk cId="1489001542" sldId="257"/>
            <ac:spMk id="13" creationId="{E1654E61-CF40-4306-A8FF-DCF997E0A82F}"/>
          </ac:spMkLst>
        </pc:spChg>
        <pc:spChg chg="add mod">
          <ac:chgData name="Jade Calvert" userId="3c37ed42de195a6c" providerId="LiveId" clId="{D26DE7EF-4CEE-477B-844E-6ADBF91B7D23}" dt="2022-09-08T14:52:26.049" v="3942" actId="20577"/>
          <ac:spMkLst>
            <pc:docMk/>
            <pc:sldMk cId="1489001542" sldId="257"/>
            <ac:spMk id="14" creationId="{88C2E25C-711C-43B3-9D8F-DFE2720C7F28}"/>
          </ac:spMkLst>
        </pc:spChg>
      </pc:sldChg>
      <pc:sldChg chg="modSp mod">
        <pc:chgData name="Jade Calvert" userId="3c37ed42de195a6c" providerId="LiveId" clId="{D26DE7EF-4CEE-477B-844E-6ADBF91B7D23}" dt="2022-09-08T13:14:01.657" v="2641"/>
        <pc:sldMkLst>
          <pc:docMk/>
          <pc:sldMk cId="2211756202" sldId="258"/>
        </pc:sldMkLst>
        <pc:spChg chg="mod">
          <ac:chgData name="Jade Calvert" userId="3c37ed42de195a6c" providerId="LiveId" clId="{D26DE7EF-4CEE-477B-844E-6ADBF91B7D23}" dt="2022-09-06T19:55:53.908" v="34" actId="404"/>
          <ac:spMkLst>
            <pc:docMk/>
            <pc:sldMk cId="2211756202" sldId="258"/>
            <ac:spMk id="2" creationId="{49F63462-335B-44C7-9738-09E5C46255AF}"/>
          </ac:spMkLst>
        </pc:spChg>
        <pc:spChg chg="mod">
          <ac:chgData name="Jade Calvert" userId="3c37ed42de195a6c" providerId="LiveId" clId="{D26DE7EF-4CEE-477B-844E-6ADBF91B7D23}" dt="2022-09-08T13:14:01.657" v="2641"/>
          <ac:spMkLst>
            <pc:docMk/>
            <pc:sldMk cId="2211756202" sldId="258"/>
            <ac:spMk id="3" creationId="{954F70CE-8FC9-42C2-8718-45DDEB01226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618F7-5E6D-477F-8451-600EA66941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8266339-CED1-4676-9003-DA750EF088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6C1B2B-6462-4130-B4C8-7B2B70D63186}"/>
              </a:ext>
            </a:extLst>
          </p:cNvPr>
          <p:cNvSpPr>
            <a:spLocks noGrp="1"/>
          </p:cNvSpPr>
          <p:nvPr>
            <p:ph type="dt" sz="half" idx="10"/>
          </p:nvPr>
        </p:nvSpPr>
        <p:spPr/>
        <p:txBody>
          <a:bodyPr/>
          <a:lstStyle/>
          <a:p>
            <a:fld id="{13EA031E-B1B2-4BC0-832A-08575B3D0FDC}" type="datetimeFigureOut">
              <a:rPr lang="en-GB" smtClean="0"/>
              <a:t>17/09/2022</a:t>
            </a:fld>
            <a:endParaRPr lang="en-GB"/>
          </a:p>
        </p:txBody>
      </p:sp>
      <p:sp>
        <p:nvSpPr>
          <p:cNvPr id="5" name="Footer Placeholder 4">
            <a:extLst>
              <a:ext uri="{FF2B5EF4-FFF2-40B4-BE49-F238E27FC236}">
                <a16:creationId xmlns:a16="http://schemas.microsoft.com/office/drawing/2014/main" id="{957729AA-E645-49B3-8BA6-5F4BD7618B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2FA1F8-53FF-429F-95CA-C7E6C8416B91}"/>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1065533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B473D-126A-4175-A6B9-14477D48C9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A5432C-77CC-4AC0-8ED2-4F38CE8E47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E7DFE8-28A6-4F99-803F-78BB1A06E0CC}"/>
              </a:ext>
            </a:extLst>
          </p:cNvPr>
          <p:cNvSpPr>
            <a:spLocks noGrp="1"/>
          </p:cNvSpPr>
          <p:nvPr>
            <p:ph type="dt" sz="half" idx="10"/>
          </p:nvPr>
        </p:nvSpPr>
        <p:spPr/>
        <p:txBody>
          <a:bodyPr/>
          <a:lstStyle/>
          <a:p>
            <a:fld id="{13EA031E-B1B2-4BC0-832A-08575B3D0FDC}" type="datetimeFigureOut">
              <a:rPr lang="en-GB" smtClean="0"/>
              <a:t>17/09/2022</a:t>
            </a:fld>
            <a:endParaRPr lang="en-GB"/>
          </a:p>
        </p:txBody>
      </p:sp>
      <p:sp>
        <p:nvSpPr>
          <p:cNvPr id="5" name="Footer Placeholder 4">
            <a:extLst>
              <a:ext uri="{FF2B5EF4-FFF2-40B4-BE49-F238E27FC236}">
                <a16:creationId xmlns:a16="http://schemas.microsoft.com/office/drawing/2014/main" id="{F82F8D30-19F8-4FD7-8CC3-C66E7ED8A2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5A828B-F727-4CEE-962B-99244868740B}"/>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2941742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DBD75-64AE-4034-908E-F6AB0189C6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E8BC04-A789-47C7-91CA-F9E1F30AA2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152169-A466-465D-A514-A1859729C3F6}"/>
              </a:ext>
            </a:extLst>
          </p:cNvPr>
          <p:cNvSpPr>
            <a:spLocks noGrp="1"/>
          </p:cNvSpPr>
          <p:nvPr>
            <p:ph type="dt" sz="half" idx="10"/>
          </p:nvPr>
        </p:nvSpPr>
        <p:spPr/>
        <p:txBody>
          <a:bodyPr/>
          <a:lstStyle/>
          <a:p>
            <a:fld id="{13EA031E-B1B2-4BC0-832A-08575B3D0FDC}" type="datetimeFigureOut">
              <a:rPr lang="en-GB" smtClean="0"/>
              <a:t>17/09/2022</a:t>
            </a:fld>
            <a:endParaRPr lang="en-GB"/>
          </a:p>
        </p:txBody>
      </p:sp>
      <p:sp>
        <p:nvSpPr>
          <p:cNvPr id="5" name="Footer Placeholder 4">
            <a:extLst>
              <a:ext uri="{FF2B5EF4-FFF2-40B4-BE49-F238E27FC236}">
                <a16:creationId xmlns:a16="http://schemas.microsoft.com/office/drawing/2014/main" id="{C55B8692-A5A7-4DC7-98CA-EE34F1A591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C52D4D-BF7B-46AB-8C83-6F561196CFB5}"/>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19729516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76631-3F1B-4FB9-A247-4E2D881EAC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FE352C-F05E-4D4F-965C-244537337B5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978E831-2BAD-4BE2-88BB-1A72B25BD3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2B0471-7B03-4746-BAC3-08B0416C2F13}"/>
              </a:ext>
            </a:extLst>
          </p:cNvPr>
          <p:cNvSpPr>
            <a:spLocks noGrp="1"/>
          </p:cNvSpPr>
          <p:nvPr>
            <p:ph type="dt" sz="half" idx="10"/>
          </p:nvPr>
        </p:nvSpPr>
        <p:spPr/>
        <p:txBody>
          <a:bodyPr/>
          <a:lstStyle/>
          <a:p>
            <a:fld id="{13EA031E-B1B2-4BC0-832A-08575B3D0FDC}" type="datetimeFigureOut">
              <a:rPr lang="en-GB" smtClean="0"/>
              <a:t>17/09/2022</a:t>
            </a:fld>
            <a:endParaRPr lang="en-GB"/>
          </a:p>
        </p:txBody>
      </p:sp>
      <p:sp>
        <p:nvSpPr>
          <p:cNvPr id="6" name="Footer Placeholder 5">
            <a:extLst>
              <a:ext uri="{FF2B5EF4-FFF2-40B4-BE49-F238E27FC236}">
                <a16:creationId xmlns:a16="http://schemas.microsoft.com/office/drawing/2014/main" id="{8CF6D0E5-2272-4BD4-8D14-4636759AF2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98CAE6-12C4-46C1-BAE7-E70BECA665D4}"/>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1017873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D7546-0E2B-437A-AD61-C98876676B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5B88BD-CFD0-4A7C-BC7C-657B8F2882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899A6A3-FFD7-45EE-8314-FD0A6B95F21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977445-28D1-4421-BF25-5B460FACD0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635967-91A8-4587-840E-7512F2434A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988888-2C9E-46F6-AD41-3AC24A4E98BB}"/>
              </a:ext>
            </a:extLst>
          </p:cNvPr>
          <p:cNvSpPr>
            <a:spLocks noGrp="1"/>
          </p:cNvSpPr>
          <p:nvPr>
            <p:ph type="dt" sz="half" idx="10"/>
          </p:nvPr>
        </p:nvSpPr>
        <p:spPr/>
        <p:txBody>
          <a:bodyPr/>
          <a:lstStyle/>
          <a:p>
            <a:fld id="{13EA031E-B1B2-4BC0-832A-08575B3D0FDC}" type="datetimeFigureOut">
              <a:rPr lang="en-GB" smtClean="0"/>
              <a:t>17/09/2022</a:t>
            </a:fld>
            <a:endParaRPr lang="en-GB"/>
          </a:p>
        </p:txBody>
      </p:sp>
      <p:sp>
        <p:nvSpPr>
          <p:cNvPr id="8" name="Footer Placeholder 7">
            <a:extLst>
              <a:ext uri="{FF2B5EF4-FFF2-40B4-BE49-F238E27FC236}">
                <a16:creationId xmlns:a16="http://schemas.microsoft.com/office/drawing/2014/main" id="{9432964E-1BC1-45DD-8EBA-766CD9FB8C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14221A2-744C-44D7-8E8A-03F1563E25DF}"/>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14872106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341F4-D9F5-4F7E-90D0-B2E523D6EA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537A495-3F32-466C-9BA2-626E6ECABFBC}"/>
              </a:ext>
            </a:extLst>
          </p:cNvPr>
          <p:cNvSpPr>
            <a:spLocks noGrp="1"/>
          </p:cNvSpPr>
          <p:nvPr>
            <p:ph type="dt" sz="half" idx="10"/>
          </p:nvPr>
        </p:nvSpPr>
        <p:spPr/>
        <p:txBody>
          <a:bodyPr/>
          <a:lstStyle/>
          <a:p>
            <a:fld id="{13EA031E-B1B2-4BC0-832A-08575B3D0FDC}" type="datetimeFigureOut">
              <a:rPr lang="en-GB" smtClean="0"/>
              <a:t>17/09/2022</a:t>
            </a:fld>
            <a:endParaRPr lang="en-GB"/>
          </a:p>
        </p:txBody>
      </p:sp>
      <p:sp>
        <p:nvSpPr>
          <p:cNvPr id="4" name="Footer Placeholder 3">
            <a:extLst>
              <a:ext uri="{FF2B5EF4-FFF2-40B4-BE49-F238E27FC236}">
                <a16:creationId xmlns:a16="http://schemas.microsoft.com/office/drawing/2014/main" id="{821E1105-EFBD-4911-962B-9A0688B430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453E28-2A68-44FC-8BE7-F11BA51F4729}"/>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871151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F9570-6809-4C09-8CCC-E19CF709C2BE}"/>
              </a:ext>
            </a:extLst>
          </p:cNvPr>
          <p:cNvSpPr>
            <a:spLocks noGrp="1"/>
          </p:cNvSpPr>
          <p:nvPr>
            <p:ph type="dt" sz="half" idx="10"/>
          </p:nvPr>
        </p:nvSpPr>
        <p:spPr/>
        <p:txBody>
          <a:bodyPr/>
          <a:lstStyle/>
          <a:p>
            <a:fld id="{13EA031E-B1B2-4BC0-832A-08575B3D0FDC}" type="datetimeFigureOut">
              <a:rPr lang="en-GB" smtClean="0"/>
              <a:t>17/09/2022</a:t>
            </a:fld>
            <a:endParaRPr lang="en-GB"/>
          </a:p>
        </p:txBody>
      </p:sp>
      <p:sp>
        <p:nvSpPr>
          <p:cNvPr id="3" name="Footer Placeholder 2">
            <a:extLst>
              <a:ext uri="{FF2B5EF4-FFF2-40B4-BE49-F238E27FC236}">
                <a16:creationId xmlns:a16="http://schemas.microsoft.com/office/drawing/2014/main" id="{C7BF14C0-72A8-4799-A462-DE3B19827BA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92446A0-5340-45CD-962A-13BEE121B9EF}"/>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3022700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FD3F9-4DA4-4C6C-8291-50A89133AA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7E555B-3D0A-4454-9F18-F3629691A9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EEA41F-06F8-47C9-857F-4A40F910F7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4E30B9-6D9A-4326-B880-B20F97E1986B}"/>
              </a:ext>
            </a:extLst>
          </p:cNvPr>
          <p:cNvSpPr>
            <a:spLocks noGrp="1"/>
          </p:cNvSpPr>
          <p:nvPr>
            <p:ph type="dt" sz="half" idx="10"/>
          </p:nvPr>
        </p:nvSpPr>
        <p:spPr/>
        <p:txBody>
          <a:bodyPr/>
          <a:lstStyle/>
          <a:p>
            <a:fld id="{13EA031E-B1B2-4BC0-832A-08575B3D0FDC}" type="datetimeFigureOut">
              <a:rPr lang="en-GB" smtClean="0"/>
              <a:t>17/09/2022</a:t>
            </a:fld>
            <a:endParaRPr lang="en-GB"/>
          </a:p>
        </p:txBody>
      </p:sp>
      <p:sp>
        <p:nvSpPr>
          <p:cNvPr id="6" name="Footer Placeholder 5">
            <a:extLst>
              <a:ext uri="{FF2B5EF4-FFF2-40B4-BE49-F238E27FC236}">
                <a16:creationId xmlns:a16="http://schemas.microsoft.com/office/drawing/2014/main" id="{07AAF042-2CE1-4210-9815-68EDAB042C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4F64C2-3CCF-4FB2-B0E5-1D4103D6EDCE}"/>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546548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8FCAF-9A78-4F28-B854-98D53B215D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CA0A60-E34E-4484-9DCC-EDD090BAA7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FAB56DC-2DE0-43BF-8E94-841E618354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D06CB1-7090-402A-9824-425B8DDD15DA}"/>
              </a:ext>
            </a:extLst>
          </p:cNvPr>
          <p:cNvSpPr>
            <a:spLocks noGrp="1"/>
          </p:cNvSpPr>
          <p:nvPr>
            <p:ph type="dt" sz="half" idx="10"/>
          </p:nvPr>
        </p:nvSpPr>
        <p:spPr/>
        <p:txBody>
          <a:bodyPr/>
          <a:lstStyle/>
          <a:p>
            <a:fld id="{13EA031E-B1B2-4BC0-832A-08575B3D0FDC}" type="datetimeFigureOut">
              <a:rPr lang="en-GB" smtClean="0"/>
              <a:t>17/09/2022</a:t>
            </a:fld>
            <a:endParaRPr lang="en-GB"/>
          </a:p>
        </p:txBody>
      </p:sp>
      <p:sp>
        <p:nvSpPr>
          <p:cNvPr id="6" name="Footer Placeholder 5">
            <a:extLst>
              <a:ext uri="{FF2B5EF4-FFF2-40B4-BE49-F238E27FC236}">
                <a16:creationId xmlns:a16="http://schemas.microsoft.com/office/drawing/2014/main" id="{EDBE2E24-235D-4DAD-96D7-7052EE8E6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749B51-8A59-404A-8C94-2F4FAB34E149}"/>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3893287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598B2-4017-4EBE-BF8A-5DE589A632A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491E7F-BAED-4D2D-BF57-923648483E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AB81C5-446F-487F-914D-DD4E2D819499}"/>
              </a:ext>
            </a:extLst>
          </p:cNvPr>
          <p:cNvSpPr>
            <a:spLocks noGrp="1"/>
          </p:cNvSpPr>
          <p:nvPr>
            <p:ph type="dt" sz="half" idx="10"/>
          </p:nvPr>
        </p:nvSpPr>
        <p:spPr/>
        <p:txBody>
          <a:bodyPr/>
          <a:lstStyle/>
          <a:p>
            <a:fld id="{13EA031E-B1B2-4BC0-832A-08575B3D0FDC}" type="datetimeFigureOut">
              <a:rPr lang="en-GB" smtClean="0"/>
              <a:t>17/09/2022</a:t>
            </a:fld>
            <a:endParaRPr lang="en-GB"/>
          </a:p>
        </p:txBody>
      </p:sp>
      <p:sp>
        <p:nvSpPr>
          <p:cNvPr id="5" name="Footer Placeholder 4">
            <a:extLst>
              <a:ext uri="{FF2B5EF4-FFF2-40B4-BE49-F238E27FC236}">
                <a16:creationId xmlns:a16="http://schemas.microsoft.com/office/drawing/2014/main" id="{C1F6EBA0-BC0D-41AA-AB28-6F7652D7AA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18B4B6-ADCA-4A56-B68B-AB57EA97B21F}"/>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295132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B02886-5258-4DF1-AF8B-1636A90DD2C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12F9E9-D234-42EF-960F-06A809EAAEC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EA8F5B-30DB-4A49-B540-61685C9B65AB}"/>
              </a:ext>
            </a:extLst>
          </p:cNvPr>
          <p:cNvSpPr>
            <a:spLocks noGrp="1"/>
          </p:cNvSpPr>
          <p:nvPr>
            <p:ph type="dt" sz="half" idx="10"/>
          </p:nvPr>
        </p:nvSpPr>
        <p:spPr/>
        <p:txBody>
          <a:bodyPr/>
          <a:lstStyle/>
          <a:p>
            <a:fld id="{13EA031E-B1B2-4BC0-832A-08575B3D0FDC}" type="datetimeFigureOut">
              <a:rPr lang="en-GB" smtClean="0"/>
              <a:t>17/09/2022</a:t>
            </a:fld>
            <a:endParaRPr lang="en-GB"/>
          </a:p>
        </p:txBody>
      </p:sp>
      <p:sp>
        <p:nvSpPr>
          <p:cNvPr id="5" name="Footer Placeholder 4">
            <a:extLst>
              <a:ext uri="{FF2B5EF4-FFF2-40B4-BE49-F238E27FC236}">
                <a16:creationId xmlns:a16="http://schemas.microsoft.com/office/drawing/2014/main" id="{C3EA933B-7AE3-4FBD-A0BE-6C1BE6C507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4ACA06-0C4A-4BE3-808E-3F5298EBF9F8}"/>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594852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alpha val="0"/>
              </a:schemeClr>
            </a:gs>
            <a:gs pos="25000">
              <a:schemeClr val="accent1">
                <a:lumMod val="45000"/>
                <a:lumOff val="55000"/>
              </a:schemeClr>
            </a:gs>
            <a:gs pos="69000">
              <a:schemeClr val="accent1">
                <a:alpha val="0"/>
                <a:lumMod val="0"/>
                <a:lumOff val="10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9E4550-2BA9-4544-B6A1-451C7E472B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C194FA-4D5F-4FFC-B151-EDF12DFDE9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4AF47E-45A4-438D-8BC8-A4F163A1B3F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EA031E-B1B2-4BC0-832A-08575B3D0FDC}" type="datetimeFigureOut">
              <a:rPr lang="en-GB" smtClean="0"/>
              <a:t>17/09/2022</a:t>
            </a:fld>
            <a:endParaRPr lang="en-GB"/>
          </a:p>
        </p:txBody>
      </p:sp>
      <p:sp>
        <p:nvSpPr>
          <p:cNvPr id="5" name="Footer Placeholder 4">
            <a:extLst>
              <a:ext uri="{FF2B5EF4-FFF2-40B4-BE49-F238E27FC236}">
                <a16:creationId xmlns:a16="http://schemas.microsoft.com/office/drawing/2014/main" id="{754EEAEF-0F88-42F5-9143-8B23FA4407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00F0EE3-BD3A-40B7-B5CC-DAEC0DD7BF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A42636-D394-45FB-A45A-9045A9F8E4FD}" type="slidenum">
              <a:rPr lang="en-GB" smtClean="0"/>
              <a:t>‹#›</a:t>
            </a:fld>
            <a:endParaRPr lang="en-GB"/>
          </a:p>
        </p:txBody>
      </p:sp>
    </p:spTree>
    <p:extLst>
      <p:ext uri="{BB962C8B-B14F-4D97-AF65-F5344CB8AC3E}">
        <p14:creationId xmlns:p14="http://schemas.microsoft.com/office/powerpoint/2010/main" val="15711279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bbc.com/worklife/article/20200910-the-benefits-of-note-taking-by-hand" TargetMode="External"/><Relationship Id="rId2" Type="http://schemas.openxmlformats.org/officeDocument/2006/relationships/hyperlink" Target="https://us.experteer.com/magazine/practice-critical-thinking-skills/#:~:text=R%20obert%20Ennis%20defined%20critical%20thinking%20as%20%E2%80%9C,solutions%20before%20coming%20up%20with%20a%20final%20answer." TargetMode="External"/><Relationship Id="rId1" Type="http://schemas.openxmlformats.org/officeDocument/2006/relationships/slideLayout" Target="../slideLayouts/slideLayout2.xml"/><Relationship Id="rId5" Type="http://schemas.openxmlformats.org/officeDocument/2006/relationships/hyperlink" Target="https://www.theguardian.com/education/2017/dec/30/is-plagiarism-really-a-growing-problem-in-universities" TargetMode="External"/><Relationship Id="rId4" Type="http://schemas.openxmlformats.org/officeDocument/2006/relationships/hyperlink" Target="https://www.ox.ac.uk/students/academic/guidance/skills/plagiarism"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www.sciencedirect.com/science/article/abs/pii/S1546144008005814" TargetMode="External"/><Relationship Id="rId3" Type="http://schemas.openxmlformats.org/officeDocument/2006/relationships/hyperlink" Target="https://ebookcentral.proquest.com/lib/trinity/reader.action?docID=6142274" TargetMode="External"/><Relationship Id="rId7" Type="http://schemas.openxmlformats.org/officeDocument/2006/relationships/hyperlink" Target="https://ebookcentral.proquest.com/lib/trinity/detail.action?docID=6561702" TargetMode="External"/><Relationship Id="rId2" Type="http://schemas.openxmlformats.org/officeDocument/2006/relationships/hyperlink" Target="https://us.experteer.com/magazine/practice-critical-thinking-skills/" TargetMode="External"/><Relationship Id="rId1" Type="http://schemas.openxmlformats.org/officeDocument/2006/relationships/slideLayout" Target="../slideLayouts/slideLayout2.xml"/><Relationship Id="rId6" Type="http://schemas.openxmlformats.org/officeDocument/2006/relationships/hyperlink" Target="https://www.bbc.com/worklife/article/20200910-the-benefits-of-note-taking-by-hand" TargetMode="External"/><Relationship Id="rId5" Type="http://schemas.openxmlformats.org/officeDocument/2006/relationships/hyperlink" Target="https://www.ox.ac.uk/students/academic/guidance/skills/plagiarism" TargetMode="External"/><Relationship Id="rId4" Type="http://schemas.openxmlformats.org/officeDocument/2006/relationships/hyperlink" Target="https://www.jacr.org/article/S1546-1440(08)00581-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A7079D4-40C6-4684-82BD-629B77879FED}"/>
              </a:ext>
            </a:extLst>
          </p:cNvPr>
          <p:cNvSpPr txBox="1"/>
          <p:nvPr/>
        </p:nvSpPr>
        <p:spPr>
          <a:xfrm>
            <a:off x="63036" y="230833"/>
            <a:ext cx="3381205" cy="3924151"/>
          </a:xfrm>
          <a:prstGeom prst="rect">
            <a:avLst/>
          </a:prstGeom>
          <a:noFill/>
          <a:ln w="12700">
            <a:noFill/>
          </a:ln>
        </p:spPr>
        <p:txBody>
          <a:bodyPr wrap="square" rtlCol="0">
            <a:spAutoFit/>
          </a:bodyPr>
          <a:lstStyle/>
          <a:p>
            <a:r>
              <a:rPr lang="en-GB" sz="900" b="1" u="sng" dirty="0">
                <a:latin typeface="Arial" panose="020B0604020202020204" pitchFamily="34" charset="0"/>
                <a:cs typeface="Arial" panose="020B0604020202020204" pitchFamily="34" charset="0"/>
              </a:rPr>
              <a:t>Introduction</a:t>
            </a:r>
            <a:endParaRPr lang="en-GB" sz="900" b="1"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Primarily we need to discuss what the phrase critical thinking really means. By definition to think critically is to form judgement from analysis and evaluation of an issue. As a student in higher education critical thinking is a fundamental part of learning. Being a critical thinker would mean finding evidence to support any research that will be used in study, this could mean using recourses such as books or articles to find relevant information that is up to date and reliable. </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Once stated by Robert Ennis (1987): “</a:t>
            </a:r>
            <a:r>
              <a:rPr lang="en-GB" sz="900" i="1" dirty="0">
                <a:latin typeface="Arial" panose="020B0604020202020204" pitchFamily="34" charset="0"/>
                <a:cs typeface="Arial" panose="020B0604020202020204" pitchFamily="34" charset="0"/>
              </a:rPr>
              <a:t>Critical thinking is reasonable reflective thinking that is focused on deciding what to do or believe” (</a:t>
            </a:r>
            <a:r>
              <a:rPr lang="en-GB" sz="900" dirty="0">
                <a:latin typeface="Arial" panose="020B0604020202020204" pitchFamily="34" charset="0"/>
                <a:cs typeface="Arial" panose="020B0604020202020204" pitchFamily="34" charset="0"/>
                <a:hlinkClick r:id="rId2"/>
              </a:rPr>
              <a:t>How to Practice Critical Thinking Skills - </a:t>
            </a:r>
            <a:r>
              <a:rPr lang="en-GB" sz="900" dirty="0" err="1">
                <a:latin typeface="Arial" panose="020B0604020202020204" pitchFamily="34" charset="0"/>
                <a:cs typeface="Arial" panose="020B0604020202020204" pitchFamily="34" charset="0"/>
                <a:hlinkClick r:id="rId2"/>
              </a:rPr>
              <a:t>Experteer</a:t>
            </a:r>
            <a:r>
              <a:rPr lang="en-GB" sz="900" dirty="0">
                <a:latin typeface="Arial" panose="020B0604020202020204" pitchFamily="34" charset="0"/>
                <a:cs typeface="Arial" panose="020B0604020202020204" pitchFamily="34" charset="0"/>
                <a:hlinkClick r:id="rId2"/>
              </a:rPr>
              <a:t> Magazine</a:t>
            </a:r>
            <a:r>
              <a:rPr lang="en-GB" sz="900" dirty="0">
                <a:latin typeface="Arial" panose="020B0604020202020204" pitchFamily="34" charset="0"/>
                <a:cs typeface="Arial" panose="020B0604020202020204" pitchFamily="34" charset="0"/>
              </a:rPr>
              <a:t>)</a:t>
            </a:r>
            <a:endParaRPr lang="en-GB" sz="900" i="1" dirty="0">
              <a:latin typeface="Arial" panose="020B0604020202020204" pitchFamily="34" charset="0"/>
              <a:cs typeface="Arial" panose="020B0604020202020204" pitchFamily="34" charset="0"/>
            </a:endParaRPr>
          </a:p>
          <a:p>
            <a:endParaRPr lang="en-GB" sz="900" i="1"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The common terms used in critical thinking are as follows:</a:t>
            </a:r>
          </a:p>
          <a:p>
            <a:pPr marL="628650" lvl="1"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Argument – A set of statements that provide evidence of a conclusion </a:t>
            </a:r>
          </a:p>
          <a:p>
            <a:pPr marL="628650" lvl="1"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Premise – A statement of evidence in a argument </a:t>
            </a:r>
          </a:p>
          <a:p>
            <a:pPr marL="628650" lvl="1"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Conclusion – The claim in an argument that the arguer is asking to be accepted as true if the premises are true </a:t>
            </a:r>
          </a:p>
          <a:p>
            <a:pPr marL="628650" lvl="1"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Inference -  steps in logical reasoning leading from the premises to the conclusion</a:t>
            </a:r>
          </a:p>
          <a:p>
            <a:pPr lvl="1"/>
            <a:r>
              <a:rPr lang="en-GB" sz="900" i="1" dirty="0">
                <a:latin typeface="Arial" panose="020B0604020202020204" pitchFamily="34" charset="0"/>
                <a:cs typeface="Arial" panose="020B0604020202020204" pitchFamily="34" charset="0"/>
              </a:rPr>
              <a:t> [source: Critical Thinking – Jonathan Haber, page 39]</a:t>
            </a:r>
          </a:p>
          <a:p>
            <a:endParaRPr lang="en-GB" sz="800" i="1"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982025FD-918B-4C86-B3AD-85126072532A}"/>
              </a:ext>
            </a:extLst>
          </p:cNvPr>
          <p:cNvSpPr txBox="1"/>
          <p:nvPr/>
        </p:nvSpPr>
        <p:spPr>
          <a:xfrm>
            <a:off x="33376" y="1"/>
            <a:ext cx="1876704" cy="230832"/>
          </a:xfrm>
          <a:prstGeom prst="rect">
            <a:avLst/>
          </a:prstGeom>
          <a:noFill/>
        </p:spPr>
        <p:txBody>
          <a:bodyPr wrap="square" rtlCol="0">
            <a:spAutoFit/>
          </a:bodyPr>
          <a:lstStyle/>
          <a:p>
            <a:r>
              <a:rPr lang="en-GB" sz="900" dirty="0"/>
              <a:t>Jade Davies   2105013 ECGE4005P</a:t>
            </a:r>
          </a:p>
        </p:txBody>
      </p:sp>
      <p:sp>
        <p:nvSpPr>
          <p:cNvPr id="3" name="TextBox 2">
            <a:extLst>
              <a:ext uri="{FF2B5EF4-FFF2-40B4-BE49-F238E27FC236}">
                <a16:creationId xmlns:a16="http://schemas.microsoft.com/office/drawing/2014/main" id="{CBCE6A62-DCBE-B803-5D7D-DB1F9C41F574}"/>
              </a:ext>
            </a:extLst>
          </p:cNvPr>
          <p:cNvSpPr txBox="1"/>
          <p:nvPr/>
        </p:nvSpPr>
        <p:spPr>
          <a:xfrm>
            <a:off x="3698240" y="972286"/>
            <a:ext cx="3870960" cy="4524315"/>
          </a:xfrm>
          <a:prstGeom prst="rect">
            <a:avLst/>
          </a:prstGeom>
          <a:noFill/>
        </p:spPr>
        <p:txBody>
          <a:bodyPr wrap="square" rtlCol="0">
            <a:spAutoFit/>
          </a:bodyPr>
          <a:lstStyle/>
          <a:p>
            <a:r>
              <a:rPr lang="en-GB" sz="900" b="1" u="sng" dirty="0">
                <a:latin typeface="Arial" panose="020B0604020202020204" pitchFamily="34" charset="0"/>
                <a:cs typeface="Arial" panose="020B0604020202020204" pitchFamily="34" charset="0"/>
              </a:rPr>
              <a:t>Note Taking</a:t>
            </a:r>
          </a:p>
          <a:p>
            <a:r>
              <a:rPr lang="en-GB" sz="900" dirty="0">
                <a:latin typeface="Arial" panose="020B0604020202020204" pitchFamily="34" charset="0"/>
                <a:cs typeface="Arial" panose="020B0604020202020204" pitchFamily="34" charset="0"/>
              </a:rPr>
              <a:t>Note taking is an important part of academic research. Note taking can be a useful way of remembering important parts of lectures, videos or books the student is using for their assignment. As a new student in higher education taking notes could be a new concept, so here is a list of ideas that can help the student become more comfortable and confident in note taking: </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Be Selective – not everything the student is told needs to be written down or remembered – especially if it is not relevant to the module or assignment </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Keep Notes Short – By keeping notes short and easy to read the student is more likely to use the information in future work. If the notes are lengthy this can feel like the student is doing double the work required</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Be Correct And Consistent – If the student is not sure on something they have been told, they should research this or ask for it to be repeated. By taking notes incorrectly this will follow into the assignment and marks will be deducted</a:t>
            </a:r>
          </a:p>
          <a:p>
            <a:pPr marL="171450" indent="-171450">
              <a:buFont typeface="Arial" panose="020B0604020202020204" pitchFamily="34" charset="0"/>
              <a:buChar char="•"/>
            </a:pPr>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In an article on the BBC </a:t>
            </a:r>
            <a:r>
              <a:rPr lang="en-GB" sz="900" dirty="0" err="1">
                <a:latin typeface="Arial" panose="020B0604020202020204" pitchFamily="34" charset="0"/>
                <a:cs typeface="Arial" panose="020B0604020202020204" pitchFamily="34" charset="0"/>
              </a:rPr>
              <a:t>worklife</a:t>
            </a:r>
            <a:r>
              <a:rPr lang="en-GB" sz="900" dirty="0">
                <a:latin typeface="Arial" panose="020B0604020202020204" pitchFamily="34" charset="0"/>
                <a:cs typeface="Arial" panose="020B0604020202020204" pitchFamily="34" charset="0"/>
              </a:rPr>
              <a:t> website it was said that, </a:t>
            </a:r>
            <a:r>
              <a:rPr lang="en-GB" sz="900" b="0" i="1" dirty="0">
                <a:effectLst/>
                <a:latin typeface="Arial" panose="020B0604020202020204" pitchFamily="34" charset="0"/>
                <a:cs typeface="Arial" panose="020B0604020202020204" pitchFamily="34" charset="0"/>
              </a:rPr>
              <a:t>Note-taking by hand also allows you to be more detailed, original and observational in how you document information, experts say. </a:t>
            </a:r>
            <a:r>
              <a:rPr lang="en-GB" sz="900" dirty="0">
                <a:solidFill>
                  <a:srgbClr val="0563C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The benefits of note-taking by hand - BBC </a:t>
            </a:r>
            <a:r>
              <a:rPr lang="en-GB" sz="900" dirty="0" err="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Worklife</a:t>
            </a:r>
            <a:r>
              <a:rPr lang="en-GB" sz="900" dirty="0">
                <a:latin typeface="Arial" panose="020B0604020202020204" pitchFamily="34" charset="0"/>
                <a:cs typeface="Arial" panose="020B0604020202020204" pitchFamily="34" charset="0"/>
              </a:rPr>
              <a:t>.</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 In the same article it was also said that; </a:t>
            </a:r>
            <a:r>
              <a:rPr lang="en-GB" sz="900" b="0" i="1" dirty="0">
                <a:effectLst/>
                <a:latin typeface="Arial" panose="020B0604020202020204" pitchFamily="34" charset="0"/>
                <a:cs typeface="Arial" panose="020B0604020202020204" pitchFamily="34" charset="0"/>
              </a:rPr>
              <a:t>Experts say taking notes by hand engages your brain in different ways, makes you interact with the material in different ways, and overall, deepens understanding. </a:t>
            </a:r>
            <a:r>
              <a:rPr lang="en-GB" sz="900" dirty="0">
                <a:solidFill>
                  <a:srgbClr val="0563C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The benefits of note-taking by hand - BBC </a:t>
            </a:r>
            <a:r>
              <a:rPr lang="en-GB" sz="900" dirty="0" err="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Worklife</a:t>
            </a:r>
            <a:r>
              <a:rPr lang="en-GB" sz="900" dirty="0">
                <a:latin typeface="Arial" panose="020B0604020202020204" pitchFamily="34" charset="0"/>
                <a:cs typeface="Arial" panose="020B0604020202020204" pitchFamily="34" charset="0"/>
              </a:rPr>
              <a:t>.</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Note taking is one of the many ways to absorb information and question if the information given to the student is important. This is what makes the student think critically about the information they need to take down.</a:t>
            </a:r>
          </a:p>
        </p:txBody>
      </p:sp>
      <p:sp>
        <p:nvSpPr>
          <p:cNvPr id="11" name="TextBox 10">
            <a:extLst>
              <a:ext uri="{FF2B5EF4-FFF2-40B4-BE49-F238E27FC236}">
                <a16:creationId xmlns:a16="http://schemas.microsoft.com/office/drawing/2014/main" id="{D6837D64-442E-877B-6063-41AFE2BDA908}"/>
              </a:ext>
            </a:extLst>
          </p:cNvPr>
          <p:cNvSpPr txBox="1"/>
          <p:nvPr/>
        </p:nvSpPr>
        <p:spPr>
          <a:xfrm>
            <a:off x="33377" y="3649942"/>
            <a:ext cx="3410864" cy="3416320"/>
          </a:xfrm>
          <a:prstGeom prst="rect">
            <a:avLst/>
          </a:prstGeom>
          <a:noFill/>
          <a:ln w="6350">
            <a:noFill/>
          </a:ln>
        </p:spPr>
        <p:txBody>
          <a:bodyPr wrap="square" rtlCol="0">
            <a:spAutoFit/>
          </a:bodyPr>
          <a:lstStyle/>
          <a:p>
            <a:pPr eaLnBrk="0" fontAlgn="base" hangingPunct="0">
              <a:spcBef>
                <a:spcPct val="0"/>
              </a:spcBef>
              <a:spcAft>
                <a:spcPct val="0"/>
              </a:spcAft>
            </a:pPr>
            <a:r>
              <a:rPr kumimoji="0" lang="en-US" altLang="en-US" sz="900" b="1" u="sng" strike="noStrike" cap="none" normalizeH="0" baseline="0" dirty="0">
                <a:ln>
                  <a:noFill/>
                </a:ln>
                <a:solidFill>
                  <a:srgbClr val="2E2E2E"/>
                </a:solidFill>
                <a:effectLst/>
                <a:latin typeface="Arial" panose="020B0604020202020204" pitchFamily="34" charset="0"/>
                <a:cs typeface="Arial" panose="020B0604020202020204" pitchFamily="34" charset="0"/>
              </a:rPr>
              <a:t>Time Management</a:t>
            </a:r>
            <a:endParaRPr lang="en-US" altLang="en-US" sz="900" b="1" dirty="0">
              <a:solidFill>
                <a:srgbClr val="2E2E2E"/>
              </a:solidFill>
              <a:latin typeface="Arial" panose="020B0604020202020204" pitchFamily="34" charset="0"/>
              <a:cs typeface="Arial" panose="020B0604020202020204" pitchFamily="34" charset="0"/>
            </a:endParaRPr>
          </a:p>
          <a:p>
            <a:pPr lvl="1" eaLnBrk="0" fontAlgn="base" hangingPunct="0">
              <a:spcBef>
                <a:spcPct val="0"/>
              </a:spcBef>
              <a:spcAft>
                <a:spcPct val="0"/>
              </a:spcAft>
            </a:pPr>
            <a:endParaRPr kumimoji="0" lang="en-US" altLang="en-US" sz="900" u="none" strike="noStrike" cap="none" normalizeH="0" baseline="0" dirty="0">
              <a:ln>
                <a:noFill/>
              </a:ln>
              <a:solidFill>
                <a:srgbClr val="2E2E2E"/>
              </a:solidFill>
              <a:effectLst/>
              <a:latin typeface="Arial" panose="020B0604020202020204" pitchFamily="34" charset="0"/>
              <a:cs typeface="Arial" panose="020B0604020202020204" pitchFamily="34" charset="0"/>
            </a:endParaRPr>
          </a:p>
          <a:p>
            <a:pPr lvl="1" eaLnBrk="0" fontAlgn="base" hangingPunct="0">
              <a:spcBef>
                <a:spcPct val="0"/>
              </a:spcBef>
              <a:spcAft>
                <a:spcPct val="0"/>
              </a:spcAft>
            </a:pPr>
            <a:r>
              <a:rPr kumimoji="0" lang="en-US" altLang="en-US" sz="900" u="none" strike="noStrike" cap="none" normalizeH="0" baseline="0" dirty="0">
                <a:ln>
                  <a:noFill/>
                </a:ln>
                <a:solidFill>
                  <a:srgbClr val="2E2E2E"/>
                </a:solidFill>
                <a:effectLst/>
                <a:latin typeface="Arial" panose="020B0604020202020204" pitchFamily="34" charset="0"/>
                <a:cs typeface="Arial" panose="020B0604020202020204" pitchFamily="34" charset="0"/>
              </a:rPr>
              <a:t>As Valerie P Jackson MD (2009) once said </a:t>
            </a:r>
            <a:r>
              <a:rPr kumimoji="0" lang="en-US" altLang="en-US" sz="900" i="1" u="none" strike="noStrike" cap="none" normalizeH="0" baseline="0" dirty="0">
                <a:ln>
                  <a:noFill/>
                </a:ln>
                <a:solidFill>
                  <a:srgbClr val="2E2E2E"/>
                </a:solidFill>
                <a:effectLst/>
                <a:latin typeface="Arial" panose="020B0604020202020204" pitchFamily="34" charset="0"/>
                <a:cs typeface="Arial" panose="020B0604020202020204" pitchFamily="34" charset="0"/>
              </a:rPr>
              <a:t>“The implementation of realistic time management plans can improve productivity and the quality of life. </a:t>
            </a:r>
          </a:p>
          <a:p>
            <a:pPr lvl="1" eaLnBrk="0" fontAlgn="base" hangingPunct="0">
              <a:spcBef>
                <a:spcPct val="0"/>
              </a:spcBef>
              <a:spcAft>
                <a:spcPct val="0"/>
              </a:spcAft>
            </a:pPr>
            <a:endParaRPr kumimoji="0" lang="en-US" altLang="en-US" sz="900" b="0" u="none" strike="noStrike" cap="none" normalizeH="0" baseline="0" dirty="0">
              <a:ln>
                <a:noFill/>
              </a:ln>
              <a:solidFill>
                <a:srgbClr val="2E2E2E"/>
              </a:solidFill>
              <a:effectLst/>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The skill of time management can be broken down into various categories. Here’s a list of a few of the categories that can be put in place to help the student excel in managing their time: </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Keep a diary – Keeping track of where they need to be and what time they need to be there, the student can ensure they are doing assignments or studies in the correct order. </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Manage distractions and procrastination – Setting a certain time or day for studies and providing a quiet space with no possible distractions the student would be more successful in absorbing information and knowledge. </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Find out the requirements of the assignment – Knowing what is needed to complete the assignment will help the student better plan for their module.</a:t>
            </a:r>
          </a:p>
          <a:p>
            <a:endParaRPr lang="en-GB" sz="900" dirty="0">
              <a:latin typeface="Arial" panose="020B0604020202020204" pitchFamily="34" charset="0"/>
              <a:cs typeface="Arial" panose="020B0604020202020204" pitchFamily="34" charset="0"/>
            </a:endParaRPr>
          </a:p>
          <a:p>
            <a:pPr lvl="1"/>
            <a:r>
              <a:rPr lang="en-GB" sz="900" i="1" dirty="0">
                <a:latin typeface="Arial" panose="020B0604020202020204" pitchFamily="34" charset="0"/>
                <a:cs typeface="Arial" panose="020B0604020202020204" pitchFamily="34" charset="0"/>
              </a:rPr>
              <a:t>Long hours are not a substitute for efficiency. Tasks not worth doing at all are not worth doing well. —Alexander R. Margulis</a:t>
            </a:r>
          </a:p>
          <a:p>
            <a:endParaRPr lang="en-GB" sz="900"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48AA0FA8-ADEC-0534-4F7F-A9E7DA4E7313}"/>
              </a:ext>
            </a:extLst>
          </p:cNvPr>
          <p:cNvSpPr txBox="1"/>
          <p:nvPr/>
        </p:nvSpPr>
        <p:spPr>
          <a:xfrm>
            <a:off x="7702811" y="5178269"/>
            <a:ext cx="4273752" cy="1477328"/>
          </a:xfrm>
          <a:prstGeom prst="rect">
            <a:avLst/>
          </a:prstGeom>
          <a:noFill/>
        </p:spPr>
        <p:txBody>
          <a:bodyPr wrap="square" rtlCol="0">
            <a:spAutoFit/>
          </a:bodyPr>
          <a:lstStyle/>
          <a:p>
            <a:r>
              <a:rPr lang="en-GB" sz="900" b="1" dirty="0">
                <a:latin typeface="Arial" panose="020B0604020202020204" pitchFamily="34" charset="0"/>
                <a:cs typeface="Arial" panose="020B0604020202020204" pitchFamily="34" charset="0"/>
              </a:rPr>
              <a:t>Conclusion</a:t>
            </a:r>
          </a:p>
          <a:p>
            <a:r>
              <a:rPr lang="en-GB" sz="900" dirty="0">
                <a:latin typeface="Arial" panose="020B0604020202020204" pitchFamily="34" charset="0"/>
                <a:cs typeface="Arial" panose="020B0604020202020204" pitchFamily="34" charset="0"/>
              </a:rPr>
              <a:t>In conclusion, Critical thinking is a skill that is learnt through other methods of study. Using these methods to the students full potential will be the difference between hearing the information and understanding the information in full depth. Asking questions and forming a judgement on a topic is the best way to learn about the subject from the lecturer and the people around you. By being curious in study and academic work the student is showing critical thinking skills and enabling themselves to intake and process more information, thus meaning they are able to put more work into assignments and actively progress through their academic career.  </a:t>
            </a:r>
          </a:p>
        </p:txBody>
      </p:sp>
      <p:sp>
        <p:nvSpPr>
          <p:cNvPr id="20" name="TextBox 19">
            <a:extLst>
              <a:ext uri="{FF2B5EF4-FFF2-40B4-BE49-F238E27FC236}">
                <a16:creationId xmlns:a16="http://schemas.microsoft.com/office/drawing/2014/main" id="{A5CDE777-1EF5-3496-1A20-17DCD2B2E2FC}"/>
              </a:ext>
            </a:extLst>
          </p:cNvPr>
          <p:cNvSpPr txBox="1"/>
          <p:nvPr/>
        </p:nvSpPr>
        <p:spPr>
          <a:xfrm>
            <a:off x="3679280" y="5496601"/>
            <a:ext cx="3889920" cy="1549078"/>
          </a:xfrm>
          <a:prstGeom prst="rect">
            <a:avLst/>
          </a:prstGeom>
          <a:noFill/>
        </p:spPr>
        <p:txBody>
          <a:bodyPr wrap="square" rtlCol="0">
            <a:spAutoFit/>
          </a:bodyPr>
          <a:lstStyle/>
          <a:p>
            <a:pPr>
              <a:lnSpc>
                <a:spcPct val="107000"/>
              </a:lnSpc>
            </a:pPr>
            <a:r>
              <a:rPr lang="en-GB" sz="900" b="1" u="sng" dirty="0">
                <a:effectLst/>
                <a:latin typeface="Arial" panose="020B0604020202020204" pitchFamily="34" charset="0"/>
                <a:ea typeface="Calibri" panose="020F0502020204030204" pitchFamily="34" charset="0"/>
                <a:cs typeface="Arial" panose="020B0604020202020204" pitchFamily="34" charset="0"/>
              </a:rPr>
              <a:t>Plagiarism</a:t>
            </a:r>
            <a:r>
              <a:rPr lang="en-GB" sz="900" b="1" dirty="0">
                <a:effectLst/>
                <a:latin typeface="Arial" panose="020B0604020202020204" pitchFamily="34" charset="0"/>
                <a:ea typeface="Calibri" panose="020F0502020204030204" pitchFamily="34" charset="0"/>
                <a:cs typeface="Arial" panose="020B0604020202020204" pitchFamily="34" charset="0"/>
              </a:rPr>
              <a:t> </a:t>
            </a:r>
            <a:endParaRPr lang="en-GB" sz="900" b="1" dirty="0">
              <a:latin typeface="Arial" panose="020B0604020202020204" pitchFamily="34" charset="0"/>
              <a:ea typeface="Calibri" panose="020F0502020204030204" pitchFamily="34" charset="0"/>
              <a:cs typeface="Arial" panose="020B0604020202020204" pitchFamily="34" charset="0"/>
            </a:endParaRPr>
          </a:p>
          <a:p>
            <a:pPr>
              <a:lnSpc>
                <a:spcPct val="107000"/>
              </a:lnSpc>
            </a:pPr>
            <a:r>
              <a:rPr lang="en-GB" sz="900" dirty="0">
                <a:effectLst/>
                <a:latin typeface="Arial" panose="020B0604020202020204" pitchFamily="34" charset="0"/>
                <a:ea typeface="Calibri" panose="020F0502020204030204" pitchFamily="34" charset="0"/>
                <a:cs typeface="Arial" panose="020B0604020202020204" pitchFamily="34" charset="0"/>
              </a:rPr>
              <a:t>Plagiarism is presenting someone else’s work or ideas as your own, with or without their consent, by incorporating it into your work without full acknowledgement. All published and unpublished material, whether in manuscript, printed or electronic form, is covered under this definition. Plagiarism may be intentional or reckless, or unintentional. Under the regulations for examinations, intentional or reckless plagiarism is a disciplinary offence.  [source: Oxford University website </a:t>
            </a:r>
            <a:r>
              <a:rPr lang="en-GB" sz="900" u="sng" dirty="0">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Plagiarism | University of Oxford</a:t>
            </a:r>
            <a:endParaRPr lang="en-GB" sz="900" dirty="0">
              <a:effectLst/>
              <a:latin typeface="Arial" panose="020B0604020202020204" pitchFamily="34" charset="0"/>
              <a:ea typeface="Calibri" panose="020F050202020403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857476C7-5111-4D7D-E239-03BFB122AFAE}"/>
              </a:ext>
            </a:extLst>
          </p:cNvPr>
          <p:cNvSpPr txBox="1"/>
          <p:nvPr/>
        </p:nvSpPr>
        <p:spPr>
          <a:xfrm>
            <a:off x="7763005" y="115417"/>
            <a:ext cx="4153364" cy="5196102"/>
          </a:xfrm>
          <a:prstGeom prst="rect">
            <a:avLst/>
          </a:prstGeom>
          <a:noFill/>
        </p:spPr>
        <p:txBody>
          <a:bodyPr wrap="square" rtlCol="0">
            <a:spAutoFit/>
          </a:bodyPr>
          <a:lstStyle/>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In Universities and colleges, plagiarism is often considered a particular kind of academic misconduct. </a:t>
            </a:r>
            <a:r>
              <a:rPr lang="en-GB" sz="900" dirty="0">
                <a:latin typeface="Arial" panose="020B0604020202020204" pitchFamily="34" charset="0"/>
                <a:ea typeface="Calibri" panose="020F0502020204030204" pitchFamily="34" charset="0"/>
                <a:cs typeface="Arial" panose="020B0604020202020204" pitchFamily="34" charset="0"/>
              </a:rPr>
              <a:t>(Eaton, 2021, p.15).</a:t>
            </a:r>
          </a:p>
          <a:p>
            <a:pPr>
              <a:lnSpc>
                <a:spcPct val="107000"/>
              </a:lnSpc>
              <a:spcAft>
                <a:spcPts val="800"/>
              </a:spcAft>
            </a:pPr>
            <a:r>
              <a:rPr lang="en-GB" sz="900" dirty="0">
                <a:latin typeface="Arial" panose="020B0604020202020204" pitchFamily="34" charset="0"/>
                <a:ea typeface="Calibri" panose="020F0502020204030204" pitchFamily="34" charset="0"/>
                <a:cs typeface="Arial" panose="020B0604020202020204" pitchFamily="34" charset="0"/>
              </a:rPr>
              <a:t> </a:t>
            </a:r>
            <a:r>
              <a:rPr lang="en-GB" sz="900" dirty="0">
                <a:effectLst/>
                <a:latin typeface="Arial" panose="020B0604020202020204" pitchFamily="34" charset="0"/>
                <a:ea typeface="Calibri" panose="020F0502020204030204" pitchFamily="34" charset="0"/>
                <a:cs typeface="Arial" panose="020B0604020202020204" pitchFamily="34" charset="0"/>
              </a:rPr>
              <a:t> The consequences of copying someone else's work without referencing or permission is extremely immoral and has major repercussions. To avoid plagiarism in academic studies the student must always ensure to not copy and paste information they find, this is the most common mistake that students make. By following the guidelines set and using recourses available to the student they can easily avoid being caught out by plagiarism. </a:t>
            </a: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As found in article from The Guardian newspaper here are some tips to avoi</a:t>
            </a:r>
            <a:r>
              <a:rPr lang="en-GB" sz="900" dirty="0">
                <a:latin typeface="Arial" panose="020B0604020202020204" pitchFamily="34" charset="0"/>
                <a:ea typeface="Calibri" panose="020F0502020204030204" pitchFamily="34" charset="0"/>
                <a:cs typeface="Arial" panose="020B0604020202020204" pitchFamily="34" charset="0"/>
              </a:rPr>
              <a:t>d plagiarism:</a:t>
            </a:r>
          </a:p>
          <a:p>
            <a:pPr marL="628650" lvl="1" indent="-171450">
              <a:lnSpc>
                <a:spcPct val="107000"/>
              </a:lnSpc>
              <a:buFont typeface="Arial" panose="020B0604020202020204" pitchFamily="34" charset="0"/>
              <a:buChar char="•"/>
            </a:pPr>
            <a:r>
              <a:rPr lang="en-GB" sz="900" i="1" dirty="0">
                <a:effectLst/>
                <a:latin typeface="Arial" panose="020B0604020202020204" pitchFamily="34" charset="0"/>
                <a:ea typeface="Calibri" panose="020F0502020204030204" pitchFamily="34" charset="0"/>
                <a:cs typeface="Arial" panose="020B0604020202020204" pitchFamily="34" charset="0"/>
              </a:rPr>
              <a:t> Don’t get someone else to do you your work for you, no matter how much pressure you’re under. “Please don’t go to any of these places that say they’ll help and do it for you,” says Sunderland-Smith. “Or you’ll just end up in deep water.”</a:t>
            </a:r>
          </a:p>
          <a:p>
            <a:pPr marL="628650" lvl="1" indent="-171450">
              <a:lnSpc>
                <a:spcPct val="107000"/>
              </a:lnSpc>
              <a:buFont typeface="Arial" panose="020B0604020202020204" pitchFamily="34" charset="0"/>
              <a:buChar char="•"/>
            </a:pPr>
            <a:r>
              <a:rPr lang="en-GB" sz="900" i="1" dirty="0">
                <a:effectLst/>
                <a:latin typeface="Arial" panose="020B0604020202020204" pitchFamily="34" charset="0"/>
                <a:ea typeface="Calibri" panose="020F0502020204030204" pitchFamily="34" charset="0"/>
                <a:cs typeface="Arial" panose="020B0604020202020204" pitchFamily="34" charset="0"/>
              </a:rPr>
              <a:t> Educate yourself on good academic practice and on how to reference properly. If your university provides extra modules or lectures on this, make sure you attend. “If there isn’t that support, let the university know,” says Lancaster.</a:t>
            </a:r>
          </a:p>
          <a:p>
            <a:pPr marL="628650" lvl="1" indent="-171450">
              <a:lnSpc>
                <a:spcPct val="107000"/>
              </a:lnSpc>
              <a:buFont typeface="Arial" panose="020B0604020202020204" pitchFamily="34" charset="0"/>
              <a:buChar char="•"/>
            </a:pPr>
            <a:r>
              <a:rPr lang="en-GB" sz="900" i="1" dirty="0">
                <a:effectLst/>
                <a:latin typeface="Arial" panose="020B0604020202020204" pitchFamily="34" charset="0"/>
                <a:ea typeface="Calibri" panose="020F0502020204030204" pitchFamily="34" charset="0"/>
                <a:cs typeface="Arial" panose="020B0604020202020204" pitchFamily="34" charset="0"/>
              </a:rPr>
              <a:t> Take careful notes and reference as you go. “If you’re writing an essay and using loads of different resources, it can be easy to forget the reference,” says Stephenson. If you think that’s happened, rather than panic, email the lecturer. “I’ve done it in my time,” she says.</a:t>
            </a:r>
          </a:p>
          <a:p>
            <a:pPr marL="628650" lvl="1" indent="-171450">
              <a:lnSpc>
                <a:spcPct val="107000"/>
              </a:lnSpc>
              <a:buFont typeface="Arial" panose="020B0604020202020204" pitchFamily="34" charset="0"/>
              <a:buChar char="•"/>
            </a:pPr>
            <a:r>
              <a:rPr lang="en-GB" sz="900" i="1" dirty="0">
                <a:effectLst/>
                <a:latin typeface="Arial" panose="020B0604020202020204" pitchFamily="34" charset="0"/>
                <a:ea typeface="Calibri" panose="020F0502020204030204" pitchFamily="34" charset="0"/>
                <a:cs typeface="Arial" panose="020B0604020202020204" pitchFamily="34" charset="0"/>
              </a:rPr>
              <a:t> Ask for help when you need it. “Students are under an enormous amount of pressure from all directions,” says </a:t>
            </a:r>
            <a:r>
              <a:rPr lang="en-GB" sz="900" i="1" dirty="0" err="1">
                <a:effectLst/>
                <a:latin typeface="Arial" panose="020B0604020202020204" pitchFamily="34" charset="0"/>
                <a:ea typeface="Calibri" panose="020F0502020204030204" pitchFamily="34" charset="0"/>
                <a:cs typeface="Arial" panose="020B0604020202020204" pitchFamily="34" charset="0"/>
              </a:rPr>
              <a:t>Greatrix</a:t>
            </a:r>
            <a:r>
              <a:rPr lang="en-GB" sz="900" i="1" dirty="0">
                <a:effectLst/>
                <a:latin typeface="Arial" panose="020B0604020202020204" pitchFamily="34" charset="0"/>
                <a:ea typeface="Calibri" panose="020F0502020204030204" pitchFamily="34" charset="0"/>
                <a:cs typeface="Arial" panose="020B0604020202020204" pitchFamily="34" charset="0"/>
              </a:rPr>
              <a:t>. So go to your course tutor or the student union if you’re struggling.</a:t>
            </a:r>
          </a:p>
          <a:p>
            <a:pPr lvl="1">
              <a:lnSpc>
                <a:spcPct val="107000"/>
              </a:lnSpc>
              <a:spcAft>
                <a:spcPts val="800"/>
              </a:spcAft>
            </a:pPr>
            <a:r>
              <a:rPr lang="en-GB" sz="900" dirty="0">
                <a:hlinkClick r:id="rId5"/>
              </a:rPr>
              <a:t>  How serious is essay plagiarism? | Students | The Guardian</a:t>
            </a:r>
            <a:r>
              <a:rPr lang="en-GB" sz="900" dirty="0"/>
              <a:t>]</a:t>
            </a:r>
            <a:endParaRPr lang="en-GB" sz="900" dirty="0">
              <a:effectLst/>
              <a:latin typeface="Arial" panose="020B0604020202020204" pitchFamily="34" charset="0"/>
              <a:ea typeface="Calibri" panose="020F0502020204030204" pitchFamily="34" charset="0"/>
              <a:cs typeface="Arial" panose="020B0604020202020204" pitchFamily="34" charset="0"/>
            </a:endParaRPr>
          </a:p>
          <a:p>
            <a:r>
              <a:rPr lang="en-GB" sz="900" dirty="0">
                <a:effectLst/>
                <a:latin typeface="Arial" panose="020B0604020202020204" pitchFamily="34" charset="0"/>
                <a:ea typeface="Calibri" panose="020F0502020204030204" pitchFamily="34" charset="0"/>
                <a:cs typeface="Arial" panose="020B0604020202020204" pitchFamily="34" charset="0"/>
              </a:rPr>
              <a:t>Using critical thinking as part of checking work and making sure the students have referenced everything, would be asking questions such as “where did this information come from and is it accredited and accurate?” It would also mean arguing facts with the student to ensure they understand completely the rules against plagiarism. </a:t>
            </a:r>
            <a:endParaRPr lang="en-GB" sz="9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3D3B452A-6548-AE0C-18BD-3F7FC0D1ED41}"/>
              </a:ext>
            </a:extLst>
          </p:cNvPr>
          <p:cNvSpPr txBox="1"/>
          <p:nvPr/>
        </p:nvSpPr>
        <p:spPr>
          <a:xfrm>
            <a:off x="3698240" y="115417"/>
            <a:ext cx="3870960" cy="1061829"/>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Putting the skills involved with time management into practice will further help the student in their academic studies and will enable them to think critically, making important decisions as to which part of their research is more important and what they should be putting first in their planning. Time management is a very important part of student life, especially when trying to find a work, life balance. </a:t>
            </a:r>
          </a:p>
          <a:p>
            <a:endParaRPr lang="en-GB" sz="900" dirty="0"/>
          </a:p>
        </p:txBody>
      </p:sp>
    </p:spTree>
    <p:extLst>
      <p:ext uri="{BB962C8B-B14F-4D97-AF65-F5344CB8AC3E}">
        <p14:creationId xmlns:p14="http://schemas.microsoft.com/office/powerpoint/2010/main" val="14890015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63462-335B-44C7-9738-09E5C46255AF}"/>
              </a:ext>
            </a:extLst>
          </p:cNvPr>
          <p:cNvSpPr>
            <a:spLocks noGrp="1"/>
          </p:cNvSpPr>
          <p:nvPr>
            <p:ph type="title"/>
          </p:nvPr>
        </p:nvSpPr>
        <p:spPr>
          <a:xfrm>
            <a:off x="476693" y="215013"/>
            <a:ext cx="2840665" cy="932047"/>
          </a:xfrm>
        </p:spPr>
        <p:txBody>
          <a:bodyPr>
            <a:normAutofit/>
          </a:bodyPr>
          <a:lstStyle/>
          <a:p>
            <a:r>
              <a:rPr lang="en-GB" sz="1600"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954F70CE-8FC9-42C2-8718-45DDEB012261}"/>
              </a:ext>
            </a:extLst>
          </p:cNvPr>
          <p:cNvSpPr>
            <a:spLocks noGrp="1"/>
          </p:cNvSpPr>
          <p:nvPr>
            <p:ph idx="1"/>
          </p:nvPr>
        </p:nvSpPr>
        <p:spPr>
          <a:xfrm>
            <a:off x="476693" y="993055"/>
            <a:ext cx="10515600" cy="5311492"/>
          </a:xfrm>
        </p:spPr>
        <p:txBody>
          <a:bodyPr>
            <a:normAutofit fontScale="85000" lnSpcReduction="20000"/>
          </a:bodyPr>
          <a:lstStyle/>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Ennis (1987) </a:t>
            </a:r>
            <a:r>
              <a:rPr lang="en-GB" sz="1800" i="1" dirty="0">
                <a:effectLst/>
                <a:latin typeface="Arial" panose="020B0604020202020204" pitchFamily="34" charset="0"/>
                <a:ea typeface="Calibri" panose="020F0502020204030204" pitchFamily="34" charset="0"/>
                <a:cs typeface="Times New Roman" panose="02020603050405020304" pitchFamily="18" charset="0"/>
              </a:rPr>
              <a:t>Defining Critical Thinking</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How to Practice Critical Thinking Skills - </a:t>
            </a:r>
            <a:r>
              <a:rPr lang="en-GB" sz="1800" u="sng"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Experteer</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 Magazine</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Figure 2.1 Conceptual Framing of Plagiarism (adapted from Adam 2016) Plagiarism in Higher Education: talking through topics in academic integrity, Page 15.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Johnathan Haber. (2020) </a:t>
            </a:r>
            <a:r>
              <a:rPr lang="en-GB" sz="1800" i="1" dirty="0">
                <a:effectLst/>
                <a:latin typeface="Arial" panose="020B0604020202020204" pitchFamily="34" charset="0"/>
                <a:ea typeface="Calibri" panose="020F0502020204030204" pitchFamily="34" charset="0"/>
                <a:cs typeface="Times New Roman" panose="02020603050405020304" pitchFamily="18" charset="0"/>
              </a:rPr>
              <a:t>Critical Thinking. </a:t>
            </a:r>
            <a:r>
              <a:rPr lang="en-GB" sz="1800" dirty="0">
                <a:effectLst/>
                <a:latin typeface="Arial" panose="020B0604020202020204" pitchFamily="34" charset="0"/>
                <a:ea typeface="Calibri" panose="020F0502020204030204" pitchFamily="34" charset="0"/>
                <a:cs typeface="Times New Roman" panose="02020603050405020304" pitchFamily="18" charset="0"/>
              </a:rPr>
              <a:t>1st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edn</a:t>
            </a:r>
            <a:r>
              <a:rPr lang="en-GB" sz="1800" dirty="0">
                <a:effectLst/>
                <a:latin typeface="Arial" panose="020B0604020202020204" pitchFamily="34" charset="0"/>
                <a:ea typeface="Calibri" panose="020F0502020204030204" pitchFamily="34" charset="0"/>
                <a:cs typeface="Times New Roman" panose="02020603050405020304" pitchFamily="18" charset="0"/>
              </a:rPr>
              <a:t>, MTI Press.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ProQuest </a:t>
            </a:r>
            <a:r>
              <a:rPr lang="en-GB" sz="1800" u="sng"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Ebook</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 Central - Reader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Margulis. (2009) </a:t>
            </a:r>
            <a:r>
              <a:rPr lang="en-GB" sz="1800" i="1" dirty="0">
                <a:effectLst/>
                <a:latin typeface="Arial" panose="020B0604020202020204" pitchFamily="34" charset="0"/>
                <a:ea typeface="Calibri" panose="020F0502020204030204" pitchFamily="34" charset="0"/>
                <a:cs typeface="Times New Roman" panose="02020603050405020304" pitchFamily="18" charset="0"/>
              </a:rPr>
              <a:t>Time management: A realistic approach.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pdf (jacr.org)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Oxford University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Plagiarism | University of Oxford</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07</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September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err="1">
                <a:effectLst/>
                <a:latin typeface="Arial" panose="020B0604020202020204" pitchFamily="34" charset="0"/>
                <a:ea typeface="Calibri" panose="020F0502020204030204" pitchFamily="34" charset="0"/>
                <a:cs typeface="Times New Roman" panose="02020603050405020304" pitchFamily="18" charset="0"/>
              </a:rPr>
              <a:t>Roessingh</a:t>
            </a:r>
            <a:r>
              <a:rPr lang="en-GB" sz="1800" dirty="0">
                <a:effectLst/>
                <a:latin typeface="Arial" panose="020B0604020202020204" pitchFamily="34" charset="0"/>
                <a:ea typeface="Calibri" panose="020F0502020204030204" pitchFamily="34" charset="0"/>
                <a:cs typeface="Times New Roman" panose="02020603050405020304" pitchFamily="18" charset="0"/>
              </a:rPr>
              <a:t> H. (2020) ‘The benefits of Note-Taking by hand’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The benefits of note-taking by hand - BBC </a:t>
            </a:r>
            <a:r>
              <a:rPr lang="en-GB" sz="1800" u="sng"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Worklife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Sarah Eaton (2021) </a:t>
            </a:r>
            <a:r>
              <a:rPr lang="en-GB" sz="1800" i="1" dirty="0">
                <a:effectLst/>
                <a:latin typeface="Arial" panose="020B0604020202020204" pitchFamily="34" charset="0"/>
                <a:ea typeface="Calibri" panose="020F0502020204030204" pitchFamily="34" charset="0"/>
                <a:cs typeface="Times New Roman" panose="02020603050405020304" pitchFamily="18" charset="0"/>
              </a:rPr>
              <a:t>Plagiarism In Higher Education</a:t>
            </a:r>
            <a:r>
              <a:rPr lang="en-GB" sz="1800" dirty="0">
                <a:effectLst/>
                <a:latin typeface="Arial" panose="020B0604020202020204" pitchFamily="34" charset="0"/>
                <a:ea typeface="Calibri" panose="020F0502020204030204" pitchFamily="34" charset="0"/>
                <a:cs typeface="Times New Roman" panose="02020603050405020304" pitchFamily="18" charset="0"/>
              </a:rPr>
              <a:t>, ABC – CLIO, LLC available at: </a:t>
            </a:r>
            <a:r>
              <a:rPr lang="fr-FR" sz="1800" u="sng"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ProQuest</a:t>
            </a:r>
            <a:r>
              <a:rPr lang="fr-FR"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 Ebook Central - </a:t>
            </a:r>
            <a:r>
              <a:rPr lang="fr-FR" sz="1800" u="sng"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Detail</a:t>
            </a:r>
            <a:r>
              <a:rPr lang="fr-FR"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 page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University Of Oxford. </a:t>
            </a:r>
            <a:r>
              <a:rPr lang="en-GB" sz="1800" i="1" dirty="0">
                <a:effectLst/>
                <a:latin typeface="Arial" panose="020B0604020202020204" pitchFamily="34" charset="0"/>
                <a:ea typeface="Calibri" panose="020F0502020204030204" pitchFamily="34" charset="0"/>
                <a:cs typeface="Times New Roman" panose="02020603050405020304" pitchFamily="18" charset="0"/>
              </a:rPr>
              <a:t>Plagiarism</a:t>
            </a:r>
            <a:r>
              <a:rPr lang="en-GB" sz="18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Plagiarism | University of Oxford</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on 17/09/2022)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Valerie P Jackson MD (2009) </a:t>
            </a:r>
            <a:r>
              <a:rPr lang="en-GB" sz="1800" i="1" dirty="0">
                <a:effectLst/>
                <a:latin typeface="Arial" panose="020B0604020202020204" pitchFamily="34" charset="0"/>
                <a:ea typeface="Calibri" panose="020F0502020204030204" pitchFamily="34" charset="0"/>
                <a:cs typeface="Times New Roman" panose="02020603050405020304" pitchFamily="18" charset="0"/>
              </a:rPr>
              <a:t>Time management: A realistic approach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Time Management: A Realistic Approach – ScienceDirect</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on 07</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September 2022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2117562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3629</TotalTime>
  <Words>1561</Words>
  <Application>Microsoft Office PowerPoint</Application>
  <PresentationFormat>Widescreen</PresentationFormat>
  <Paragraphs>58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Jade Calvert</dc:creator>
  <cp:lastModifiedBy>Jade Calvert</cp:lastModifiedBy>
  <cp:revision>1</cp:revision>
  <dcterms:created xsi:type="dcterms:W3CDTF">2022-09-06T15:24:25Z</dcterms:created>
  <dcterms:modified xsi:type="dcterms:W3CDTF">2022-09-17T17:54:25Z</dcterms:modified>
</cp:coreProperties>
</file>