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48"/>
  </p:notesMasterIdLst>
  <p:handoutMasterIdLst>
    <p:handoutMasterId r:id="rId49"/>
  </p:handoutMasterIdLst>
  <p:sldIdLst>
    <p:sldId id="314" r:id="rId2"/>
    <p:sldId id="579" r:id="rId3"/>
    <p:sldId id="583" r:id="rId4"/>
    <p:sldId id="549" r:id="rId5"/>
    <p:sldId id="550" r:id="rId6"/>
    <p:sldId id="551" r:id="rId7"/>
    <p:sldId id="552" r:id="rId8"/>
    <p:sldId id="553" r:id="rId9"/>
    <p:sldId id="554" r:id="rId10"/>
    <p:sldId id="555" r:id="rId11"/>
    <p:sldId id="556" r:id="rId12"/>
    <p:sldId id="557" r:id="rId13"/>
    <p:sldId id="558" r:id="rId14"/>
    <p:sldId id="562" r:id="rId15"/>
    <p:sldId id="563" r:id="rId16"/>
    <p:sldId id="564" r:id="rId17"/>
    <p:sldId id="584" r:id="rId18"/>
    <p:sldId id="585" r:id="rId19"/>
    <p:sldId id="586" r:id="rId20"/>
    <p:sldId id="565" r:id="rId21"/>
    <p:sldId id="566" r:id="rId22"/>
    <p:sldId id="567" r:id="rId23"/>
    <p:sldId id="568" r:id="rId24"/>
    <p:sldId id="569" r:id="rId25"/>
    <p:sldId id="570" r:id="rId26"/>
    <p:sldId id="571" r:id="rId27"/>
    <p:sldId id="572" r:id="rId28"/>
    <p:sldId id="573" r:id="rId29"/>
    <p:sldId id="574" r:id="rId30"/>
    <p:sldId id="575" r:id="rId31"/>
    <p:sldId id="581" r:id="rId32"/>
    <p:sldId id="582" r:id="rId33"/>
    <p:sldId id="592" r:id="rId34"/>
    <p:sldId id="576" r:id="rId35"/>
    <p:sldId id="603" r:id="rId36"/>
    <p:sldId id="580" r:id="rId37"/>
    <p:sldId id="590" r:id="rId38"/>
    <p:sldId id="591" r:id="rId39"/>
    <p:sldId id="587" r:id="rId40"/>
    <p:sldId id="588" r:id="rId41"/>
    <p:sldId id="598" r:id="rId42"/>
    <p:sldId id="599" r:id="rId43"/>
    <p:sldId id="600" r:id="rId44"/>
    <p:sldId id="601" r:id="rId45"/>
    <p:sldId id="594" r:id="rId46"/>
    <p:sldId id="602" r:id="rId47"/>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Lst>
        </p14:section>
        <p14:section name="Untitled Section" id="{F0775640-F074-4B4C-9F63-5684BD74D745}">
          <p14:sldIdLst>
            <p14:sldId id="579"/>
            <p14:sldId id="583"/>
            <p14:sldId id="549"/>
            <p14:sldId id="550"/>
            <p14:sldId id="551"/>
            <p14:sldId id="552"/>
            <p14:sldId id="553"/>
            <p14:sldId id="554"/>
            <p14:sldId id="555"/>
            <p14:sldId id="556"/>
            <p14:sldId id="557"/>
            <p14:sldId id="558"/>
            <p14:sldId id="562"/>
            <p14:sldId id="563"/>
            <p14:sldId id="564"/>
            <p14:sldId id="584"/>
            <p14:sldId id="585"/>
            <p14:sldId id="586"/>
            <p14:sldId id="565"/>
            <p14:sldId id="566"/>
            <p14:sldId id="567"/>
            <p14:sldId id="568"/>
            <p14:sldId id="569"/>
            <p14:sldId id="570"/>
            <p14:sldId id="571"/>
            <p14:sldId id="572"/>
            <p14:sldId id="573"/>
            <p14:sldId id="574"/>
            <p14:sldId id="575"/>
            <p14:sldId id="581"/>
            <p14:sldId id="582"/>
            <p14:sldId id="592"/>
            <p14:sldId id="576"/>
            <p14:sldId id="603"/>
            <p14:sldId id="580"/>
            <p14:sldId id="590"/>
            <p14:sldId id="591"/>
            <p14:sldId id="587"/>
            <p14:sldId id="588"/>
            <p14:sldId id="598"/>
            <p14:sldId id="599"/>
            <p14:sldId id="600"/>
            <p14:sldId id="601"/>
            <p14:sldId id="594"/>
            <p14:sldId id="60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6433" autoAdjust="0"/>
  </p:normalViewPr>
  <p:slideViewPr>
    <p:cSldViewPr snapToGrid="0">
      <p:cViewPr varScale="1">
        <p:scale>
          <a:sx n="74" d="100"/>
          <a:sy n="74" d="100"/>
        </p:scale>
        <p:origin x="1446"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8" d="100"/>
          <a:sy n="58" d="100"/>
        </p:scale>
        <p:origin x="-1068" y="-78"/>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smtClean="0"/>
              <a:t>Click to edit Master text styles</a:t>
            </a:r>
          </a:p>
          <a:p>
            <a:pPr lvl="1"/>
            <a:r>
              <a:rPr lang="en-US" altLang="en-US" noProof="0" smtClean="0"/>
              <a:t>Second level</a:t>
            </a:r>
          </a:p>
          <a:p>
            <a:pPr lvl="2"/>
            <a:r>
              <a:rPr lang="en-US" altLang="en-US" noProof="0" smtClean="0"/>
              <a:t>Third level</a:t>
            </a:r>
          </a:p>
          <a:p>
            <a:pPr lvl="3"/>
            <a:r>
              <a:rPr lang="en-US" altLang="en-US" noProof="0" smtClean="0"/>
              <a:t>Fourth level</a:t>
            </a:r>
          </a:p>
          <a:p>
            <a:pPr lvl="4"/>
            <a:r>
              <a:rPr lang="en-US" altLang="en-US" noProof="0" smtClean="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1D68F69-EA38-4BF2-AACB-9A80CFE5F833}" type="slidenum">
              <a:rPr lang="en-US" altLang="en-US" smtClean="0"/>
              <a:pPr>
                <a:defRPr/>
              </a:pPr>
              <a:t>6</a:t>
            </a:fld>
            <a:endParaRPr lang="en-US" altLang="en-US"/>
          </a:p>
        </p:txBody>
      </p:sp>
    </p:spTree>
    <p:extLst>
      <p:ext uri="{BB962C8B-B14F-4D97-AF65-F5344CB8AC3E}">
        <p14:creationId xmlns:p14="http://schemas.microsoft.com/office/powerpoint/2010/main" val="3863527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1D68F69-EA38-4BF2-AACB-9A80CFE5F833}" type="slidenum">
              <a:rPr lang="en-US" altLang="en-US" smtClean="0"/>
              <a:pPr>
                <a:defRPr/>
              </a:pPr>
              <a:t>12</a:t>
            </a:fld>
            <a:endParaRPr lang="en-US" altLang="en-US"/>
          </a:p>
        </p:txBody>
      </p:sp>
    </p:spTree>
    <p:extLst>
      <p:ext uri="{BB962C8B-B14F-4D97-AF65-F5344CB8AC3E}">
        <p14:creationId xmlns:p14="http://schemas.microsoft.com/office/powerpoint/2010/main" val="32088752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smtClean="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smtClean="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a:t>WAN</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a:t>WAN</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smtClean="0"/>
              <a:t>Interrupts</a:t>
            </a:r>
            <a:endParaRPr lang="en-US" altLang="en-US" sz="4000" dirty="0" smtClean="0"/>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smtClean="0"/>
              <a:t>Lecturer: Michael Dacey</a:t>
            </a:r>
          </a:p>
          <a:p>
            <a:pPr>
              <a:buFont typeface="Monotype Sorts" pitchFamily="2" charset="2"/>
              <a:buNone/>
            </a:pPr>
            <a:endParaRPr lang="en-US" altLang="en-US" sz="3200" smtClean="0"/>
          </a:p>
          <a:p>
            <a:pPr>
              <a:buFont typeface="Monotype Sorts" pitchFamily="2" charset="2"/>
              <a:buNone/>
            </a:pPr>
            <a:r>
              <a:rPr lang="en-US" altLang="en-US" sz="3200" smtClean="0"/>
              <a:t>E-mail: michael.dacey@sihe.ac.uk</a:t>
            </a:r>
          </a:p>
          <a:p>
            <a:pPr>
              <a:buFont typeface="Monotype Sorts" pitchFamily="2" charset="2"/>
              <a:buNone/>
            </a:pPr>
            <a:endParaRPr lang="en-US" altLang="en-US" sz="3200" smtClean="0"/>
          </a:p>
          <a:p>
            <a:pPr>
              <a:buFont typeface="Monotype Sorts" pitchFamily="2" charset="2"/>
              <a:buNone/>
            </a:pPr>
            <a:r>
              <a:rPr lang="en-US" altLang="en-US" sz="3200" smtClean="0"/>
              <a:t>Room: MH308</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Categories of Interrupts</a:t>
            </a:r>
            <a:endParaRPr lang="en-GB" dirty="0"/>
          </a:p>
        </p:txBody>
      </p:sp>
      <p:sp>
        <p:nvSpPr>
          <p:cNvPr id="3" name="Content Placeholder 2"/>
          <p:cNvSpPr>
            <a:spLocks noGrp="1"/>
          </p:cNvSpPr>
          <p:nvPr>
            <p:ph idx="1"/>
          </p:nvPr>
        </p:nvSpPr>
        <p:spPr/>
        <p:txBody>
          <a:bodyPr>
            <a:normAutofit/>
          </a:bodyPr>
          <a:lstStyle/>
          <a:p>
            <a:r>
              <a:rPr lang="en-GB" dirty="0" smtClean="0"/>
              <a:t>External Interrupts (or Hardware Interrupts)</a:t>
            </a:r>
          </a:p>
          <a:p>
            <a:pPr lvl="1"/>
            <a:r>
              <a:rPr lang="en-GB" dirty="0" smtClean="0">
                <a:sym typeface="Wingdings" panose="05000000000000000000" pitchFamily="2" charset="2"/>
              </a:rPr>
              <a:t>asynchronous events generated by external hardware</a:t>
            </a:r>
          </a:p>
          <a:p>
            <a:r>
              <a:rPr lang="en-GB" dirty="0" smtClean="0">
                <a:sym typeface="Wingdings" panose="05000000000000000000" pitchFamily="2" charset="2"/>
              </a:rPr>
              <a:t>Software Interrupts (or Traps)</a:t>
            </a:r>
          </a:p>
          <a:p>
            <a:pPr lvl="1"/>
            <a:r>
              <a:rPr lang="en-GB" dirty="0" smtClean="0">
                <a:sym typeface="Wingdings" panose="05000000000000000000" pitchFamily="2" charset="2"/>
              </a:rPr>
              <a:t>synchronous events generated by special software instructions placed in the program</a:t>
            </a:r>
          </a:p>
          <a:p>
            <a:r>
              <a:rPr lang="en-GB" dirty="0" smtClean="0">
                <a:sym typeface="Wingdings" panose="05000000000000000000" pitchFamily="2" charset="2"/>
              </a:rPr>
              <a:t>Internal Interrupts (or Exceptions)</a:t>
            </a:r>
          </a:p>
          <a:p>
            <a:pPr lvl="1"/>
            <a:r>
              <a:rPr lang="en-GB" dirty="0" smtClean="0">
                <a:sym typeface="Wingdings" panose="05000000000000000000" pitchFamily="2" charset="2"/>
              </a:rPr>
              <a:t>synchronous events generated by the processor itself whenever some abnormal condition occurs during instruction execution e.g. a divide by zero error when executing a division instruction</a:t>
            </a:r>
            <a:endParaRPr lang="en-GB" dirty="0"/>
          </a:p>
        </p:txBody>
      </p:sp>
    </p:spTree>
    <p:extLst>
      <p:ext uri="{BB962C8B-B14F-4D97-AF65-F5344CB8AC3E}">
        <p14:creationId xmlns:p14="http://schemas.microsoft.com/office/powerpoint/2010/main" val="57821943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“Every human being can be viewed as smart processor. If, as a student,  you are programmed to sleep during the third 10mins of class, it is a </a:t>
            </a:r>
            <a:r>
              <a:rPr lang="en-GB" b="1" dirty="0" smtClean="0"/>
              <a:t>software interrupt </a:t>
            </a:r>
            <a:r>
              <a:rPr lang="en-GB" dirty="0" smtClean="0"/>
              <a:t>if you fall asleep; everyone else in the class is well prepared to see that happen. While you are sleeping, the lecturer awakens you. This is an </a:t>
            </a:r>
            <a:r>
              <a:rPr lang="en-GB" b="1" dirty="0" smtClean="0"/>
              <a:t>external interrupt</a:t>
            </a:r>
            <a:r>
              <a:rPr lang="en-GB" dirty="0" smtClean="0"/>
              <a:t>. If the topic is very interesting, you may fee guilty about sleeping and this is an </a:t>
            </a:r>
            <a:r>
              <a:rPr lang="en-GB" b="1" dirty="0" smtClean="0"/>
              <a:t>internal interrupt</a:t>
            </a:r>
            <a:r>
              <a:rPr lang="en-GB" dirty="0" smtClean="0"/>
              <a:t>.”</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45982298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Interrupt Request</a:t>
            </a:r>
            <a:endParaRPr lang="en-GB" dirty="0"/>
          </a:p>
        </p:txBody>
      </p:sp>
      <p:sp>
        <p:nvSpPr>
          <p:cNvPr id="3" name="Content Placeholder 2"/>
          <p:cNvSpPr>
            <a:spLocks noGrp="1"/>
          </p:cNvSpPr>
          <p:nvPr>
            <p:ph idx="1"/>
          </p:nvPr>
        </p:nvSpPr>
        <p:spPr>
          <a:xfrm>
            <a:off x="1047750" y="1256232"/>
            <a:ext cx="7029450" cy="4582593"/>
          </a:xfrm>
        </p:spPr>
        <p:txBody>
          <a:bodyPr/>
          <a:lstStyle/>
          <a:p>
            <a:r>
              <a:rPr lang="en-GB" dirty="0" smtClean="0"/>
              <a:t>An interrupt is a control signal via which external logic can demand the microprocessor attention know as an </a:t>
            </a:r>
            <a:r>
              <a:rPr lang="en-GB" dirty="0"/>
              <a:t>I</a:t>
            </a:r>
            <a:r>
              <a:rPr lang="en-GB" dirty="0" smtClean="0"/>
              <a:t>nterrupt </a:t>
            </a:r>
            <a:r>
              <a:rPr lang="en-GB" dirty="0"/>
              <a:t>R</a:t>
            </a:r>
            <a:r>
              <a:rPr lang="en-GB" dirty="0" smtClean="0"/>
              <a:t>equest</a:t>
            </a:r>
          </a:p>
          <a:p>
            <a:pPr marL="0" indent="0">
              <a:buNone/>
            </a:pPr>
            <a:r>
              <a:rPr lang="en-GB" b="1" u="sng" dirty="0" smtClean="0"/>
              <a:t>Scenario</a:t>
            </a:r>
          </a:p>
          <a:p>
            <a:r>
              <a:rPr lang="en-GB" dirty="0" smtClean="0"/>
              <a:t>We need to regulate the temperature of a chemical process. Obviously, there is a delay between turning the heater on and the chemicals reaching the correct temperature.</a:t>
            </a:r>
          </a:p>
          <a:p>
            <a:r>
              <a:rPr lang="en-GB" dirty="0" smtClean="0"/>
              <a:t>Furthermore, assume it takes ½s for the sensor to read the temperature</a:t>
            </a:r>
          </a:p>
          <a:p>
            <a:r>
              <a:rPr lang="en-GB" dirty="0" smtClean="0"/>
              <a:t>We need 2 programs</a:t>
            </a:r>
          </a:p>
          <a:p>
            <a:pPr lvl="1"/>
            <a:r>
              <a:rPr lang="en-GB" dirty="0" smtClean="0"/>
              <a:t>ADJUST to calculates the duration the heater must be on for based on the chemicals current temperature</a:t>
            </a:r>
          </a:p>
          <a:p>
            <a:pPr lvl="1"/>
            <a:r>
              <a:rPr lang="en-GB" dirty="0" smtClean="0"/>
              <a:t>RECORD that monitors the temperature using a sensor, interprets the data and records the temperature reading</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368436039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652019" y="1724025"/>
            <a:ext cx="3291955" cy="4114800"/>
          </a:xfrm>
        </p:spPr>
        <p:txBody>
          <a:bodyPr/>
          <a:lstStyle/>
          <a:p>
            <a:r>
              <a:rPr lang="en-GB" dirty="0" smtClean="0"/>
              <a:t>When should ADJUST read the temperature?</a:t>
            </a:r>
          </a:p>
          <a:p>
            <a:r>
              <a:rPr lang="en-GB" dirty="0" smtClean="0"/>
              <a:t>How do we know when the temperature changes?</a:t>
            </a:r>
          </a:p>
          <a:p>
            <a:r>
              <a:rPr lang="en-GB" dirty="0" smtClean="0"/>
              <a:t>Could poll the sensor but how many times and how much processor time would be wasting</a:t>
            </a:r>
          </a:p>
          <a:p>
            <a:endParaRPr lang="en-GB" dirty="0"/>
          </a:p>
          <a:p>
            <a:r>
              <a:rPr lang="en-GB" dirty="0" smtClean="0"/>
              <a:t>The I/O data entry requires a tiny fraction of the microprocessors time, but it’s asynchronous</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5" name="Picture 4"/>
          <p:cNvPicPr>
            <a:picLocks noChangeAspect="1"/>
          </p:cNvPicPr>
          <p:nvPr/>
        </p:nvPicPr>
        <p:blipFill>
          <a:blip r:embed="rId2"/>
          <a:stretch>
            <a:fillRect/>
          </a:stretch>
        </p:blipFill>
        <p:spPr>
          <a:xfrm>
            <a:off x="257175" y="1870282"/>
            <a:ext cx="5394845" cy="3390900"/>
          </a:xfrm>
          <a:prstGeom prst="rect">
            <a:avLst/>
          </a:prstGeom>
        </p:spPr>
      </p:pic>
    </p:spTree>
    <p:extLst>
      <p:ext uri="{BB962C8B-B14F-4D97-AF65-F5344CB8AC3E}">
        <p14:creationId xmlns:p14="http://schemas.microsoft.com/office/powerpoint/2010/main" val="284613899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3"/>
          <a:stretch>
            <a:fillRect/>
          </a:stretch>
        </p:blipFill>
        <p:spPr>
          <a:xfrm>
            <a:off x="229184" y="844550"/>
            <a:ext cx="8752006" cy="5190490"/>
          </a:xfrm>
          <a:prstGeom prst="rect">
            <a:avLst/>
          </a:prstGeom>
          <a:solidFill>
            <a:schemeClr val="bg1"/>
          </a:solidFill>
        </p:spPr>
      </p:pic>
      <p:sp>
        <p:nvSpPr>
          <p:cNvPr id="2" name="Title 1"/>
          <p:cNvSpPr>
            <a:spLocks noGrp="1"/>
          </p:cNvSpPr>
          <p:nvPr>
            <p:ph type="title"/>
          </p:nvPr>
        </p:nvSpPr>
        <p:spPr/>
        <p:txBody>
          <a:bodyPr/>
          <a:lstStyle/>
          <a:p>
            <a:r>
              <a:rPr lang="en-GB" dirty="0" smtClean="0"/>
              <a:t>Interrupt Request and </a:t>
            </a:r>
            <a:r>
              <a:rPr lang="en-GB" dirty="0" err="1" smtClean="0"/>
              <a:t>Ack</a:t>
            </a:r>
            <a:endParaRPr lang="en-GB" dirty="0"/>
          </a:p>
        </p:txBody>
      </p:sp>
      <p:sp>
        <p:nvSpPr>
          <p:cNvPr id="4" name="Footer Placeholder 3"/>
          <p:cNvSpPr>
            <a:spLocks noGrp="1"/>
          </p:cNvSpPr>
          <p:nvPr>
            <p:ph type="ftr" sz="quarter" idx="10"/>
          </p:nvPr>
        </p:nvSpPr>
        <p:spPr/>
        <p:txBody>
          <a:bodyPr/>
          <a:lstStyle/>
          <a:p>
            <a:pPr>
              <a:defRPr/>
            </a:pPr>
            <a:r>
              <a:rPr lang="en-US" altLang="en-US" dirty="0" smtClean="0"/>
              <a:t>WAN</a:t>
            </a:r>
            <a:endParaRPr lang="en-US" altLang="en-US" dirty="0"/>
          </a:p>
        </p:txBody>
      </p:sp>
      <p:sp>
        <p:nvSpPr>
          <p:cNvPr id="8" name="TextBox 7"/>
          <p:cNvSpPr txBox="1"/>
          <p:nvPr/>
        </p:nvSpPr>
        <p:spPr>
          <a:xfrm>
            <a:off x="1454456" y="1858710"/>
            <a:ext cx="312906" cy="369332"/>
          </a:xfrm>
          <a:prstGeom prst="rect">
            <a:avLst/>
          </a:prstGeom>
          <a:noFill/>
        </p:spPr>
        <p:txBody>
          <a:bodyPr wrap="none" rtlCol="0">
            <a:spAutoFit/>
          </a:bodyPr>
          <a:lstStyle/>
          <a:p>
            <a:pPr algn="ctr"/>
            <a:r>
              <a:rPr lang="en-GB" dirty="0" smtClean="0">
                <a:solidFill>
                  <a:srgbClr val="FF0000"/>
                </a:solidFill>
              </a:rPr>
              <a:t>1</a:t>
            </a:r>
            <a:endParaRPr lang="en-GB" dirty="0">
              <a:solidFill>
                <a:srgbClr val="FF0000"/>
              </a:solidFill>
            </a:endParaRPr>
          </a:p>
        </p:txBody>
      </p:sp>
      <p:sp>
        <p:nvSpPr>
          <p:cNvPr id="9" name="Oval 8"/>
          <p:cNvSpPr/>
          <p:nvPr/>
        </p:nvSpPr>
        <p:spPr bwMode="auto">
          <a:xfrm>
            <a:off x="1428819" y="1815655"/>
            <a:ext cx="401652" cy="410198"/>
          </a:xfrm>
          <a:prstGeom prst="ellipse">
            <a:avLst/>
          </a:prstGeom>
          <a:noFill/>
          <a:ln w="285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0" name="TextBox 9"/>
          <p:cNvSpPr txBox="1"/>
          <p:nvPr/>
        </p:nvSpPr>
        <p:spPr>
          <a:xfrm>
            <a:off x="2137723" y="1303224"/>
            <a:ext cx="376015" cy="369332"/>
          </a:xfrm>
          <a:prstGeom prst="rect">
            <a:avLst/>
          </a:prstGeom>
          <a:noFill/>
        </p:spPr>
        <p:txBody>
          <a:bodyPr wrap="square" rtlCol="0">
            <a:spAutoFit/>
          </a:bodyPr>
          <a:lstStyle/>
          <a:p>
            <a:pPr algn="ctr"/>
            <a:r>
              <a:rPr lang="en-GB" dirty="0">
                <a:solidFill>
                  <a:srgbClr val="FF0000"/>
                </a:solidFill>
              </a:rPr>
              <a:t>2</a:t>
            </a:r>
          </a:p>
        </p:txBody>
      </p:sp>
      <p:sp>
        <p:nvSpPr>
          <p:cNvPr id="11" name="Oval 10"/>
          <p:cNvSpPr/>
          <p:nvPr/>
        </p:nvSpPr>
        <p:spPr bwMode="auto">
          <a:xfrm>
            <a:off x="2112087" y="1277587"/>
            <a:ext cx="401652" cy="410198"/>
          </a:xfrm>
          <a:prstGeom prst="ellipse">
            <a:avLst/>
          </a:prstGeom>
          <a:noFill/>
          <a:ln w="285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2" name="TextBox 11"/>
          <p:cNvSpPr txBox="1"/>
          <p:nvPr/>
        </p:nvSpPr>
        <p:spPr>
          <a:xfrm>
            <a:off x="4063489" y="2785385"/>
            <a:ext cx="312906" cy="369332"/>
          </a:xfrm>
          <a:prstGeom prst="rect">
            <a:avLst/>
          </a:prstGeom>
          <a:noFill/>
        </p:spPr>
        <p:txBody>
          <a:bodyPr wrap="none" rtlCol="0">
            <a:spAutoFit/>
          </a:bodyPr>
          <a:lstStyle/>
          <a:p>
            <a:pPr algn="ctr"/>
            <a:r>
              <a:rPr lang="en-GB" dirty="0" smtClean="0">
                <a:solidFill>
                  <a:srgbClr val="FF0000"/>
                </a:solidFill>
              </a:rPr>
              <a:t>3</a:t>
            </a:r>
            <a:endParaRPr lang="en-GB" dirty="0">
              <a:solidFill>
                <a:srgbClr val="FF0000"/>
              </a:solidFill>
            </a:endParaRPr>
          </a:p>
        </p:txBody>
      </p:sp>
      <p:sp>
        <p:nvSpPr>
          <p:cNvPr id="13" name="Oval 12"/>
          <p:cNvSpPr/>
          <p:nvPr/>
        </p:nvSpPr>
        <p:spPr bwMode="auto">
          <a:xfrm>
            <a:off x="4029143" y="2759748"/>
            <a:ext cx="401652" cy="410198"/>
          </a:xfrm>
          <a:prstGeom prst="ellipse">
            <a:avLst/>
          </a:prstGeom>
          <a:noFill/>
          <a:ln w="285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5" name="TextBox 14"/>
          <p:cNvSpPr txBox="1"/>
          <p:nvPr/>
        </p:nvSpPr>
        <p:spPr>
          <a:xfrm>
            <a:off x="722812" y="5111710"/>
            <a:ext cx="2621280" cy="923330"/>
          </a:xfrm>
          <a:prstGeom prst="rect">
            <a:avLst/>
          </a:prstGeom>
          <a:noFill/>
        </p:spPr>
        <p:txBody>
          <a:bodyPr wrap="square" rtlCol="0">
            <a:spAutoFit/>
          </a:bodyPr>
          <a:lstStyle/>
          <a:p>
            <a:r>
              <a:rPr lang="en-GB" dirty="0" smtClean="0"/>
              <a:t>2 address bits required to select either Port A, B or C</a:t>
            </a:r>
            <a:endParaRPr lang="en-GB" dirty="0"/>
          </a:p>
        </p:txBody>
      </p:sp>
      <p:cxnSp>
        <p:nvCxnSpPr>
          <p:cNvPr id="17" name="Straight Arrow Connector 16"/>
          <p:cNvCxnSpPr/>
          <p:nvPr/>
        </p:nvCxnSpPr>
        <p:spPr bwMode="auto">
          <a:xfrm flipV="1">
            <a:off x="1830471" y="2481943"/>
            <a:ext cx="1801003" cy="254290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0908919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Handling Interrupt Request</a:t>
            </a:r>
            <a:endParaRPr lang="en-GB" dirty="0"/>
          </a:p>
        </p:txBody>
      </p:sp>
      <p:sp>
        <p:nvSpPr>
          <p:cNvPr id="3" name="Content Placeholder 2"/>
          <p:cNvSpPr>
            <a:spLocks noGrp="1"/>
          </p:cNvSpPr>
          <p:nvPr>
            <p:ph idx="1"/>
          </p:nvPr>
        </p:nvSpPr>
        <p:spPr>
          <a:xfrm>
            <a:off x="1047750" y="1230594"/>
            <a:ext cx="7029450" cy="4608231"/>
          </a:xfrm>
        </p:spPr>
        <p:txBody>
          <a:bodyPr/>
          <a:lstStyle/>
          <a:p>
            <a:r>
              <a:rPr lang="en-GB" dirty="0" smtClean="0"/>
              <a:t>A three step sequence allows the temperature sensor to interrupt the microprocessor</a:t>
            </a:r>
          </a:p>
          <a:p>
            <a:pPr marL="457200" indent="-457200">
              <a:buFont typeface="+mj-lt"/>
              <a:buAutoNum type="arabicPeriod"/>
            </a:pPr>
            <a:r>
              <a:rPr lang="en-GB" dirty="0" smtClean="0"/>
              <a:t>The temperature sensor raises an interrupt signal (IREQ) via the control bus</a:t>
            </a:r>
          </a:p>
          <a:p>
            <a:pPr marL="457200" indent="-457200">
              <a:buFont typeface="+mj-lt"/>
              <a:buAutoNum type="arabicPeriod"/>
            </a:pPr>
            <a:r>
              <a:rPr lang="en-GB" dirty="0" smtClean="0"/>
              <a:t>The microprocessor can accept or reject the request by raising the interrupt acknowledge signal (IACK) on the control bus</a:t>
            </a:r>
          </a:p>
          <a:p>
            <a:pPr marL="457200" indent="-457200">
              <a:buFont typeface="+mj-lt"/>
              <a:buAutoNum type="arabicPeriod"/>
            </a:pPr>
            <a:r>
              <a:rPr lang="en-GB" dirty="0" smtClean="0"/>
              <a:t>The temperature sensor uses IACK signal as an enable, causing it to transfer the temperature data to I/O Port A, and removes the IREQ signal to indicate that the interrupt request has been serviced. The sensor is no longer interrupting the processor. The microprocessor knows that data is available to read, and executes an associated interrupt service routine (RECORD in our example) to read it.</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38103756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IREQ/IACK Timing</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3" name="Picture 2"/>
          <p:cNvPicPr>
            <a:picLocks noChangeAspect="1"/>
          </p:cNvPicPr>
          <p:nvPr/>
        </p:nvPicPr>
        <p:blipFill>
          <a:blip r:embed="rId2"/>
          <a:stretch>
            <a:fillRect/>
          </a:stretch>
        </p:blipFill>
        <p:spPr>
          <a:xfrm>
            <a:off x="79375" y="910874"/>
            <a:ext cx="8976327" cy="3985865"/>
          </a:xfrm>
          <a:prstGeom prst="rect">
            <a:avLst/>
          </a:prstGeom>
        </p:spPr>
      </p:pic>
      <p:sp>
        <p:nvSpPr>
          <p:cNvPr id="7" name="Content Placeholder 2"/>
          <p:cNvSpPr>
            <a:spLocks noGrp="1"/>
          </p:cNvSpPr>
          <p:nvPr>
            <p:ph idx="1"/>
          </p:nvPr>
        </p:nvSpPr>
        <p:spPr>
          <a:xfrm>
            <a:off x="1047750" y="4896739"/>
            <a:ext cx="7029450" cy="1640586"/>
          </a:xfrm>
        </p:spPr>
        <p:txBody>
          <a:bodyPr/>
          <a:lstStyle/>
          <a:p>
            <a:r>
              <a:rPr lang="en-GB" b="1" dirty="0" smtClean="0"/>
              <a:t>Interrupt Latency</a:t>
            </a:r>
            <a:r>
              <a:rPr lang="en-GB" dirty="0" smtClean="0"/>
              <a:t>: delay between IRQ being raised and first ISR instruction being executed</a:t>
            </a:r>
          </a:p>
          <a:p>
            <a:r>
              <a:rPr lang="en-GB" b="1" dirty="0" smtClean="0"/>
              <a:t>Interrupt Response Time</a:t>
            </a:r>
            <a:r>
              <a:rPr lang="en-GB" dirty="0" smtClean="0"/>
              <a:t>: time interval between IRQ being raised and completion of the ISR (and any associated OS server/driver task)</a:t>
            </a:r>
            <a:endParaRPr lang="en-GB" dirty="0"/>
          </a:p>
        </p:txBody>
      </p:sp>
    </p:spTree>
    <p:extLst>
      <p:ext uri="{BB962C8B-B14F-4D97-AF65-F5344CB8AC3E}">
        <p14:creationId xmlns:p14="http://schemas.microsoft.com/office/powerpoint/2010/main" val="169856370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Interrupt Service Routine (ISR)</a:t>
            </a:r>
            <a:endParaRPr lang="en-GB" dirty="0"/>
          </a:p>
        </p:txBody>
      </p:sp>
      <p:sp>
        <p:nvSpPr>
          <p:cNvPr id="3" name="Content Placeholder 2"/>
          <p:cNvSpPr>
            <a:spLocks noGrp="1"/>
          </p:cNvSpPr>
          <p:nvPr>
            <p:ph idx="1"/>
          </p:nvPr>
        </p:nvSpPr>
        <p:spPr>
          <a:xfrm>
            <a:off x="1047750" y="1091635"/>
            <a:ext cx="7029450" cy="4114800"/>
          </a:xfrm>
        </p:spPr>
        <p:txBody>
          <a:bodyPr/>
          <a:lstStyle/>
          <a:p>
            <a:r>
              <a:rPr lang="en-GB" dirty="0" smtClean="0"/>
              <a:t>The purpose of any interrupt is to tell the microprocessor that it must suspend whatever it is doing, and in our example, read the data that has been sent to the Parallel I/O chip by the sensor</a:t>
            </a:r>
          </a:p>
          <a:p>
            <a:pPr marL="457200" indent="-457200">
              <a:buFont typeface="+mj-lt"/>
              <a:buAutoNum type="alphaUcPeriod"/>
            </a:pPr>
            <a:r>
              <a:rPr lang="en-GB" dirty="0" smtClean="0"/>
              <a:t>Microprocessor selects ISR to handle interrupt request</a:t>
            </a:r>
            <a:br>
              <a:rPr lang="en-GB" dirty="0" smtClean="0"/>
            </a:br>
            <a:r>
              <a:rPr lang="en-GB" dirty="0" smtClean="0"/>
              <a:t>Suspends execution of ADJUST</a:t>
            </a:r>
          </a:p>
          <a:p>
            <a:pPr marL="457200" indent="-457200">
              <a:buFont typeface="+mj-lt"/>
              <a:buAutoNum type="alphaUcPeriod"/>
            </a:pPr>
            <a:r>
              <a:rPr lang="en-GB" dirty="0" smtClean="0"/>
              <a:t>Starts execution of RECORD ISR</a:t>
            </a:r>
          </a:p>
          <a:p>
            <a:pPr marL="857250" lvl="1" indent="-457200"/>
            <a:r>
              <a:rPr lang="en-GB" dirty="0" smtClean="0"/>
              <a:t>ISR reads the data provided by the sensor from Port A of the Parallel IO device which has stored it.</a:t>
            </a:r>
          </a:p>
          <a:p>
            <a:pPr marL="457200" indent="-457200">
              <a:buFont typeface="+mj-lt"/>
              <a:buAutoNum type="alphaUcPeriod"/>
            </a:pPr>
            <a:r>
              <a:rPr lang="en-GB" dirty="0" smtClean="0"/>
              <a:t>On ISR completion, recovers the position at which ADJUST was executing</a:t>
            </a:r>
          </a:p>
          <a:p>
            <a:pPr marL="457200" indent="-457200">
              <a:buFont typeface="+mj-lt"/>
              <a:buAutoNum type="alphaUcPeriod"/>
            </a:pPr>
            <a:r>
              <a:rPr lang="en-GB" dirty="0" smtClean="0"/>
              <a:t>Restarts execution of ADJUST at the point it was suspended</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5" name="TextBox 4"/>
          <p:cNvSpPr txBox="1"/>
          <p:nvPr/>
        </p:nvSpPr>
        <p:spPr>
          <a:xfrm>
            <a:off x="1759130" y="5548714"/>
            <a:ext cx="5291345" cy="646331"/>
          </a:xfrm>
          <a:prstGeom prst="rect">
            <a:avLst/>
          </a:prstGeom>
          <a:noFill/>
          <a:ln w="41275">
            <a:solidFill>
              <a:srgbClr val="FF0000"/>
            </a:solidFill>
          </a:ln>
        </p:spPr>
        <p:txBody>
          <a:bodyPr wrap="square" rtlCol="0">
            <a:spAutoFit/>
          </a:bodyPr>
          <a:lstStyle/>
          <a:p>
            <a:pPr algn="ctr"/>
            <a:r>
              <a:rPr lang="en-GB" dirty="0" smtClean="0">
                <a:solidFill>
                  <a:srgbClr val="FF0000"/>
                </a:solidFill>
              </a:rPr>
              <a:t>The key feature is that the execution of the RECORD ISR was an unscheduled event</a:t>
            </a:r>
            <a:endParaRPr lang="en-GB" dirty="0">
              <a:solidFill>
                <a:srgbClr val="FF0000"/>
              </a:solidFill>
            </a:endParaRPr>
          </a:p>
        </p:txBody>
      </p:sp>
    </p:spTree>
    <p:extLst>
      <p:ext uri="{BB962C8B-B14F-4D97-AF65-F5344CB8AC3E}">
        <p14:creationId xmlns:p14="http://schemas.microsoft.com/office/powerpoint/2010/main" val="320268047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Microprocessor Response</a:t>
            </a:r>
            <a:endParaRPr lang="en-GB" dirty="0"/>
          </a:p>
        </p:txBody>
      </p:sp>
      <p:sp>
        <p:nvSpPr>
          <p:cNvPr id="3" name="Content Placeholder 2"/>
          <p:cNvSpPr>
            <a:spLocks noGrp="1"/>
          </p:cNvSpPr>
          <p:nvPr>
            <p:ph idx="1"/>
          </p:nvPr>
        </p:nvSpPr>
        <p:spPr/>
        <p:txBody>
          <a:bodyPr/>
          <a:lstStyle/>
          <a:p>
            <a:r>
              <a:rPr lang="en-GB" dirty="0" smtClean="0"/>
              <a:t>On interrupt, microprocessor must:</a:t>
            </a:r>
          </a:p>
          <a:p>
            <a:pPr lvl="1"/>
            <a:r>
              <a:rPr lang="en-GB" dirty="0" smtClean="0"/>
              <a:t>Save the Program Counter, so it knows where to restart the code</a:t>
            </a:r>
          </a:p>
          <a:p>
            <a:pPr lvl="1"/>
            <a:r>
              <a:rPr lang="en-GB" dirty="0" smtClean="0"/>
              <a:t>Save the status flags</a:t>
            </a:r>
          </a:p>
          <a:p>
            <a:pPr lvl="1"/>
            <a:r>
              <a:rPr lang="en-GB" dirty="0" smtClean="0"/>
              <a:t>Save all the registers, so the code can pick up from where it was</a:t>
            </a:r>
          </a:p>
          <a:p>
            <a:r>
              <a:rPr lang="en-GB" dirty="0" smtClean="0"/>
              <a:t>This can be done automatically by the processor or the programmer will need to save the registers at the start and restore them at the end of the ISR</a:t>
            </a:r>
          </a:p>
          <a:p>
            <a:r>
              <a:rPr lang="en-GB" dirty="0" smtClean="0"/>
              <a:t>The processor must not acknowledge an interrupt until the current instruction has completed executing</a:t>
            </a:r>
          </a:p>
          <a:p>
            <a:pPr lvl="1"/>
            <a:r>
              <a:rPr lang="en-GB" dirty="0" smtClean="0"/>
              <a:t>No need to save the contents of the instruction register because the program counter is pointing to the instruction to be executed on return</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372199724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Interrupt Address Vector</a:t>
            </a:r>
            <a:endParaRPr lang="en-GB" dirty="0"/>
          </a:p>
        </p:txBody>
      </p:sp>
      <p:sp>
        <p:nvSpPr>
          <p:cNvPr id="3" name="Content Placeholder 2"/>
          <p:cNvSpPr>
            <a:spLocks noGrp="1"/>
          </p:cNvSpPr>
          <p:nvPr>
            <p:ph idx="1"/>
          </p:nvPr>
        </p:nvSpPr>
        <p:spPr/>
        <p:txBody>
          <a:bodyPr/>
          <a:lstStyle/>
          <a:p>
            <a:r>
              <a:rPr lang="en-GB" dirty="0" smtClean="0"/>
              <a:t>The method a microprocessor uses to get the address of the ISR code, known as the Interrupt Address Vector, varies depending on the chosen processor</a:t>
            </a:r>
          </a:p>
          <a:p>
            <a:r>
              <a:rPr lang="en-GB" dirty="0" smtClean="0"/>
              <a:t>The most popular method, known as Vectored Interrupting, is to have the interrupting device identify itself by transmitting and identifying number (device select code), or an entire interrupt address vector, following the interrupt acknowledge</a:t>
            </a:r>
          </a:p>
          <a:p>
            <a:pPr lvl="1"/>
            <a:r>
              <a:rPr lang="en-GB" dirty="0" smtClean="0"/>
              <a:t>The IO device must contain the required logic to do this</a:t>
            </a:r>
          </a:p>
          <a:p>
            <a:pPr lvl="1"/>
            <a:r>
              <a:rPr lang="en-GB" dirty="0" smtClean="0"/>
              <a:t>There are a number of ways this might work</a:t>
            </a:r>
          </a:p>
          <a:p>
            <a:pPr lvl="1"/>
            <a:r>
              <a:rPr lang="en-GB" dirty="0" smtClean="0"/>
              <a:t>For cost reason, external devices might require a separate device i.e. a Programmable Interrupt Controller</a:t>
            </a:r>
            <a:br>
              <a:rPr lang="en-GB" dirty="0" smtClean="0"/>
            </a:br>
            <a:r>
              <a:rPr lang="en-GB" dirty="0" smtClean="0"/>
              <a:t>SEE LATER NOTES</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233405387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78623" y="884004"/>
            <a:ext cx="8665352" cy="5139099"/>
          </a:xfrm>
          <a:prstGeom prst="rect">
            <a:avLst/>
          </a:prstGeom>
          <a:solidFill>
            <a:schemeClr val="bg1"/>
          </a:solidFill>
        </p:spPr>
      </p:pic>
      <p:sp>
        <p:nvSpPr>
          <p:cNvPr id="2" name="Title 1"/>
          <p:cNvSpPr>
            <a:spLocks noGrp="1"/>
          </p:cNvSpPr>
          <p:nvPr>
            <p:ph type="title"/>
          </p:nvPr>
        </p:nvSpPr>
        <p:spPr/>
        <p:txBody>
          <a:bodyPr/>
          <a:lstStyle/>
          <a:p>
            <a:r>
              <a:rPr lang="en-GB" dirty="0" smtClean="0"/>
              <a:t>Interrupt Address Vector</a:t>
            </a:r>
            <a:endParaRPr lang="en-GB" dirty="0"/>
          </a:p>
        </p:txBody>
      </p:sp>
      <p:sp>
        <p:nvSpPr>
          <p:cNvPr id="4" name="Footer Placeholder 3"/>
          <p:cNvSpPr>
            <a:spLocks noGrp="1"/>
          </p:cNvSpPr>
          <p:nvPr>
            <p:ph type="ftr" sz="quarter" idx="10"/>
          </p:nvPr>
        </p:nvSpPr>
        <p:spPr/>
        <p:txBody>
          <a:bodyPr/>
          <a:lstStyle/>
          <a:p>
            <a:pPr>
              <a:defRPr/>
            </a:pPr>
            <a:r>
              <a:rPr lang="en-US" altLang="en-US" dirty="0" smtClean="0"/>
              <a:t>WAN</a:t>
            </a:r>
            <a:endParaRPr lang="en-US" altLang="en-US" dirty="0"/>
          </a:p>
        </p:txBody>
      </p:sp>
      <p:sp>
        <p:nvSpPr>
          <p:cNvPr id="8" name="TextBox 7"/>
          <p:cNvSpPr txBox="1"/>
          <p:nvPr/>
        </p:nvSpPr>
        <p:spPr>
          <a:xfrm>
            <a:off x="1454456" y="1858710"/>
            <a:ext cx="312906" cy="369332"/>
          </a:xfrm>
          <a:prstGeom prst="rect">
            <a:avLst/>
          </a:prstGeom>
          <a:noFill/>
        </p:spPr>
        <p:txBody>
          <a:bodyPr wrap="none" rtlCol="0">
            <a:spAutoFit/>
          </a:bodyPr>
          <a:lstStyle/>
          <a:p>
            <a:pPr algn="ctr"/>
            <a:r>
              <a:rPr lang="en-GB" dirty="0" smtClean="0">
                <a:solidFill>
                  <a:srgbClr val="FF0000"/>
                </a:solidFill>
              </a:rPr>
              <a:t>1</a:t>
            </a:r>
            <a:endParaRPr lang="en-GB" dirty="0">
              <a:solidFill>
                <a:srgbClr val="FF0000"/>
              </a:solidFill>
            </a:endParaRPr>
          </a:p>
        </p:txBody>
      </p:sp>
      <p:sp>
        <p:nvSpPr>
          <p:cNvPr id="9" name="Oval 8"/>
          <p:cNvSpPr/>
          <p:nvPr/>
        </p:nvSpPr>
        <p:spPr bwMode="auto">
          <a:xfrm>
            <a:off x="1428819" y="1815655"/>
            <a:ext cx="401652" cy="410198"/>
          </a:xfrm>
          <a:prstGeom prst="ellipse">
            <a:avLst/>
          </a:prstGeom>
          <a:noFill/>
          <a:ln w="285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0" name="TextBox 9"/>
          <p:cNvSpPr txBox="1"/>
          <p:nvPr/>
        </p:nvSpPr>
        <p:spPr>
          <a:xfrm>
            <a:off x="2137723" y="995575"/>
            <a:ext cx="376015" cy="369332"/>
          </a:xfrm>
          <a:prstGeom prst="rect">
            <a:avLst/>
          </a:prstGeom>
          <a:noFill/>
        </p:spPr>
        <p:txBody>
          <a:bodyPr wrap="square" rtlCol="0">
            <a:spAutoFit/>
          </a:bodyPr>
          <a:lstStyle/>
          <a:p>
            <a:pPr algn="ctr"/>
            <a:r>
              <a:rPr lang="en-GB" dirty="0">
                <a:solidFill>
                  <a:srgbClr val="FF0000"/>
                </a:solidFill>
              </a:rPr>
              <a:t>2</a:t>
            </a:r>
          </a:p>
        </p:txBody>
      </p:sp>
      <p:sp>
        <p:nvSpPr>
          <p:cNvPr id="11" name="Oval 10"/>
          <p:cNvSpPr/>
          <p:nvPr/>
        </p:nvSpPr>
        <p:spPr bwMode="auto">
          <a:xfrm>
            <a:off x="2112087" y="969938"/>
            <a:ext cx="401652" cy="410198"/>
          </a:xfrm>
          <a:prstGeom prst="ellipse">
            <a:avLst/>
          </a:prstGeom>
          <a:noFill/>
          <a:ln w="285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2" name="TextBox 11"/>
          <p:cNvSpPr txBox="1"/>
          <p:nvPr/>
        </p:nvSpPr>
        <p:spPr>
          <a:xfrm>
            <a:off x="4063488" y="2785385"/>
            <a:ext cx="312907" cy="369332"/>
          </a:xfrm>
          <a:prstGeom prst="rect">
            <a:avLst/>
          </a:prstGeom>
          <a:noFill/>
        </p:spPr>
        <p:txBody>
          <a:bodyPr wrap="none" rtlCol="0">
            <a:spAutoFit/>
          </a:bodyPr>
          <a:lstStyle/>
          <a:p>
            <a:pPr algn="ctr"/>
            <a:r>
              <a:rPr lang="en-GB" dirty="0">
                <a:solidFill>
                  <a:srgbClr val="FF0000"/>
                </a:solidFill>
              </a:rPr>
              <a:t>4</a:t>
            </a:r>
          </a:p>
        </p:txBody>
      </p:sp>
      <p:sp>
        <p:nvSpPr>
          <p:cNvPr id="13" name="Oval 12"/>
          <p:cNvSpPr/>
          <p:nvPr/>
        </p:nvSpPr>
        <p:spPr bwMode="auto">
          <a:xfrm>
            <a:off x="4029143" y="2759748"/>
            <a:ext cx="401652" cy="410198"/>
          </a:xfrm>
          <a:prstGeom prst="ellipse">
            <a:avLst/>
          </a:prstGeom>
          <a:noFill/>
          <a:ln w="285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9" name="TextBox 18"/>
          <p:cNvSpPr txBox="1"/>
          <p:nvPr/>
        </p:nvSpPr>
        <p:spPr>
          <a:xfrm>
            <a:off x="2293159" y="1849845"/>
            <a:ext cx="376015" cy="369332"/>
          </a:xfrm>
          <a:prstGeom prst="rect">
            <a:avLst/>
          </a:prstGeom>
          <a:noFill/>
        </p:spPr>
        <p:txBody>
          <a:bodyPr wrap="square" rtlCol="0">
            <a:spAutoFit/>
          </a:bodyPr>
          <a:lstStyle/>
          <a:p>
            <a:pPr algn="ctr"/>
            <a:r>
              <a:rPr lang="en-GB" dirty="0" smtClean="0">
                <a:solidFill>
                  <a:srgbClr val="FF0000"/>
                </a:solidFill>
              </a:rPr>
              <a:t>3</a:t>
            </a:r>
            <a:endParaRPr lang="en-GB" dirty="0">
              <a:solidFill>
                <a:srgbClr val="FF0000"/>
              </a:solidFill>
            </a:endParaRPr>
          </a:p>
        </p:txBody>
      </p:sp>
      <p:sp>
        <p:nvSpPr>
          <p:cNvPr id="20" name="Oval 19"/>
          <p:cNvSpPr/>
          <p:nvPr/>
        </p:nvSpPr>
        <p:spPr bwMode="auto">
          <a:xfrm>
            <a:off x="2267523" y="1824208"/>
            <a:ext cx="401652" cy="410198"/>
          </a:xfrm>
          <a:prstGeom prst="ellipse">
            <a:avLst/>
          </a:prstGeom>
          <a:noFill/>
          <a:ln w="285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22" name="Line Callout 1 21"/>
          <p:cNvSpPr/>
          <p:nvPr/>
        </p:nvSpPr>
        <p:spPr bwMode="auto">
          <a:xfrm>
            <a:off x="786213" y="4708733"/>
            <a:ext cx="1727525" cy="905854"/>
          </a:xfrm>
          <a:prstGeom prst="borderCallout1">
            <a:avLst>
              <a:gd name="adj1" fmla="val -13250"/>
              <a:gd name="adj2" fmla="val 61609"/>
              <a:gd name="adj3" fmla="val -257953"/>
              <a:gd name="adj4" fmla="val 85188"/>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Send Interrupt</a:t>
            </a:r>
            <a:r>
              <a:rPr kumimoji="0" lang="en-GB" sz="1800" b="0" i="0" u="none" strike="noStrike" cap="none" normalizeH="0" dirty="0" smtClean="0">
                <a:ln>
                  <a:noFill/>
                </a:ln>
                <a:solidFill>
                  <a:schemeClr val="tx1"/>
                </a:solidFill>
                <a:effectLst/>
                <a:latin typeface="Helvetica" panose="020B0604020202020204" pitchFamily="34" charset="0"/>
              </a:rPr>
              <a:t> </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dirty="0" smtClean="0">
                <a:ln>
                  <a:noFill/>
                </a:ln>
                <a:solidFill>
                  <a:schemeClr val="tx1"/>
                </a:solidFill>
                <a:effectLst/>
                <a:latin typeface="Helvetica" panose="020B0604020202020204" pitchFamily="34" charset="0"/>
              </a:rPr>
              <a:t>Address Vector</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7521149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The interrupt request process is identical but with the extra step        inserted, which is where the temperature sensor returns the interrupt address vector on IACK being signalled </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5" name="TextBox 4"/>
          <p:cNvSpPr txBox="1"/>
          <p:nvPr/>
        </p:nvSpPr>
        <p:spPr>
          <a:xfrm>
            <a:off x="2720447" y="2046400"/>
            <a:ext cx="376015" cy="369332"/>
          </a:xfrm>
          <a:prstGeom prst="rect">
            <a:avLst/>
          </a:prstGeom>
          <a:noFill/>
        </p:spPr>
        <p:txBody>
          <a:bodyPr wrap="square" rtlCol="0">
            <a:spAutoFit/>
          </a:bodyPr>
          <a:lstStyle/>
          <a:p>
            <a:pPr algn="ctr"/>
            <a:r>
              <a:rPr lang="en-GB" dirty="0" smtClean="0">
                <a:solidFill>
                  <a:srgbClr val="FF0000"/>
                </a:solidFill>
              </a:rPr>
              <a:t>3</a:t>
            </a:r>
            <a:endParaRPr lang="en-GB" dirty="0">
              <a:solidFill>
                <a:srgbClr val="FF0000"/>
              </a:solidFill>
            </a:endParaRPr>
          </a:p>
        </p:txBody>
      </p:sp>
      <p:sp>
        <p:nvSpPr>
          <p:cNvPr id="6" name="Oval 5"/>
          <p:cNvSpPr/>
          <p:nvPr/>
        </p:nvSpPr>
        <p:spPr bwMode="auto">
          <a:xfrm>
            <a:off x="2694811" y="2020763"/>
            <a:ext cx="401652" cy="410198"/>
          </a:xfrm>
          <a:prstGeom prst="ellipse">
            <a:avLst/>
          </a:prstGeom>
          <a:noFill/>
          <a:ln w="285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78655552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Vectored Interrupt Timing</a:t>
            </a:r>
            <a:endParaRPr lang="en-GB" dirty="0"/>
          </a:p>
        </p:txBody>
      </p:sp>
      <p:pic>
        <p:nvPicPr>
          <p:cNvPr id="7" name="Picture 6"/>
          <p:cNvPicPr>
            <a:picLocks noChangeAspect="1"/>
          </p:cNvPicPr>
          <p:nvPr/>
        </p:nvPicPr>
        <p:blipFill>
          <a:blip r:embed="rId2"/>
          <a:stretch>
            <a:fillRect/>
          </a:stretch>
        </p:blipFill>
        <p:spPr>
          <a:xfrm>
            <a:off x="147586" y="844549"/>
            <a:ext cx="8839119" cy="5661405"/>
          </a:xfrm>
          <a:prstGeom prst="rect">
            <a:avLst/>
          </a:prstGeom>
        </p:spPr>
      </p:pic>
    </p:spTree>
    <p:extLst>
      <p:ext uri="{BB962C8B-B14F-4D97-AF65-F5344CB8AC3E}">
        <p14:creationId xmlns:p14="http://schemas.microsoft.com/office/powerpoint/2010/main" val="287032094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Vectored Interrupt Timing</a:t>
            </a:r>
            <a:endParaRPr lang="en-GB" dirty="0"/>
          </a:p>
        </p:txBody>
      </p:sp>
      <p:sp>
        <p:nvSpPr>
          <p:cNvPr id="3" name="Content Placeholder 2"/>
          <p:cNvSpPr>
            <a:spLocks noGrp="1"/>
          </p:cNvSpPr>
          <p:nvPr>
            <p:ph idx="1"/>
          </p:nvPr>
        </p:nvSpPr>
        <p:spPr>
          <a:xfrm>
            <a:off x="1047750" y="1168552"/>
            <a:ext cx="7029450" cy="4114800"/>
          </a:xfrm>
        </p:spPr>
        <p:txBody>
          <a:bodyPr>
            <a:normAutofit/>
          </a:bodyPr>
          <a:lstStyle/>
          <a:p>
            <a:pPr marL="514350" indent="-514350">
              <a:buFont typeface="+mj-lt"/>
              <a:buAutoNum type="arabicPeriod"/>
            </a:pPr>
            <a:r>
              <a:rPr lang="en-GB" dirty="0" smtClean="0"/>
              <a:t>Interrupt Request</a:t>
            </a:r>
          </a:p>
          <a:p>
            <a:pPr marL="514350" indent="-514350">
              <a:buFont typeface="+mj-lt"/>
              <a:buAutoNum type="arabicPeriod"/>
            </a:pPr>
            <a:r>
              <a:rPr lang="en-GB" dirty="0" smtClean="0"/>
              <a:t>End of </a:t>
            </a:r>
            <a:r>
              <a:rPr lang="en-GB" b="1" dirty="0" smtClean="0"/>
              <a:t>current</a:t>
            </a:r>
            <a:r>
              <a:rPr lang="en-GB" dirty="0" smtClean="0"/>
              <a:t> instructions execution</a:t>
            </a:r>
          </a:p>
          <a:p>
            <a:pPr marL="914400" lvl="1" indent="-514350"/>
            <a:r>
              <a:rPr lang="en-GB" dirty="0" smtClean="0"/>
              <a:t>The processor must execute current instruction to completion</a:t>
            </a:r>
          </a:p>
          <a:p>
            <a:pPr marL="514350" indent="-514350">
              <a:buFont typeface="+mj-lt"/>
              <a:buAutoNum type="arabicPeriod"/>
            </a:pPr>
            <a:r>
              <a:rPr lang="en-GB" dirty="0" smtClean="0"/>
              <a:t>Save CPU and status registers</a:t>
            </a:r>
          </a:p>
          <a:p>
            <a:pPr marL="914400" lvl="1" indent="-514350"/>
            <a:r>
              <a:rPr lang="en-GB" dirty="0" smtClean="0"/>
              <a:t>Assume microprocessor saves this information</a:t>
            </a:r>
          </a:p>
          <a:p>
            <a:pPr marL="514350" indent="-514350">
              <a:buFont typeface="+mj-lt"/>
              <a:buAutoNum type="arabicPeriod"/>
            </a:pPr>
            <a:r>
              <a:rPr lang="en-GB" dirty="0" smtClean="0"/>
              <a:t>Interrupt Acknowledge</a:t>
            </a:r>
          </a:p>
          <a:p>
            <a:pPr marL="514350" indent="-514350">
              <a:buFont typeface="+mj-lt"/>
              <a:buAutoNum type="arabicPeriod"/>
            </a:pPr>
            <a:r>
              <a:rPr lang="en-GB" dirty="0" smtClean="0"/>
              <a:t>Interrupt Address Vector is sent by the interrupting IO device </a:t>
            </a:r>
            <a:r>
              <a:rPr lang="en-GB" dirty="0" smtClean="0">
                <a:sym typeface="Wingdings" panose="05000000000000000000" pitchFamily="2" charset="2"/>
              </a:rPr>
              <a:t> there are 16 address lines, with an 8-bit processor this requires two reads to get the address</a:t>
            </a:r>
          </a:p>
          <a:p>
            <a:pPr marL="914400" lvl="1" indent="-514350"/>
            <a:r>
              <a:rPr lang="en-GB" dirty="0" smtClean="0">
                <a:sym typeface="Wingdings" panose="05000000000000000000" pitchFamily="2" charset="2"/>
              </a:rPr>
              <a:t>Usually the vector is a value your code writes into the IO device</a:t>
            </a:r>
            <a:endParaRPr lang="en-GB" dirty="0" smtClean="0"/>
          </a:p>
          <a:p>
            <a:pPr marL="514350" indent="-514350">
              <a:buFont typeface="+mj-lt"/>
              <a:buAutoNum type="arabicPeriod"/>
            </a:pPr>
            <a:endParaRPr lang="en-GB" dirty="0"/>
          </a:p>
        </p:txBody>
      </p:sp>
      <p:sp>
        <p:nvSpPr>
          <p:cNvPr id="4" name="TextBox 3"/>
          <p:cNvSpPr txBox="1"/>
          <p:nvPr/>
        </p:nvSpPr>
        <p:spPr>
          <a:xfrm>
            <a:off x="1354387" y="5238660"/>
            <a:ext cx="6143693" cy="1200329"/>
          </a:xfrm>
          <a:prstGeom prst="rect">
            <a:avLst/>
          </a:prstGeom>
          <a:noFill/>
        </p:spPr>
        <p:txBody>
          <a:bodyPr wrap="square" rtlCol="0">
            <a:spAutoFit/>
          </a:bodyPr>
          <a:lstStyle/>
          <a:p>
            <a:r>
              <a:rPr lang="en-GB" dirty="0" smtClean="0"/>
              <a:t>Note: The signal M/IO is used to indicate whether the CPU is accessing Memory or IO. An alternative approach is to keep the IRQ line asserted until the vector has been set the de-assert it</a:t>
            </a:r>
            <a:endParaRPr lang="en-GB" dirty="0"/>
          </a:p>
        </p:txBody>
      </p:sp>
    </p:spTree>
    <p:extLst>
      <p:ext uri="{BB962C8B-B14F-4D97-AF65-F5344CB8AC3E}">
        <p14:creationId xmlns:p14="http://schemas.microsoft.com/office/powerpoint/2010/main" val="304194135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normAutofit/>
          </a:bodyPr>
          <a:lstStyle/>
          <a:p>
            <a:r>
              <a:rPr lang="en-GB" dirty="0" smtClean="0"/>
              <a:t>Draw the Interrupt Request cycle timing diagram assuming:</a:t>
            </a:r>
          </a:p>
          <a:p>
            <a:r>
              <a:rPr lang="en-GB" dirty="0" smtClean="0"/>
              <a:t>10-bit address bus</a:t>
            </a:r>
          </a:p>
          <a:p>
            <a:r>
              <a:rPr lang="en-GB" dirty="0" smtClean="0"/>
              <a:t>16-bit data bus</a:t>
            </a:r>
          </a:p>
          <a:p>
            <a:r>
              <a:rPr lang="en-GB" dirty="0" smtClean="0"/>
              <a:t>Interrupt Address Vectors are being used and the full address is being provided by the interrupting device</a:t>
            </a:r>
          </a:p>
          <a:p>
            <a:r>
              <a:rPr lang="en-GB" dirty="0" smtClean="0"/>
              <a:t>The microprocessor is not responsible for saving the registers, instead this must be done by the ISR</a:t>
            </a:r>
            <a:endParaRPr lang="en-GB" dirty="0"/>
          </a:p>
        </p:txBody>
      </p:sp>
    </p:spTree>
    <p:extLst>
      <p:ext uri="{BB962C8B-B14F-4D97-AF65-F5344CB8AC3E}">
        <p14:creationId xmlns:p14="http://schemas.microsoft.com/office/powerpoint/2010/main" val="121010443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974221"/>
            <a:ext cx="7029450" cy="4864604"/>
          </a:xfrm>
        </p:spPr>
        <p:txBody>
          <a:bodyPr/>
          <a:lstStyle/>
          <a:p>
            <a:r>
              <a:rPr lang="en-GB" dirty="0" smtClean="0"/>
              <a:t>At Sony we had a problem where if we tested a set-top box for 2 days, it would inexplicably crash</a:t>
            </a:r>
          </a:p>
          <a:p>
            <a:r>
              <a:rPr lang="en-GB" dirty="0" smtClean="0"/>
              <a:t>Over a 6-8 week period, this problem was passed between senior SW engineers until it eventually landed on my desk</a:t>
            </a:r>
          </a:p>
          <a:p>
            <a:r>
              <a:rPr lang="en-GB" dirty="0" smtClean="0"/>
              <a:t>Setting breakpoints in the code and trying to catch the problem was a complete failure</a:t>
            </a:r>
          </a:p>
          <a:p>
            <a:r>
              <a:rPr lang="en-GB" dirty="0" smtClean="0"/>
              <a:t>In the end I asked a hardware guy to wire up the processor so we could attempt to capture the problem on a storage scope – a piece of equipment that would capture the signal states when a triggered by an event, in this case the hardware reset line</a:t>
            </a:r>
          </a:p>
          <a:p>
            <a:r>
              <a:rPr lang="en-GB" dirty="0" smtClean="0"/>
              <a:t>The diagram overleaf is very approximately what the hardware guy saw</a:t>
            </a:r>
          </a:p>
          <a:p>
            <a:r>
              <a:rPr lang="en-GB" dirty="0" smtClean="0"/>
              <a:t>Can you spot the problem?</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369718820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xfrm>
            <a:off x="152519" y="6537117"/>
            <a:ext cx="2895600" cy="320675"/>
          </a:xfrm>
        </p:spPr>
        <p:txBody>
          <a:bodyPr/>
          <a:lstStyle/>
          <a:p>
            <a:pPr>
              <a:defRPr/>
            </a:pPr>
            <a:r>
              <a:rPr lang="en-US" altLang="en-US" smtClean="0"/>
              <a:t>WAN</a:t>
            </a:r>
            <a:endParaRPr lang="en-US" altLang="en-US"/>
          </a:p>
        </p:txBody>
      </p:sp>
      <p:pic>
        <p:nvPicPr>
          <p:cNvPr id="6" name="Picture 5"/>
          <p:cNvPicPr>
            <a:picLocks noChangeAspect="1"/>
          </p:cNvPicPr>
          <p:nvPr/>
        </p:nvPicPr>
        <p:blipFill>
          <a:blip r:embed="rId2"/>
          <a:stretch>
            <a:fillRect/>
          </a:stretch>
        </p:blipFill>
        <p:spPr>
          <a:xfrm>
            <a:off x="122124" y="835434"/>
            <a:ext cx="8923850" cy="3881845"/>
          </a:xfrm>
          <a:prstGeom prst="rect">
            <a:avLst/>
          </a:prstGeom>
        </p:spPr>
      </p:pic>
    </p:spTree>
    <p:extLst>
      <p:ext uri="{BB962C8B-B14F-4D97-AF65-F5344CB8AC3E}">
        <p14:creationId xmlns:p14="http://schemas.microsoft.com/office/powerpoint/2010/main" val="221796847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Solution</a:t>
            </a:r>
            <a:endParaRPr lang="en-GB" dirty="0"/>
          </a:p>
        </p:txBody>
      </p:sp>
      <p:sp>
        <p:nvSpPr>
          <p:cNvPr id="3" name="Content Placeholder 2"/>
          <p:cNvSpPr>
            <a:spLocks noGrp="1"/>
          </p:cNvSpPr>
          <p:nvPr>
            <p:ph idx="1"/>
          </p:nvPr>
        </p:nvSpPr>
        <p:spPr>
          <a:xfrm>
            <a:off x="1047750" y="675118"/>
            <a:ext cx="7029450" cy="5163707"/>
          </a:xfrm>
        </p:spPr>
        <p:txBody>
          <a:bodyPr/>
          <a:lstStyle/>
          <a:p>
            <a:r>
              <a:rPr lang="en-GB" dirty="0" smtClean="0"/>
              <a:t>When the high priority interrupt IRQ1 occurs the ISR executes and the low priority interrupt IRQ0 is </a:t>
            </a:r>
            <a:r>
              <a:rPr lang="en-GB" b="1" dirty="0" smtClean="0"/>
              <a:t>cleared by the ISR</a:t>
            </a:r>
          </a:p>
          <a:p>
            <a:r>
              <a:rPr lang="en-GB" dirty="0" smtClean="0"/>
              <a:t>There was a “strange feature” of the Motorola </a:t>
            </a:r>
            <a:r>
              <a:rPr lang="en-GB" dirty="0" err="1" smtClean="0"/>
              <a:t>ColdFire</a:t>
            </a:r>
            <a:r>
              <a:rPr lang="en-GB" dirty="0" smtClean="0"/>
              <a:t> processor which meant that it processed an interrupt even if you subsequently cleared it in a higher priority interrupt</a:t>
            </a:r>
          </a:p>
          <a:p>
            <a:r>
              <a:rPr lang="en-GB" dirty="0" smtClean="0"/>
              <a:t>The processor does an IACK when the ISR returns but the external device is no longer generating the IRQ so doesn’t expect it</a:t>
            </a:r>
          </a:p>
          <a:p>
            <a:r>
              <a:rPr lang="en-GB" dirty="0" smtClean="0"/>
              <a:t>The data bus is floating so the processor reads a rubbish interrupt vector and “BANG”</a:t>
            </a:r>
          </a:p>
          <a:p>
            <a:r>
              <a:rPr lang="en-GB" dirty="0" smtClean="0"/>
              <a:t>Note: this only happened when two specific interrupts occurred </a:t>
            </a:r>
            <a:r>
              <a:rPr lang="en-GB" smtClean="0"/>
              <a:t>and if the </a:t>
            </a:r>
            <a:r>
              <a:rPr lang="en-GB" dirty="0" smtClean="0"/>
              <a:t>higher order interrupt executed a specific branch of code that cleared the lower priority interrupt. Clearly this was a pretty random event.</a:t>
            </a:r>
          </a:p>
          <a:p>
            <a:r>
              <a:rPr lang="en-GB" dirty="0" smtClean="0"/>
              <a:t>At one point we became convinced it was a certain TV channel that always crashed. Goes to show how hard spotting real-time embedded problems can be!!!</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420239692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Variations</a:t>
            </a:r>
            <a:endParaRPr lang="en-GB" dirty="0"/>
          </a:p>
        </p:txBody>
      </p:sp>
      <p:sp>
        <p:nvSpPr>
          <p:cNvPr id="3" name="Content Placeholder 2"/>
          <p:cNvSpPr>
            <a:spLocks noGrp="1"/>
          </p:cNvSpPr>
          <p:nvPr>
            <p:ph idx="1"/>
          </p:nvPr>
        </p:nvSpPr>
        <p:spPr/>
        <p:txBody>
          <a:bodyPr/>
          <a:lstStyle/>
          <a:p>
            <a:r>
              <a:rPr lang="en-GB" dirty="0" smtClean="0"/>
              <a:t>Instead of the entire Vector address being sent, the microprocessor may store the upper half of the address and the device could just send the lower half of the address</a:t>
            </a:r>
          </a:p>
          <a:p>
            <a:pPr lvl="1"/>
            <a:r>
              <a:rPr lang="en-GB" dirty="0" smtClean="0"/>
              <a:t>We set </a:t>
            </a:r>
            <a:r>
              <a:rPr lang="en-GB" dirty="0" smtClean="0"/>
              <a:t>the base address of and Interrupt Vector Table</a:t>
            </a:r>
          </a:p>
          <a:p>
            <a:pPr lvl="1"/>
            <a:endParaRPr lang="en-GB" dirty="0"/>
          </a:p>
        </p:txBody>
      </p:sp>
    </p:spTree>
    <p:extLst>
      <p:ext uri="{BB962C8B-B14F-4D97-AF65-F5344CB8AC3E}">
        <p14:creationId xmlns:p14="http://schemas.microsoft.com/office/powerpoint/2010/main" val="11702719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Interrupt Vector Table</a:t>
            </a:r>
            <a:endParaRPr lang="en-GB" dirty="0"/>
          </a:p>
        </p:txBody>
      </p:sp>
      <p:sp>
        <p:nvSpPr>
          <p:cNvPr id="3" name="Content Placeholder 2"/>
          <p:cNvSpPr>
            <a:spLocks noGrp="1"/>
          </p:cNvSpPr>
          <p:nvPr>
            <p:ph idx="1"/>
          </p:nvPr>
        </p:nvSpPr>
        <p:spPr>
          <a:xfrm>
            <a:off x="1047750" y="844550"/>
            <a:ext cx="7029450" cy="4994275"/>
          </a:xfrm>
        </p:spPr>
        <p:txBody>
          <a:bodyPr>
            <a:normAutofit/>
          </a:bodyPr>
          <a:lstStyle/>
          <a:p>
            <a:r>
              <a:rPr lang="en-GB" sz="2400" dirty="0" smtClean="0"/>
              <a:t>When you have multiple interrupts you build and an Interrupt Vector Table</a:t>
            </a:r>
          </a:p>
          <a:p>
            <a:r>
              <a:rPr lang="en-GB" sz="2400" dirty="0" smtClean="0"/>
              <a:t>Changing a small number of bits in the lower half of the Interrupt Address Vector allows you to create a “table” of locations, one for each interrupt</a:t>
            </a:r>
          </a:p>
          <a:p>
            <a:r>
              <a:rPr lang="en-GB" sz="2400" dirty="0" smtClean="0"/>
              <a:t>Say we have a 16-bit address vector, with 4 interrupts then we could use the following vector addresses:</a:t>
            </a:r>
            <a:endParaRPr lang="en-GB" sz="2400" dirty="0"/>
          </a:p>
        </p:txBody>
      </p:sp>
      <p:graphicFrame>
        <p:nvGraphicFramePr>
          <p:cNvPr id="4" name="Table 3"/>
          <p:cNvGraphicFramePr>
            <a:graphicFrameLocks noGrp="1"/>
          </p:cNvGraphicFramePr>
          <p:nvPr>
            <p:extLst>
              <p:ext uri="{D42A27DB-BD31-4B8C-83A1-F6EECF244321}">
                <p14:modId xmlns:p14="http://schemas.microsoft.com/office/powerpoint/2010/main" val="3608932279"/>
              </p:ext>
            </p:extLst>
          </p:nvPr>
        </p:nvGraphicFramePr>
        <p:xfrm>
          <a:off x="971600" y="4437112"/>
          <a:ext cx="6120680" cy="2146455"/>
        </p:xfrm>
        <a:graphic>
          <a:graphicData uri="http://schemas.openxmlformats.org/drawingml/2006/table">
            <a:tbl>
              <a:tblPr>
                <a:tableStyleId>{5940675A-B579-460E-94D1-54222C63F5DA}</a:tableStyleId>
              </a:tblPr>
              <a:tblGrid>
                <a:gridCol w="239059"/>
                <a:gridCol w="239059"/>
                <a:gridCol w="239059"/>
                <a:gridCol w="239059"/>
                <a:gridCol w="239059"/>
                <a:gridCol w="239059"/>
                <a:gridCol w="239059"/>
                <a:gridCol w="239059"/>
                <a:gridCol w="239059"/>
                <a:gridCol w="239059"/>
                <a:gridCol w="239059"/>
                <a:gridCol w="239059"/>
                <a:gridCol w="239059"/>
                <a:gridCol w="239059"/>
                <a:gridCol w="239059"/>
                <a:gridCol w="239059"/>
                <a:gridCol w="2295736"/>
              </a:tblGrid>
              <a:tr h="429291">
                <a:tc gridSpan="16">
                  <a:txBody>
                    <a:bodyPr/>
                    <a:lstStyle/>
                    <a:p>
                      <a:pPr algn="ctr" fontAlgn="b"/>
                      <a:endParaRPr lang="en-GB" sz="2400" b="0" i="0" u="none" strike="noStrike" dirty="0">
                        <a:solidFill>
                          <a:srgbClr val="000000"/>
                        </a:solidFill>
                        <a:effectLst/>
                        <a:latin typeface="Calibri"/>
                      </a:endParaRPr>
                    </a:p>
                  </a:txBody>
                  <a:tcPr marL="9525" marR="9525" marT="9525" marB="0" anchor="b"/>
                </a:tc>
                <a:tc hMerge="1">
                  <a:txBody>
                    <a:bodyPr/>
                    <a:lstStyle/>
                    <a:p>
                      <a:pPr algn="ctr" fontAlgn="b"/>
                      <a:endParaRPr lang="en-GB" sz="2400" b="0" i="0" u="none" strike="noStrike">
                        <a:solidFill>
                          <a:srgbClr val="000000"/>
                        </a:solidFill>
                        <a:effectLst/>
                        <a:latin typeface="Calibri"/>
                      </a:endParaRPr>
                    </a:p>
                  </a:txBody>
                  <a:tcPr marL="9525" marR="9525" marT="9525" marB="0" anchor="b"/>
                </a:tc>
                <a:tc hMerge="1">
                  <a:txBody>
                    <a:bodyPr/>
                    <a:lstStyle/>
                    <a:p>
                      <a:pPr algn="ctr" fontAlgn="b"/>
                      <a:endParaRPr lang="en-GB" sz="2400" b="0" i="0" u="none" strike="noStrike">
                        <a:solidFill>
                          <a:srgbClr val="000000"/>
                        </a:solidFill>
                        <a:effectLst/>
                        <a:latin typeface="Calibri"/>
                      </a:endParaRPr>
                    </a:p>
                  </a:txBody>
                  <a:tcPr marL="9525" marR="9525" marT="9525" marB="0" anchor="b"/>
                </a:tc>
                <a:tc hMerge="1">
                  <a:txBody>
                    <a:bodyPr/>
                    <a:lstStyle/>
                    <a:p>
                      <a:pPr algn="ctr" fontAlgn="b"/>
                      <a:endParaRPr lang="en-GB" sz="2400" b="0" i="0" u="none" strike="noStrike">
                        <a:solidFill>
                          <a:srgbClr val="000000"/>
                        </a:solidFill>
                        <a:effectLst/>
                        <a:latin typeface="Calibri"/>
                      </a:endParaRPr>
                    </a:p>
                  </a:txBody>
                  <a:tcPr marL="9525" marR="9525" marT="9525" marB="0" anchor="b"/>
                </a:tc>
                <a:tc hMerge="1">
                  <a:txBody>
                    <a:bodyPr/>
                    <a:lstStyle/>
                    <a:p>
                      <a:pPr algn="ctr" fontAlgn="b"/>
                      <a:endParaRPr lang="en-GB" sz="2400" b="0" i="0" u="none" strike="noStrike">
                        <a:solidFill>
                          <a:srgbClr val="000000"/>
                        </a:solidFill>
                        <a:effectLst/>
                        <a:latin typeface="Calibri"/>
                      </a:endParaRPr>
                    </a:p>
                  </a:txBody>
                  <a:tcPr marL="9525" marR="9525" marT="9525" marB="0" anchor="b"/>
                </a:tc>
                <a:tc hMerge="1">
                  <a:txBody>
                    <a:bodyPr/>
                    <a:lstStyle/>
                    <a:p>
                      <a:pPr algn="ctr" fontAlgn="b"/>
                      <a:endParaRPr lang="en-GB" sz="2400" b="0" i="0" u="none" strike="noStrike">
                        <a:solidFill>
                          <a:srgbClr val="000000"/>
                        </a:solidFill>
                        <a:effectLst/>
                        <a:latin typeface="Calibri"/>
                      </a:endParaRPr>
                    </a:p>
                  </a:txBody>
                  <a:tcPr marL="9525" marR="9525" marT="9525" marB="0" anchor="b"/>
                </a:tc>
                <a:tc hMerge="1">
                  <a:txBody>
                    <a:bodyPr/>
                    <a:lstStyle/>
                    <a:p>
                      <a:pPr algn="ctr" fontAlgn="b"/>
                      <a:endParaRPr lang="en-GB" sz="2400" b="0" i="0" u="none" strike="noStrike">
                        <a:solidFill>
                          <a:srgbClr val="000000"/>
                        </a:solidFill>
                        <a:effectLst/>
                        <a:latin typeface="Calibri"/>
                      </a:endParaRPr>
                    </a:p>
                  </a:txBody>
                  <a:tcPr marL="9525" marR="9525" marT="9525" marB="0" anchor="b"/>
                </a:tc>
                <a:tc hMerge="1">
                  <a:txBody>
                    <a:bodyPr/>
                    <a:lstStyle/>
                    <a:p>
                      <a:pPr algn="ctr" fontAlgn="b"/>
                      <a:endParaRPr lang="en-GB" sz="2400" b="0" i="0" u="none" strike="noStrike">
                        <a:solidFill>
                          <a:srgbClr val="000000"/>
                        </a:solidFill>
                        <a:effectLst/>
                        <a:latin typeface="Calibri"/>
                      </a:endParaRPr>
                    </a:p>
                  </a:txBody>
                  <a:tcPr marL="9525" marR="9525" marT="9525" marB="0" anchor="b"/>
                </a:tc>
                <a:tc hMerge="1">
                  <a:txBody>
                    <a:bodyPr/>
                    <a:lstStyle/>
                    <a:p>
                      <a:pPr algn="ctr" fontAlgn="b"/>
                      <a:endParaRPr lang="en-GB" sz="2400" b="0" i="0" u="none" strike="noStrike">
                        <a:solidFill>
                          <a:srgbClr val="000000"/>
                        </a:solidFill>
                        <a:effectLst/>
                        <a:latin typeface="Calibri"/>
                      </a:endParaRPr>
                    </a:p>
                  </a:txBody>
                  <a:tcPr marL="9525" marR="9525" marT="9525" marB="0" anchor="b"/>
                </a:tc>
                <a:tc hMerge="1">
                  <a:txBody>
                    <a:bodyPr/>
                    <a:lstStyle/>
                    <a:p>
                      <a:pPr algn="ctr" fontAlgn="b"/>
                      <a:endParaRPr lang="en-GB" sz="2400" b="0" i="0" u="none" strike="noStrike">
                        <a:solidFill>
                          <a:srgbClr val="000000"/>
                        </a:solidFill>
                        <a:effectLst/>
                        <a:latin typeface="Calibri"/>
                      </a:endParaRPr>
                    </a:p>
                  </a:txBody>
                  <a:tcPr marL="9525" marR="9525" marT="9525" marB="0" anchor="b"/>
                </a:tc>
                <a:tc hMerge="1">
                  <a:txBody>
                    <a:bodyPr/>
                    <a:lstStyle/>
                    <a:p>
                      <a:pPr algn="ctr" fontAlgn="b"/>
                      <a:endParaRPr lang="en-GB" sz="2400" b="0" i="0" u="none" strike="noStrike">
                        <a:solidFill>
                          <a:srgbClr val="000000"/>
                        </a:solidFill>
                        <a:effectLst/>
                        <a:latin typeface="Calibri"/>
                      </a:endParaRPr>
                    </a:p>
                  </a:txBody>
                  <a:tcPr marL="9525" marR="9525" marT="9525" marB="0" anchor="b"/>
                </a:tc>
                <a:tc hMerge="1">
                  <a:txBody>
                    <a:bodyPr/>
                    <a:lstStyle/>
                    <a:p>
                      <a:pPr algn="ctr" fontAlgn="b"/>
                      <a:endParaRPr lang="en-GB" sz="2400" b="0" i="0" u="none" strike="noStrike">
                        <a:solidFill>
                          <a:srgbClr val="000000"/>
                        </a:solidFill>
                        <a:effectLst/>
                        <a:latin typeface="Calibri"/>
                      </a:endParaRPr>
                    </a:p>
                  </a:txBody>
                  <a:tcPr marL="9525" marR="9525" marT="9525" marB="0" anchor="b"/>
                </a:tc>
                <a:tc hMerge="1">
                  <a:txBody>
                    <a:bodyPr/>
                    <a:lstStyle/>
                    <a:p>
                      <a:pPr algn="ctr" fontAlgn="b"/>
                      <a:endParaRPr lang="en-GB" sz="2400" b="0" i="0" u="none" strike="noStrike">
                        <a:solidFill>
                          <a:srgbClr val="FF0000"/>
                        </a:solidFill>
                        <a:effectLst/>
                        <a:latin typeface="Calibri"/>
                      </a:endParaRPr>
                    </a:p>
                  </a:txBody>
                  <a:tcPr marL="9525" marR="9525" marT="9525" marB="0" anchor="b"/>
                </a:tc>
                <a:tc hMerge="1">
                  <a:txBody>
                    <a:bodyPr/>
                    <a:lstStyle/>
                    <a:p>
                      <a:pPr algn="ctr" fontAlgn="b"/>
                      <a:endParaRPr lang="en-GB" sz="2400" b="0" i="0" u="none" strike="noStrike">
                        <a:solidFill>
                          <a:srgbClr val="FF0000"/>
                        </a:solidFill>
                        <a:effectLst/>
                        <a:latin typeface="Calibri"/>
                      </a:endParaRPr>
                    </a:p>
                  </a:txBody>
                  <a:tcPr marL="9525" marR="9525" marT="9525" marB="0" anchor="b"/>
                </a:tc>
                <a:tc hMerge="1">
                  <a:txBody>
                    <a:bodyPr/>
                    <a:lstStyle/>
                    <a:p>
                      <a:pPr algn="ctr" fontAlgn="b"/>
                      <a:endParaRPr lang="en-GB" sz="2400" b="0" i="0" u="none" strike="noStrike">
                        <a:solidFill>
                          <a:srgbClr val="000000"/>
                        </a:solidFill>
                        <a:effectLst/>
                        <a:latin typeface="Calibri"/>
                      </a:endParaRPr>
                    </a:p>
                  </a:txBody>
                  <a:tcPr marL="9525" marR="9525" marT="9525" marB="0" anchor="b"/>
                </a:tc>
                <a:tc hMerge="1">
                  <a:txBody>
                    <a:bodyPr/>
                    <a:lstStyle/>
                    <a:p>
                      <a:pPr algn="ctr" fontAlgn="b"/>
                      <a:endParaRPr lang="en-GB" sz="2400" b="0" i="0" u="none" strike="noStrike" dirty="0">
                        <a:solidFill>
                          <a:srgbClr val="000000"/>
                        </a:solidFill>
                        <a:effectLst/>
                        <a:latin typeface="Calibri"/>
                      </a:endParaRPr>
                    </a:p>
                  </a:txBody>
                  <a:tcPr marL="9525" marR="9525" marT="9525" marB="0" anchor="b"/>
                </a:tc>
                <a:tc>
                  <a:txBody>
                    <a:bodyPr/>
                    <a:lstStyle/>
                    <a:p>
                      <a:pPr algn="ctr" fontAlgn="b"/>
                      <a:r>
                        <a:rPr lang="en-GB" sz="2400" b="0" i="0" u="none" strike="noStrike" baseline="0" dirty="0" smtClean="0">
                          <a:solidFill>
                            <a:srgbClr val="000000"/>
                          </a:solidFill>
                          <a:effectLst/>
                          <a:latin typeface="Calibri"/>
                        </a:rPr>
                        <a:t>Entry Address</a:t>
                      </a:r>
                      <a:endParaRPr lang="en-GB" sz="2400" b="0" i="0" u="none" strike="noStrike" baseline="0" dirty="0">
                        <a:solidFill>
                          <a:srgbClr val="000000"/>
                        </a:solidFill>
                        <a:effectLst/>
                        <a:latin typeface="Calibri"/>
                      </a:endParaRPr>
                    </a:p>
                  </a:txBody>
                  <a:tcPr marL="9525" marR="9525" marT="9525" marB="0" anchor="b"/>
                </a:tc>
              </a:tr>
              <a:tr h="429291">
                <a:tc>
                  <a:txBody>
                    <a:bodyPr/>
                    <a:lstStyle/>
                    <a:p>
                      <a:pPr algn="ctr" fontAlgn="b"/>
                      <a:r>
                        <a:rPr lang="en-GB" sz="2400" u="none" strike="noStrike" dirty="0">
                          <a:effectLst/>
                        </a:rPr>
                        <a:t>B</a:t>
                      </a:r>
                      <a:endParaRPr lang="en-GB" sz="2400" b="0" i="0" u="none" strike="noStrike" dirty="0">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0</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0</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0</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0</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solidFill>
                            <a:srgbClr val="FF0000"/>
                          </a:solidFill>
                          <a:effectLst/>
                        </a:rPr>
                        <a:t>0</a:t>
                      </a:r>
                      <a:endParaRPr lang="en-GB" sz="2400" b="0" i="0" u="none" strike="noStrike">
                        <a:solidFill>
                          <a:srgbClr val="FF0000"/>
                        </a:solidFill>
                        <a:effectLst/>
                        <a:latin typeface="Calibri"/>
                      </a:endParaRPr>
                    </a:p>
                  </a:txBody>
                  <a:tcPr marL="9525" marR="9525" marT="9525" marB="0" anchor="b"/>
                </a:tc>
                <a:tc>
                  <a:txBody>
                    <a:bodyPr/>
                    <a:lstStyle/>
                    <a:p>
                      <a:pPr algn="ctr" fontAlgn="b"/>
                      <a:r>
                        <a:rPr lang="en-GB" sz="2400" u="none" strike="noStrike">
                          <a:solidFill>
                            <a:srgbClr val="FF0000"/>
                          </a:solidFill>
                          <a:effectLst/>
                        </a:rPr>
                        <a:t>0</a:t>
                      </a:r>
                      <a:endParaRPr lang="en-GB" sz="2400" b="0" i="0" u="none" strike="noStrike">
                        <a:solidFill>
                          <a:srgbClr val="FF0000"/>
                        </a:solidFill>
                        <a:effectLst/>
                        <a:latin typeface="Calibri"/>
                      </a:endParaRPr>
                    </a:p>
                  </a:txBody>
                  <a:tcPr marL="9525" marR="9525" marT="9525" marB="0" anchor="b"/>
                </a:tc>
                <a:tc>
                  <a:txBody>
                    <a:bodyPr/>
                    <a:lstStyle/>
                    <a:p>
                      <a:pPr algn="ctr" fontAlgn="b"/>
                      <a:r>
                        <a:rPr lang="en-GB" sz="2400" u="none" strike="noStrike">
                          <a:effectLst/>
                        </a:rPr>
                        <a:t>0</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0</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b="0" i="0" u="none" strike="noStrike" dirty="0" smtClean="0">
                          <a:solidFill>
                            <a:srgbClr val="000000"/>
                          </a:solidFill>
                          <a:effectLst/>
                          <a:latin typeface="+mn-lt"/>
                        </a:rPr>
                        <a:t>BB00</a:t>
                      </a:r>
                      <a:r>
                        <a:rPr lang="en-GB" sz="2400" b="0" i="0" u="none" strike="noStrike" baseline="-25000" dirty="0" smtClean="0">
                          <a:solidFill>
                            <a:srgbClr val="000000"/>
                          </a:solidFill>
                          <a:effectLst/>
                          <a:latin typeface="+mn-lt"/>
                        </a:rPr>
                        <a:t>16</a:t>
                      </a:r>
                      <a:endParaRPr lang="en-GB" sz="2400" b="0" i="0" u="none" strike="noStrike" baseline="-25000" dirty="0">
                        <a:solidFill>
                          <a:srgbClr val="000000"/>
                        </a:solidFill>
                        <a:effectLst/>
                        <a:latin typeface="+mn-lt"/>
                      </a:endParaRPr>
                    </a:p>
                  </a:txBody>
                  <a:tcPr marL="9525" marR="9525" marT="9525" marB="0" anchor="b"/>
                </a:tc>
              </a:tr>
              <a:tr h="429291">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0</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0</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0</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0</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dirty="0">
                          <a:solidFill>
                            <a:srgbClr val="FF0000"/>
                          </a:solidFill>
                          <a:effectLst/>
                        </a:rPr>
                        <a:t>0</a:t>
                      </a:r>
                      <a:endParaRPr lang="en-GB" sz="2400" b="0" i="0" u="none" strike="noStrike" dirty="0">
                        <a:solidFill>
                          <a:srgbClr val="FF0000"/>
                        </a:solidFill>
                        <a:effectLst/>
                        <a:latin typeface="Calibri"/>
                      </a:endParaRPr>
                    </a:p>
                  </a:txBody>
                  <a:tcPr marL="9525" marR="9525" marT="9525" marB="0" anchor="b"/>
                </a:tc>
                <a:tc>
                  <a:txBody>
                    <a:bodyPr/>
                    <a:lstStyle/>
                    <a:p>
                      <a:pPr algn="ctr" fontAlgn="b"/>
                      <a:r>
                        <a:rPr lang="en-GB" sz="2400" u="none" strike="noStrike">
                          <a:solidFill>
                            <a:srgbClr val="FF0000"/>
                          </a:solidFill>
                          <a:effectLst/>
                        </a:rPr>
                        <a:t>1</a:t>
                      </a:r>
                      <a:endParaRPr lang="en-GB" sz="2400" b="0" i="0" u="none" strike="noStrike">
                        <a:solidFill>
                          <a:srgbClr val="FF0000"/>
                        </a:solidFill>
                        <a:effectLst/>
                        <a:latin typeface="Calibri"/>
                      </a:endParaRPr>
                    </a:p>
                  </a:txBody>
                  <a:tcPr marL="9525" marR="9525" marT="9525" marB="0" anchor="b"/>
                </a:tc>
                <a:tc>
                  <a:txBody>
                    <a:bodyPr/>
                    <a:lstStyle/>
                    <a:p>
                      <a:pPr algn="ctr" fontAlgn="b"/>
                      <a:r>
                        <a:rPr lang="en-GB" sz="2400" u="none" strike="noStrike">
                          <a:effectLst/>
                        </a:rPr>
                        <a:t>0</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0</a:t>
                      </a:r>
                      <a:endParaRPr lang="en-GB" sz="2400" b="0" i="0" u="none" strike="noStrike">
                        <a:solidFill>
                          <a:srgbClr val="000000"/>
                        </a:solidFill>
                        <a:effectLst/>
                        <a:latin typeface="Calibri"/>
                      </a:endParaRPr>
                    </a:p>
                  </a:txBody>
                  <a:tcPr marL="9525" marR="9525" marT="9525" marB="0" anchor="b"/>
                </a:tc>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2400" b="0" i="0" u="none" strike="noStrike" dirty="0" smtClean="0">
                          <a:solidFill>
                            <a:srgbClr val="000000"/>
                          </a:solidFill>
                          <a:effectLst/>
                          <a:latin typeface="+mn-lt"/>
                        </a:rPr>
                        <a:t>BB04</a:t>
                      </a:r>
                      <a:r>
                        <a:rPr lang="en-GB" sz="2400" b="0" i="0" u="none" strike="noStrike" baseline="-25000" dirty="0" smtClean="0">
                          <a:solidFill>
                            <a:srgbClr val="000000"/>
                          </a:solidFill>
                          <a:effectLst/>
                          <a:latin typeface="+mn-lt"/>
                        </a:rPr>
                        <a:t>16</a:t>
                      </a:r>
                    </a:p>
                  </a:txBody>
                  <a:tcPr marL="9525" marR="9525" marT="9525" marB="0" anchor="b"/>
                </a:tc>
              </a:tr>
              <a:tr h="429291">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0</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0</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0</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0</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solidFill>
                            <a:srgbClr val="FF0000"/>
                          </a:solidFill>
                          <a:effectLst/>
                        </a:rPr>
                        <a:t>1</a:t>
                      </a:r>
                      <a:endParaRPr lang="en-GB" sz="2400" b="0" i="0" u="none" strike="noStrike">
                        <a:solidFill>
                          <a:srgbClr val="FF0000"/>
                        </a:solidFill>
                        <a:effectLst/>
                        <a:latin typeface="Calibri"/>
                      </a:endParaRPr>
                    </a:p>
                  </a:txBody>
                  <a:tcPr marL="9525" marR="9525" marT="9525" marB="0" anchor="b"/>
                </a:tc>
                <a:tc>
                  <a:txBody>
                    <a:bodyPr/>
                    <a:lstStyle/>
                    <a:p>
                      <a:pPr algn="ctr" fontAlgn="b"/>
                      <a:r>
                        <a:rPr lang="en-GB" sz="2400" u="none" strike="noStrike">
                          <a:solidFill>
                            <a:srgbClr val="FF0000"/>
                          </a:solidFill>
                          <a:effectLst/>
                        </a:rPr>
                        <a:t>0</a:t>
                      </a:r>
                      <a:endParaRPr lang="en-GB" sz="2400" b="0" i="0" u="none" strike="noStrike">
                        <a:solidFill>
                          <a:srgbClr val="FF0000"/>
                        </a:solidFill>
                        <a:effectLst/>
                        <a:latin typeface="Calibri"/>
                      </a:endParaRPr>
                    </a:p>
                  </a:txBody>
                  <a:tcPr marL="9525" marR="9525" marT="9525" marB="0" anchor="b"/>
                </a:tc>
                <a:tc>
                  <a:txBody>
                    <a:bodyPr/>
                    <a:lstStyle/>
                    <a:p>
                      <a:pPr algn="ctr" fontAlgn="b"/>
                      <a:r>
                        <a:rPr lang="en-GB" sz="2400" u="none" strike="noStrike">
                          <a:effectLst/>
                        </a:rPr>
                        <a:t>0</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0</a:t>
                      </a:r>
                      <a:endParaRPr lang="en-GB" sz="2400" b="0" i="0" u="none" strike="noStrike">
                        <a:solidFill>
                          <a:srgbClr val="000000"/>
                        </a:solidFill>
                        <a:effectLst/>
                        <a:latin typeface="Calibri"/>
                      </a:endParaRPr>
                    </a:p>
                  </a:txBody>
                  <a:tcPr marL="9525" marR="9525" marT="9525" marB="0" anchor="b"/>
                </a:tc>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2400" b="0" i="0" u="none" strike="noStrike" dirty="0" smtClean="0">
                          <a:solidFill>
                            <a:srgbClr val="000000"/>
                          </a:solidFill>
                          <a:effectLst/>
                          <a:latin typeface="+mn-lt"/>
                        </a:rPr>
                        <a:t>BB08</a:t>
                      </a:r>
                      <a:r>
                        <a:rPr lang="en-GB" sz="2400" b="0" i="0" u="none" strike="noStrike" baseline="-25000" dirty="0" smtClean="0">
                          <a:solidFill>
                            <a:srgbClr val="000000"/>
                          </a:solidFill>
                          <a:effectLst/>
                          <a:latin typeface="+mn-lt"/>
                        </a:rPr>
                        <a:t>16</a:t>
                      </a:r>
                    </a:p>
                  </a:txBody>
                  <a:tcPr marL="9525" marR="9525" marT="9525" marB="0" anchor="b"/>
                </a:tc>
              </a:tr>
              <a:tr h="429291">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B</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0</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0</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0</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effectLst/>
                        </a:rPr>
                        <a:t>0</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a:solidFill>
                            <a:srgbClr val="FF0000"/>
                          </a:solidFill>
                          <a:effectLst/>
                        </a:rPr>
                        <a:t>1</a:t>
                      </a:r>
                      <a:endParaRPr lang="en-GB" sz="2400" b="0" i="0" u="none" strike="noStrike">
                        <a:solidFill>
                          <a:srgbClr val="FF0000"/>
                        </a:solidFill>
                        <a:effectLst/>
                        <a:latin typeface="Calibri"/>
                      </a:endParaRPr>
                    </a:p>
                  </a:txBody>
                  <a:tcPr marL="9525" marR="9525" marT="9525" marB="0" anchor="b"/>
                </a:tc>
                <a:tc>
                  <a:txBody>
                    <a:bodyPr/>
                    <a:lstStyle/>
                    <a:p>
                      <a:pPr algn="ctr" fontAlgn="b"/>
                      <a:r>
                        <a:rPr lang="en-GB" sz="2400" u="none" strike="noStrike" dirty="0">
                          <a:solidFill>
                            <a:srgbClr val="FF0000"/>
                          </a:solidFill>
                          <a:effectLst/>
                        </a:rPr>
                        <a:t>1</a:t>
                      </a:r>
                      <a:endParaRPr lang="en-GB" sz="2400" b="0" i="0" u="none" strike="noStrike" dirty="0">
                        <a:solidFill>
                          <a:srgbClr val="FF0000"/>
                        </a:solidFill>
                        <a:effectLst/>
                        <a:latin typeface="Calibri"/>
                      </a:endParaRPr>
                    </a:p>
                  </a:txBody>
                  <a:tcPr marL="9525" marR="9525" marT="9525" marB="0" anchor="b"/>
                </a:tc>
                <a:tc>
                  <a:txBody>
                    <a:bodyPr/>
                    <a:lstStyle/>
                    <a:p>
                      <a:pPr algn="ctr" fontAlgn="b"/>
                      <a:r>
                        <a:rPr lang="en-GB" sz="2400" u="none" strike="noStrike">
                          <a:effectLst/>
                        </a:rPr>
                        <a:t>0</a:t>
                      </a:r>
                      <a:endParaRPr lang="en-GB" sz="2400" b="0" i="0" u="none" strike="noStrike">
                        <a:solidFill>
                          <a:srgbClr val="000000"/>
                        </a:solidFill>
                        <a:effectLst/>
                        <a:latin typeface="Calibri"/>
                      </a:endParaRPr>
                    </a:p>
                  </a:txBody>
                  <a:tcPr marL="9525" marR="9525" marT="9525" marB="0" anchor="b"/>
                </a:tc>
                <a:tc>
                  <a:txBody>
                    <a:bodyPr/>
                    <a:lstStyle/>
                    <a:p>
                      <a:pPr algn="ctr" fontAlgn="b"/>
                      <a:r>
                        <a:rPr lang="en-GB" sz="2400" u="none" strike="noStrike" dirty="0">
                          <a:effectLst/>
                        </a:rPr>
                        <a:t>0</a:t>
                      </a:r>
                      <a:endParaRPr lang="en-GB" sz="2400" b="0" i="0" u="none" strike="noStrike" dirty="0">
                        <a:solidFill>
                          <a:srgbClr val="000000"/>
                        </a:solidFill>
                        <a:effectLst/>
                        <a:latin typeface="Calibri"/>
                      </a:endParaRPr>
                    </a:p>
                  </a:txBody>
                  <a:tcPr marL="9525" marR="9525" marT="9525" marB="0" anchor="b"/>
                </a:tc>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2400" b="0" i="0" u="none" strike="noStrike" dirty="0" smtClean="0">
                          <a:solidFill>
                            <a:srgbClr val="000000"/>
                          </a:solidFill>
                          <a:effectLst/>
                          <a:latin typeface="+mn-lt"/>
                        </a:rPr>
                        <a:t>BB0C</a:t>
                      </a:r>
                      <a:r>
                        <a:rPr lang="en-GB" sz="2400" b="0" i="0" u="none" strike="noStrike" baseline="-25000" dirty="0" smtClean="0">
                          <a:solidFill>
                            <a:srgbClr val="000000"/>
                          </a:solidFill>
                          <a:effectLst/>
                          <a:latin typeface="+mn-lt"/>
                        </a:rPr>
                        <a:t>16</a:t>
                      </a:r>
                    </a:p>
                  </a:txBody>
                  <a:tcPr marL="9525" marR="9525" marT="9525" marB="0" anchor="b"/>
                </a:tc>
              </a:tr>
            </a:tbl>
          </a:graphicData>
        </a:graphic>
      </p:graphicFrame>
      <p:sp>
        <p:nvSpPr>
          <p:cNvPr id="5" name="Right Brace 4"/>
          <p:cNvSpPr/>
          <p:nvPr/>
        </p:nvSpPr>
        <p:spPr>
          <a:xfrm>
            <a:off x="7164288" y="4869160"/>
            <a:ext cx="432048" cy="1728192"/>
          </a:xfrm>
          <a:prstGeom prst="rightBrace">
            <a:avLst/>
          </a:prstGeom>
          <a:ln w="254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TextBox 5"/>
          <p:cNvSpPr txBox="1"/>
          <p:nvPr/>
        </p:nvSpPr>
        <p:spPr>
          <a:xfrm>
            <a:off x="7812360" y="5157192"/>
            <a:ext cx="1163203" cy="923330"/>
          </a:xfrm>
          <a:prstGeom prst="rect">
            <a:avLst/>
          </a:prstGeom>
          <a:noFill/>
        </p:spPr>
        <p:txBody>
          <a:bodyPr wrap="square" rtlCol="0">
            <a:spAutoFit/>
          </a:bodyPr>
          <a:lstStyle/>
          <a:p>
            <a:r>
              <a:rPr lang="en-GB" dirty="0" smtClean="0"/>
              <a:t>4-bytes per table entry</a:t>
            </a:r>
            <a:endParaRPr lang="en-GB" dirty="0"/>
          </a:p>
        </p:txBody>
      </p:sp>
    </p:spTree>
    <p:extLst>
      <p:ext uri="{BB962C8B-B14F-4D97-AF65-F5344CB8AC3E}">
        <p14:creationId xmlns:p14="http://schemas.microsoft.com/office/powerpoint/2010/main" val="72270375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nvPr>
        </p:nvGraphicFramePr>
        <p:xfrm>
          <a:off x="467544" y="260648"/>
          <a:ext cx="3312368" cy="6518910"/>
        </p:xfrm>
        <a:graphic>
          <a:graphicData uri="http://schemas.openxmlformats.org/drawingml/2006/table">
            <a:tbl>
              <a:tblPr>
                <a:tableStyleId>{5940675A-B579-460E-94D1-54222C63F5DA}</a:tableStyleId>
              </a:tblPr>
              <a:tblGrid>
                <a:gridCol w="828092"/>
                <a:gridCol w="828092"/>
                <a:gridCol w="828092"/>
                <a:gridCol w="828092"/>
              </a:tblGrid>
              <a:tr h="190500">
                <a:tc gridSpan="2">
                  <a:txBody>
                    <a:bodyPr/>
                    <a:lstStyle/>
                    <a:p>
                      <a:pPr algn="ctr" fontAlgn="b"/>
                      <a:r>
                        <a:rPr lang="en-GB" sz="1800" b="0" i="0" u="none" strike="noStrike" dirty="0" err="1" smtClean="0">
                          <a:solidFill>
                            <a:srgbClr val="000000"/>
                          </a:solidFill>
                          <a:effectLst/>
                          <a:latin typeface="Calibri"/>
                        </a:rPr>
                        <a:t>Int</a:t>
                      </a:r>
                      <a:r>
                        <a:rPr lang="en-GB" sz="1800" b="0" i="0" u="none" strike="noStrike" dirty="0" smtClean="0">
                          <a:solidFill>
                            <a:srgbClr val="000000"/>
                          </a:solidFill>
                          <a:effectLst/>
                          <a:latin typeface="Calibri"/>
                        </a:rPr>
                        <a:t> </a:t>
                      </a:r>
                      <a:r>
                        <a:rPr lang="en-GB" sz="1800" b="0" i="0" u="none" strike="noStrike" dirty="0" err="1" smtClean="0">
                          <a:solidFill>
                            <a:srgbClr val="000000"/>
                          </a:solidFill>
                          <a:effectLst/>
                          <a:latin typeface="Calibri"/>
                        </a:rPr>
                        <a:t>Addr</a:t>
                      </a:r>
                      <a:r>
                        <a:rPr lang="en-GB" sz="1800" b="0" i="0" u="none" strike="noStrike" dirty="0" smtClean="0">
                          <a:solidFill>
                            <a:srgbClr val="000000"/>
                          </a:solidFill>
                          <a:effectLst/>
                          <a:latin typeface="Calibri"/>
                        </a:rPr>
                        <a:t> </a:t>
                      </a:r>
                      <a:r>
                        <a:rPr lang="en-GB" sz="1800" b="0" i="0" u="none" strike="noStrike" dirty="0" err="1" smtClean="0">
                          <a:solidFill>
                            <a:srgbClr val="000000"/>
                          </a:solidFill>
                          <a:effectLst/>
                          <a:latin typeface="Calibri"/>
                        </a:rPr>
                        <a:t>Vec</a:t>
                      </a:r>
                      <a:endParaRPr lang="en-GB" sz="1800" b="0" i="0" u="none" strike="noStrike" dirty="0">
                        <a:solidFill>
                          <a:srgbClr val="000000"/>
                        </a:solidFill>
                        <a:effectLst/>
                        <a:latin typeface="Calibri"/>
                      </a:endParaRPr>
                    </a:p>
                  </a:txBody>
                  <a:tcPr marL="9525" marR="9525" marT="9525" marB="0" anchor="b"/>
                </a:tc>
                <a:tc hMerge="1">
                  <a:txBody>
                    <a:bodyPr/>
                    <a:lstStyle/>
                    <a:p>
                      <a:pPr algn="ctr" fontAlgn="b"/>
                      <a:endParaRPr lang="en-GB" sz="1800" b="0" i="0" u="none" strike="noStrike" dirty="0">
                        <a:solidFill>
                          <a:srgbClr val="000000"/>
                        </a:solidFill>
                        <a:effectLst/>
                        <a:latin typeface="Calibri"/>
                      </a:endParaRPr>
                    </a:p>
                  </a:txBody>
                  <a:tcPr marL="9525" marR="9525" marT="9525" marB="0" anchor="b"/>
                </a:tc>
                <a:tc gridSpan="2">
                  <a:txBody>
                    <a:bodyPr/>
                    <a:lstStyle/>
                    <a:p>
                      <a:pPr algn="ctr" fontAlgn="b"/>
                      <a:endParaRPr lang="en-GB" sz="1800" b="0" i="0" u="none" strike="noStrike" dirty="0">
                        <a:solidFill>
                          <a:srgbClr val="000000"/>
                        </a:solidFill>
                        <a:effectLst/>
                        <a:latin typeface="Calibri"/>
                      </a:endParaRPr>
                    </a:p>
                  </a:txBody>
                  <a:tcPr marL="9525" marR="9525" marT="9525" marB="0" anchor="b">
                    <a:lnR w="12700" cmpd="sng">
                      <a:noFill/>
                    </a:lnR>
                    <a:lnT w="12700" cmpd="sng">
                      <a:noFill/>
                    </a:lnT>
                  </a:tcPr>
                </a:tc>
                <a:tc hMerge="1">
                  <a:txBody>
                    <a:bodyPr/>
                    <a:lstStyle/>
                    <a:p>
                      <a:pPr algn="ctr" fontAlgn="b"/>
                      <a:endParaRPr lang="en-GB" sz="1800" b="0" i="0" u="none" strike="noStrike" dirty="0">
                        <a:solidFill>
                          <a:srgbClr val="000000"/>
                        </a:solidFill>
                        <a:effectLst/>
                        <a:latin typeface="Calibri"/>
                      </a:endParaRPr>
                    </a:p>
                  </a:txBody>
                  <a:tcPr marL="9525" marR="9525" marT="9525" marB="0" anchor="b"/>
                </a:tc>
              </a:tr>
              <a:tr h="190500">
                <a:tc>
                  <a:txBody>
                    <a:bodyPr/>
                    <a:lstStyle/>
                    <a:p>
                      <a:pPr algn="ctr" fontAlgn="b"/>
                      <a:r>
                        <a:rPr lang="en-GB" sz="1800" u="none" strike="noStrike" dirty="0">
                          <a:effectLst/>
                        </a:rPr>
                        <a:t>Base</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dirty="0">
                          <a:effectLst/>
                        </a:rPr>
                        <a:t>Offset</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dirty="0">
                          <a:effectLst/>
                        </a:rPr>
                        <a:t>Address</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dirty="0">
                          <a:effectLst/>
                        </a:rPr>
                        <a:t>Code</a:t>
                      </a:r>
                      <a:endParaRPr lang="en-GB" sz="1800" b="0" i="0" u="none" strike="noStrike" dirty="0">
                        <a:solidFill>
                          <a:srgbClr val="000000"/>
                        </a:solidFill>
                        <a:effectLst/>
                        <a:latin typeface="Calibri"/>
                      </a:endParaRPr>
                    </a:p>
                  </a:txBody>
                  <a:tcPr marL="9525" marR="9525" marT="9525" marB="0" anchor="b"/>
                </a:tc>
              </a:tr>
              <a:tr h="190500">
                <a:tc rowSpan="12">
                  <a:txBody>
                    <a:bodyPr/>
                    <a:lstStyle/>
                    <a:p>
                      <a:pPr algn="ctr" fontAlgn="b"/>
                      <a:r>
                        <a:rPr lang="en-GB" sz="1800" u="none" strike="noStrike" dirty="0">
                          <a:effectLst/>
                        </a:rPr>
                        <a:t>10</a:t>
                      </a:r>
                      <a:endParaRPr lang="en-GB" sz="1800" b="0" i="0" u="none" strike="noStrike" dirty="0">
                        <a:solidFill>
                          <a:srgbClr val="000000"/>
                        </a:solidFill>
                        <a:effectLst/>
                        <a:latin typeface="Calibri"/>
                      </a:endParaRPr>
                    </a:p>
                  </a:txBody>
                  <a:tcPr marL="9525" marR="9525" marT="9525" marB="0"/>
                </a:tc>
                <a:tc rowSpan="4">
                  <a:txBody>
                    <a:bodyPr/>
                    <a:lstStyle/>
                    <a:p>
                      <a:pPr algn="ctr" fontAlgn="b"/>
                      <a:r>
                        <a:rPr lang="en-GB" sz="1800" u="none" strike="noStrike" dirty="0">
                          <a:effectLst/>
                        </a:rPr>
                        <a:t>00</a:t>
                      </a:r>
                      <a:endParaRPr lang="en-GB" sz="1800" b="0" i="0" u="none" strike="noStrike" dirty="0">
                        <a:solidFill>
                          <a:srgbClr val="000000"/>
                        </a:solidFill>
                        <a:effectLst/>
                        <a:latin typeface="Calibri"/>
                      </a:endParaRPr>
                    </a:p>
                  </a:txBody>
                  <a:tcPr marL="9525" marR="9525" marT="9525" marB="0"/>
                </a:tc>
                <a:tc>
                  <a:txBody>
                    <a:bodyPr/>
                    <a:lstStyle/>
                    <a:p>
                      <a:pPr algn="ctr" fontAlgn="b"/>
                      <a:r>
                        <a:rPr lang="en-GB" sz="1800" u="none" strike="noStrike">
                          <a:effectLst/>
                        </a:rPr>
                        <a:t>1000</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dirty="0">
                          <a:effectLst/>
                        </a:rPr>
                        <a:t>JMP</a:t>
                      </a:r>
                      <a:endParaRPr lang="en-GB" sz="1800" b="0" i="0" u="none" strike="noStrike" dirty="0">
                        <a:solidFill>
                          <a:srgbClr val="000000"/>
                        </a:solidFill>
                        <a:effectLst/>
                        <a:latin typeface="Calibri"/>
                      </a:endParaRPr>
                    </a:p>
                  </a:txBody>
                  <a:tcPr marL="9525" marR="9525" marT="9525" marB="0" anchor="b"/>
                </a:tc>
              </a:tr>
              <a:tr h="190500">
                <a:tc vMerge="1">
                  <a:txBody>
                    <a:bodyPr/>
                    <a:lstStyle/>
                    <a:p>
                      <a:pPr algn="ctr" fontAlgn="b"/>
                      <a:endParaRPr lang="en-GB" sz="1800" b="0" i="0" u="none" strike="noStrike" dirty="0">
                        <a:solidFill>
                          <a:srgbClr val="000000"/>
                        </a:solidFill>
                        <a:effectLst/>
                        <a:latin typeface="Calibri"/>
                      </a:endParaRPr>
                    </a:p>
                  </a:txBody>
                  <a:tcPr marL="9525" marR="9525" marT="9525" marB="0" anchor="b"/>
                </a:tc>
                <a:tc vMerge="1">
                  <a:txBody>
                    <a:bodyPr/>
                    <a:lstStyle/>
                    <a:p>
                      <a:pPr algn="ctr" fontAlgn="b"/>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1001</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02</a:t>
                      </a:r>
                      <a:endParaRPr lang="en-GB" sz="1800" b="0" i="0" u="none" strike="noStrike">
                        <a:solidFill>
                          <a:srgbClr val="000000"/>
                        </a:solidFill>
                        <a:effectLst/>
                        <a:latin typeface="Calibri"/>
                      </a:endParaRPr>
                    </a:p>
                  </a:txBody>
                  <a:tcPr marL="9525" marR="9525" marT="9525" marB="0" anchor="b"/>
                </a:tc>
              </a:tr>
              <a:tr h="190500">
                <a:tc vMerge="1">
                  <a:txBody>
                    <a:bodyPr/>
                    <a:lstStyle/>
                    <a:p>
                      <a:pPr algn="ctr" fontAlgn="b"/>
                      <a:endParaRPr lang="en-GB" sz="1800" b="0" i="0" u="none" strike="noStrike" dirty="0">
                        <a:solidFill>
                          <a:srgbClr val="000000"/>
                        </a:solidFill>
                        <a:effectLst/>
                        <a:latin typeface="Calibri"/>
                      </a:endParaRPr>
                    </a:p>
                  </a:txBody>
                  <a:tcPr marL="9525" marR="9525" marT="9525" marB="0" anchor="b"/>
                </a:tc>
                <a:tc vMerge="1">
                  <a:txBody>
                    <a:bodyPr/>
                    <a:lstStyle/>
                    <a:p>
                      <a:pPr algn="ctr" fontAlgn="b"/>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1002</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00</a:t>
                      </a:r>
                      <a:endParaRPr lang="en-GB" sz="1800" b="0" i="0" u="none" strike="noStrike">
                        <a:solidFill>
                          <a:srgbClr val="000000"/>
                        </a:solidFill>
                        <a:effectLst/>
                        <a:latin typeface="Calibri"/>
                      </a:endParaRPr>
                    </a:p>
                  </a:txBody>
                  <a:tcPr marL="9525" marR="9525" marT="9525" marB="0" anchor="b"/>
                </a:tc>
              </a:tr>
              <a:tr h="190500">
                <a:tc vMerge="1">
                  <a:txBody>
                    <a:bodyPr/>
                    <a:lstStyle/>
                    <a:p>
                      <a:pPr algn="ctr" fontAlgn="b"/>
                      <a:endParaRPr lang="en-GB" sz="1800" b="0" i="0" u="none" strike="noStrike" dirty="0">
                        <a:solidFill>
                          <a:srgbClr val="000000"/>
                        </a:solidFill>
                        <a:effectLst/>
                        <a:latin typeface="Calibri"/>
                      </a:endParaRPr>
                    </a:p>
                  </a:txBody>
                  <a:tcPr marL="9525" marR="9525" marT="9525" marB="0" anchor="b"/>
                </a:tc>
                <a:tc vMerge="1">
                  <a:txBody>
                    <a:bodyPr/>
                    <a:lstStyle/>
                    <a:p>
                      <a:pPr algn="ctr" fontAlgn="b"/>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a:effectLst/>
                        </a:rPr>
                        <a:t>1003</a:t>
                      </a:r>
                      <a:endParaRPr lang="en-GB" sz="1800" b="0" i="0" u="none" strike="noStrike">
                        <a:solidFill>
                          <a:srgbClr val="000000"/>
                        </a:solidFill>
                        <a:effectLst/>
                        <a:latin typeface="Calibri"/>
                      </a:endParaRPr>
                    </a:p>
                  </a:txBody>
                  <a:tcPr marL="9525" marR="9525" marT="9525" marB="0" anchor="b"/>
                </a:tc>
                <a:tc>
                  <a:txBody>
                    <a:bodyPr/>
                    <a:lstStyle/>
                    <a:p>
                      <a:pPr algn="ctr" fontAlgn="b"/>
                      <a:endParaRPr lang="en-GB" sz="1800" b="0" i="0" u="none" strike="noStrike">
                        <a:solidFill>
                          <a:srgbClr val="000000"/>
                        </a:solidFill>
                        <a:effectLst/>
                        <a:latin typeface="Calibri"/>
                      </a:endParaRPr>
                    </a:p>
                  </a:txBody>
                  <a:tcPr marL="9525" marR="9525" marT="9525" marB="0" anchor="b"/>
                </a:tc>
              </a:tr>
              <a:tr h="190500">
                <a:tc vMerge="1">
                  <a:txBody>
                    <a:bodyPr/>
                    <a:lstStyle/>
                    <a:p>
                      <a:pPr algn="ctr" fontAlgn="b"/>
                      <a:endParaRPr lang="en-GB" sz="1800" b="0" i="0" u="none" strike="noStrike" dirty="0">
                        <a:solidFill>
                          <a:srgbClr val="000000"/>
                        </a:solidFill>
                        <a:effectLst/>
                        <a:latin typeface="Calibri"/>
                      </a:endParaRPr>
                    </a:p>
                  </a:txBody>
                  <a:tcPr marL="9525" marR="9525" marT="9525" marB="0" anchor="b"/>
                </a:tc>
                <a:tc rowSpan="4">
                  <a:txBody>
                    <a:bodyPr/>
                    <a:lstStyle/>
                    <a:p>
                      <a:pPr algn="ctr" fontAlgn="b"/>
                      <a:r>
                        <a:rPr lang="en-GB" sz="1800" u="none" strike="noStrike" dirty="0">
                          <a:effectLst/>
                        </a:rPr>
                        <a:t>04</a:t>
                      </a:r>
                      <a:endParaRPr lang="en-GB" sz="1800" b="0" i="0" u="none" strike="noStrike" dirty="0">
                        <a:solidFill>
                          <a:srgbClr val="000000"/>
                        </a:solidFill>
                        <a:effectLst/>
                        <a:latin typeface="Calibri"/>
                      </a:endParaRPr>
                    </a:p>
                  </a:txBody>
                  <a:tcPr marL="9525" marR="9525" marT="9525" marB="0"/>
                </a:tc>
                <a:tc>
                  <a:txBody>
                    <a:bodyPr/>
                    <a:lstStyle/>
                    <a:p>
                      <a:pPr algn="ctr" fontAlgn="b"/>
                      <a:r>
                        <a:rPr lang="en-GB" sz="1800" u="none" strike="noStrike">
                          <a:effectLst/>
                        </a:rPr>
                        <a:t>1004</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JMP</a:t>
                      </a:r>
                      <a:endParaRPr lang="en-GB" sz="1800" b="0" i="0" u="none" strike="noStrike">
                        <a:solidFill>
                          <a:srgbClr val="000000"/>
                        </a:solidFill>
                        <a:effectLst/>
                        <a:latin typeface="Calibri"/>
                      </a:endParaRPr>
                    </a:p>
                  </a:txBody>
                  <a:tcPr marL="9525" marR="9525" marT="9525" marB="0" anchor="b"/>
                </a:tc>
              </a:tr>
              <a:tr h="190500">
                <a:tc vMerge="1">
                  <a:txBody>
                    <a:bodyPr/>
                    <a:lstStyle/>
                    <a:p>
                      <a:pPr algn="ctr" fontAlgn="b"/>
                      <a:endParaRPr lang="en-GB" sz="1800" b="0" i="0" u="none" strike="noStrike" dirty="0">
                        <a:solidFill>
                          <a:srgbClr val="000000"/>
                        </a:solidFill>
                        <a:effectLst/>
                        <a:latin typeface="Calibri"/>
                      </a:endParaRPr>
                    </a:p>
                  </a:txBody>
                  <a:tcPr marL="9525" marR="9525" marT="9525" marB="0" anchor="b"/>
                </a:tc>
                <a:tc vMerge="1">
                  <a:txBody>
                    <a:bodyPr/>
                    <a:lstStyle/>
                    <a:p>
                      <a:pPr algn="ctr" fontAlgn="b"/>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1005</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02</a:t>
                      </a:r>
                      <a:endParaRPr lang="en-GB" sz="1800" b="0" i="0" u="none" strike="noStrike">
                        <a:solidFill>
                          <a:srgbClr val="000000"/>
                        </a:solidFill>
                        <a:effectLst/>
                        <a:latin typeface="Calibri"/>
                      </a:endParaRPr>
                    </a:p>
                  </a:txBody>
                  <a:tcPr marL="9525" marR="9525" marT="9525" marB="0" anchor="b"/>
                </a:tc>
              </a:tr>
              <a:tr h="190500">
                <a:tc vMerge="1">
                  <a:txBody>
                    <a:bodyPr/>
                    <a:lstStyle/>
                    <a:p>
                      <a:pPr algn="ctr" fontAlgn="b"/>
                      <a:endParaRPr lang="en-GB" sz="1800" b="0" i="0" u="none" strike="noStrike" dirty="0">
                        <a:solidFill>
                          <a:srgbClr val="000000"/>
                        </a:solidFill>
                        <a:effectLst/>
                        <a:latin typeface="Calibri"/>
                      </a:endParaRPr>
                    </a:p>
                  </a:txBody>
                  <a:tcPr marL="9525" marR="9525" marT="9525" marB="0" anchor="b"/>
                </a:tc>
                <a:tc vMerge="1">
                  <a:txBody>
                    <a:bodyPr/>
                    <a:lstStyle/>
                    <a:p>
                      <a:pPr algn="ctr" fontAlgn="b"/>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1006</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A0</a:t>
                      </a:r>
                      <a:endParaRPr lang="en-GB" sz="1800" b="0" i="0" u="none" strike="noStrike">
                        <a:solidFill>
                          <a:srgbClr val="000000"/>
                        </a:solidFill>
                        <a:effectLst/>
                        <a:latin typeface="Calibri"/>
                      </a:endParaRPr>
                    </a:p>
                  </a:txBody>
                  <a:tcPr marL="9525" marR="9525" marT="9525" marB="0" anchor="b"/>
                </a:tc>
              </a:tr>
              <a:tr h="190500">
                <a:tc vMerge="1">
                  <a:txBody>
                    <a:bodyPr/>
                    <a:lstStyle/>
                    <a:p>
                      <a:pPr algn="ctr" fontAlgn="b"/>
                      <a:endParaRPr lang="en-GB" sz="1800" b="0" i="0" u="none" strike="noStrike" dirty="0">
                        <a:solidFill>
                          <a:srgbClr val="000000"/>
                        </a:solidFill>
                        <a:effectLst/>
                        <a:latin typeface="Calibri"/>
                      </a:endParaRPr>
                    </a:p>
                  </a:txBody>
                  <a:tcPr marL="9525" marR="9525" marT="9525" marB="0" anchor="b"/>
                </a:tc>
                <a:tc vMerge="1">
                  <a:txBody>
                    <a:bodyPr/>
                    <a:lstStyle/>
                    <a:p>
                      <a:pPr algn="ctr" fontAlgn="b"/>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a:effectLst/>
                        </a:rPr>
                        <a:t>1007</a:t>
                      </a:r>
                      <a:endParaRPr lang="en-GB" sz="1800" b="0" i="0" u="none" strike="noStrike">
                        <a:solidFill>
                          <a:srgbClr val="000000"/>
                        </a:solidFill>
                        <a:effectLst/>
                        <a:latin typeface="Calibri"/>
                      </a:endParaRPr>
                    </a:p>
                  </a:txBody>
                  <a:tcPr marL="9525" marR="9525" marT="9525" marB="0" anchor="b"/>
                </a:tc>
                <a:tc>
                  <a:txBody>
                    <a:bodyPr/>
                    <a:lstStyle/>
                    <a:p>
                      <a:pPr algn="ctr" fontAlgn="b"/>
                      <a:endParaRPr lang="en-GB" sz="1800" b="0" i="0" u="none" strike="noStrike">
                        <a:solidFill>
                          <a:srgbClr val="000000"/>
                        </a:solidFill>
                        <a:effectLst/>
                        <a:latin typeface="Calibri"/>
                      </a:endParaRPr>
                    </a:p>
                  </a:txBody>
                  <a:tcPr marL="9525" marR="9525" marT="9525" marB="0" anchor="b"/>
                </a:tc>
              </a:tr>
              <a:tr h="190500">
                <a:tc vMerge="1">
                  <a:txBody>
                    <a:bodyPr/>
                    <a:lstStyle/>
                    <a:p>
                      <a:pPr algn="ctr" fontAlgn="b"/>
                      <a:endParaRPr lang="en-GB" sz="1800" b="0" i="0" u="none" strike="noStrike" dirty="0">
                        <a:solidFill>
                          <a:srgbClr val="000000"/>
                        </a:solidFill>
                        <a:effectLst/>
                        <a:latin typeface="Calibri"/>
                      </a:endParaRPr>
                    </a:p>
                  </a:txBody>
                  <a:tcPr marL="9525" marR="9525" marT="9525" marB="0" anchor="b"/>
                </a:tc>
                <a:tc rowSpan="4">
                  <a:txBody>
                    <a:bodyPr/>
                    <a:lstStyle/>
                    <a:p>
                      <a:pPr algn="ctr" fontAlgn="b"/>
                      <a:r>
                        <a:rPr lang="en-GB" sz="1800" u="none" strike="noStrike" dirty="0">
                          <a:effectLst/>
                        </a:rPr>
                        <a:t>08</a:t>
                      </a:r>
                      <a:endParaRPr lang="en-GB" sz="1800" b="0" i="0" u="none" strike="noStrike" dirty="0">
                        <a:solidFill>
                          <a:srgbClr val="000000"/>
                        </a:solidFill>
                        <a:effectLst/>
                        <a:latin typeface="Calibri"/>
                      </a:endParaRPr>
                    </a:p>
                  </a:txBody>
                  <a:tcPr marL="9525" marR="9525" marT="9525" marB="0"/>
                </a:tc>
                <a:tc>
                  <a:txBody>
                    <a:bodyPr/>
                    <a:lstStyle/>
                    <a:p>
                      <a:pPr algn="ctr" fontAlgn="b"/>
                      <a:r>
                        <a:rPr lang="en-GB" sz="1800" u="none" strike="noStrike">
                          <a:effectLst/>
                        </a:rPr>
                        <a:t>1008</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JMP</a:t>
                      </a:r>
                      <a:endParaRPr lang="en-GB" sz="1800" b="0" i="0" u="none" strike="noStrike">
                        <a:solidFill>
                          <a:srgbClr val="000000"/>
                        </a:solidFill>
                        <a:effectLst/>
                        <a:latin typeface="Calibri"/>
                      </a:endParaRPr>
                    </a:p>
                  </a:txBody>
                  <a:tcPr marL="9525" marR="9525" marT="9525" marB="0" anchor="b"/>
                </a:tc>
              </a:tr>
              <a:tr h="190500">
                <a:tc vMerge="1">
                  <a:txBody>
                    <a:bodyPr/>
                    <a:lstStyle/>
                    <a:p>
                      <a:pPr algn="ctr" fontAlgn="b"/>
                      <a:endParaRPr lang="en-GB" sz="1800" b="0" i="0" u="none" strike="noStrike" dirty="0">
                        <a:solidFill>
                          <a:srgbClr val="000000"/>
                        </a:solidFill>
                        <a:effectLst/>
                        <a:latin typeface="Calibri"/>
                      </a:endParaRPr>
                    </a:p>
                  </a:txBody>
                  <a:tcPr marL="9525" marR="9525" marT="9525" marB="0" anchor="b"/>
                </a:tc>
                <a:tc vMerge="1">
                  <a:txBody>
                    <a:bodyPr/>
                    <a:lstStyle/>
                    <a:p>
                      <a:pPr algn="ctr" fontAlgn="b"/>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1009</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05</a:t>
                      </a:r>
                      <a:endParaRPr lang="en-GB" sz="1800" b="0" i="0" u="none" strike="noStrike">
                        <a:solidFill>
                          <a:srgbClr val="000000"/>
                        </a:solidFill>
                        <a:effectLst/>
                        <a:latin typeface="Calibri"/>
                      </a:endParaRPr>
                    </a:p>
                  </a:txBody>
                  <a:tcPr marL="9525" marR="9525" marT="9525" marB="0" anchor="b"/>
                </a:tc>
              </a:tr>
              <a:tr h="190500">
                <a:tc vMerge="1">
                  <a:txBody>
                    <a:bodyPr/>
                    <a:lstStyle/>
                    <a:p>
                      <a:pPr algn="ctr" fontAlgn="b"/>
                      <a:endParaRPr lang="en-GB" sz="1800" b="0" i="0" u="none" strike="noStrike" dirty="0">
                        <a:solidFill>
                          <a:srgbClr val="000000"/>
                        </a:solidFill>
                        <a:effectLst/>
                        <a:latin typeface="Calibri"/>
                      </a:endParaRPr>
                    </a:p>
                  </a:txBody>
                  <a:tcPr marL="9525" marR="9525" marT="9525" marB="0" anchor="b"/>
                </a:tc>
                <a:tc vMerge="1">
                  <a:txBody>
                    <a:bodyPr/>
                    <a:lstStyle/>
                    <a:p>
                      <a:pPr algn="ctr" fontAlgn="b"/>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100A</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04</a:t>
                      </a:r>
                      <a:endParaRPr lang="en-GB" sz="1800" b="0" i="0" u="none" strike="noStrike">
                        <a:solidFill>
                          <a:srgbClr val="000000"/>
                        </a:solidFill>
                        <a:effectLst/>
                        <a:latin typeface="Calibri"/>
                      </a:endParaRPr>
                    </a:p>
                  </a:txBody>
                  <a:tcPr marL="9525" marR="9525" marT="9525" marB="0" anchor="b"/>
                </a:tc>
              </a:tr>
              <a:tr h="190500">
                <a:tc vMerge="1">
                  <a:txBody>
                    <a:bodyPr/>
                    <a:lstStyle/>
                    <a:p>
                      <a:pPr algn="ctr" fontAlgn="b"/>
                      <a:endParaRPr lang="en-GB" sz="1800" b="0" i="0" u="none" strike="noStrike" dirty="0">
                        <a:solidFill>
                          <a:srgbClr val="000000"/>
                        </a:solidFill>
                        <a:effectLst/>
                        <a:latin typeface="Calibri"/>
                      </a:endParaRPr>
                    </a:p>
                  </a:txBody>
                  <a:tcPr marL="9525" marR="9525" marT="9525" marB="0" anchor="b"/>
                </a:tc>
                <a:tc vMerge="1">
                  <a:txBody>
                    <a:bodyPr/>
                    <a:lstStyle/>
                    <a:p>
                      <a:pPr algn="ctr" fontAlgn="b"/>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a:effectLst/>
                        </a:rPr>
                        <a:t>100B</a:t>
                      </a:r>
                      <a:endParaRPr lang="en-GB" sz="1800" b="0" i="0" u="none" strike="noStrike">
                        <a:solidFill>
                          <a:srgbClr val="000000"/>
                        </a:solidFill>
                        <a:effectLst/>
                        <a:latin typeface="Calibri"/>
                      </a:endParaRPr>
                    </a:p>
                  </a:txBody>
                  <a:tcPr marL="9525" marR="9525" marT="9525" marB="0" anchor="b"/>
                </a:tc>
                <a:tc>
                  <a:txBody>
                    <a:bodyPr/>
                    <a:lstStyle/>
                    <a:p>
                      <a:pPr algn="ctr" fontAlgn="b"/>
                      <a:endParaRPr lang="en-GB" sz="1800" b="0" i="0" u="none" strike="noStrike">
                        <a:solidFill>
                          <a:srgbClr val="000000"/>
                        </a:solidFill>
                        <a:effectLst/>
                        <a:latin typeface="Calibri"/>
                      </a:endParaRPr>
                    </a:p>
                  </a:txBody>
                  <a:tcPr marL="9525" marR="9525" marT="9525" marB="0" anchor="b"/>
                </a:tc>
              </a:tr>
              <a:tr h="190500">
                <a:tc rowSpan="8" gridSpan="2">
                  <a:txBody>
                    <a:bodyPr/>
                    <a:lstStyle/>
                    <a:p>
                      <a:pPr algn="ctr" fontAlgn="b"/>
                      <a:endParaRPr lang="en-GB" sz="1800" b="0" i="0" u="none" strike="noStrike" dirty="0">
                        <a:solidFill>
                          <a:srgbClr val="000000"/>
                        </a:solidFill>
                        <a:effectLst/>
                        <a:latin typeface="Calibri"/>
                      </a:endParaRPr>
                    </a:p>
                  </a:txBody>
                  <a:tcPr marL="9525" marR="9525" marT="9525" marB="0" anchor="b">
                    <a:lnL w="12700" cmpd="sng">
                      <a:noFill/>
                    </a:lnL>
                    <a:lnB w="12700" cmpd="sng">
                      <a:noFill/>
                    </a:lnB>
                  </a:tcPr>
                </a:tc>
                <a:tc rowSpan="8" hMerge="1">
                  <a:txBody>
                    <a:bodyPr/>
                    <a:lstStyle/>
                    <a:p>
                      <a:pPr algn="ctr" fontAlgn="b"/>
                      <a:endParaRPr lang="en-GB" sz="1800" b="0" i="0" u="none" strike="noStrike" dirty="0">
                        <a:solidFill>
                          <a:srgbClr val="000000"/>
                        </a:solidFill>
                        <a:effectLst/>
                        <a:latin typeface="Calibri"/>
                      </a:endParaRPr>
                    </a:p>
                  </a:txBody>
                  <a:tcPr marL="9525" marR="9525" marT="9525" marB="0" anchor="b"/>
                </a:tc>
                <a:tc>
                  <a:txBody>
                    <a:bodyPr/>
                    <a:lstStyle/>
                    <a:p>
                      <a:pPr algn="ctr" fontAlgn="b"/>
                      <a:endParaRPr lang="en-GB" sz="1800" b="0" i="0" u="none" strike="noStrike">
                        <a:solidFill>
                          <a:srgbClr val="000000"/>
                        </a:solidFill>
                        <a:effectLst/>
                        <a:latin typeface="Calibri"/>
                      </a:endParaRPr>
                    </a:p>
                  </a:txBody>
                  <a:tcPr marL="9525" marR="9525" marT="9525" marB="0" anchor="b"/>
                </a:tc>
                <a:tc>
                  <a:txBody>
                    <a:bodyPr/>
                    <a:lstStyle/>
                    <a:p>
                      <a:pPr algn="ctr" fontAlgn="b"/>
                      <a:endParaRPr lang="en-GB" sz="1800" b="0" i="0" u="none" strike="noStrike">
                        <a:solidFill>
                          <a:srgbClr val="000000"/>
                        </a:solidFill>
                        <a:effectLst/>
                        <a:latin typeface="Calibri"/>
                      </a:endParaRPr>
                    </a:p>
                  </a:txBody>
                  <a:tcPr marL="9525" marR="9525" marT="9525" marB="0" anchor="b"/>
                </a:tc>
              </a:tr>
              <a:tr h="190500">
                <a:tc gridSpan="2" vMerge="1">
                  <a:txBody>
                    <a:bodyPr/>
                    <a:lstStyle/>
                    <a:p>
                      <a:pPr algn="ctr" fontAlgn="b"/>
                      <a:endParaRPr lang="en-GB" sz="1800" b="0" i="0" u="none" strike="noStrike">
                        <a:solidFill>
                          <a:srgbClr val="000000"/>
                        </a:solidFill>
                        <a:effectLst/>
                        <a:latin typeface="Calibri"/>
                      </a:endParaRPr>
                    </a:p>
                  </a:txBody>
                  <a:tcPr marL="9525" marR="9525" marT="9525" marB="0" anchor="b"/>
                </a:tc>
                <a:tc hMerge="1" vMerge="1">
                  <a:txBody>
                    <a:bodyPr/>
                    <a:lstStyle/>
                    <a:p>
                      <a:pPr algn="ctr" fontAlgn="b"/>
                      <a:endParaRPr lang="en-GB" sz="1800" b="0" i="0" u="none" strike="noStrike" dirty="0">
                        <a:solidFill>
                          <a:srgbClr val="000000"/>
                        </a:solidFill>
                        <a:effectLst/>
                        <a:latin typeface="Calibri"/>
                      </a:endParaRPr>
                    </a:p>
                  </a:txBody>
                  <a:tcPr marL="9525" marR="9525" marT="9525" marB="0" anchor="b"/>
                </a:tc>
                <a:tc>
                  <a:txBody>
                    <a:bodyPr/>
                    <a:lstStyle/>
                    <a:p>
                      <a:pPr algn="ctr" fontAlgn="b"/>
                      <a:endParaRPr lang="en-GB" sz="1800" b="0" i="0" u="none" strike="noStrike">
                        <a:solidFill>
                          <a:srgbClr val="000000"/>
                        </a:solidFill>
                        <a:effectLst/>
                        <a:latin typeface="Calibri"/>
                      </a:endParaRPr>
                    </a:p>
                  </a:txBody>
                  <a:tcPr marL="9525" marR="9525" marT="9525" marB="0" anchor="b"/>
                </a:tc>
                <a:tc>
                  <a:txBody>
                    <a:bodyPr/>
                    <a:lstStyle/>
                    <a:p>
                      <a:pPr algn="ctr" fontAlgn="b"/>
                      <a:endParaRPr lang="en-GB" sz="1800" b="0" i="0" u="none" strike="noStrike">
                        <a:solidFill>
                          <a:srgbClr val="000000"/>
                        </a:solidFill>
                        <a:effectLst/>
                        <a:latin typeface="Calibri"/>
                      </a:endParaRPr>
                    </a:p>
                  </a:txBody>
                  <a:tcPr marL="9525" marR="9525" marT="9525" marB="0" anchor="b"/>
                </a:tc>
              </a:tr>
              <a:tr h="190500">
                <a:tc gridSpan="2" vMerge="1">
                  <a:txBody>
                    <a:bodyPr/>
                    <a:lstStyle/>
                    <a:p>
                      <a:pPr algn="ctr" fontAlgn="b"/>
                      <a:endParaRPr lang="en-GB" sz="1800" b="0" i="0" u="none" strike="noStrike">
                        <a:solidFill>
                          <a:srgbClr val="000000"/>
                        </a:solidFill>
                        <a:effectLst/>
                        <a:latin typeface="Calibri"/>
                      </a:endParaRPr>
                    </a:p>
                  </a:txBody>
                  <a:tcPr marL="9525" marR="9525" marT="9525" marB="0" anchor="b"/>
                </a:tc>
                <a:tc hMerge="1" vMerge="1">
                  <a:txBody>
                    <a:bodyPr/>
                    <a:lstStyle/>
                    <a:p>
                      <a:pPr algn="ctr" fontAlgn="b"/>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a:effectLst/>
                        </a:rPr>
                        <a:t>0200</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ISR1</a:t>
                      </a:r>
                      <a:endParaRPr lang="en-GB" sz="1800" b="0" i="0" u="none" strike="noStrike">
                        <a:solidFill>
                          <a:srgbClr val="000000"/>
                        </a:solidFill>
                        <a:effectLst/>
                        <a:latin typeface="Calibri"/>
                      </a:endParaRPr>
                    </a:p>
                  </a:txBody>
                  <a:tcPr marL="9525" marR="9525" marT="9525" marB="0" anchor="b"/>
                </a:tc>
              </a:tr>
              <a:tr h="190500">
                <a:tc gridSpan="2" vMerge="1">
                  <a:txBody>
                    <a:bodyPr/>
                    <a:lstStyle/>
                    <a:p>
                      <a:pPr algn="ctr" fontAlgn="b"/>
                      <a:endParaRPr lang="en-GB" sz="1800" b="0" i="0" u="none" strike="noStrike">
                        <a:solidFill>
                          <a:srgbClr val="000000"/>
                        </a:solidFill>
                        <a:effectLst/>
                        <a:latin typeface="Calibri"/>
                      </a:endParaRPr>
                    </a:p>
                  </a:txBody>
                  <a:tcPr marL="9525" marR="9525" marT="9525" marB="0" anchor="b"/>
                </a:tc>
                <a:tc hMerge="1" vMerge="1">
                  <a:txBody>
                    <a:bodyPr/>
                    <a:lstStyle/>
                    <a:p>
                      <a:pPr algn="ctr" fontAlgn="b"/>
                      <a:endParaRPr lang="en-GB" sz="1800" b="0" i="0" u="none" strike="noStrike" dirty="0">
                        <a:solidFill>
                          <a:srgbClr val="000000"/>
                        </a:solidFill>
                        <a:effectLst/>
                        <a:latin typeface="Calibri"/>
                      </a:endParaRPr>
                    </a:p>
                  </a:txBody>
                  <a:tcPr marL="9525" marR="9525" marT="9525" marB="0" anchor="b"/>
                </a:tc>
                <a:tc>
                  <a:txBody>
                    <a:bodyPr/>
                    <a:lstStyle/>
                    <a:p>
                      <a:pPr algn="ctr" fontAlgn="b"/>
                      <a:endParaRPr lang="en-GB" sz="1800" b="0" i="0" u="none" strike="noStrike">
                        <a:solidFill>
                          <a:srgbClr val="000000"/>
                        </a:solidFill>
                        <a:effectLst/>
                        <a:latin typeface="Calibri"/>
                      </a:endParaRPr>
                    </a:p>
                  </a:txBody>
                  <a:tcPr marL="9525" marR="9525" marT="9525" marB="0" anchor="b"/>
                </a:tc>
                <a:tc>
                  <a:txBody>
                    <a:bodyPr/>
                    <a:lstStyle/>
                    <a:p>
                      <a:pPr algn="ctr" fontAlgn="b"/>
                      <a:endParaRPr lang="en-GB" sz="1800" b="0" i="0" u="none" strike="noStrike">
                        <a:solidFill>
                          <a:srgbClr val="000000"/>
                        </a:solidFill>
                        <a:effectLst/>
                        <a:latin typeface="Calibri"/>
                      </a:endParaRPr>
                    </a:p>
                  </a:txBody>
                  <a:tcPr marL="9525" marR="9525" marT="9525" marB="0" anchor="b"/>
                </a:tc>
              </a:tr>
              <a:tr h="190500">
                <a:tc gridSpan="2" vMerge="1">
                  <a:txBody>
                    <a:bodyPr/>
                    <a:lstStyle/>
                    <a:p>
                      <a:pPr algn="ctr" fontAlgn="b"/>
                      <a:endParaRPr lang="en-GB" sz="1800" b="0" i="0" u="none" strike="noStrike">
                        <a:solidFill>
                          <a:srgbClr val="000000"/>
                        </a:solidFill>
                        <a:effectLst/>
                        <a:latin typeface="Calibri"/>
                      </a:endParaRPr>
                    </a:p>
                  </a:txBody>
                  <a:tcPr marL="9525" marR="9525" marT="9525" marB="0" anchor="b"/>
                </a:tc>
                <a:tc hMerge="1" vMerge="1">
                  <a:txBody>
                    <a:bodyPr/>
                    <a:lstStyle/>
                    <a:p>
                      <a:pPr algn="ctr" fontAlgn="b"/>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a:effectLst/>
                        </a:rPr>
                        <a:t>02A0</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a:effectLst/>
                        </a:rPr>
                        <a:t>ISR2</a:t>
                      </a:r>
                      <a:endParaRPr lang="en-GB" sz="1800" b="0" i="0" u="none" strike="noStrike">
                        <a:solidFill>
                          <a:srgbClr val="000000"/>
                        </a:solidFill>
                        <a:effectLst/>
                        <a:latin typeface="Calibri"/>
                      </a:endParaRPr>
                    </a:p>
                  </a:txBody>
                  <a:tcPr marL="9525" marR="9525" marT="9525" marB="0" anchor="b"/>
                </a:tc>
              </a:tr>
              <a:tr h="190500">
                <a:tc gridSpan="2" vMerge="1">
                  <a:txBody>
                    <a:bodyPr/>
                    <a:lstStyle/>
                    <a:p>
                      <a:pPr algn="ctr" fontAlgn="b"/>
                      <a:endParaRPr lang="en-GB" sz="1800" b="0" i="0" u="none" strike="noStrike">
                        <a:solidFill>
                          <a:srgbClr val="000000"/>
                        </a:solidFill>
                        <a:effectLst/>
                        <a:latin typeface="Calibri"/>
                      </a:endParaRPr>
                    </a:p>
                  </a:txBody>
                  <a:tcPr marL="9525" marR="9525" marT="9525" marB="0" anchor="b"/>
                </a:tc>
                <a:tc hMerge="1" vMerge="1">
                  <a:txBody>
                    <a:bodyPr/>
                    <a:lstStyle/>
                    <a:p>
                      <a:pPr algn="ctr" fontAlgn="b"/>
                      <a:endParaRPr lang="en-GB" sz="1800" b="0" i="0" u="none" strike="noStrike" dirty="0">
                        <a:solidFill>
                          <a:srgbClr val="000000"/>
                        </a:solidFill>
                        <a:effectLst/>
                        <a:latin typeface="Calibri"/>
                      </a:endParaRPr>
                    </a:p>
                  </a:txBody>
                  <a:tcPr marL="9525" marR="9525" marT="9525" marB="0" anchor="b"/>
                </a:tc>
                <a:tc>
                  <a:txBody>
                    <a:bodyPr/>
                    <a:lstStyle/>
                    <a:p>
                      <a:pPr algn="ctr" fontAlgn="b"/>
                      <a:endParaRPr lang="en-GB" sz="1800" b="0" i="0" u="none" strike="noStrike">
                        <a:solidFill>
                          <a:srgbClr val="000000"/>
                        </a:solidFill>
                        <a:effectLst/>
                        <a:latin typeface="Calibri"/>
                      </a:endParaRPr>
                    </a:p>
                  </a:txBody>
                  <a:tcPr marL="9525" marR="9525" marT="9525" marB="0" anchor="b"/>
                </a:tc>
                <a:tc>
                  <a:txBody>
                    <a:bodyPr/>
                    <a:lstStyle/>
                    <a:p>
                      <a:pPr algn="ctr" fontAlgn="b"/>
                      <a:endParaRPr lang="en-GB" sz="1800" b="0" i="0" u="none" strike="noStrike">
                        <a:solidFill>
                          <a:srgbClr val="000000"/>
                        </a:solidFill>
                        <a:effectLst/>
                        <a:latin typeface="Calibri"/>
                      </a:endParaRPr>
                    </a:p>
                  </a:txBody>
                  <a:tcPr marL="9525" marR="9525" marT="9525" marB="0" anchor="b"/>
                </a:tc>
              </a:tr>
              <a:tr h="190500">
                <a:tc gridSpan="2" vMerge="1">
                  <a:txBody>
                    <a:bodyPr/>
                    <a:lstStyle/>
                    <a:p>
                      <a:pPr algn="ctr" fontAlgn="b"/>
                      <a:endParaRPr lang="en-GB" sz="1800" b="0" i="0" u="none" strike="noStrike">
                        <a:solidFill>
                          <a:srgbClr val="000000"/>
                        </a:solidFill>
                        <a:effectLst/>
                        <a:latin typeface="Calibri"/>
                      </a:endParaRPr>
                    </a:p>
                  </a:txBody>
                  <a:tcPr marL="9525" marR="9525" marT="9525" marB="0" anchor="b"/>
                </a:tc>
                <a:tc hMerge="1" vMerge="1">
                  <a:txBody>
                    <a:bodyPr/>
                    <a:lstStyle/>
                    <a:p>
                      <a:pPr algn="ctr" fontAlgn="b"/>
                      <a:endParaRPr lang="en-GB" sz="1800" b="0" i="0" u="none" strike="noStrike" dirty="0">
                        <a:solidFill>
                          <a:srgbClr val="000000"/>
                        </a:solidFill>
                        <a:effectLst/>
                        <a:latin typeface="Calibri"/>
                      </a:endParaRPr>
                    </a:p>
                  </a:txBody>
                  <a:tcPr marL="9525" marR="9525" marT="9525" marB="0" anchor="b"/>
                </a:tc>
                <a:tc>
                  <a:txBody>
                    <a:bodyPr/>
                    <a:lstStyle/>
                    <a:p>
                      <a:pPr algn="ctr" fontAlgn="b"/>
                      <a:endParaRPr lang="en-GB" sz="1800" b="0" i="0" u="none" strike="noStrike">
                        <a:solidFill>
                          <a:srgbClr val="000000"/>
                        </a:solidFill>
                        <a:effectLst/>
                        <a:latin typeface="Calibri"/>
                      </a:endParaRPr>
                    </a:p>
                  </a:txBody>
                  <a:tcPr marL="9525" marR="9525" marT="9525" marB="0" anchor="b"/>
                </a:tc>
                <a:tc>
                  <a:txBody>
                    <a:bodyPr/>
                    <a:lstStyle/>
                    <a:p>
                      <a:pPr algn="ctr" fontAlgn="b"/>
                      <a:endParaRPr lang="en-GB" sz="1800" b="0" i="0" u="none" strike="noStrike">
                        <a:solidFill>
                          <a:srgbClr val="000000"/>
                        </a:solidFill>
                        <a:effectLst/>
                        <a:latin typeface="Calibri"/>
                      </a:endParaRPr>
                    </a:p>
                  </a:txBody>
                  <a:tcPr marL="9525" marR="9525" marT="9525" marB="0" anchor="b"/>
                </a:tc>
              </a:tr>
              <a:tr h="190500">
                <a:tc gridSpan="2" vMerge="1">
                  <a:txBody>
                    <a:bodyPr/>
                    <a:lstStyle/>
                    <a:p>
                      <a:pPr algn="ctr" fontAlgn="b"/>
                      <a:endParaRPr lang="en-GB" sz="1800" b="0" i="0" u="none" strike="noStrike">
                        <a:solidFill>
                          <a:srgbClr val="000000"/>
                        </a:solidFill>
                        <a:effectLst/>
                        <a:latin typeface="Calibri"/>
                      </a:endParaRPr>
                    </a:p>
                  </a:txBody>
                  <a:tcPr marL="9525" marR="9525" marT="9525" marB="0" anchor="b"/>
                </a:tc>
                <a:tc hMerge="1" vMerge="1">
                  <a:txBody>
                    <a:bodyPr/>
                    <a:lstStyle/>
                    <a:p>
                      <a:pPr algn="ctr" fontAlgn="b"/>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a:effectLst/>
                        </a:rPr>
                        <a:t>0504</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dirty="0">
                          <a:effectLst/>
                        </a:rPr>
                        <a:t>ISR3</a:t>
                      </a:r>
                      <a:endParaRPr lang="en-GB" sz="1800" b="0" i="0" u="none" strike="noStrike" dirty="0">
                        <a:solidFill>
                          <a:srgbClr val="000000"/>
                        </a:solidFill>
                        <a:effectLst/>
                        <a:latin typeface="Calibri"/>
                      </a:endParaRPr>
                    </a:p>
                  </a:txBody>
                  <a:tcPr marL="9525" marR="9525" marT="9525" marB="0" anchor="b"/>
                </a:tc>
              </a:tr>
            </a:tbl>
          </a:graphicData>
        </a:graphic>
      </p:graphicFrame>
      <p:sp>
        <p:nvSpPr>
          <p:cNvPr id="6" name="Content Placeholder 2"/>
          <p:cNvSpPr txBox="1">
            <a:spLocks/>
          </p:cNvSpPr>
          <p:nvPr/>
        </p:nvSpPr>
        <p:spPr>
          <a:xfrm>
            <a:off x="4283968" y="476672"/>
            <a:ext cx="4402832" cy="564949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400" smtClean="0"/>
              <a:t>Entries may just be jump instructions to the ISR code</a:t>
            </a:r>
            <a:endParaRPr lang="en-GB" sz="2400" dirty="0"/>
          </a:p>
        </p:txBody>
      </p:sp>
    </p:spTree>
    <p:extLst>
      <p:ext uri="{BB962C8B-B14F-4D97-AF65-F5344CB8AC3E}">
        <p14:creationId xmlns:p14="http://schemas.microsoft.com/office/powerpoint/2010/main" val="66268369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Interrupt </a:t>
            </a:r>
            <a:r>
              <a:rPr lang="en-GB" dirty="0"/>
              <a:t>Vector </a:t>
            </a:r>
            <a:r>
              <a:rPr lang="en-GB" dirty="0" smtClean="0"/>
              <a:t>Table</a:t>
            </a:r>
            <a:endParaRPr lang="en-GB" dirty="0"/>
          </a:p>
        </p:txBody>
      </p:sp>
      <p:sp>
        <p:nvSpPr>
          <p:cNvPr id="4" name="TextBox 3"/>
          <p:cNvSpPr txBox="1"/>
          <p:nvPr/>
        </p:nvSpPr>
        <p:spPr>
          <a:xfrm>
            <a:off x="971600" y="1146559"/>
            <a:ext cx="7704856" cy="4801314"/>
          </a:xfrm>
          <a:prstGeom prst="rect">
            <a:avLst/>
          </a:prstGeom>
          <a:noFill/>
        </p:spPr>
        <p:txBody>
          <a:bodyPr wrap="square" rtlCol="0">
            <a:spAutoFit/>
          </a:bodyPr>
          <a:lstStyle/>
          <a:p>
            <a:r>
              <a:rPr lang="en-GB" dirty="0"/>
              <a:t>00000000 &lt;_start&gt;: </a:t>
            </a:r>
            <a:r>
              <a:rPr lang="en-GB" dirty="0" smtClean="0"/>
              <a:t/>
            </a:r>
            <a:br>
              <a:rPr lang="en-GB" dirty="0" smtClean="0"/>
            </a:br>
            <a:r>
              <a:rPr lang="en-GB" dirty="0" smtClean="0"/>
              <a:t>0</a:t>
            </a:r>
            <a:r>
              <a:rPr lang="en-GB" dirty="0"/>
              <a:t>: </a:t>
            </a:r>
            <a:r>
              <a:rPr lang="en-GB" dirty="0" smtClean="0"/>
              <a:t>	ea00000d </a:t>
            </a:r>
            <a:r>
              <a:rPr lang="en-GB" dirty="0"/>
              <a:t>b 3c &lt;reset&gt; </a:t>
            </a:r>
            <a:r>
              <a:rPr lang="en-GB" dirty="0" smtClean="0"/>
              <a:t/>
            </a:r>
            <a:br>
              <a:rPr lang="en-GB" dirty="0" smtClean="0"/>
            </a:br>
            <a:r>
              <a:rPr lang="en-GB" dirty="0" smtClean="0"/>
              <a:t>4</a:t>
            </a:r>
            <a:r>
              <a:rPr lang="en-GB" dirty="0"/>
              <a:t>: </a:t>
            </a:r>
            <a:r>
              <a:rPr lang="en-GB" dirty="0" smtClean="0"/>
              <a:t>	e59ff014 </a:t>
            </a:r>
            <a:r>
              <a:rPr lang="en-GB" dirty="0" err="1"/>
              <a:t>ldr</a:t>
            </a:r>
            <a:r>
              <a:rPr lang="en-GB" dirty="0"/>
              <a:t> pc, [pc, #20] </a:t>
            </a:r>
            <a:r>
              <a:rPr lang="en-GB" dirty="0" smtClean="0"/>
              <a:t>	; 20 </a:t>
            </a:r>
            <a:r>
              <a:rPr lang="en-GB" dirty="0"/>
              <a:t>&lt;_</a:t>
            </a:r>
            <a:r>
              <a:rPr lang="en-GB" dirty="0" err="1"/>
              <a:t>undefined_instruction</a:t>
            </a:r>
            <a:r>
              <a:rPr lang="en-GB" dirty="0"/>
              <a:t>&gt; </a:t>
            </a:r>
            <a:r>
              <a:rPr lang="en-GB" dirty="0" smtClean="0"/>
              <a:t/>
            </a:r>
            <a:br>
              <a:rPr lang="en-GB" dirty="0" smtClean="0"/>
            </a:br>
            <a:r>
              <a:rPr lang="en-GB" dirty="0" smtClean="0"/>
              <a:t>8</a:t>
            </a:r>
            <a:r>
              <a:rPr lang="en-GB" dirty="0"/>
              <a:t>: </a:t>
            </a:r>
            <a:r>
              <a:rPr lang="en-GB" dirty="0" smtClean="0"/>
              <a:t>	e59ff014 </a:t>
            </a:r>
            <a:r>
              <a:rPr lang="en-GB" dirty="0" err="1"/>
              <a:t>ldr</a:t>
            </a:r>
            <a:r>
              <a:rPr lang="en-GB" dirty="0"/>
              <a:t> pc, [pc, #20] </a:t>
            </a:r>
            <a:r>
              <a:rPr lang="en-GB" dirty="0" smtClean="0"/>
              <a:t>	; </a:t>
            </a:r>
            <a:r>
              <a:rPr lang="en-GB" dirty="0"/>
              <a:t>24 &lt;_</a:t>
            </a:r>
            <a:r>
              <a:rPr lang="en-GB" dirty="0" err="1"/>
              <a:t>software_interrupt</a:t>
            </a:r>
            <a:r>
              <a:rPr lang="en-GB" dirty="0"/>
              <a:t>&gt; </a:t>
            </a:r>
            <a:r>
              <a:rPr lang="en-GB" dirty="0" smtClean="0"/>
              <a:t/>
            </a:r>
            <a:br>
              <a:rPr lang="en-GB" dirty="0" smtClean="0"/>
            </a:br>
            <a:r>
              <a:rPr lang="en-GB" dirty="0" smtClean="0"/>
              <a:t>c</a:t>
            </a:r>
            <a:r>
              <a:rPr lang="en-GB" dirty="0"/>
              <a:t>: </a:t>
            </a:r>
            <a:r>
              <a:rPr lang="en-GB" dirty="0" smtClean="0"/>
              <a:t>	e59ff014 </a:t>
            </a:r>
            <a:r>
              <a:rPr lang="en-GB" dirty="0" err="1"/>
              <a:t>ldr</a:t>
            </a:r>
            <a:r>
              <a:rPr lang="en-GB" dirty="0"/>
              <a:t> pc, [pc, #20] </a:t>
            </a:r>
            <a:r>
              <a:rPr lang="en-GB" dirty="0" smtClean="0"/>
              <a:t>	; </a:t>
            </a:r>
            <a:r>
              <a:rPr lang="en-GB" dirty="0"/>
              <a:t>28 &lt;_</a:t>
            </a:r>
            <a:r>
              <a:rPr lang="en-GB" dirty="0" err="1"/>
              <a:t>prefetch_abort</a:t>
            </a:r>
            <a:r>
              <a:rPr lang="en-GB" dirty="0"/>
              <a:t>&gt; </a:t>
            </a:r>
            <a:r>
              <a:rPr lang="en-GB" dirty="0" smtClean="0"/>
              <a:t/>
            </a:r>
            <a:br>
              <a:rPr lang="en-GB" dirty="0" smtClean="0"/>
            </a:br>
            <a:r>
              <a:rPr lang="en-GB" dirty="0" smtClean="0"/>
              <a:t>10</a:t>
            </a:r>
            <a:r>
              <a:rPr lang="en-GB" dirty="0"/>
              <a:t>: </a:t>
            </a:r>
            <a:r>
              <a:rPr lang="en-GB" dirty="0" smtClean="0"/>
              <a:t>	e59ff014 </a:t>
            </a:r>
            <a:r>
              <a:rPr lang="en-GB" dirty="0" err="1"/>
              <a:t>ldr</a:t>
            </a:r>
            <a:r>
              <a:rPr lang="en-GB" dirty="0"/>
              <a:t> pc, [pc, #20] </a:t>
            </a:r>
            <a:r>
              <a:rPr lang="en-GB" dirty="0" smtClean="0"/>
              <a:t>	; </a:t>
            </a:r>
            <a:r>
              <a:rPr lang="en-GB" dirty="0"/>
              <a:t>2c &lt;_</a:t>
            </a:r>
            <a:r>
              <a:rPr lang="en-GB" dirty="0" err="1"/>
              <a:t>data_abort</a:t>
            </a:r>
            <a:r>
              <a:rPr lang="en-GB" dirty="0"/>
              <a:t>&gt; </a:t>
            </a:r>
            <a:r>
              <a:rPr lang="en-GB" dirty="0" smtClean="0"/>
              <a:t>1</a:t>
            </a:r>
            <a:br>
              <a:rPr lang="en-GB" dirty="0" smtClean="0"/>
            </a:br>
            <a:r>
              <a:rPr lang="en-GB" dirty="0" smtClean="0"/>
              <a:t>4</a:t>
            </a:r>
            <a:r>
              <a:rPr lang="en-GB" dirty="0"/>
              <a:t>: </a:t>
            </a:r>
            <a:r>
              <a:rPr lang="en-GB" dirty="0" smtClean="0"/>
              <a:t>	e59ff014 </a:t>
            </a:r>
            <a:r>
              <a:rPr lang="en-GB" dirty="0" err="1"/>
              <a:t>ldr</a:t>
            </a:r>
            <a:r>
              <a:rPr lang="en-GB" dirty="0"/>
              <a:t> pc, [pc, #20] </a:t>
            </a:r>
            <a:r>
              <a:rPr lang="en-GB" dirty="0" smtClean="0"/>
              <a:t>	; </a:t>
            </a:r>
            <a:r>
              <a:rPr lang="en-GB" dirty="0"/>
              <a:t>30 &lt;_</a:t>
            </a:r>
            <a:r>
              <a:rPr lang="en-GB" dirty="0" err="1"/>
              <a:t>not_used</a:t>
            </a:r>
            <a:r>
              <a:rPr lang="en-GB" dirty="0"/>
              <a:t>&gt; </a:t>
            </a:r>
            <a:r>
              <a:rPr lang="en-GB" dirty="0" smtClean="0"/>
              <a:t/>
            </a:r>
            <a:br>
              <a:rPr lang="en-GB" dirty="0" smtClean="0"/>
            </a:br>
            <a:r>
              <a:rPr lang="en-GB" dirty="0" smtClean="0"/>
              <a:t>18</a:t>
            </a:r>
            <a:r>
              <a:rPr lang="en-GB" dirty="0"/>
              <a:t>: </a:t>
            </a:r>
            <a:r>
              <a:rPr lang="en-GB" dirty="0" smtClean="0"/>
              <a:t>	e59ff014 </a:t>
            </a:r>
            <a:r>
              <a:rPr lang="en-GB" dirty="0" err="1"/>
              <a:t>ldr</a:t>
            </a:r>
            <a:r>
              <a:rPr lang="en-GB" dirty="0"/>
              <a:t> pc, [pc, #20] </a:t>
            </a:r>
            <a:r>
              <a:rPr lang="en-GB" dirty="0" smtClean="0"/>
              <a:t>	; </a:t>
            </a:r>
            <a:r>
              <a:rPr lang="en-GB" dirty="0"/>
              <a:t>34 &lt;_</a:t>
            </a:r>
            <a:r>
              <a:rPr lang="en-GB" dirty="0" err="1"/>
              <a:t>irq</a:t>
            </a:r>
            <a:r>
              <a:rPr lang="en-GB" dirty="0"/>
              <a:t>&gt; </a:t>
            </a:r>
            <a:r>
              <a:rPr lang="en-GB" dirty="0" smtClean="0"/>
              <a:t/>
            </a:r>
            <a:br>
              <a:rPr lang="en-GB" dirty="0" smtClean="0"/>
            </a:br>
            <a:r>
              <a:rPr lang="en-GB" dirty="0" smtClean="0"/>
              <a:t>1c</a:t>
            </a:r>
            <a:r>
              <a:rPr lang="en-GB" dirty="0"/>
              <a:t>: </a:t>
            </a:r>
            <a:r>
              <a:rPr lang="en-GB" dirty="0" smtClean="0"/>
              <a:t>	e59ff014 </a:t>
            </a:r>
            <a:r>
              <a:rPr lang="en-GB" dirty="0" err="1"/>
              <a:t>ldr</a:t>
            </a:r>
            <a:r>
              <a:rPr lang="en-GB" dirty="0"/>
              <a:t> pc, [pc, #20</a:t>
            </a:r>
            <a:r>
              <a:rPr lang="en-GB" dirty="0" smtClean="0"/>
              <a:t>]	; </a:t>
            </a:r>
            <a:r>
              <a:rPr lang="en-GB" dirty="0"/>
              <a:t>38 &lt;_</a:t>
            </a:r>
            <a:r>
              <a:rPr lang="en-GB" dirty="0" err="1"/>
              <a:t>fiq</a:t>
            </a:r>
            <a:r>
              <a:rPr lang="en-GB" dirty="0"/>
              <a:t>&gt; </a:t>
            </a:r>
            <a:r>
              <a:rPr lang="en-GB" dirty="0" smtClean="0"/>
              <a:t/>
            </a:r>
            <a:br>
              <a:rPr lang="en-GB" dirty="0" smtClean="0"/>
            </a:br>
            <a:endParaRPr lang="en-GB" dirty="0" smtClean="0"/>
          </a:p>
          <a:p>
            <a:r>
              <a:rPr lang="en-GB" dirty="0" smtClean="0"/>
              <a:t>00000020 </a:t>
            </a:r>
            <a:r>
              <a:rPr lang="en-GB" dirty="0"/>
              <a:t>&lt;_</a:t>
            </a:r>
            <a:r>
              <a:rPr lang="en-GB" dirty="0" err="1"/>
              <a:t>undefined_instruction</a:t>
            </a:r>
            <a:r>
              <a:rPr lang="en-GB" dirty="0" smtClean="0"/>
              <a:t>&gt;:</a:t>
            </a:r>
            <a:br>
              <a:rPr lang="en-GB" dirty="0" smtClean="0"/>
            </a:br>
            <a:r>
              <a:rPr lang="en-GB" dirty="0" smtClean="0"/>
              <a:t>	20</a:t>
            </a:r>
            <a:r>
              <a:rPr lang="en-GB" dirty="0"/>
              <a:t>: </a:t>
            </a:r>
            <a:r>
              <a:rPr lang="en-GB" dirty="0" smtClean="0"/>
              <a:t>	00000000 	</a:t>
            </a:r>
            <a:r>
              <a:rPr lang="en-GB" dirty="0" err="1" smtClean="0"/>
              <a:t>andeq</a:t>
            </a:r>
            <a:r>
              <a:rPr lang="en-GB" dirty="0" smtClean="0"/>
              <a:t> </a:t>
            </a:r>
            <a:r>
              <a:rPr lang="en-GB" dirty="0"/>
              <a:t>r0, r0, r0 </a:t>
            </a:r>
            <a:r>
              <a:rPr lang="en-GB" dirty="0" smtClean="0"/>
              <a:t/>
            </a:r>
            <a:br>
              <a:rPr lang="en-GB" dirty="0" smtClean="0"/>
            </a:br>
            <a:r>
              <a:rPr lang="en-GB" dirty="0" smtClean="0"/>
              <a:t>00000024 </a:t>
            </a:r>
            <a:r>
              <a:rPr lang="en-GB" dirty="0"/>
              <a:t>&lt;_</a:t>
            </a:r>
            <a:r>
              <a:rPr lang="en-GB" dirty="0" err="1"/>
              <a:t>software_interrupt</a:t>
            </a:r>
            <a:r>
              <a:rPr lang="en-GB" dirty="0"/>
              <a:t>&gt;: </a:t>
            </a:r>
            <a:endParaRPr lang="en-GB" dirty="0" smtClean="0"/>
          </a:p>
          <a:p>
            <a:r>
              <a:rPr lang="en-GB" dirty="0"/>
              <a:t>	</a:t>
            </a:r>
            <a:r>
              <a:rPr lang="en-GB" dirty="0" smtClean="0"/>
              <a:t>24</a:t>
            </a:r>
            <a:r>
              <a:rPr lang="en-GB" dirty="0"/>
              <a:t>: </a:t>
            </a:r>
            <a:r>
              <a:rPr lang="en-GB" dirty="0" smtClean="0"/>
              <a:t>	00000000 	</a:t>
            </a:r>
            <a:r>
              <a:rPr lang="en-GB" dirty="0" err="1" smtClean="0"/>
              <a:t>andeq</a:t>
            </a:r>
            <a:r>
              <a:rPr lang="en-GB" dirty="0" smtClean="0"/>
              <a:t> </a:t>
            </a:r>
            <a:r>
              <a:rPr lang="en-GB" dirty="0"/>
              <a:t>r0, r0, r0 </a:t>
            </a:r>
            <a:r>
              <a:rPr lang="en-GB" dirty="0" smtClean="0"/>
              <a:t/>
            </a:r>
            <a:br>
              <a:rPr lang="en-GB" dirty="0" smtClean="0"/>
            </a:br>
            <a:r>
              <a:rPr lang="en-GB" dirty="0" smtClean="0"/>
              <a:t>00000028 </a:t>
            </a:r>
            <a:r>
              <a:rPr lang="en-GB" dirty="0"/>
              <a:t>&lt;_</a:t>
            </a:r>
            <a:r>
              <a:rPr lang="en-GB" dirty="0" err="1"/>
              <a:t>prefetch_abort</a:t>
            </a:r>
            <a:r>
              <a:rPr lang="en-GB" dirty="0"/>
              <a:t>&gt;: </a:t>
            </a:r>
            <a:r>
              <a:rPr lang="en-GB" dirty="0" smtClean="0"/>
              <a:t/>
            </a:r>
            <a:br>
              <a:rPr lang="en-GB" dirty="0" smtClean="0"/>
            </a:br>
            <a:r>
              <a:rPr lang="en-GB" dirty="0" smtClean="0"/>
              <a:t>	28</a:t>
            </a:r>
            <a:r>
              <a:rPr lang="en-GB" dirty="0"/>
              <a:t>: </a:t>
            </a:r>
            <a:r>
              <a:rPr lang="en-GB" dirty="0" smtClean="0"/>
              <a:t>	00000000 	</a:t>
            </a:r>
            <a:r>
              <a:rPr lang="en-GB" dirty="0" err="1" smtClean="0"/>
              <a:t>andeq</a:t>
            </a:r>
            <a:r>
              <a:rPr lang="en-GB" dirty="0" smtClean="0"/>
              <a:t> </a:t>
            </a:r>
            <a:r>
              <a:rPr lang="en-GB" dirty="0"/>
              <a:t>r0, r0, r0 </a:t>
            </a:r>
          </a:p>
          <a:p>
            <a:r>
              <a:rPr lang="en-GB" dirty="0" err="1" smtClean="0"/>
              <a:t>etc</a:t>
            </a:r>
            <a:endParaRPr lang="en-GB" dirty="0"/>
          </a:p>
        </p:txBody>
      </p:sp>
      <p:sp>
        <p:nvSpPr>
          <p:cNvPr id="5" name="Arc 4"/>
          <p:cNvSpPr/>
          <p:nvPr/>
        </p:nvSpPr>
        <p:spPr>
          <a:xfrm>
            <a:off x="3851920" y="1915425"/>
            <a:ext cx="1584176" cy="2160240"/>
          </a:xfrm>
          <a:prstGeom prst="arc">
            <a:avLst>
              <a:gd name="adj1" fmla="val 16200000"/>
              <a:gd name="adj2" fmla="val 5502186"/>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Arc 5"/>
          <p:cNvSpPr/>
          <p:nvPr/>
        </p:nvSpPr>
        <p:spPr>
          <a:xfrm>
            <a:off x="3851920" y="2203457"/>
            <a:ext cx="1584176" cy="2448272"/>
          </a:xfrm>
          <a:prstGeom prst="arc">
            <a:avLst>
              <a:gd name="adj1" fmla="val 16029865"/>
              <a:gd name="adj2" fmla="val 5502186"/>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Arc 6"/>
          <p:cNvSpPr/>
          <p:nvPr/>
        </p:nvSpPr>
        <p:spPr>
          <a:xfrm>
            <a:off x="3813092" y="2491489"/>
            <a:ext cx="1584176" cy="2952328"/>
          </a:xfrm>
          <a:prstGeom prst="arc">
            <a:avLst>
              <a:gd name="adj1" fmla="val 16200000"/>
              <a:gd name="adj2" fmla="val 5502186"/>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Arc 7"/>
          <p:cNvSpPr/>
          <p:nvPr/>
        </p:nvSpPr>
        <p:spPr>
          <a:xfrm>
            <a:off x="3995936" y="2779521"/>
            <a:ext cx="1401332" cy="3024336"/>
          </a:xfrm>
          <a:prstGeom prst="arc">
            <a:avLst>
              <a:gd name="adj1" fmla="val 16200000"/>
              <a:gd name="adj2" fmla="val 5502186"/>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9060838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Interrupt Mask Register</a:t>
            </a:r>
            <a:endParaRPr lang="en-GB" dirty="0"/>
          </a:p>
        </p:txBody>
      </p:sp>
      <p:sp>
        <p:nvSpPr>
          <p:cNvPr id="3" name="Content Placeholder 2"/>
          <p:cNvSpPr>
            <a:spLocks noGrp="1"/>
          </p:cNvSpPr>
          <p:nvPr>
            <p:ph idx="1"/>
          </p:nvPr>
        </p:nvSpPr>
        <p:spPr/>
        <p:txBody>
          <a:bodyPr>
            <a:normAutofit/>
          </a:bodyPr>
          <a:lstStyle/>
          <a:p>
            <a:r>
              <a:rPr lang="en-GB" dirty="0" smtClean="0"/>
              <a:t>“Masking” an interrupt means disabling it and preventing the processor from “seeing” it</a:t>
            </a:r>
          </a:p>
          <a:p>
            <a:r>
              <a:rPr lang="en-GB" dirty="0" smtClean="0"/>
              <a:t>Usually each bit corresponds to an IRQ, setting the bit masks it</a:t>
            </a:r>
          </a:p>
          <a:p>
            <a:r>
              <a:rPr lang="en-GB" dirty="0" smtClean="0"/>
              <a:t>Often the Microprocessor and/or Programmable Interrupt Controller contains a mask register</a:t>
            </a:r>
          </a:p>
          <a:p>
            <a:r>
              <a:rPr lang="en-GB" dirty="0" smtClean="0"/>
              <a:t>Note: In some microprocessors the interrupts are automatically masked when the interrupt switches to the ISR</a:t>
            </a:r>
          </a:p>
          <a:p>
            <a:pPr lvl="1"/>
            <a:r>
              <a:rPr lang="en-GB" dirty="0" smtClean="0"/>
              <a:t>If you want to nest interrupts, you need to re-enable interrupts in the ISR</a:t>
            </a:r>
          </a:p>
          <a:p>
            <a:pPr lvl="1"/>
            <a:endParaRPr lang="en-GB" dirty="0"/>
          </a:p>
        </p:txBody>
      </p:sp>
    </p:spTree>
    <p:extLst>
      <p:ext uri="{BB962C8B-B14F-4D97-AF65-F5344CB8AC3E}">
        <p14:creationId xmlns:p14="http://schemas.microsoft.com/office/powerpoint/2010/main" val="409329108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Interrupt Priorities</a:t>
            </a:r>
            <a:endParaRPr lang="en-GB" dirty="0"/>
          </a:p>
        </p:txBody>
      </p:sp>
      <p:sp>
        <p:nvSpPr>
          <p:cNvPr id="3" name="Content Placeholder 2"/>
          <p:cNvSpPr>
            <a:spLocks noGrp="1"/>
          </p:cNvSpPr>
          <p:nvPr>
            <p:ph idx="1"/>
          </p:nvPr>
        </p:nvSpPr>
        <p:spPr/>
        <p:txBody>
          <a:bodyPr/>
          <a:lstStyle/>
          <a:p>
            <a:r>
              <a:rPr lang="en-GB" dirty="0" smtClean="0"/>
              <a:t>What if multiple interrupts are generated simultaneously?</a:t>
            </a:r>
          </a:p>
          <a:p>
            <a:r>
              <a:rPr lang="en-GB" dirty="0" smtClean="0"/>
              <a:t>Interrupt Priority logic determines which interrupt request receives an acknowledge</a:t>
            </a:r>
          </a:p>
          <a:p>
            <a:r>
              <a:rPr lang="en-GB" dirty="0" smtClean="0"/>
              <a:t>When a device does not receive an acknowledge it just maintains the request until the processor is ready to handle it</a:t>
            </a:r>
            <a:endParaRPr lang="en-GB" dirty="0"/>
          </a:p>
        </p:txBody>
      </p:sp>
    </p:spTree>
    <p:extLst>
      <p:ext uri="{BB962C8B-B14F-4D97-AF65-F5344CB8AC3E}">
        <p14:creationId xmlns:p14="http://schemas.microsoft.com/office/powerpoint/2010/main" val="84663262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4" name="Rectangle 3"/>
          <p:cNvSpPr/>
          <p:nvPr/>
        </p:nvSpPr>
        <p:spPr>
          <a:xfrm>
            <a:off x="702029" y="1988840"/>
            <a:ext cx="936104" cy="86409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Device A</a:t>
            </a:r>
            <a:endParaRPr lang="en-GB" dirty="0">
              <a:solidFill>
                <a:schemeClr val="tx1"/>
              </a:solidFill>
            </a:endParaRPr>
          </a:p>
        </p:txBody>
      </p:sp>
      <p:sp>
        <p:nvSpPr>
          <p:cNvPr id="5" name="Rectangle 4"/>
          <p:cNvSpPr/>
          <p:nvPr/>
        </p:nvSpPr>
        <p:spPr>
          <a:xfrm>
            <a:off x="702029" y="3212976"/>
            <a:ext cx="936104" cy="86409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Device B</a:t>
            </a:r>
            <a:endParaRPr lang="en-GB" dirty="0">
              <a:solidFill>
                <a:schemeClr val="tx1"/>
              </a:solidFill>
            </a:endParaRPr>
          </a:p>
        </p:txBody>
      </p:sp>
      <p:sp>
        <p:nvSpPr>
          <p:cNvPr id="6" name="Rectangle 5"/>
          <p:cNvSpPr/>
          <p:nvPr/>
        </p:nvSpPr>
        <p:spPr>
          <a:xfrm>
            <a:off x="702029" y="4365104"/>
            <a:ext cx="936104" cy="86409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Device C</a:t>
            </a:r>
            <a:endParaRPr lang="en-GB" dirty="0">
              <a:solidFill>
                <a:schemeClr val="tx1"/>
              </a:solidFill>
            </a:endParaRPr>
          </a:p>
        </p:txBody>
      </p:sp>
      <p:sp>
        <p:nvSpPr>
          <p:cNvPr id="7" name="Rectangle 6"/>
          <p:cNvSpPr/>
          <p:nvPr/>
        </p:nvSpPr>
        <p:spPr>
          <a:xfrm>
            <a:off x="5004048" y="1844824"/>
            <a:ext cx="3456384" cy="403244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r>
              <a:rPr lang="en-GB" dirty="0" smtClean="0">
                <a:solidFill>
                  <a:schemeClr val="tx1"/>
                </a:solidFill>
              </a:rPr>
              <a:t>Microprocessor</a:t>
            </a:r>
            <a:endParaRPr lang="en-GB" dirty="0">
              <a:solidFill>
                <a:schemeClr val="tx1"/>
              </a:solidFill>
            </a:endParaRPr>
          </a:p>
        </p:txBody>
      </p:sp>
      <p:cxnSp>
        <p:nvCxnSpPr>
          <p:cNvPr id="9" name="Straight Arrow Connector 8"/>
          <p:cNvCxnSpPr/>
          <p:nvPr/>
        </p:nvCxnSpPr>
        <p:spPr>
          <a:xfrm>
            <a:off x="1638133" y="2204864"/>
            <a:ext cx="3365915" cy="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1638132" y="3429000"/>
            <a:ext cx="3365915" cy="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1638133" y="4581128"/>
            <a:ext cx="3365915" cy="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1653235" y="1835532"/>
            <a:ext cx="2248629" cy="369332"/>
          </a:xfrm>
          <a:prstGeom prst="rect">
            <a:avLst/>
          </a:prstGeom>
          <a:noFill/>
        </p:spPr>
        <p:txBody>
          <a:bodyPr wrap="none" rtlCol="0">
            <a:spAutoFit/>
          </a:bodyPr>
          <a:lstStyle/>
          <a:p>
            <a:r>
              <a:rPr lang="en-GB" dirty="0" smtClean="0"/>
              <a:t>IREQ (Second Priority)</a:t>
            </a:r>
            <a:endParaRPr lang="en-GB" dirty="0"/>
          </a:p>
        </p:txBody>
      </p:sp>
      <p:sp>
        <p:nvSpPr>
          <p:cNvPr id="13" name="TextBox 12"/>
          <p:cNvSpPr txBox="1"/>
          <p:nvPr/>
        </p:nvSpPr>
        <p:spPr>
          <a:xfrm>
            <a:off x="1653235" y="3059668"/>
            <a:ext cx="2051844" cy="369332"/>
          </a:xfrm>
          <a:prstGeom prst="rect">
            <a:avLst/>
          </a:prstGeom>
          <a:noFill/>
        </p:spPr>
        <p:txBody>
          <a:bodyPr wrap="none" rtlCol="0">
            <a:spAutoFit/>
          </a:bodyPr>
          <a:lstStyle/>
          <a:p>
            <a:r>
              <a:rPr lang="en-GB" dirty="0" smtClean="0"/>
              <a:t>IREQ (Third Priority)</a:t>
            </a:r>
            <a:endParaRPr lang="en-GB" dirty="0"/>
          </a:p>
        </p:txBody>
      </p:sp>
      <p:sp>
        <p:nvSpPr>
          <p:cNvPr id="14" name="TextBox 13"/>
          <p:cNvSpPr txBox="1"/>
          <p:nvPr/>
        </p:nvSpPr>
        <p:spPr>
          <a:xfrm>
            <a:off x="1638132" y="4211796"/>
            <a:ext cx="1965090" cy="369332"/>
          </a:xfrm>
          <a:prstGeom prst="rect">
            <a:avLst/>
          </a:prstGeom>
          <a:noFill/>
        </p:spPr>
        <p:txBody>
          <a:bodyPr wrap="none" rtlCol="0">
            <a:spAutoFit/>
          </a:bodyPr>
          <a:lstStyle/>
          <a:p>
            <a:r>
              <a:rPr lang="en-GB" dirty="0" smtClean="0"/>
              <a:t>IREQ (First Priority)</a:t>
            </a:r>
            <a:endParaRPr lang="en-GB" dirty="0"/>
          </a:p>
        </p:txBody>
      </p:sp>
      <p:cxnSp>
        <p:nvCxnSpPr>
          <p:cNvPr id="15" name="Straight Arrow Connector 14"/>
          <p:cNvCxnSpPr/>
          <p:nvPr/>
        </p:nvCxnSpPr>
        <p:spPr>
          <a:xfrm>
            <a:off x="1592567" y="5013176"/>
            <a:ext cx="3365915" cy="0"/>
          </a:xfrm>
          <a:prstGeom prst="straightConnector1">
            <a:avLst/>
          </a:prstGeom>
          <a:ln w="25400">
            <a:solidFill>
              <a:schemeClr val="tx1"/>
            </a:solidFill>
            <a:headEnd type="arrow"/>
            <a:tailEnd type="none"/>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4386635" y="5013176"/>
            <a:ext cx="617413" cy="369332"/>
          </a:xfrm>
          <a:prstGeom prst="rect">
            <a:avLst/>
          </a:prstGeom>
          <a:noFill/>
        </p:spPr>
        <p:txBody>
          <a:bodyPr wrap="none" rtlCol="0">
            <a:spAutoFit/>
          </a:bodyPr>
          <a:lstStyle/>
          <a:p>
            <a:r>
              <a:rPr lang="en-GB" dirty="0" smtClean="0"/>
              <a:t>IACK</a:t>
            </a:r>
            <a:endParaRPr lang="en-GB" dirty="0"/>
          </a:p>
        </p:txBody>
      </p:sp>
      <p:sp>
        <p:nvSpPr>
          <p:cNvPr id="19" name="TextBox 18"/>
          <p:cNvSpPr txBox="1"/>
          <p:nvPr/>
        </p:nvSpPr>
        <p:spPr>
          <a:xfrm>
            <a:off x="1863017" y="5581893"/>
            <a:ext cx="2527422" cy="923330"/>
          </a:xfrm>
          <a:prstGeom prst="rect">
            <a:avLst/>
          </a:prstGeom>
          <a:noFill/>
        </p:spPr>
        <p:txBody>
          <a:bodyPr wrap="square" rtlCol="0">
            <a:spAutoFit/>
          </a:bodyPr>
          <a:lstStyle/>
          <a:p>
            <a:r>
              <a:rPr lang="en-GB" dirty="0" smtClean="0"/>
              <a:t>Device C is </a:t>
            </a:r>
            <a:r>
              <a:rPr lang="en-GB" dirty="0" err="1" smtClean="0"/>
              <a:t>ACK’d</a:t>
            </a:r>
            <a:r>
              <a:rPr lang="en-GB" dirty="0" smtClean="0"/>
              <a:t> first because it has highest priority</a:t>
            </a:r>
            <a:endParaRPr lang="en-GB" dirty="0"/>
          </a:p>
        </p:txBody>
      </p:sp>
      <p:cxnSp>
        <p:nvCxnSpPr>
          <p:cNvPr id="21" name="Straight Arrow Connector 20"/>
          <p:cNvCxnSpPr>
            <a:endCxn id="18" idx="2"/>
          </p:cNvCxnSpPr>
          <p:nvPr/>
        </p:nvCxnSpPr>
        <p:spPr>
          <a:xfrm flipV="1">
            <a:off x="4139952" y="5382508"/>
            <a:ext cx="555390" cy="27874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665835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Interrupt </a:t>
            </a:r>
            <a:r>
              <a:rPr lang="en-GB" dirty="0" smtClean="0"/>
              <a:t>Priorities (</a:t>
            </a:r>
            <a:r>
              <a:rPr lang="en-GB" dirty="0" err="1" smtClean="0"/>
              <a:t>Cont</a:t>
            </a:r>
            <a:r>
              <a:rPr lang="en-GB" dirty="0" smtClean="0"/>
              <a:t>)</a:t>
            </a:r>
            <a:endParaRPr lang="en-GB" dirty="0"/>
          </a:p>
        </p:txBody>
      </p:sp>
      <p:sp>
        <p:nvSpPr>
          <p:cNvPr id="3" name="Content Placeholder 2"/>
          <p:cNvSpPr>
            <a:spLocks noGrp="1"/>
          </p:cNvSpPr>
          <p:nvPr>
            <p:ph idx="1"/>
          </p:nvPr>
        </p:nvSpPr>
        <p:spPr/>
        <p:txBody>
          <a:bodyPr>
            <a:normAutofit fontScale="92500" lnSpcReduction="20000"/>
          </a:bodyPr>
          <a:lstStyle/>
          <a:p>
            <a:r>
              <a:rPr lang="en-GB" sz="2600" dirty="0" smtClean="0"/>
              <a:t>Interrupt priorities determine which device receives an IACK when more than one device is simultaneously request an interrupt</a:t>
            </a:r>
          </a:p>
          <a:p>
            <a:r>
              <a:rPr lang="en-GB" sz="2600" dirty="0" smtClean="0"/>
              <a:t>Interrupt priorities have nothing to do with whether ISR C can be interrupted by Device A once ISR C has started executing</a:t>
            </a:r>
          </a:p>
          <a:p>
            <a:pPr lvl="1"/>
            <a:r>
              <a:rPr lang="en-GB" sz="2200" dirty="0" smtClean="0"/>
              <a:t>When </a:t>
            </a:r>
            <a:r>
              <a:rPr lang="en-GB" sz="2200" dirty="0" err="1" smtClean="0"/>
              <a:t>IACK’d</a:t>
            </a:r>
            <a:r>
              <a:rPr lang="en-GB" sz="2200" dirty="0" smtClean="0"/>
              <a:t> Device </a:t>
            </a:r>
            <a:r>
              <a:rPr lang="en-GB" sz="2200" dirty="0" smtClean="0"/>
              <a:t>C </a:t>
            </a:r>
            <a:r>
              <a:rPr lang="en-GB" sz="2200" dirty="0" smtClean="0"/>
              <a:t>will remove its interrupt and Device A’s will become the highest priority interrupt</a:t>
            </a:r>
          </a:p>
          <a:p>
            <a:pPr lvl="1"/>
            <a:r>
              <a:rPr lang="en-GB" sz="2200" dirty="0" smtClean="0"/>
              <a:t>As soon as ISR C enables interrupts, ISR A will execute</a:t>
            </a:r>
          </a:p>
          <a:p>
            <a:pPr lvl="1"/>
            <a:r>
              <a:rPr lang="en-GB" sz="2200" dirty="0" smtClean="0"/>
              <a:t>If you want ISR C to complete before any other interrupts, disable interrupts at start of ISR and enable them again at the end</a:t>
            </a:r>
            <a:endParaRPr lang="en-GB" sz="2200" dirty="0"/>
          </a:p>
        </p:txBody>
      </p:sp>
    </p:spTree>
    <p:extLst>
      <p:ext uri="{BB962C8B-B14F-4D97-AF65-F5344CB8AC3E}">
        <p14:creationId xmlns:p14="http://schemas.microsoft.com/office/powerpoint/2010/main" val="280968485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539552" y="2132856"/>
            <a:ext cx="1008112"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1547664" y="2132856"/>
            <a:ext cx="0" cy="108012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1547664" y="3212976"/>
            <a:ext cx="1368152"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2915816" y="3212976"/>
            <a:ext cx="0" cy="108012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2915816" y="4293096"/>
            <a:ext cx="1368152"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V="1">
            <a:off x="6156176" y="2132856"/>
            <a:ext cx="0" cy="324036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6156176" y="2132856"/>
            <a:ext cx="1512168"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4283968" y="4293096"/>
            <a:ext cx="0" cy="108012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4283968" y="5373216"/>
            <a:ext cx="1872208"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Oval 20"/>
          <p:cNvSpPr/>
          <p:nvPr/>
        </p:nvSpPr>
        <p:spPr>
          <a:xfrm>
            <a:off x="35496" y="1435692"/>
            <a:ext cx="504056" cy="553147"/>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rgbClr val="FF0000"/>
                </a:solidFill>
              </a:rPr>
              <a:t>M</a:t>
            </a:r>
            <a:endParaRPr lang="en-GB" dirty="0">
              <a:solidFill>
                <a:srgbClr val="FF0000"/>
              </a:solidFill>
            </a:endParaRPr>
          </a:p>
        </p:txBody>
      </p:sp>
      <p:sp>
        <p:nvSpPr>
          <p:cNvPr id="25" name="Oval 24"/>
          <p:cNvSpPr/>
          <p:nvPr/>
        </p:nvSpPr>
        <p:spPr>
          <a:xfrm>
            <a:off x="6660232" y="1435692"/>
            <a:ext cx="518235" cy="55314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rgbClr val="FF0000"/>
                </a:solidFill>
              </a:rPr>
              <a:t>M</a:t>
            </a:r>
            <a:endParaRPr lang="en-GB" dirty="0">
              <a:solidFill>
                <a:srgbClr val="FF0000"/>
              </a:solidFill>
            </a:endParaRPr>
          </a:p>
        </p:txBody>
      </p:sp>
      <p:sp>
        <p:nvSpPr>
          <p:cNvPr id="26" name="Oval 25"/>
          <p:cNvSpPr/>
          <p:nvPr/>
        </p:nvSpPr>
        <p:spPr>
          <a:xfrm>
            <a:off x="1943708" y="2522992"/>
            <a:ext cx="506701" cy="509964"/>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rgbClr val="FF0000"/>
                </a:solidFill>
              </a:rPr>
              <a:t>C</a:t>
            </a:r>
            <a:endParaRPr lang="en-GB" dirty="0">
              <a:solidFill>
                <a:srgbClr val="FF0000"/>
              </a:solidFill>
            </a:endParaRPr>
          </a:p>
        </p:txBody>
      </p:sp>
      <p:sp>
        <p:nvSpPr>
          <p:cNvPr id="27" name="Oval 26"/>
          <p:cNvSpPr/>
          <p:nvPr/>
        </p:nvSpPr>
        <p:spPr>
          <a:xfrm>
            <a:off x="3347864" y="3501148"/>
            <a:ext cx="576063" cy="611927"/>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rgbClr val="FF0000"/>
                </a:solidFill>
              </a:rPr>
              <a:t>A</a:t>
            </a:r>
            <a:endParaRPr lang="en-GB" dirty="0">
              <a:solidFill>
                <a:srgbClr val="FF0000"/>
              </a:solidFill>
            </a:endParaRPr>
          </a:p>
        </p:txBody>
      </p:sp>
      <p:sp>
        <p:nvSpPr>
          <p:cNvPr id="28" name="Oval 27"/>
          <p:cNvSpPr/>
          <p:nvPr/>
        </p:nvSpPr>
        <p:spPr>
          <a:xfrm>
            <a:off x="4932040" y="4614728"/>
            <a:ext cx="563354" cy="578467"/>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rgbClr val="FF0000"/>
                </a:solidFill>
              </a:rPr>
              <a:t>B</a:t>
            </a:r>
            <a:endParaRPr lang="en-GB" dirty="0">
              <a:solidFill>
                <a:srgbClr val="FF0000"/>
              </a:solidFill>
            </a:endParaRPr>
          </a:p>
        </p:txBody>
      </p:sp>
      <p:cxnSp>
        <p:nvCxnSpPr>
          <p:cNvPr id="29" name="Straight Arrow Connector 28"/>
          <p:cNvCxnSpPr/>
          <p:nvPr/>
        </p:nvCxnSpPr>
        <p:spPr>
          <a:xfrm>
            <a:off x="1547664" y="369671"/>
            <a:ext cx="0" cy="1800200"/>
          </a:xfrm>
          <a:prstGeom prst="straightConnector1">
            <a:avLst/>
          </a:prstGeom>
          <a:ln w="31750">
            <a:solidFill>
              <a:srgbClr val="FF0000"/>
            </a:solidFill>
            <a:prstDash val="dash"/>
            <a:tailEnd type="arrow"/>
          </a:ln>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a:off x="1551646" y="369671"/>
            <a:ext cx="1940234" cy="646331"/>
          </a:xfrm>
          <a:prstGeom prst="rect">
            <a:avLst/>
          </a:prstGeom>
          <a:noFill/>
        </p:spPr>
        <p:txBody>
          <a:bodyPr wrap="square" rtlCol="0">
            <a:spAutoFit/>
          </a:bodyPr>
          <a:lstStyle/>
          <a:p>
            <a:r>
              <a:rPr lang="en-GB" dirty="0" smtClean="0"/>
              <a:t>Acknowledge (IACK)Device C</a:t>
            </a:r>
            <a:endParaRPr lang="en-GB" dirty="0"/>
          </a:p>
        </p:txBody>
      </p:sp>
      <p:cxnSp>
        <p:nvCxnSpPr>
          <p:cNvPr id="31" name="Straight Arrow Connector 30"/>
          <p:cNvCxnSpPr/>
          <p:nvPr/>
        </p:nvCxnSpPr>
        <p:spPr>
          <a:xfrm>
            <a:off x="2887153" y="1844824"/>
            <a:ext cx="0" cy="1296859"/>
          </a:xfrm>
          <a:prstGeom prst="straightConnector1">
            <a:avLst/>
          </a:prstGeom>
          <a:ln w="31750">
            <a:solidFill>
              <a:srgbClr val="FF0000"/>
            </a:solidFill>
            <a:prstDash val="dash"/>
            <a:tailEnd type="arrow"/>
          </a:ln>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2809795" y="1161618"/>
            <a:ext cx="1804934" cy="646331"/>
          </a:xfrm>
          <a:prstGeom prst="rect">
            <a:avLst/>
          </a:prstGeom>
          <a:noFill/>
        </p:spPr>
        <p:txBody>
          <a:bodyPr wrap="square" rtlCol="0">
            <a:spAutoFit/>
          </a:bodyPr>
          <a:lstStyle/>
          <a:p>
            <a:r>
              <a:rPr lang="en-GB" dirty="0" smtClean="0"/>
              <a:t>Acknowledge (IACK)Device A</a:t>
            </a:r>
            <a:endParaRPr lang="en-GB" dirty="0"/>
          </a:p>
        </p:txBody>
      </p:sp>
      <p:cxnSp>
        <p:nvCxnSpPr>
          <p:cNvPr id="33" name="Straight Arrow Connector 32"/>
          <p:cNvCxnSpPr/>
          <p:nvPr/>
        </p:nvCxnSpPr>
        <p:spPr>
          <a:xfrm>
            <a:off x="4283968" y="2435685"/>
            <a:ext cx="0" cy="1800200"/>
          </a:xfrm>
          <a:prstGeom prst="straightConnector1">
            <a:avLst/>
          </a:prstGeom>
          <a:ln w="31750">
            <a:solidFill>
              <a:srgbClr val="FF0000"/>
            </a:solidFill>
            <a:prstDash val="dash"/>
            <a:tailEnd type="arrow"/>
          </a:ln>
        </p:spPr>
        <p:style>
          <a:lnRef idx="1">
            <a:schemeClr val="accent1"/>
          </a:lnRef>
          <a:fillRef idx="0">
            <a:schemeClr val="accent1"/>
          </a:fillRef>
          <a:effectRef idx="0">
            <a:schemeClr val="accent1"/>
          </a:effectRef>
          <a:fontRef idx="minor">
            <a:schemeClr val="tx1"/>
          </a:fontRef>
        </p:style>
      </p:cxnSp>
      <p:sp>
        <p:nvSpPr>
          <p:cNvPr id="34" name="TextBox 33"/>
          <p:cNvSpPr txBox="1"/>
          <p:nvPr/>
        </p:nvSpPr>
        <p:spPr>
          <a:xfrm>
            <a:off x="4257505" y="1882627"/>
            <a:ext cx="1898670" cy="646331"/>
          </a:xfrm>
          <a:prstGeom prst="rect">
            <a:avLst/>
          </a:prstGeom>
          <a:noFill/>
        </p:spPr>
        <p:txBody>
          <a:bodyPr wrap="square" rtlCol="0">
            <a:spAutoFit/>
          </a:bodyPr>
          <a:lstStyle/>
          <a:p>
            <a:r>
              <a:rPr lang="en-GB" dirty="0" smtClean="0"/>
              <a:t>Acknowledge (IACK)Device B</a:t>
            </a:r>
            <a:endParaRPr lang="en-GB" dirty="0"/>
          </a:p>
        </p:txBody>
      </p:sp>
      <p:sp>
        <p:nvSpPr>
          <p:cNvPr id="35" name="TextBox 34"/>
          <p:cNvSpPr txBox="1"/>
          <p:nvPr/>
        </p:nvSpPr>
        <p:spPr>
          <a:xfrm>
            <a:off x="323528" y="3718015"/>
            <a:ext cx="1296144" cy="646331"/>
          </a:xfrm>
          <a:prstGeom prst="rect">
            <a:avLst/>
          </a:prstGeom>
          <a:noFill/>
        </p:spPr>
        <p:txBody>
          <a:bodyPr wrap="square" rtlCol="0">
            <a:spAutoFit/>
          </a:bodyPr>
          <a:lstStyle/>
          <a:p>
            <a:r>
              <a:rPr lang="en-GB" dirty="0" smtClean="0"/>
              <a:t>Disable Interrupts</a:t>
            </a:r>
            <a:endParaRPr lang="en-GB" dirty="0"/>
          </a:p>
        </p:txBody>
      </p:sp>
      <p:sp>
        <p:nvSpPr>
          <p:cNvPr id="36" name="TextBox 35"/>
          <p:cNvSpPr txBox="1"/>
          <p:nvPr/>
        </p:nvSpPr>
        <p:spPr>
          <a:xfrm>
            <a:off x="2987824" y="1987814"/>
            <a:ext cx="1296144" cy="646331"/>
          </a:xfrm>
          <a:prstGeom prst="rect">
            <a:avLst/>
          </a:prstGeom>
          <a:noFill/>
        </p:spPr>
        <p:txBody>
          <a:bodyPr wrap="square" rtlCol="0">
            <a:spAutoFit/>
          </a:bodyPr>
          <a:lstStyle/>
          <a:p>
            <a:r>
              <a:rPr lang="en-GB" dirty="0" smtClean="0"/>
              <a:t>Re-Enable Interrupts</a:t>
            </a:r>
            <a:endParaRPr lang="en-GB" dirty="0"/>
          </a:p>
        </p:txBody>
      </p:sp>
      <p:cxnSp>
        <p:nvCxnSpPr>
          <p:cNvPr id="38" name="Straight Arrow Connector 37"/>
          <p:cNvCxnSpPr>
            <a:stCxn id="35" idx="0"/>
          </p:cNvCxnSpPr>
          <p:nvPr/>
        </p:nvCxnSpPr>
        <p:spPr>
          <a:xfrm flipV="1">
            <a:off x="971600" y="3212976"/>
            <a:ext cx="508038" cy="505039"/>
          </a:xfrm>
          <a:prstGeom prst="straightConnector1">
            <a:avLst/>
          </a:prstGeom>
          <a:ln w="19050">
            <a:solidFill>
              <a:srgbClr val="000000"/>
            </a:solidFill>
            <a:tailEnd type="arrow"/>
          </a:ln>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p:nvPr/>
        </p:nvCxnSpPr>
        <p:spPr>
          <a:xfrm flipV="1">
            <a:off x="2399050" y="4365862"/>
            <a:ext cx="432048" cy="432048"/>
          </a:xfrm>
          <a:prstGeom prst="straightConnector1">
            <a:avLst/>
          </a:prstGeom>
          <a:ln w="19050">
            <a:solidFill>
              <a:srgbClr val="000000"/>
            </a:solidFill>
            <a:tailEnd type="arrow"/>
          </a:ln>
        </p:spPr>
        <p:style>
          <a:lnRef idx="1">
            <a:schemeClr val="accent1"/>
          </a:lnRef>
          <a:fillRef idx="0">
            <a:schemeClr val="accent1"/>
          </a:fillRef>
          <a:effectRef idx="0">
            <a:schemeClr val="accent1"/>
          </a:effectRef>
          <a:fontRef idx="minor">
            <a:schemeClr val="tx1"/>
          </a:fontRef>
        </p:style>
      </p:cxnSp>
      <p:cxnSp>
        <p:nvCxnSpPr>
          <p:cNvPr id="42" name="Straight Arrow Connector 41"/>
          <p:cNvCxnSpPr/>
          <p:nvPr/>
        </p:nvCxnSpPr>
        <p:spPr>
          <a:xfrm flipV="1">
            <a:off x="3924348" y="5373974"/>
            <a:ext cx="283987" cy="4320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p:nvPr/>
        </p:nvCxnSpPr>
        <p:spPr>
          <a:xfrm flipH="1">
            <a:off x="4355976" y="3717032"/>
            <a:ext cx="504056" cy="540060"/>
          </a:xfrm>
          <a:prstGeom prst="straightConnector1">
            <a:avLst/>
          </a:prstGeom>
          <a:ln w="19050">
            <a:solidFill>
              <a:srgbClr val="000000"/>
            </a:solidFill>
            <a:tailEnd type="arrow"/>
          </a:ln>
        </p:spPr>
        <p:style>
          <a:lnRef idx="1">
            <a:schemeClr val="accent1"/>
          </a:lnRef>
          <a:fillRef idx="0">
            <a:schemeClr val="accent1"/>
          </a:fillRef>
          <a:effectRef idx="0">
            <a:schemeClr val="accent1"/>
          </a:effectRef>
          <a:fontRef idx="minor">
            <a:schemeClr val="tx1"/>
          </a:fontRef>
        </p:style>
      </p:cxnSp>
      <p:sp>
        <p:nvSpPr>
          <p:cNvPr id="47" name="TextBox 46"/>
          <p:cNvSpPr txBox="1"/>
          <p:nvPr/>
        </p:nvSpPr>
        <p:spPr>
          <a:xfrm>
            <a:off x="1979712" y="4870901"/>
            <a:ext cx="1296144" cy="646331"/>
          </a:xfrm>
          <a:prstGeom prst="rect">
            <a:avLst/>
          </a:prstGeom>
          <a:noFill/>
        </p:spPr>
        <p:txBody>
          <a:bodyPr wrap="square" rtlCol="0">
            <a:spAutoFit/>
          </a:bodyPr>
          <a:lstStyle/>
          <a:p>
            <a:r>
              <a:rPr lang="en-GB" dirty="0" smtClean="0"/>
              <a:t>Disable Interrupts</a:t>
            </a:r>
            <a:endParaRPr lang="en-GB" dirty="0"/>
          </a:p>
        </p:txBody>
      </p:sp>
      <p:sp>
        <p:nvSpPr>
          <p:cNvPr id="49" name="TextBox 48"/>
          <p:cNvSpPr txBox="1"/>
          <p:nvPr/>
        </p:nvSpPr>
        <p:spPr>
          <a:xfrm>
            <a:off x="3491880" y="5879013"/>
            <a:ext cx="1296144" cy="646331"/>
          </a:xfrm>
          <a:prstGeom prst="rect">
            <a:avLst/>
          </a:prstGeom>
          <a:noFill/>
        </p:spPr>
        <p:txBody>
          <a:bodyPr wrap="square" rtlCol="0">
            <a:spAutoFit/>
          </a:bodyPr>
          <a:lstStyle/>
          <a:p>
            <a:r>
              <a:rPr lang="en-GB" dirty="0" smtClean="0"/>
              <a:t>Disable Interrupts</a:t>
            </a:r>
            <a:endParaRPr lang="en-GB" dirty="0"/>
          </a:p>
        </p:txBody>
      </p:sp>
      <p:sp>
        <p:nvSpPr>
          <p:cNvPr id="53" name="TextBox 52"/>
          <p:cNvSpPr txBox="1"/>
          <p:nvPr/>
        </p:nvSpPr>
        <p:spPr>
          <a:xfrm>
            <a:off x="4427984" y="3069830"/>
            <a:ext cx="1296144" cy="646331"/>
          </a:xfrm>
          <a:prstGeom prst="rect">
            <a:avLst/>
          </a:prstGeom>
          <a:noFill/>
        </p:spPr>
        <p:txBody>
          <a:bodyPr wrap="square" rtlCol="0">
            <a:spAutoFit/>
          </a:bodyPr>
          <a:lstStyle/>
          <a:p>
            <a:r>
              <a:rPr lang="en-GB" dirty="0" smtClean="0"/>
              <a:t>Re-Enable Interrupts</a:t>
            </a:r>
            <a:endParaRPr lang="en-GB" dirty="0"/>
          </a:p>
        </p:txBody>
      </p:sp>
      <p:sp>
        <p:nvSpPr>
          <p:cNvPr id="55" name="TextBox 54"/>
          <p:cNvSpPr txBox="1"/>
          <p:nvPr/>
        </p:nvSpPr>
        <p:spPr>
          <a:xfrm>
            <a:off x="6444207" y="2522992"/>
            <a:ext cx="2448273" cy="2585323"/>
          </a:xfrm>
          <a:prstGeom prst="rect">
            <a:avLst/>
          </a:prstGeom>
          <a:noFill/>
          <a:ln>
            <a:solidFill>
              <a:schemeClr val="accent6"/>
            </a:solidFill>
          </a:ln>
        </p:spPr>
        <p:txBody>
          <a:bodyPr wrap="square" rtlCol="0">
            <a:spAutoFit/>
          </a:bodyPr>
          <a:lstStyle/>
          <a:p>
            <a:r>
              <a:rPr lang="en-GB" dirty="0" smtClean="0"/>
              <a:t>PRIORITY</a:t>
            </a:r>
            <a:br>
              <a:rPr lang="en-GB" dirty="0" smtClean="0"/>
            </a:br>
            <a:r>
              <a:rPr lang="en-GB" dirty="0" smtClean="0"/>
              <a:t>Device A</a:t>
            </a:r>
            <a:r>
              <a:rPr lang="en-GB" dirty="0"/>
              <a:t>		</a:t>
            </a:r>
            <a:r>
              <a:rPr lang="en-GB" dirty="0" smtClean="0"/>
              <a:t>2</a:t>
            </a:r>
          </a:p>
          <a:p>
            <a:r>
              <a:rPr lang="en-GB" dirty="0" smtClean="0"/>
              <a:t>Device B	3</a:t>
            </a:r>
          </a:p>
          <a:p>
            <a:r>
              <a:rPr lang="en-GB" dirty="0" smtClean="0"/>
              <a:t>Device C	1</a:t>
            </a:r>
          </a:p>
          <a:p>
            <a:endParaRPr lang="en-GB" dirty="0" smtClean="0"/>
          </a:p>
          <a:p>
            <a:r>
              <a:rPr lang="en-GB" dirty="0" smtClean="0"/>
              <a:t>M= Main Code</a:t>
            </a:r>
          </a:p>
          <a:p>
            <a:r>
              <a:rPr lang="en-GB" dirty="0" smtClean="0"/>
              <a:t>A = ISR for Device A</a:t>
            </a:r>
          </a:p>
          <a:p>
            <a:r>
              <a:rPr lang="en-GB" dirty="0" smtClean="0"/>
              <a:t>B </a:t>
            </a:r>
            <a:r>
              <a:rPr lang="en-GB" dirty="0"/>
              <a:t>= ISR for Device </a:t>
            </a:r>
            <a:r>
              <a:rPr lang="en-GB" dirty="0" smtClean="0"/>
              <a:t>B</a:t>
            </a:r>
            <a:endParaRPr lang="en-GB" dirty="0"/>
          </a:p>
          <a:p>
            <a:r>
              <a:rPr lang="en-GB" dirty="0" smtClean="0"/>
              <a:t>C </a:t>
            </a:r>
            <a:r>
              <a:rPr lang="en-GB" dirty="0"/>
              <a:t>= ISR for Device C</a:t>
            </a:r>
          </a:p>
        </p:txBody>
      </p:sp>
      <p:cxnSp>
        <p:nvCxnSpPr>
          <p:cNvPr id="85" name="Straight Arrow Connector 84"/>
          <p:cNvCxnSpPr/>
          <p:nvPr/>
        </p:nvCxnSpPr>
        <p:spPr>
          <a:xfrm flipH="1">
            <a:off x="2954466" y="2607748"/>
            <a:ext cx="504056" cy="540060"/>
          </a:xfrm>
          <a:prstGeom prst="straightConnector1">
            <a:avLst/>
          </a:prstGeom>
          <a:ln w="19050">
            <a:solidFill>
              <a:srgbClr val="000000"/>
            </a:solidFill>
            <a:tailEnd type="arrow"/>
          </a:ln>
        </p:spPr>
        <p:style>
          <a:lnRef idx="1">
            <a:schemeClr val="accent1"/>
          </a:lnRef>
          <a:fillRef idx="0">
            <a:schemeClr val="accent1"/>
          </a:fillRef>
          <a:effectRef idx="0">
            <a:schemeClr val="accent1"/>
          </a:effectRef>
          <a:fontRef idx="minor">
            <a:schemeClr val="tx1"/>
          </a:fontRef>
        </p:style>
      </p:cxnSp>
      <p:cxnSp>
        <p:nvCxnSpPr>
          <p:cNvPr id="89" name="Straight Arrow Connector 88"/>
          <p:cNvCxnSpPr/>
          <p:nvPr/>
        </p:nvCxnSpPr>
        <p:spPr>
          <a:xfrm>
            <a:off x="971600" y="1052736"/>
            <a:ext cx="0" cy="1080120"/>
          </a:xfrm>
          <a:prstGeom prst="straightConnector1">
            <a:avLst/>
          </a:prstGeom>
          <a:ln w="31750">
            <a:solidFill>
              <a:schemeClr val="tx1"/>
            </a:solidFill>
            <a:prstDash val="dash"/>
            <a:tailEnd type="arrow"/>
          </a:ln>
        </p:spPr>
        <p:style>
          <a:lnRef idx="1">
            <a:schemeClr val="accent1"/>
          </a:lnRef>
          <a:fillRef idx="0">
            <a:schemeClr val="accent1"/>
          </a:fillRef>
          <a:effectRef idx="0">
            <a:schemeClr val="accent1"/>
          </a:effectRef>
          <a:fontRef idx="minor">
            <a:schemeClr val="tx1"/>
          </a:fontRef>
        </p:style>
      </p:cxnSp>
      <p:sp>
        <p:nvSpPr>
          <p:cNvPr id="90" name="TextBox 89"/>
          <p:cNvSpPr txBox="1"/>
          <p:nvPr/>
        </p:nvSpPr>
        <p:spPr>
          <a:xfrm>
            <a:off x="520554" y="116632"/>
            <a:ext cx="1027110" cy="923330"/>
          </a:xfrm>
          <a:prstGeom prst="rect">
            <a:avLst/>
          </a:prstGeom>
          <a:noFill/>
        </p:spPr>
        <p:txBody>
          <a:bodyPr wrap="square" rtlCol="0">
            <a:spAutoFit/>
          </a:bodyPr>
          <a:lstStyle/>
          <a:p>
            <a:r>
              <a:rPr lang="en-GB" dirty="0" smtClean="0"/>
              <a:t>IREQ A</a:t>
            </a:r>
            <a:br>
              <a:rPr lang="en-GB" dirty="0" smtClean="0"/>
            </a:br>
            <a:r>
              <a:rPr lang="en-GB" dirty="0" smtClean="0"/>
              <a:t>IREQ B</a:t>
            </a:r>
            <a:br>
              <a:rPr lang="en-GB" dirty="0" smtClean="0"/>
            </a:br>
            <a:r>
              <a:rPr lang="en-GB" dirty="0" smtClean="0"/>
              <a:t>IREQ C</a:t>
            </a:r>
            <a:endParaRPr lang="en-GB" dirty="0"/>
          </a:p>
        </p:txBody>
      </p:sp>
      <p:cxnSp>
        <p:nvCxnSpPr>
          <p:cNvPr id="91" name="Straight Arrow Connector 90"/>
          <p:cNvCxnSpPr/>
          <p:nvPr/>
        </p:nvCxnSpPr>
        <p:spPr>
          <a:xfrm>
            <a:off x="5220072" y="3753036"/>
            <a:ext cx="864096" cy="1440160"/>
          </a:xfrm>
          <a:prstGeom prst="straightConnector1">
            <a:avLst/>
          </a:prstGeom>
          <a:ln w="19050">
            <a:solidFill>
              <a:srgbClr val="00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591229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Nested Interrupts</a:t>
            </a:r>
            <a:endParaRPr lang="en-GB" dirty="0"/>
          </a:p>
        </p:txBody>
      </p:sp>
      <p:sp>
        <p:nvSpPr>
          <p:cNvPr id="3" name="Content Placeholder 2"/>
          <p:cNvSpPr>
            <a:spLocks noGrp="1"/>
          </p:cNvSpPr>
          <p:nvPr>
            <p:ph idx="1"/>
          </p:nvPr>
        </p:nvSpPr>
        <p:spPr>
          <a:xfrm>
            <a:off x="457200" y="1340768"/>
            <a:ext cx="8229600" cy="4785395"/>
          </a:xfrm>
        </p:spPr>
        <p:txBody>
          <a:bodyPr>
            <a:normAutofit/>
          </a:bodyPr>
          <a:lstStyle/>
          <a:p>
            <a:r>
              <a:rPr lang="en-GB" sz="2000" dirty="0" smtClean="0"/>
              <a:t>If you want higher priority interrupts to interrupt lower priority interrupts, don’t disable these interrupts in the ISR</a:t>
            </a:r>
          </a:p>
          <a:p>
            <a:pPr lvl="1"/>
            <a:r>
              <a:rPr lang="en-GB" sz="1600" dirty="0" smtClean="0"/>
              <a:t>Don’t </a:t>
            </a:r>
            <a:r>
              <a:rPr lang="en-GB" sz="1600" dirty="0"/>
              <a:t>do this before saving registers in ISR</a:t>
            </a:r>
          </a:p>
          <a:p>
            <a:r>
              <a:rPr lang="en-GB" sz="2000" dirty="0" smtClean="0"/>
              <a:t>Likewise, higher priority interrupts may wish to disable lower priority interrupts</a:t>
            </a:r>
          </a:p>
        </p:txBody>
      </p:sp>
      <p:cxnSp>
        <p:nvCxnSpPr>
          <p:cNvPr id="4" name="Straight Connector 3"/>
          <p:cNvCxnSpPr/>
          <p:nvPr/>
        </p:nvCxnSpPr>
        <p:spPr>
          <a:xfrm>
            <a:off x="1475656" y="3789040"/>
            <a:ext cx="1008112"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Arrow Connector 4"/>
          <p:cNvCxnSpPr/>
          <p:nvPr/>
        </p:nvCxnSpPr>
        <p:spPr>
          <a:xfrm>
            <a:off x="2483768" y="3789040"/>
            <a:ext cx="0" cy="792088"/>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2483768" y="4581128"/>
            <a:ext cx="684076"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3203848" y="4581128"/>
            <a:ext cx="0" cy="864096"/>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3203848" y="5445224"/>
            <a:ext cx="684076"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3923928" y="5445224"/>
            <a:ext cx="0" cy="864096"/>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3923928" y="6309320"/>
            <a:ext cx="1368152"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V="1">
            <a:off x="5292080" y="5445224"/>
            <a:ext cx="0" cy="864096"/>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012160" y="4581128"/>
            <a:ext cx="684076"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92080" y="5445224"/>
            <a:ext cx="684076"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flipV="1">
            <a:off x="6012160" y="4581128"/>
            <a:ext cx="0" cy="864096"/>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V="1">
            <a:off x="6696236" y="3789040"/>
            <a:ext cx="0" cy="792088"/>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6660232" y="3789040"/>
            <a:ext cx="1008112"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Oval 25"/>
          <p:cNvSpPr/>
          <p:nvPr/>
        </p:nvSpPr>
        <p:spPr>
          <a:xfrm>
            <a:off x="1187624" y="3213218"/>
            <a:ext cx="541494" cy="528399"/>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rgbClr val="FF0000"/>
                </a:solidFill>
              </a:rPr>
              <a:t>M</a:t>
            </a:r>
            <a:endParaRPr lang="en-GB" dirty="0">
              <a:solidFill>
                <a:srgbClr val="FF0000"/>
              </a:solidFill>
            </a:endParaRPr>
          </a:p>
        </p:txBody>
      </p:sp>
      <p:sp>
        <p:nvSpPr>
          <p:cNvPr id="27" name="Oval 26"/>
          <p:cNvSpPr/>
          <p:nvPr/>
        </p:nvSpPr>
        <p:spPr>
          <a:xfrm>
            <a:off x="4319972" y="5708912"/>
            <a:ext cx="541494" cy="528399"/>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rgbClr val="FF0000"/>
                </a:solidFill>
              </a:rPr>
              <a:t>C</a:t>
            </a:r>
            <a:endParaRPr lang="en-GB" dirty="0">
              <a:solidFill>
                <a:srgbClr val="FF0000"/>
              </a:solidFill>
            </a:endParaRPr>
          </a:p>
        </p:txBody>
      </p:sp>
      <p:sp>
        <p:nvSpPr>
          <p:cNvPr id="28" name="Oval 27"/>
          <p:cNvSpPr/>
          <p:nvPr/>
        </p:nvSpPr>
        <p:spPr>
          <a:xfrm>
            <a:off x="3295627" y="4844816"/>
            <a:ext cx="541494" cy="528399"/>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rgbClr val="FF0000"/>
                </a:solidFill>
              </a:rPr>
              <a:t>A</a:t>
            </a:r>
            <a:endParaRPr lang="en-GB" dirty="0">
              <a:solidFill>
                <a:srgbClr val="FF0000"/>
              </a:solidFill>
            </a:endParaRPr>
          </a:p>
        </p:txBody>
      </p:sp>
      <p:sp>
        <p:nvSpPr>
          <p:cNvPr id="29" name="Oval 28"/>
          <p:cNvSpPr/>
          <p:nvPr/>
        </p:nvSpPr>
        <p:spPr>
          <a:xfrm>
            <a:off x="2537774" y="3933298"/>
            <a:ext cx="541494" cy="528399"/>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rgbClr val="FF0000"/>
                </a:solidFill>
              </a:rPr>
              <a:t>B</a:t>
            </a:r>
            <a:endParaRPr lang="en-GB" dirty="0">
              <a:solidFill>
                <a:srgbClr val="FF0000"/>
              </a:solidFill>
            </a:endParaRPr>
          </a:p>
        </p:txBody>
      </p:sp>
      <p:sp>
        <p:nvSpPr>
          <p:cNvPr id="30" name="Oval 29"/>
          <p:cNvSpPr/>
          <p:nvPr/>
        </p:nvSpPr>
        <p:spPr>
          <a:xfrm>
            <a:off x="5972721" y="3980720"/>
            <a:ext cx="541494" cy="528399"/>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rgbClr val="FF0000"/>
                </a:solidFill>
              </a:rPr>
              <a:t>B</a:t>
            </a:r>
            <a:endParaRPr lang="en-GB" dirty="0">
              <a:solidFill>
                <a:srgbClr val="FF0000"/>
              </a:solidFill>
            </a:endParaRPr>
          </a:p>
        </p:txBody>
      </p:sp>
      <p:sp>
        <p:nvSpPr>
          <p:cNvPr id="31" name="Oval 30"/>
          <p:cNvSpPr/>
          <p:nvPr/>
        </p:nvSpPr>
        <p:spPr>
          <a:xfrm>
            <a:off x="6876256" y="3213218"/>
            <a:ext cx="541494" cy="528399"/>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rgbClr val="FF0000"/>
                </a:solidFill>
              </a:rPr>
              <a:t>M</a:t>
            </a:r>
            <a:endParaRPr lang="en-GB" dirty="0">
              <a:solidFill>
                <a:srgbClr val="FF0000"/>
              </a:solidFill>
            </a:endParaRPr>
          </a:p>
        </p:txBody>
      </p:sp>
      <p:sp>
        <p:nvSpPr>
          <p:cNvPr id="32" name="Oval 31"/>
          <p:cNvSpPr/>
          <p:nvPr/>
        </p:nvSpPr>
        <p:spPr>
          <a:xfrm>
            <a:off x="5295172" y="4851031"/>
            <a:ext cx="541494" cy="528399"/>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rgbClr val="FF0000"/>
                </a:solidFill>
              </a:rPr>
              <a:t>A</a:t>
            </a:r>
            <a:endParaRPr lang="en-GB" dirty="0">
              <a:solidFill>
                <a:srgbClr val="FF0000"/>
              </a:solidFill>
            </a:endParaRPr>
          </a:p>
        </p:txBody>
      </p:sp>
      <p:cxnSp>
        <p:nvCxnSpPr>
          <p:cNvPr id="33" name="Straight Arrow Connector 32"/>
          <p:cNvCxnSpPr/>
          <p:nvPr/>
        </p:nvCxnSpPr>
        <p:spPr>
          <a:xfrm>
            <a:off x="2483768" y="3140968"/>
            <a:ext cx="0" cy="648072"/>
          </a:xfrm>
          <a:prstGeom prst="straightConnector1">
            <a:avLst/>
          </a:prstGeom>
          <a:ln w="31750">
            <a:solidFill>
              <a:schemeClr val="tx1"/>
            </a:solidFill>
            <a:prstDash val="dash"/>
            <a:tailEnd type="arrow"/>
          </a:ln>
        </p:spPr>
        <p:style>
          <a:lnRef idx="1">
            <a:schemeClr val="accent1"/>
          </a:lnRef>
          <a:fillRef idx="0">
            <a:schemeClr val="accent1"/>
          </a:fillRef>
          <a:effectRef idx="0">
            <a:schemeClr val="accent1"/>
          </a:effectRef>
          <a:fontRef idx="minor">
            <a:schemeClr val="tx1"/>
          </a:fontRef>
        </p:style>
      </p:cxnSp>
      <p:sp>
        <p:nvSpPr>
          <p:cNvPr id="36" name="TextBox 35"/>
          <p:cNvSpPr txBox="1"/>
          <p:nvPr/>
        </p:nvSpPr>
        <p:spPr>
          <a:xfrm>
            <a:off x="2537774" y="3021538"/>
            <a:ext cx="1025822" cy="369332"/>
          </a:xfrm>
          <a:prstGeom prst="rect">
            <a:avLst/>
          </a:prstGeom>
          <a:noFill/>
        </p:spPr>
        <p:txBody>
          <a:bodyPr wrap="square" rtlCol="0">
            <a:spAutoFit/>
          </a:bodyPr>
          <a:lstStyle/>
          <a:p>
            <a:r>
              <a:rPr lang="en-GB" dirty="0" smtClean="0"/>
              <a:t>IREQ B</a:t>
            </a:r>
            <a:endParaRPr lang="en-GB" dirty="0"/>
          </a:p>
        </p:txBody>
      </p:sp>
      <p:cxnSp>
        <p:nvCxnSpPr>
          <p:cNvPr id="37" name="Straight Arrow Connector 36"/>
          <p:cNvCxnSpPr/>
          <p:nvPr/>
        </p:nvCxnSpPr>
        <p:spPr>
          <a:xfrm>
            <a:off x="3217716" y="3861048"/>
            <a:ext cx="0" cy="648072"/>
          </a:xfrm>
          <a:prstGeom prst="straightConnector1">
            <a:avLst/>
          </a:prstGeom>
          <a:ln w="31750">
            <a:solidFill>
              <a:schemeClr val="tx1"/>
            </a:solidFill>
            <a:prstDash val="dash"/>
            <a:tailEnd type="arrow"/>
          </a:ln>
        </p:spPr>
        <p:style>
          <a:lnRef idx="1">
            <a:schemeClr val="accent1"/>
          </a:lnRef>
          <a:fillRef idx="0">
            <a:schemeClr val="accent1"/>
          </a:fillRef>
          <a:effectRef idx="0">
            <a:schemeClr val="accent1"/>
          </a:effectRef>
          <a:fontRef idx="minor">
            <a:schemeClr val="tx1"/>
          </a:fontRef>
        </p:style>
      </p:cxnSp>
      <p:sp>
        <p:nvSpPr>
          <p:cNvPr id="38" name="TextBox 37"/>
          <p:cNvSpPr txBox="1"/>
          <p:nvPr/>
        </p:nvSpPr>
        <p:spPr>
          <a:xfrm>
            <a:off x="3271722" y="3741618"/>
            <a:ext cx="958446" cy="369332"/>
          </a:xfrm>
          <a:prstGeom prst="rect">
            <a:avLst/>
          </a:prstGeom>
          <a:noFill/>
        </p:spPr>
        <p:txBody>
          <a:bodyPr wrap="square" rtlCol="0">
            <a:spAutoFit/>
          </a:bodyPr>
          <a:lstStyle/>
          <a:p>
            <a:r>
              <a:rPr lang="en-GB" dirty="0" smtClean="0"/>
              <a:t>IREQ A</a:t>
            </a:r>
            <a:endParaRPr lang="en-GB" dirty="0"/>
          </a:p>
        </p:txBody>
      </p:sp>
      <p:cxnSp>
        <p:nvCxnSpPr>
          <p:cNvPr id="40" name="Straight Arrow Connector 39"/>
          <p:cNvCxnSpPr/>
          <p:nvPr/>
        </p:nvCxnSpPr>
        <p:spPr>
          <a:xfrm>
            <a:off x="3939939" y="4735715"/>
            <a:ext cx="0" cy="648072"/>
          </a:xfrm>
          <a:prstGeom prst="straightConnector1">
            <a:avLst/>
          </a:prstGeom>
          <a:ln w="31750">
            <a:solidFill>
              <a:schemeClr val="tx1"/>
            </a:solidFill>
            <a:prstDash val="dash"/>
            <a:tailEnd type="arrow"/>
          </a:ln>
        </p:spPr>
        <p:style>
          <a:lnRef idx="1">
            <a:schemeClr val="accent1"/>
          </a:lnRef>
          <a:fillRef idx="0">
            <a:schemeClr val="accent1"/>
          </a:fillRef>
          <a:effectRef idx="0">
            <a:schemeClr val="accent1"/>
          </a:effectRef>
          <a:fontRef idx="minor">
            <a:schemeClr val="tx1"/>
          </a:fontRef>
        </p:style>
      </p:cxnSp>
      <p:sp>
        <p:nvSpPr>
          <p:cNvPr id="41" name="TextBox 40"/>
          <p:cNvSpPr txBox="1"/>
          <p:nvPr/>
        </p:nvSpPr>
        <p:spPr>
          <a:xfrm>
            <a:off x="3993945" y="4616285"/>
            <a:ext cx="996799" cy="369332"/>
          </a:xfrm>
          <a:prstGeom prst="rect">
            <a:avLst/>
          </a:prstGeom>
          <a:noFill/>
        </p:spPr>
        <p:txBody>
          <a:bodyPr wrap="square" rtlCol="0">
            <a:spAutoFit/>
          </a:bodyPr>
          <a:lstStyle/>
          <a:p>
            <a:r>
              <a:rPr lang="en-GB" dirty="0" smtClean="0"/>
              <a:t>IREQ C</a:t>
            </a:r>
            <a:endParaRPr lang="en-GB" dirty="0"/>
          </a:p>
        </p:txBody>
      </p:sp>
      <p:cxnSp>
        <p:nvCxnSpPr>
          <p:cNvPr id="42" name="Straight Arrow Connector 41"/>
          <p:cNvCxnSpPr>
            <a:stCxn id="44" idx="3"/>
          </p:cNvCxnSpPr>
          <p:nvPr/>
        </p:nvCxnSpPr>
        <p:spPr>
          <a:xfrm flipV="1">
            <a:off x="2843808" y="5445223"/>
            <a:ext cx="308387" cy="1"/>
          </a:xfrm>
          <a:prstGeom prst="straightConnector1">
            <a:avLst/>
          </a:prstGeom>
          <a:ln w="19050">
            <a:solidFill>
              <a:srgbClr val="000000"/>
            </a:solidFill>
            <a:tailEnd type="arrow"/>
          </a:ln>
        </p:spPr>
        <p:style>
          <a:lnRef idx="1">
            <a:schemeClr val="accent1"/>
          </a:lnRef>
          <a:fillRef idx="0">
            <a:schemeClr val="accent1"/>
          </a:fillRef>
          <a:effectRef idx="0">
            <a:schemeClr val="accent1"/>
          </a:effectRef>
          <a:fontRef idx="minor">
            <a:schemeClr val="tx1"/>
          </a:fontRef>
        </p:style>
      </p:cxnSp>
      <p:cxnSp>
        <p:nvCxnSpPr>
          <p:cNvPr id="43" name="Straight Arrow Connector 42"/>
          <p:cNvCxnSpPr/>
          <p:nvPr/>
        </p:nvCxnSpPr>
        <p:spPr>
          <a:xfrm>
            <a:off x="3271722" y="6237312"/>
            <a:ext cx="451045" cy="0"/>
          </a:xfrm>
          <a:prstGeom prst="straightConnector1">
            <a:avLst/>
          </a:prstGeom>
          <a:ln w="19050">
            <a:solidFill>
              <a:srgbClr val="000000"/>
            </a:solidFill>
            <a:tailEnd type="arrow"/>
          </a:ln>
        </p:spPr>
        <p:style>
          <a:lnRef idx="1">
            <a:schemeClr val="accent1"/>
          </a:lnRef>
          <a:fillRef idx="0">
            <a:schemeClr val="accent1"/>
          </a:fillRef>
          <a:effectRef idx="0">
            <a:schemeClr val="accent1"/>
          </a:effectRef>
          <a:fontRef idx="minor">
            <a:schemeClr val="tx1"/>
          </a:fontRef>
        </p:style>
      </p:cxnSp>
      <p:sp>
        <p:nvSpPr>
          <p:cNvPr id="44" name="TextBox 43"/>
          <p:cNvSpPr txBox="1"/>
          <p:nvPr/>
        </p:nvSpPr>
        <p:spPr>
          <a:xfrm>
            <a:off x="1547664" y="5122058"/>
            <a:ext cx="1296144" cy="646331"/>
          </a:xfrm>
          <a:prstGeom prst="rect">
            <a:avLst/>
          </a:prstGeom>
          <a:noFill/>
        </p:spPr>
        <p:txBody>
          <a:bodyPr wrap="square" rtlCol="0">
            <a:spAutoFit/>
          </a:bodyPr>
          <a:lstStyle/>
          <a:p>
            <a:r>
              <a:rPr lang="en-GB" dirty="0" smtClean="0"/>
              <a:t>Disable Interrupt B</a:t>
            </a:r>
            <a:endParaRPr lang="en-GB" dirty="0"/>
          </a:p>
        </p:txBody>
      </p:sp>
      <p:sp>
        <p:nvSpPr>
          <p:cNvPr id="45" name="TextBox 44"/>
          <p:cNvSpPr txBox="1"/>
          <p:nvPr/>
        </p:nvSpPr>
        <p:spPr>
          <a:xfrm>
            <a:off x="1331640" y="5993729"/>
            <a:ext cx="2009087" cy="646331"/>
          </a:xfrm>
          <a:prstGeom prst="rect">
            <a:avLst/>
          </a:prstGeom>
          <a:noFill/>
        </p:spPr>
        <p:txBody>
          <a:bodyPr wrap="square" rtlCol="0">
            <a:spAutoFit/>
          </a:bodyPr>
          <a:lstStyle/>
          <a:p>
            <a:r>
              <a:rPr lang="en-GB" dirty="0" smtClean="0"/>
              <a:t>Disable Interrupts A and B</a:t>
            </a:r>
            <a:endParaRPr lang="en-GB" dirty="0"/>
          </a:p>
        </p:txBody>
      </p:sp>
      <p:cxnSp>
        <p:nvCxnSpPr>
          <p:cNvPr id="50" name="Straight Arrow Connector 49"/>
          <p:cNvCxnSpPr/>
          <p:nvPr/>
        </p:nvCxnSpPr>
        <p:spPr>
          <a:xfrm flipH="1" flipV="1">
            <a:off x="5295172" y="5993729"/>
            <a:ext cx="483572" cy="243583"/>
          </a:xfrm>
          <a:prstGeom prst="straightConnector1">
            <a:avLst/>
          </a:prstGeom>
          <a:ln w="15875">
            <a:solidFill>
              <a:srgbClr val="000000"/>
            </a:solidFill>
            <a:tailEnd type="arrow"/>
          </a:ln>
        </p:spPr>
        <p:style>
          <a:lnRef idx="1">
            <a:schemeClr val="accent1"/>
          </a:lnRef>
          <a:fillRef idx="0">
            <a:schemeClr val="accent1"/>
          </a:fillRef>
          <a:effectRef idx="0">
            <a:schemeClr val="accent1"/>
          </a:effectRef>
          <a:fontRef idx="minor">
            <a:schemeClr val="tx1"/>
          </a:fontRef>
        </p:style>
      </p:cxnSp>
      <p:sp>
        <p:nvSpPr>
          <p:cNvPr id="51" name="TextBox 50"/>
          <p:cNvSpPr txBox="1"/>
          <p:nvPr/>
        </p:nvSpPr>
        <p:spPr>
          <a:xfrm>
            <a:off x="5868144" y="5986154"/>
            <a:ext cx="1296144" cy="646331"/>
          </a:xfrm>
          <a:prstGeom prst="rect">
            <a:avLst/>
          </a:prstGeom>
          <a:noFill/>
          <a:ln>
            <a:noFill/>
          </a:ln>
        </p:spPr>
        <p:txBody>
          <a:bodyPr wrap="square" rtlCol="0">
            <a:spAutoFit/>
          </a:bodyPr>
          <a:lstStyle/>
          <a:p>
            <a:r>
              <a:rPr lang="en-GB" dirty="0" smtClean="0"/>
              <a:t>Re-Enable Interrupts</a:t>
            </a:r>
            <a:endParaRPr lang="en-GB" dirty="0"/>
          </a:p>
        </p:txBody>
      </p:sp>
      <p:cxnSp>
        <p:nvCxnSpPr>
          <p:cNvPr id="53" name="Straight Arrow Connector 52"/>
          <p:cNvCxnSpPr/>
          <p:nvPr/>
        </p:nvCxnSpPr>
        <p:spPr>
          <a:xfrm flipH="1" flipV="1">
            <a:off x="6087260" y="5057625"/>
            <a:ext cx="483572" cy="243583"/>
          </a:xfrm>
          <a:prstGeom prst="straightConnector1">
            <a:avLst/>
          </a:prstGeom>
          <a:ln w="19050">
            <a:solidFill>
              <a:srgbClr val="000000"/>
            </a:solidFill>
            <a:tailEnd type="arrow"/>
          </a:ln>
        </p:spPr>
        <p:style>
          <a:lnRef idx="1">
            <a:schemeClr val="accent1"/>
          </a:lnRef>
          <a:fillRef idx="0">
            <a:schemeClr val="accent1"/>
          </a:fillRef>
          <a:effectRef idx="0">
            <a:schemeClr val="accent1"/>
          </a:effectRef>
          <a:fontRef idx="minor">
            <a:schemeClr val="tx1"/>
          </a:fontRef>
        </p:style>
      </p:cxnSp>
      <p:sp>
        <p:nvSpPr>
          <p:cNvPr id="54" name="TextBox 53"/>
          <p:cNvSpPr txBox="1"/>
          <p:nvPr/>
        </p:nvSpPr>
        <p:spPr>
          <a:xfrm>
            <a:off x="6660232" y="5050050"/>
            <a:ext cx="1296144" cy="646331"/>
          </a:xfrm>
          <a:prstGeom prst="rect">
            <a:avLst/>
          </a:prstGeom>
          <a:noFill/>
        </p:spPr>
        <p:txBody>
          <a:bodyPr wrap="square" rtlCol="0">
            <a:spAutoFit/>
          </a:bodyPr>
          <a:lstStyle/>
          <a:p>
            <a:r>
              <a:rPr lang="en-GB" dirty="0" smtClean="0"/>
              <a:t>Re-Enable Interrupts</a:t>
            </a:r>
            <a:endParaRPr lang="en-GB" dirty="0"/>
          </a:p>
        </p:txBody>
      </p:sp>
    </p:spTree>
    <p:extLst>
      <p:ext uri="{BB962C8B-B14F-4D97-AF65-F5344CB8AC3E}">
        <p14:creationId xmlns:p14="http://schemas.microsoft.com/office/powerpoint/2010/main" val="53535548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Programmable Interrupt Controller</a:t>
            </a:r>
            <a:endParaRPr lang="en-GB" dirty="0"/>
          </a:p>
        </p:txBody>
      </p:sp>
      <p:sp>
        <p:nvSpPr>
          <p:cNvPr id="3" name="Content Placeholder 2"/>
          <p:cNvSpPr>
            <a:spLocks noGrp="1"/>
          </p:cNvSpPr>
          <p:nvPr>
            <p:ph idx="1"/>
          </p:nvPr>
        </p:nvSpPr>
        <p:spPr/>
        <p:txBody>
          <a:bodyPr>
            <a:normAutofit/>
          </a:bodyPr>
          <a:lstStyle/>
          <a:p>
            <a:r>
              <a:rPr lang="en-GB" dirty="0" smtClean="0"/>
              <a:t>When dealing with multiple interrupts it is common to use a Programmable Interrupt Controller to manage the interrupts</a:t>
            </a:r>
          </a:p>
          <a:p>
            <a:pPr lvl="1"/>
            <a:r>
              <a:rPr lang="en-GB" dirty="0" smtClean="0"/>
              <a:t>Rather than feed all the interrupt signals directly to the microprocessor</a:t>
            </a:r>
          </a:p>
          <a:p>
            <a:r>
              <a:rPr lang="en-GB" dirty="0" smtClean="0"/>
              <a:t>Typically takes multiple IRQ lines originating from multiple IO devices and outputs one INT line which is connected to the microprocessor</a:t>
            </a:r>
          </a:p>
          <a:p>
            <a:r>
              <a:rPr lang="en-GB" dirty="0" smtClean="0"/>
              <a:t>Handles priorities</a:t>
            </a:r>
          </a:p>
          <a:p>
            <a:pPr lvl="1"/>
            <a:r>
              <a:rPr lang="en-GB" dirty="0" smtClean="0">
                <a:sym typeface="Wingdings" panose="05000000000000000000" pitchFamily="2" charset="2"/>
              </a:rPr>
              <a:t>the highest priority interrupt is forwarded</a:t>
            </a:r>
            <a:endParaRPr lang="en-GB" dirty="0" smtClean="0"/>
          </a:p>
          <a:p>
            <a:r>
              <a:rPr lang="en-GB" dirty="0" smtClean="0"/>
              <a:t>Handles IACK from microprocessor and returns the correct vector number for the interrupting device</a:t>
            </a:r>
            <a:endParaRPr lang="en-GB" dirty="0"/>
          </a:p>
        </p:txBody>
      </p:sp>
    </p:spTree>
    <p:extLst>
      <p:ext uri="{BB962C8B-B14F-4D97-AF65-F5344CB8AC3E}">
        <p14:creationId xmlns:p14="http://schemas.microsoft.com/office/powerpoint/2010/main" val="192194563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Programmable Interrupt Controller</a:t>
            </a:r>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8" name="Picture 7"/>
          <p:cNvPicPr>
            <a:picLocks noChangeAspect="1"/>
          </p:cNvPicPr>
          <p:nvPr/>
        </p:nvPicPr>
        <p:blipFill>
          <a:blip r:embed="rId2"/>
          <a:stretch>
            <a:fillRect/>
          </a:stretch>
        </p:blipFill>
        <p:spPr>
          <a:xfrm>
            <a:off x="79375" y="672912"/>
            <a:ext cx="8964248" cy="5488606"/>
          </a:xfrm>
          <a:prstGeom prst="rect">
            <a:avLst/>
          </a:prstGeom>
          <a:solidFill>
            <a:schemeClr val="bg1"/>
          </a:solidFill>
        </p:spPr>
      </p:pic>
    </p:spTree>
    <p:extLst>
      <p:ext uri="{BB962C8B-B14F-4D97-AF65-F5344CB8AC3E}">
        <p14:creationId xmlns:p14="http://schemas.microsoft.com/office/powerpoint/2010/main" val="217145086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Programmable Interrupt </a:t>
            </a:r>
            <a:r>
              <a:rPr lang="en-GB" dirty="0" smtClean="0"/>
              <a:t>Controller (</a:t>
            </a:r>
            <a:r>
              <a:rPr lang="en-GB" dirty="0" err="1" smtClean="0"/>
              <a:t>Cont</a:t>
            </a:r>
            <a:r>
              <a:rPr lang="en-GB" dirty="0" smtClean="0"/>
              <a:t>)</a:t>
            </a:r>
            <a:endParaRPr lang="en-GB" dirty="0"/>
          </a:p>
        </p:txBody>
      </p:sp>
      <p:sp>
        <p:nvSpPr>
          <p:cNvPr id="3" name="Content Placeholder 2"/>
          <p:cNvSpPr>
            <a:spLocks noGrp="1"/>
          </p:cNvSpPr>
          <p:nvPr>
            <p:ph idx="1"/>
          </p:nvPr>
        </p:nvSpPr>
        <p:spPr>
          <a:xfrm>
            <a:off x="1047750" y="1042587"/>
            <a:ext cx="7029450" cy="4796238"/>
          </a:xfrm>
        </p:spPr>
        <p:txBody>
          <a:bodyPr/>
          <a:lstStyle/>
          <a:p>
            <a:pPr marL="457200" indent="-457200">
              <a:buFont typeface="+mj-lt"/>
              <a:buAutoNum type="arabicPeriod"/>
            </a:pPr>
            <a:r>
              <a:rPr lang="en-GB" dirty="0" smtClean="0"/>
              <a:t>The Programmable Interrupt Controller </a:t>
            </a:r>
            <a:r>
              <a:rPr lang="en-GB" dirty="0" smtClean="0"/>
              <a:t>accepts interrupts </a:t>
            </a:r>
            <a:r>
              <a:rPr lang="en-GB" dirty="0" smtClean="0"/>
              <a:t>from external devices (EXTIRQ0 – EXTIRQ3) </a:t>
            </a:r>
            <a:endParaRPr lang="en-GB" dirty="0"/>
          </a:p>
          <a:p>
            <a:pPr marL="457200" indent="-457200">
              <a:buFont typeface="+mj-lt"/>
              <a:buAutoNum type="arabicPeriod"/>
            </a:pPr>
            <a:r>
              <a:rPr lang="en-GB" dirty="0" smtClean="0"/>
              <a:t>Sets the IRQ signal to interrupt the processor</a:t>
            </a:r>
          </a:p>
          <a:p>
            <a:pPr marL="457200" indent="-457200">
              <a:buFont typeface="+mj-lt"/>
              <a:buAutoNum type="arabicPeriod"/>
            </a:pPr>
            <a:r>
              <a:rPr lang="en-GB" dirty="0" smtClean="0"/>
              <a:t>The processor </a:t>
            </a:r>
            <a:r>
              <a:rPr lang="en-GB" dirty="0" err="1" smtClean="0"/>
              <a:t>acks</a:t>
            </a:r>
            <a:r>
              <a:rPr lang="en-GB" dirty="0" smtClean="0"/>
              <a:t> the interrupt using IACK</a:t>
            </a:r>
          </a:p>
          <a:p>
            <a:pPr marL="457200" indent="-457200">
              <a:buFont typeface="+mj-lt"/>
              <a:buAutoNum type="arabicPeriod"/>
            </a:pPr>
            <a:r>
              <a:rPr lang="en-GB" dirty="0" smtClean="0"/>
              <a:t>The IACK signal is passed on by the controller to the </a:t>
            </a:r>
            <a:r>
              <a:rPr lang="en-GB" u="sng" dirty="0" smtClean="0"/>
              <a:t>highest priority</a:t>
            </a:r>
            <a:r>
              <a:rPr lang="en-GB" dirty="0" smtClean="0"/>
              <a:t> interrupting device via EXTIACK0 – EXTIACK3. </a:t>
            </a:r>
          </a:p>
          <a:p>
            <a:pPr marL="857250" lvl="1" indent="-457200"/>
            <a:r>
              <a:rPr lang="en-GB" dirty="0" smtClean="0"/>
              <a:t>The other device interrupts remain pending.</a:t>
            </a:r>
          </a:p>
          <a:p>
            <a:pPr marL="457200" indent="-457200">
              <a:buFont typeface="+mj-lt"/>
              <a:buAutoNum type="arabicPeriod"/>
            </a:pPr>
            <a:r>
              <a:rPr lang="en-GB" dirty="0" smtClean="0"/>
              <a:t>The controller then returns the interrupt vector on DO – D7</a:t>
            </a:r>
          </a:p>
          <a:p>
            <a:pPr lvl="1"/>
            <a:r>
              <a:rPr lang="en-GB" dirty="0" smtClean="0"/>
              <a:t>The controller contains registers for setting the vector associated with each interrupt</a:t>
            </a:r>
          </a:p>
          <a:p>
            <a:r>
              <a:rPr lang="en-GB" dirty="0" smtClean="0"/>
              <a:t>The next highest priority device interrupt pending can now be handled </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7" name="TextBox 6"/>
          <p:cNvSpPr txBox="1"/>
          <p:nvPr/>
        </p:nvSpPr>
        <p:spPr>
          <a:xfrm>
            <a:off x="1091549" y="5890994"/>
            <a:ext cx="7018051" cy="646331"/>
          </a:xfrm>
          <a:prstGeom prst="rect">
            <a:avLst/>
          </a:prstGeom>
          <a:noFill/>
          <a:ln>
            <a:solidFill>
              <a:schemeClr val="tx1"/>
            </a:solidFill>
          </a:ln>
        </p:spPr>
        <p:txBody>
          <a:bodyPr wrap="square" rtlCol="0">
            <a:spAutoFit/>
          </a:bodyPr>
          <a:lstStyle/>
          <a:p>
            <a:r>
              <a:rPr lang="en-GB" dirty="0" smtClean="0"/>
              <a:t>Note: You can read and write registers on this device, hence WR, RD and CS, but these lines are not shown in the diagram for clarity</a:t>
            </a:r>
            <a:endParaRPr lang="en-GB" dirty="0"/>
          </a:p>
        </p:txBody>
      </p:sp>
    </p:spTree>
    <p:extLst>
      <p:ext uri="{BB962C8B-B14F-4D97-AF65-F5344CB8AC3E}">
        <p14:creationId xmlns:p14="http://schemas.microsoft.com/office/powerpoint/2010/main" val="287610661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Vectored Interrupting</a:t>
            </a:r>
            <a:endParaRPr lang="en-US" dirty="0"/>
          </a:p>
        </p:txBody>
      </p:sp>
      <p:sp>
        <p:nvSpPr>
          <p:cNvPr id="17412" name="Slide Number Placeholder 4"/>
          <p:cNvSpPr>
            <a:spLocks noGrp="1"/>
          </p:cNvSpPr>
          <p:nvPr>
            <p:ph type="sldNum" sz="quarter" idx="4294967295"/>
          </p:nvPr>
        </p:nvSpPr>
        <p:spPr bwMode="auto">
          <a:xfrm>
            <a:off x="8613775" y="6553200"/>
            <a:ext cx="457200" cy="2286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ts val="600"/>
              </a:spcBef>
              <a:buClr>
                <a:schemeClr val="accent1"/>
              </a:buClr>
              <a:buSzPct val="80000"/>
              <a:buFont typeface="Wingdings 2" panose="05020102010507070707" pitchFamily="18" charset="2"/>
              <a:buChar char=""/>
              <a:defRPr sz="3200">
                <a:solidFill>
                  <a:schemeClr val="tx1"/>
                </a:solidFill>
                <a:latin typeface="Gill Sans MT" panose="020B0502020104020203" pitchFamily="34" charset="0"/>
              </a:defRPr>
            </a:lvl1pPr>
            <a:lvl2pPr marL="742950" indent="-285750" eaLnBrk="0" hangingPunct="0">
              <a:spcBef>
                <a:spcPts val="550"/>
              </a:spcBef>
              <a:buClr>
                <a:schemeClr val="accent1"/>
              </a:buClr>
              <a:buFont typeface="Verdana" panose="020B0604030504040204" pitchFamily="34" charset="0"/>
              <a:buChar char="◦"/>
              <a:defRPr sz="2800">
                <a:solidFill>
                  <a:schemeClr val="tx1"/>
                </a:solidFill>
                <a:latin typeface="Gill Sans MT" panose="020B0502020104020203" pitchFamily="34" charset="0"/>
              </a:defRPr>
            </a:lvl2pPr>
            <a:lvl3pPr marL="1143000" indent="-228600" eaLnBrk="0" hangingPunct="0">
              <a:spcBef>
                <a:spcPct val="20000"/>
              </a:spcBef>
              <a:buClr>
                <a:schemeClr val="accent2"/>
              </a:buClr>
              <a:buFont typeface="Wingdings 2" panose="05020102010507070707" pitchFamily="18" charset="2"/>
              <a:buChar char=""/>
              <a:defRPr sz="2400">
                <a:solidFill>
                  <a:schemeClr val="tx1"/>
                </a:solidFill>
                <a:latin typeface="Gill Sans MT" panose="020B0502020104020203" pitchFamily="34" charset="0"/>
              </a:defRPr>
            </a:lvl3pPr>
            <a:lvl4pPr marL="1600200" indent="-228600" eaLnBrk="0" hangingPunct="0">
              <a:spcBef>
                <a:spcPct val="20000"/>
              </a:spcBef>
              <a:buClr>
                <a:srgbClr val="C32D2E"/>
              </a:buClr>
              <a:buFont typeface="Wingdings 2" panose="05020102010507070707" pitchFamily="18" charset="2"/>
              <a:buChar char=""/>
              <a:defRPr sz="2000">
                <a:solidFill>
                  <a:schemeClr val="tx1"/>
                </a:solidFill>
                <a:latin typeface="Gill Sans MT" panose="020B0502020104020203" pitchFamily="34" charset="0"/>
              </a:defRPr>
            </a:lvl4pPr>
            <a:lvl5pPr marL="2057400" indent="-228600" eaLnBrk="0" hangingPunct="0">
              <a:spcBef>
                <a:spcPct val="20000"/>
              </a:spcBef>
              <a:buClr>
                <a:srgbClr val="84AA33"/>
              </a:buClr>
              <a:buFont typeface="Wingdings 2" panose="05020102010507070707" pitchFamily="18" charset="2"/>
              <a:buChar char=""/>
              <a:defRPr sz="2000">
                <a:solidFill>
                  <a:schemeClr val="tx1"/>
                </a:solidFill>
                <a:latin typeface="Gill Sans MT" panose="020B0502020104020203" pitchFamily="34" charset="0"/>
              </a:defRPr>
            </a:lvl5pPr>
            <a:lvl6pPr marL="25146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6pPr>
            <a:lvl7pPr marL="29718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7pPr>
            <a:lvl8pPr marL="34290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8pPr>
            <a:lvl9pPr marL="38862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9pPr>
          </a:lstStyle>
          <a:p>
            <a:pPr eaLnBrk="1" hangingPunct="1">
              <a:spcBef>
                <a:spcPct val="0"/>
              </a:spcBef>
              <a:buClrTx/>
              <a:buSzTx/>
              <a:buFontTx/>
              <a:buNone/>
            </a:pPr>
            <a:fld id="{45950C93-12B2-43E4-906B-238D76B8CC5F}" type="slidenum">
              <a:rPr lang="en-US" altLang="en-US" sz="1200">
                <a:solidFill>
                  <a:srgbClr val="B5A788"/>
                </a:solidFill>
                <a:latin typeface="Arial" panose="020B0604020202020204" pitchFamily="34" charset="0"/>
              </a:rPr>
              <a:pPr eaLnBrk="1" hangingPunct="1">
                <a:spcBef>
                  <a:spcPct val="0"/>
                </a:spcBef>
                <a:buClrTx/>
                <a:buSzTx/>
                <a:buFontTx/>
                <a:buNone/>
              </a:pPr>
              <a:t>33</a:t>
            </a:fld>
            <a:endParaRPr lang="en-US" altLang="en-US" sz="1200">
              <a:solidFill>
                <a:srgbClr val="B5A788"/>
              </a:solidFill>
              <a:latin typeface="Arial" panose="020B0604020202020204" pitchFamily="34" charset="0"/>
            </a:endParaRPr>
          </a:p>
        </p:txBody>
      </p:sp>
      <p:pic>
        <p:nvPicPr>
          <p:cNvPr id="17413"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8588" y="766763"/>
            <a:ext cx="8886825" cy="5324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8724380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p:txBody>
          <a:bodyPr/>
          <a:lstStyle/>
          <a:p>
            <a:r>
              <a:rPr lang="en-GB" dirty="0" smtClean="0"/>
              <a:t>ARM Advanced Interrupt Controller (AIC)</a:t>
            </a:r>
          </a:p>
          <a:p>
            <a:r>
              <a:rPr lang="en-GB" dirty="0" smtClean="0"/>
              <a:t>Handles 32 interrupts each can be given a priority level between 0 (lowest) to 7 (highest)</a:t>
            </a:r>
          </a:p>
          <a:p>
            <a:pPr lvl="1"/>
            <a:r>
              <a:rPr lang="en-GB" dirty="0" smtClean="0"/>
              <a:t>Source mode registers provided for each interrupt</a:t>
            </a:r>
          </a:p>
          <a:p>
            <a:pPr lvl="1"/>
            <a:r>
              <a:rPr lang="en-GB" dirty="0" smtClean="0"/>
              <a:t>Priority is last 3-bits of this register</a:t>
            </a:r>
          </a:p>
          <a:p>
            <a:pPr lvl="1"/>
            <a:r>
              <a:rPr lang="en-GB" dirty="0" smtClean="0"/>
              <a:t>If interrupts of equal priority are pending IRQ with lowest number is considered first</a:t>
            </a:r>
            <a:endParaRPr lang="en-GB" dirty="0"/>
          </a:p>
        </p:txBody>
      </p:sp>
    </p:spTree>
    <p:extLst>
      <p:ext uri="{BB962C8B-B14F-4D97-AF65-F5344CB8AC3E}">
        <p14:creationId xmlns:p14="http://schemas.microsoft.com/office/powerpoint/2010/main" val="259719299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Case study</a:t>
            </a:r>
            <a:r>
              <a:rPr lang="en-US" dirty="0" smtClean="0"/>
              <a:t>: ARM</a:t>
            </a:r>
            <a:endParaRPr lang="en-US" dirty="0"/>
          </a:p>
        </p:txBody>
      </p:sp>
      <p:sp>
        <p:nvSpPr>
          <p:cNvPr id="4" name="Footer Placeholder 3"/>
          <p:cNvSpPr>
            <a:spLocks noGrp="1"/>
          </p:cNvSpPr>
          <p:nvPr>
            <p:ph type="ftr" sz="quarter" idx="10"/>
          </p:nvPr>
        </p:nvSpPr>
        <p:spPr/>
        <p:txBody>
          <a:bodyPr/>
          <a:lstStyle/>
          <a:p>
            <a:pPr>
              <a:defRPr/>
            </a:pPr>
            <a:r>
              <a:rPr lang="en-US" smtClean="0"/>
              <a:t>X. Fan: Real-Time Embedded Systems</a:t>
            </a:r>
            <a:endParaRPr lang="en-US"/>
          </a:p>
        </p:txBody>
      </p:sp>
      <p:sp>
        <p:nvSpPr>
          <p:cNvPr id="5" name="Slide Number Placeholder 4"/>
          <p:cNvSpPr>
            <a:spLocks noGrp="1"/>
          </p:cNvSpPr>
          <p:nvPr>
            <p:ph type="sldNum" sz="quarter" idx="4294967295"/>
          </p:nvPr>
        </p:nvSpPr>
        <p:spPr>
          <a:xfrm>
            <a:off x="8613775" y="6553200"/>
            <a:ext cx="457200" cy="228600"/>
          </a:xfrm>
          <a:prstGeom prst="rect">
            <a:avLst/>
          </a:prstGeom>
        </p:spPr>
        <p:txBody>
          <a:bodyPr/>
          <a:lstStyle/>
          <a:p>
            <a:pPr>
              <a:defRPr/>
            </a:pPr>
            <a:fld id="{66E25C91-D91B-4948-B2FF-413C6022CEA5}" type="slidenum">
              <a:rPr lang="en-US" altLang="en-US" smtClean="0"/>
              <a:pPr>
                <a:defRPr/>
              </a:pPr>
              <a:t>35</a:t>
            </a:fld>
            <a:endParaRPr lang="en-US" altLang="en-US"/>
          </a:p>
        </p:txBody>
      </p:sp>
      <p:grpSp>
        <p:nvGrpSpPr>
          <p:cNvPr id="3" name="Group 4"/>
          <p:cNvGrpSpPr>
            <a:grpSpLocks noChangeAspect="1"/>
          </p:cNvGrpSpPr>
          <p:nvPr/>
        </p:nvGrpSpPr>
        <p:grpSpPr bwMode="auto">
          <a:xfrm>
            <a:off x="173038" y="609600"/>
            <a:ext cx="8797925" cy="6248400"/>
            <a:chOff x="109" y="384"/>
            <a:chExt cx="5542" cy="3936"/>
          </a:xfrm>
        </p:grpSpPr>
        <p:sp>
          <p:nvSpPr>
            <p:cNvPr id="7" name="AutoShape 3"/>
            <p:cNvSpPr>
              <a:spLocks noChangeAspect="1" noChangeArrowheads="1" noTextEdit="1"/>
            </p:cNvSpPr>
            <p:nvPr/>
          </p:nvSpPr>
          <p:spPr bwMode="auto">
            <a:xfrm>
              <a:off x="109" y="384"/>
              <a:ext cx="5542" cy="39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102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 y="384"/>
              <a:ext cx="5550" cy="3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6" name="TextBox 5"/>
          <p:cNvSpPr txBox="1"/>
          <p:nvPr/>
        </p:nvSpPr>
        <p:spPr>
          <a:xfrm>
            <a:off x="5674408" y="6067514"/>
            <a:ext cx="1762021" cy="369332"/>
          </a:xfrm>
          <a:prstGeom prst="rect">
            <a:avLst/>
          </a:prstGeom>
          <a:noFill/>
        </p:spPr>
        <p:txBody>
          <a:bodyPr wrap="none" rtlCol="0">
            <a:spAutoFit/>
          </a:bodyPr>
          <a:lstStyle/>
          <a:p>
            <a:r>
              <a:rPr lang="en-GB" dirty="0" smtClean="0"/>
              <a:t>Cause interrupt</a:t>
            </a:r>
            <a:endParaRPr lang="en-GB" dirty="0"/>
          </a:p>
        </p:txBody>
      </p:sp>
      <p:sp>
        <p:nvSpPr>
          <p:cNvPr id="8" name="TextBox 7"/>
          <p:cNvSpPr txBox="1"/>
          <p:nvPr/>
        </p:nvSpPr>
        <p:spPr>
          <a:xfrm>
            <a:off x="3161944" y="528354"/>
            <a:ext cx="1633781" cy="369332"/>
          </a:xfrm>
          <a:prstGeom prst="rect">
            <a:avLst/>
          </a:prstGeom>
          <a:noFill/>
        </p:spPr>
        <p:txBody>
          <a:bodyPr wrap="none" rtlCol="0">
            <a:spAutoFit/>
          </a:bodyPr>
          <a:lstStyle/>
          <a:p>
            <a:r>
              <a:rPr lang="en-GB" dirty="0" smtClean="0"/>
              <a:t>Main Program</a:t>
            </a:r>
            <a:endParaRPr lang="en-GB" dirty="0"/>
          </a:p>
        </p:txBody>
      </p:sp>
      <p:sp>
        <p:nvSpPr>
          <p:cNvPr id="9" name="TextBox 8"/>
          <p:cNvSpPr txBox="1"/>
          <p:nvPr/>
        </p:nvSpPr>
        <p:spPr>
          <a:xfrm>
            <a:off x="257175" y="4621672"/>
            <a:ext cx="2656941" cy="1754326"/>
          </a:xfrm>
          <a:prstGeom prst="rect">
            <a:avLst/>
          </a:prstGeom>
          <a:solidFill>
            <a:schemeClr val="bg1"/>
          </a:solidFill>
          <a:ln>
            <a:solidFill>
              <a:srgbClr val="000000"/>
            </a:solidFill>
          </a:ln>
        </p:spPr>
        <p:txBody>
          <a:bodyPr wrap="square" rtlCol="0">
            <a:spAutoFit/>
          </a:bodyPr>
          <a:lstStyle/>
          <a:p>
            <a:r>
              <a:rPr lang="en-GB" dirty="0" smtClean="0"/>
              <a:t>R15:     program counter</a:t>
            </a:r>
          </a:p>
          <a:p>
            <a:r>
              <a:rPr lang="en-GB" dirty="0" smtClean="0"/>
              <a:t>CPSR: program status </a:t>
            </a:r>
            <a:br>
              <a:rPr lang="en-GB" dirty="0" smtClean="0"/>
            </a:br>
            <a:r>
              <a:rPr lang="en-GB" dirty="0" smtClean="0"/>
              <a:t>             register</a:t>
            </a:r>
          </a:p>
          <a:p>
            <a:r>
              <a:rPr lang="en-GB" dirty="0" smtClean="0"/>
              <a:t>SAVE</a:t>
            </a:r>
          </a:p>
          <a:p>
            <a:r>
              <a:rPr lang="en-GB" dirty="0" smtClean="0"/>
              <a:t>RESTORE</a:t>
            </a:r>
            <a:endParaRPr lang="en-GB" dirty="0"/>
          </a:p>
        </p:txBody>
      </p:sp>
      <p:cxnSp>
        <p:nvCxnSpPr>
          <p:cNvPr id="11" name="Straight Arrow Connector 10"/>
          <p:cNvCxnSpPr/>
          <p:nvPr/>
        </p:nvCxnSpPr>
        <p:spPr bwMode="auto">
          <a:xfrm flipV="1">
            <a:off x="1008404" y="4021508"/>
            <a:ext cx="2290273" cy="158453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6588807" y="515841"/>
            <a:ext cx="2629507" cy="369332"/>
          </a:xfrm>
          <a:prstGeom prst="rect">
            <a:avLst/>
          </a:prstGeom>
          <a:noFill/>
        </p:spPr>
        <p:txBody>
          <a:bodyPr wrap="square" rtlCol="0">
            <a:spAutoFit/>
          </a:bodyPr>
          <a:lstStyle/>
          <a:p>
            <a:r>
              <a:rPr lang="en-GB" dirty="0" smtClean="0"/>
              <a:t>Interrupt Vector Table</a:t>
            </a:r>
            <a:endParaRPr lang="en-GB" dirty="0"/>
          </a:p>
        </p:txBody>
      </p:sp>
      <p:sp>
        <p:nvSpPr>
          <p:cNvPr id="13" name="TextBox 12"/>
          <p:cNvSpPr txBox="1"/>
          <p:nvPr/>
        </p:nvSpPr>
        <p:spPr>
          <a:xfrm>
            <a:off x="7118651" y="2187723"/>
            <a:ext cx="1982625" cy="923330"/>
          </a:xfrm>
          <a:prstGeom prst="rect">
            <a:avLst/>
          </a:prstGeom>
          <a:noFill/>
        </p:spPr>
        <p:txBody>
          <a:bodyPr wrap="square" rtlCol="0">
            <a:spAutoFit/>
          </a:bodyPr>
          <a:lstStyle/>
          <a:p>
            <a:r>
              <a:rPr lang="en-GB" dirty="0" smtClean="0"/>
              <a:t>Assembler Code:</a:t>
            </a:r>
          </a:p>
          <a:p>
            <a:r>
              <a:rPr lang="en-GB" dirty="0" smtClean="0"/>
              <a:t>Load ISR “AIC_IVR”</a:t>
            </a:r>
            <a:endParaRPr lang="en-GB" dirty="0"/>
          </a:p>
        </p:txBody>
      </p:sp>
      <p:cxnSp>
        <p:nvCxnSpPr>
          <p:cNvPr id="16" name="Straight Arrow Connector 15"/>
          <p:cNvCxnSpPr/>
          <p:nvPr/>
        </p:nvCxnSpPr>
        <p:spPr bwMode="auto">
          <a:xfrm flipH="1" flipV="1">
            <a:off x="7212650" y="1880075"/>
            <a:ext cx="376015" cy="38421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 name="TextBox 16"/>
          <p:cNvSpPr txBox="1"/>
          <p:nvPr/>
        </p:nvSpPr>
        <p:spPr>
          <a:xfrm rot="16200000">
            <a:off x="99440" y="3891535"/>
            <a:ext cx="684803" cy="369332"/>
          </a:xfrm>
          <a:prstGeom prst="rect">
            <a:avLst/>
          </a:prstGeom>
          <a:noFill/>
        </p:spPr>
        <p:txBody>
          <a:bodyPr wrap="none" rtlCol="0">
            <a:spAutoFit/>
          </a:bodyPr>
          <a:lstStyle/>
          <a:p>
            <a:r>
              <a:rPr lang="en-GB" dirty="0" smtClean="0"/>
              <a:t>ISRs</a:t>
            </a:r>
            <a:endParaRPr lang="en-GB" dirty="0"/>
          </a:p>
        </p:txBody>
      </p:sp>
      <p:sp>
        <p:nvSpPr>
          <p:cNvPr id="18" name="TextBox 17"/>
          <p:cNvSpPr txBox="1"/>
          <p:nvPr/>
        </p:nvSpPr>
        <p:spPr>
          <a:xfrm>
            <a:off x="5544979" y="4021508"/>
            <a:ext cx="3916457" cy="1200329"/>
          </a:xfrm>
          <a:prstGeom prst="rect">
            <a:avLst/>
          </a:prstGeom>
          <a:noFill/>
        </p:spPr>
        <p:txBody>
          <a:bodyPr wrap="none" rtlCol="0">
            <a:spAutoFit/>
          </a:bodyPr>
          <a:lstStyle/>
          <a:p>
            <a:r>
              <a:rPr lang="en-GB" dirty="0" smtClean="0"/>
              <a:t>ISR</a:t>
            </a:r>
            <a:br>
              <a:rPr lang="en-GB" dirty="0" smtClean="0"/>
            </a:br>
            <a:r>
              <a:rPr lang="en-GB" dirty="0" smtClean="0"/>
              <a:t>8.1: Save Context</a:t>
            </a:r>
          </a:p>
          <a:p>
            <a:r>
              <a:rPr lang="en-GB" dirty="0" smtClean="0"/>
              <a:t>8.2 Read data from hardware device</a:t>
            </a:r>
          </a:p>
          <a:p>
            <a:r>
              <a:rPr lang="en-GB" dirty="0" smtClean="0"/>
              <a:t>8.3 End Of Interrupt written to AIC</a:t>
            </a:r>
            <a:endParaRPr lang="en-GB" dirty="0"/>
          </a:p>
        </p:txBody>
      </p:sp>
      <p:cxnSp>
        <p:nvCxnSpPr>
          <p:cNvPr id="22" name="Straight Arrow Connector 21"/>
          <p:cNvCxnSpPr/>
          <p:nvPr/>
        </p:nvCxnSpPr>
        <p:spPr bwMode="auto">
          <a:xfrm flipV="1">
            <a:off x="1424863" y="4021508"/>
            <a:ext cx="2553971" cy="167853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9" name="TextBox 28"/>
          <p:cNvSpPr txBox="1"/>
          <p:nvPr/>
        </p:nvSpPr>
        <p:spPr>
          <a:xfrm>
            <a:off x="4578350" y="3136964"/>
            <a:ext cx="4230645" cy="369332"/>
          </a:xfrm>
          <a:prstGeom prst="rect">
            <a:avLst/>
          </a:prstGeom>
          <a:noFill/>
        </p:spPr>
        <p:txBody>
          <a:bodyPr wrap="none" rtlCol="0">
            <a:spAutoFit/>
          </a:bodyPr>
          <a:lstStyle/>
          <a:p>
            <a:r>
              <a:rPr lang="en-GB" dirty="0" smtClean="0"/>
              <a:t>Program Counter = vector address0x18</a:t>
            </a:r>
            <a:endParaRPr lang="en-GB" dirty="0"/>
          </a:p>
        </p:txBody>
      </p:sp>
      <p:cxnSp>
        <p:nvCxnSpPr>
          <p:cNvPr id="31" name="Straight Arrow Connector 30"/>
          <p:cNvCxnSpPr/>
          <p:nvPr/>
        </p:nvCxnSpPr>
        <p:spPr bwMode="auto">
          <a:xfrm flipV="1">
            <a:off x="6426437" y="2350093"/>
            <a:ext cx="615298" cy="78687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24" name="TextBox 1023"/>
          <p:cNvSpPr txBox="1"/>
          <p:nvPr/>
        </p:nvSpPr>
        <p:spPr>
          <a:xfrm rot="16200000">
            <a:off x="-929508" y="1673631"/>
            <a:ext cx="2608611" cy="369332"/>
          </a:xfrm>
          <a:prstGeom prst="rect">
            <a:avLst/>
          </a:prstGeom>
          <a:noFill/>
        </p:spPr>
        <p:txBody>
          <a:bodyPr wrap="square" rtlCol="0">
            <a:spAutoFit/>
          </a:bodyPr>
          <a:lstStyle/>
          <a:p>
            <a:r>
              <a:rPr lang="en-GB" dirty="0" smtClean="0"/>
              <a:t>Execute ISR “AIC_IVR”</a:t>
            </a:r>
            <a:endParaRPr lang="en-GB" dirty="0"/>
          </a:p>
        </p:txBody>
      </p:sp>
    </p:spTree>
    <p:extLst>
      <p:ext uri="{BB962C8B-B14F-4D97-AF65-F5344CB8AC3E}">
        <p14:creationId xmlns:p14="http://schemas.microsoft.com/office/powerpoint/2010/main" val="39339901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 </a:t>
            </a:r>
            <a:r>
              <a:rPr lang="en-GB" dirty="0" err="1" smtClean="0"/>
              <a:t>Maskable</a:t>
            </a:r>
            <a:r>
              <a:rPr lang="en-GB" dirty="0" smtClean="0"/>
              <a:t> Interrupts</a:t>
            </a:r>
            <a:endParaRPr lang="en-GB" dirty="0"/>
          </a:p>
        </p:txBody>
      </p:sp>
      <p:sp>
        <p:nvSpPr>
          <p:cNvPr id="3" name="Content Placeholder 2"/>
          <p:cNvSpPr>
            <a:spLocks noGrp="1"/>
          </p:cNvSpPr>
          <p:nvPr>
            <p:ph idx="1"/>
          </p:nvPr>
        </p:nvSpPr>
        <p:spPr/>
        <p:txBody>
          <a:bodyPr/>
          <a:lstStyle/>
          <a:p>
            <a:r>
              <a:rPr lang="en-GB" dirty="0" smtClean="0"/>
              <a:t>Often a processor provides an interrupt that cannot be disabled</a:t>
            </a:r>
          </a:p>
          <a:p>
            <a:r>
              <a:rPr lang="en-GB" dirty="0" smtClean="0"/>
              <a:t>This is typically used to recover from a situation where the system is completely deadlocked</a:t>
            </a:r>
          </a:p>
          <a:p>
            <a:r>
              <a:rPr lang="en-GB" dirty="0" smtClean="0"/>
              <a:t>For example, if a programmer accidentally disables all interrupts and forgets to re-enable them</a:t>
            </a:r>
          </a:p>
          <a:p>
            <a:pPr lvl="1"/>
            <a:r>
              <a:rPr lang="en-GB" dirty="0" smtClean="0"/>
              <a:t>A situation that happens more often than you might think</a:t>
            </a:r>
          </a:p>
          <a:p>
            <a:r>
              <a:rPr lang="en-GB" dirty="0" smtClean="0"/>
              <a:t>Usually this interrupt is used as by a “Watch Dog” timer</a:t>
            </a:r>
          </a:p>
          <a:p>
            <a:pPr lvl="1"/>
            <a:r>
              <a:rPr lang="en-GB" dirty="0" smtClean="0"/>
              <a:t>A timer that generates a “fail” interrupt if it is not regularly cleared by the software i.e. it “watches” for a deadlock where the software fails to respond in time</a:t>
            </a:r>
          </a:p>
          <a:p>
            <a:pPr lvl="1"/>
            <a:r>
              <a:rPr lang="en-GB" dirty="0" smtClean="0"/>
              <a:t>Masking this interrupt would prevent the system rebooting if the software crashes</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413418502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t>Software interrupts</a:t>
            </a:r>
          </a:p>
        </p:txBody>
      </p:sp>
      <p:sp>
        <p:nvSpPr>
          <p:cNvPr id="12291" name="Content Placeholder 2"/>
          <p:cNvSpPr>
            <a:spLocks noGrp="1"/>
          </p:cNvSpPr>
          <p:nvPr>
            <p:ph idx="1"/>
          </p:nvPr>
        </p:nvSpPr>
        <p:spPr>
          <a:xfrm>
            <a:off x="1066800" y="685800"/>
            <a:ext cx="7867650" cy="5791200"/>
          </a:xfrm>
        </p:spPr>
        <p:txBody>
          <a:bodyPr/>
          <a:lstStyle/>
          <a:p>
            <a:r>
              <a:rPr lang="en-US" altLang="en-US" dirty="0" smtClean="0"/>
              <a:t>Also called traps, are </a:t>
            </a:r>
            <a:r>
              <a:rPr lang="en-US" altLang="en-US" dirty="0" smtClean="0">
                <a:solidFill>
                  <a:srgbClr val="FF0000"/>
                </a:solidFill>
              </a:rPr>
              <a:t>synchronous</a:t>
            </a:r>
            <a:r>
              <a:rPr lang="en-US" altLang="en-US" dirty="0" smtClean="0"/>
              <a:t> events generated by special processor instructions placed in a program. Software interrupts are </a:t>
            </a:r>
            <a:r>
              <a:rPr lang="en-US" altLang="en-US" dirty="0" smtClean="0">
                <a:solidFill>
                  <a:srgbClr val="FF0000"/>
                </a:solidFill>
              </a:rPr>
              <a:t>unconditional</a:t>
            </a:r>
            <a:r>
              <a:rPr lang="en-US" altLang="en-US" dirty="0" smtClean="0"/>
              <a:t> in the sense that the execution of the special instruction will always generate a software interrupt.</a:t>
            </a:r>
          </a:p>
        </p:txBody>
      </p:sp>
      <p:sp>
        <p:nvSpPr>
          <p:cNvPr id="12293" name="Slide Number Placeholder 4"/>
          <p:cNvSpPr>
            <a:spLocks noGrp="1"/>
          </p:cNvSpPr>
          <p:nvPr>
            <p:ph type="sldNum" sz="quarter" idx="4294967295"/>
          </p:nvPr>
        </p:nvSpPr>
        <p:spPr bwMode="auto">
          <a:xfrm>
            <a:off x="8613775" y="6553200"/>
            <a:ext cx="457200" cy="2286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ts val="600"/>
              </a:spcBef>
              <a:buClr>
                <a:schemeClr val="accent1"/>
              </a:buClr>
              <a:buSzPct val="80000"/>
              <a:buFont typeface="Wingdings 2" panose="05020102010507070707" pitchFamily="18" charset="2"/>
              <a:buChar char=""/>
              <a:defRPr sz="3200">
                <a:solidFill>
                  <a:schemeClr val="tx1"/>
                </a:solidFill>
                <a:latin typeface="Gill Sans MT" panose="020B0502020104020203" pitchFamily="34" charset="0"/>
              </a:defRPr>
            </a:lvl1pPr>
            <a:lvl2pPr marL="742950" indent="-285750" eaLnBrk="0" hangingPunct="0">
              <a:spcBef>
                <a:spcPts val="550"/>
              </a:spcBef>
              <a:buClr>
                <a:schemeClr val="accent1"/>
              </a:buClr>
              <a:buFont typeface="Verdana" panose="020B0604030504040204" pitchFamily="34" charset="0"/>
              <a:buChar char="◦"/>
              <a:defRPr sz="2800">
                <a:solidFill>
                  <a:schemeClr val="tx1"/>
                </a:solidFill>
                <a:latin typeface="Gill Sans MT" panose="020B0502020104020203" pitchFamily="34" charset="0"/>
              </a:defRPr>
            </a:lvl2pPr>
            <a:lvl3pPr marL="1143000" indent="-228600" eaLnBrk="0" hangingPunct="0">
              <a:spcBef>
                <a:spcPct val="20000"/>
              </a:spcBef>
              <a:buClr>
                <a:schemeClr val="accent2"/>
              </a:buClr>
              <a:buFont typeface="Wingdings 2" panose="05020102010507070707" pitchFamily="18" charset="2"/>
              <a:buChar char=""/>
              <a:defRPr sz="2400">
                <a:solidFill>
                  <a:schemeClr val="tx1"/>
                </a:solidFill>
                <a:latin typeface="Gill Sans MT" panose="020B0502020104020203" pitchFamily="34" charset="0"/>
              </a:defRPr>
            </a:lvl3pPr>
            <a:lvl4pPr marL="1600200" indent="-228600" eaLnBrk="0" hangingPunct="0">
              <a:spcBef>
                <a:spcPct val="20000"/>
              </a:spcBef>
              <a:buClr>
                <a:srgbClr val="C32D2E"/>
              </a:buClr>
              <a:buFont typeface="Wingdings 2" panose="05020102010507070707" pitchFamily="18" charset="2"/>
              <a:buChar char=""/>
              <a:defRPr sz="2000">
                <a:solidFill>
                  <a:schemeClr val="tx1"/>
                </a:solidFill>
                <a:latin typeface="Gill Sans MT" panose="020B0502020104020203" pitchFamily="34" charset="0"/>
              </a:defRPr>
            </a:lvl4pPr>
            <a:lvl5pPr marL="2057400" indent="-228600" eaLnBrk="0" hangingPunct="0">
              <a:spcBef>
                <a:spcPct val="20000"/>
              </a:spcBef>
              <a:buClr>
                <a:srgbClr val="84AA33"/>
              </a:buClr>
              <a:buFont typeface="Wingdings 2" panose="05020102010507070707" pitchFamily="18" charset="2"/>
              <a:buChar char=""/>
              <a:defRPr sz="2000">
                <a:solidFill>
                  <a:schemeClr val="tx1"/>
                </a:solidFill>
                <a:latin typeface="Gill Sans MT" panose="020B0502020104020203" pitchFamily="34" charset="0"/>
              </a:defRPr>
            </a:lvl5pPr>
            <a:lvl6pPr marL="25146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6pPr>
            <a:lvl7pPr marL="29718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7pPr>
            <a:lvl8pPr marL="34290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8pPr>
            <a:lvl9pPr marL="38862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9pPr>
          </a:lstStyle>
          <a:p>
            <a:pPr eaLnBrk="1" hangingPunct="1">
              <a:spcBef>
                <a:spcPct val="0"/>
              </a:spcBef>
              <a:buClrTx/>
              <a:buSzTx/>
              <a:buFontTx/>
              <a:buNone/>
            </a:pPr>
            <a:fld id="{78EDFB35-FBDB-47D2-A982-F0E28802ED83}" type="slidenum">
              <a:rPr lang="en-US" altLang="en-US" sz="1200">
                <a:solidFill>
                  <a:srgbClr val="B5A788"/>
                </a:solidFill>
                <a:latin typeface="Arial" panose="020B0604020202020204" pitchFamily="34" charset="0"/>
              </a:rPr>
              <a:pPr eaLnBrk="1" hangingPunct="1">
                <a:spcBef>
                  <a:spcPct val="0"/>
                </a:spcBef>
                <a:buClrTx/>
                <a:buSzTx/>
                <a:buFontTx/>
                <a:buNone/>
              </a:pPr>
              <a:t>37</a:t>
            </a:fld>
            <a:endParaRPr lang="en-US" altLang="en-US" sz="1200">
              <a:solidFill>
                <a:srgbClr val="B5A788"/>
              </a:solidFill>
              <a:latin typeface="Arial" panose="020B0604020202020204" pitchFamily="34" charset="0"/>
            </a:endParaRPr>
          </a:p>
        </p:txBody>
      </p:sp>
      <p:pic>
        <p:nvPicPr>
          <p:cNvPr id="5" name="Picture 4"/>
          <p:cNvPicPr>
            <a:picLocks noChangeAspect="1"/>
          </p:cNvPicPr>
          <p:nvPr/>
        </p:nvPicPr>
        <p:blipFill>
          <a:blip r:embed="rId2"/>
          <a:stretch>
            <a:fillRect/>
          </a:stretch>
        </p:blipFill>
        <p:spPr>
          <a:xfrm>
            <a:off x="5146444" y="4209501"/>
            <a:ext cx="1881450" cy="647262"/>
          </a:xfrm>
          <a:prstGeom prst="rect">
            <a:avLst/>
          </a:prstGeom>
        </p:spPr>
      </p:pic>
      <p:pic>
        <p:nvPicPr>
          <p:cNvPr id="6" name="Picture 5"/>
          <p:cNvPicPr>
            <a:picLocks noChangeAspect="1"/>
          </p:cNvPicPr>
          <p:nvPr/>
        </p:nvPicPr>
        <p:blipFill>
          <a:blip r:embed="rId3"/>
          <a:stretch>
            <a:fillRect/>
          </a:stretch>
        </p:blipFill>
        <p:spPr>
          <a:xfrm>
            <a:off x="5146444" y="3044808"/>
            <a:ext cx="1067850" cy="317285"/>
          </a:xfrm>
          <a:prstGeom prst="rect">
            <a:avLst/>
          </a:prstGeom>
          <a:ln>
            <a:solidFill>
              <a:schemeClr val="accent1"/>
            </a:solidFill>
          </a:ln>
        </p:spPr>
      </p:pic>
      <p:sp>
        <p:nvSpPr>
          <p:cNvPr id="4" name="TextBox 3"/>
          <p:cNvSpPr txBox="1"/>
          <p:nvPr/>
        </p:nvSpPr>
        <p:spPr>
          <a:xfrm>
            <a:off x="1399445" y="2464786"/>
            <a:ext cx="2913730" cy="1477328"/>
          </a:xfrm>
          <a:prstGeom prst="rect">
            <a:avLst/>
          </a:prstGeom>
          <a:noFill/>
        </p:spPr>
        <p:txBody>
          <a:bodyPr wrap="square" rtlCol="0">
            <a:spAutoFit/>
          </a:bodyPr>
          <a:lstStyle/>
          <a:p>
            <a:r>
              <a:rPr lang="en-GB" dirty="0" smtClean="0"/>
              <a:t>ARM Processor Software Interrupt Instruction</a:t>
            </a:r>
          </a:p>
          <a:p>
            <a:r>
              <a:rPr lang="en-GB" dirty="0" err="1" smtClean="0"/>
              <a:t>sn</a:t>
            </a:r>
            <a:r>
              <a:rPr lang="en-GB" dirty="0" smtClean="0"/>
              <a:t>  = 24-bit service type, used by ISR to branch to second-level ISR</a:t>
            </a:r>
            <a:endParaRPr lang="en-GB" dirty="0"/>
          </a:p>
        </p:txBody>
      </p:sp>
      <p:sp>
        <p:nvSpPr>
          <p:cNvPr id="7" name="TextBox 6"/>
          <p:cNvSpPr txBox="1"/>
          <p:nvPr/>
        </p:nvSpPr>
        <p:spPr>
          <a:xfrm>
            <a:off x="1399445" y="4348466"/>
            <a:ext cx="3544560" cy="369332"/>
          </a:xfrm>
          <a:prstGeom prst="rect">
            <a:avLst/>
          </a:prstGeom>
          <a:noFill/>
        </p:spPr>
        <p:txBody>
          <a:bodyPr wrap="none" rtlCol="0">
            <a:spAutoFit/>
          </a:bodyPr>
          <a:lstStyle/>
          <a:p>
            <a:r>
              <a:rPr lang="en-GB" dirty="0" smtClean="0"/>
              <a:t>Generate PC BIOS interrupt 16H</a:t>
            </a:r>
            <a:endParaRPr lang="en-GB" dirty="0"/>
          </a:p>
        </p:txBody>
      </p:sp>
    </p:spTree>
    <p:extLst>
      <p:ext uri="{BB962C8B-B14F-4D97-AF65-F5344CB8AC3E}">
        <p14:creationId xmlns:p14="http://schemas.microsoft.com/office/powerpoint/2010/main" val="129419882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t>Internal interrupts</a:t>
            </a:r>
          </a:p>
        </p:txBody>
      </p:sp>
      <p:sp>
        <p:nvSpPr>
          <p:cNvPr id="13315" name="Content Placeholder 2"/>
          <p:cNvSpPr>
            <a:spLocks noGrp="1"/>
          </p:cNvSpPr>
          <p:nvPr>
            <p:ph idx="1"/>
          </p:nvPr>
        </p:nvSpPr>
        <p:spPr>
          <a:xfrm>
            <a:off x="1066800" y="685800"/>
            <a:ext cx="7867650" cy="5791200"/>
          </a:xfrm>
        </p:spPr>
        <p:txBody>
          <a:bodyPr/>
          <a:lstStyle/>
          <a:p>
            <a:r>
              <a:rPr lang="en-US" altLang="en-US" smtClean="0"/>
              <a:t>Also called </a:t>
            </a:r>
            <a:r>
              <a:rPr lang="en-US" altLang="en-US" smtClean="0">
                <a:solidFill>
                  <a:srgbClr val="FF0000"/>
                </a:solidFill>
              </a:rPr>
              <a:t>exceptions</a:t>
            </a:r>
            <a:r>
              <a:rPr lang="en-US" altLang="en-US" smtClean="0"/>
              <a:t>, are </a:t>
            </a:r>
            <a:r>
              <a:rPr lang="en-US" altLang="en-US" smtClean="0">
                <a:solidFill>
                  <a:srgbClr val="FF0000"/>
                </a:solidFill>
              </a:rPr>
              <a:t>synchronous</a:t>
            </a:r>
            <a:r>
              <a:rPr lang="en-US" altLang="en-US" smtClean="0"/>
              <a:t> events generated by the processor itself whenever some abnormal condition occurs during instruction execution. Internal interrupts are </a:t>
            </a:r>
            <a:r>
              <a:rPr lang="en-US" altLang="en-US" smtClean="0">
                <a:solidFill>
                  <a:srgbClr val="FF0000"/>
                </a:solidFill>
              </a:rPr>
              <a:t>conditional</a:t>
            </a:r>
            <a:r>
              <a:rPr lang="en-US" altLang="en-US" smtClean="0"/>
              <a:t> in the sense that the execution of some valid instruction (e.g. the division instruction) may cause an exception (e.g. if the divisor is 0).</a:t>
            </a:r>
          </a:p>
        </p:txBody>
      </p:sp>
      <p:sp>
        <p:nvSpPr>
          <p:cNvPr id="13317" name="Slide Number Placeholder 4"/>
          <p:cNvSpPr>
            <a:spLocks noGrp="1"/>
          </p:cNvSpPr>
          <p:nvPr>
            <p:ph type="sldNum" sz="quarter" idx="4294967295"/>
          </p:nvPr>
        </p:nvSpPr>
        <p:spPr bwMode="auto">
          <a:xfrm>
            <a:off x="8613775" y="6553200"/>
            <a:ext cx="457200" cy="2286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ts val="600"/>
              </a:spcBef>
              <a:buClr>
                <a:schemeClr val="accent1"/>
              </a:buClr>
              <a:buSzPct val="80000"/>
              <a:buFont typeface="Wingdings 2" panose="05020102010507070707" pitchFamily="18" charset="2"/>
              <a:buChar char=""/>
              <a:defRPr sz="3200">
                <a:solidFill>
                  <a:schemeClr val="tx1"/>
                </a:solidFill>
                <a:latin typeface="Gill Sans MT" panose="020B0502020104020203" pitchFamily="34" charset="0"/>
              </a:defRPr>
            </a:lvl1pPr>
            <a:lvl2pPr marL="742950" indent="-285750" eaLnBrk="0" hangingPunct="0">
              <a:spcBef>
                <a:spcPts val="550"/>
              </a:spcBef>
              <a:buClr>
                <a:schemeClr val="accent1"/>
              </a:buClr>
              <a:buFont typeface="Verdana" panose="020B0604030504040204" pitchFamily="34" charset="0"/>
              <a:buChar char="◦"/>
              <a:defRPr sz="2800">
                <a:solidFill>
                  <a:schemeClr val="tx1"/>
                </a:solidFill>
                <a:latin typeface="Gill Sans MT" panose="020B0502020104020203" pitchFamily="34" charset="0"/>
              </a:defRPr>
            </a:lvl2pPr>
            <a:lvl3pPr marL="1143000" indent="-228600" eaLnBrk="0" hangingPunct="0">
              <a:spcBef>
                <a:spcPct val="20000"/>
              </a:spcBef>
              <a:buClr>
                <a:schemeClr val="accent2"/>
              </a:buClr>
              <a:buFont typeface="Wingdings 2" panose="05020102010507070707" pitchFamily="18" charset="2"/>
              <a:buChar char=""/>
              <a:defRPr sz="2400">
                <a:solidFill>
                  <a:schemeClr val="tx1"/>
                </a:solidFill>
                <a:latin typeface="Gill Sans MT" panose="020B0502020104020203" pitchFamily="34" charset="0"/>
              </a:defRPr>
            </a:lvl3pPr>
            <a:lvl4pPr marL="1600200" indent="-228600" eaLnBrk="0" hangingPunct="0">
              <a:spcBef>
                <a:spcPct val="20000"/>
              </a:spcBef>
              <a:buClr>
                <a:srgbClr val="C32D2E"/>
              </a:buClr>
              <a:buFont typeface="Wingdings 2" panose="05020102010507070707" pitchFamily="18" charset="2"/>
              <a:buChar char=""/>
              <a:defRPr sz="2000">
                <a:solidFill>
                  <a:schemeClr val="tx1"/>
                </a:solidFill>
                <a:latin typeface="Gill Sans MT" panose="020B0502020104020203" pitchFamily="34" charset="0"/>
              </a:defRPr>
            </a:lvl4pPr>
            <a:lvl5pPr marL="2057400" indent="-228600" eaLnBrk="0" hangingPunct="0">
              <a:spcBef>
                <a:spcPct val="20000"/>
              </a:spcBef>
              <a:buClr>
                <a:srgbClr val="84AA33"/>
              </a:buClr>
              <a:buFont typeface="Wingdings 2" panose="05020102010507070707" pitchFamily="18" charset="2"/>
              <a:buChar char=""/>
              <a:defRPr sz="2000">
                <a:solidFill>
                  <a:schemeClr val="tx1"/>
                </a:solidFill>
                <a:latin typeface="Gill Sans MT" panose="020B0502020104020203" pitchFamily="34" charset="0"/>
              </a:defRPr>
            </a:lvl5pPr>
            <a:lvl6pPr marL="25146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6pPr>
            <a:lvl7pPr marL="29718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7pPr>
            <a:lvl8pPr marL="34290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8pPr>
            <a:lvl9pPr marL="38862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9pPr>
          </a:lstStyle>
          <a:p>
            <a:pPr eaLnBrk="1" hangingPunct="1">
              <a:spcBef>
                <a:spcPct val="0"/>
              </a:spcBef>
              <a:buClrTx/>
              <a:buSzTx/>
              <a:buFontTx/>
              <a:buNone/>
            </a:pPr>
            <a:fld id="{B813CF30-F888-42DF-816D-C7F0D7E5EB9E}" type="slidenum">
              <a:rPr lang="en-US" altLang="en-US" sz="1200">
                <a:solidFill>
                  <a:srgbClr val="B5A788"/>
                </a:solidFill>
                <a:latin typeface="Arial" panose="020B0604020202020204" pitchFamily="34" charset="0"/>
              </a:rPr>
              <a:pPr eaLnBrk="1" hangingPunct="1">
                <a:spcBef>
                  <a:spcPct val="0"/>
                </a:spcBef>
                <a:buClrTx/>
                <a:buSzTx/>
                <a:buFontTx/>
                <a:buNone/>
              </a:pPr>
              <a:t>38</a:t>
            </a:fld>
            <a:endParaRPr lang="en-US" altLang="en-US" sz="1200">
              <a:solidFill>
                <a:srgbClr val="B5A788"/>
              </a:solidFill>
              <a:latin typeface="Arial" panose="020B0604020202020204" pitchFamily="34" charset="0"/>
            </a:endParaRPr>
          </a:p>
        </p:txBody>
      </p:sp>
    </p:spTree>
    <p:extLst>
      <p:ext uri="{BB962C8B-B14F-4D97-AF65-F5344CB8AC3E}">
        <p14:creationId xmlns:p14="http://schemas.microsoft.com/office/powerpoint/2010/main" val="127393693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r>
              <a:rPr lang="en-GB" dirty="0" smtClean="0"/>
              <a:t>	INTERRUPT DESIGN PATTERNS</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361858169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ISR Minimum Pattern</a:t>
            </a:r>
            <a:endParaRPr lang="en-GB" dirty="0"/>
          </a:p>
        </p:txBody>
      </p:sp>
      <p:sp>
        <p:nvSpPr>
          <p:cNvPr id="3" name="Content Placeholder 2"/>
          <p:cNvSpPr>
            <a:spLocks noGrp="1"/>
          </p:cNvSpPr>
          <p:nvPr>
            <p:ph idx="1"/>
          </p:nvPr>
        </p:nvSpPr>
        <p:spPr>
          <a:xfrm>
            <a:off x="1047750" y="1162228"/>
            <a:ext cx="7029450" cy="4676597"/>
          </a:xfrm>
        </p:spPr>
        <p:txBody>
          <a:bodyPr/>
          <a:lstStyle/>
          <a:p>
            <a:pPr marL="457200" indent="-457200">
              <a:buFont typeface="+mj-lt"/>
              <a:buAutoNum type="arabicPeriod"/>
            </a:pPr>
            <a:r>
              <a:rPr lang="en-GB" dirty="0" smtClean="0"/>
              <a:t>Save the processor context (registers) onto the interrupt stack </a:t>
            </a:r>
            <a:r>
              <a:rPr lang="en-GB" dirty="0" smtClean="0">
                <a:sym typeface="Wingdings" panose="05000000000000000000" pitchFamily="2" charset="2"/>
              </a:rPr>
              <a:t> PUSH</a:t>
            </a:r>
            <a:endParaRPr lang="en-GB" dirty="0" smtClean="0"/>
          </a:p>
          <a:p>
            <a:pPr marL="857250" lvl="1" indent="-457200"/>
            <a:r>
              <a:rPr lang="en-GB" dirty="0" smtClean="0"/>
              <a:t>Some processors/compilers do this automatically</a:t>
            </a:r>
          </a:p>
          <a:p>
            <a:pPr marL="857250" lvl="1" indent="-457200"/>
            <a:r>
              <a:rPr lang="en-GB" dirty="0" smtClean="0"/>
              <a:t>Interrupt must be disabled while push registers to stack</a:t>
            </a:r>
          </a:p>
          <a:p>
            <a:pPr marL="457200" indent="-457200">
              <a:buFont typeface="+mj-lt"/>
              <a:buAutoNum type="arabicPeriod"/>
            </a:pPr>
            <a:r>
              <a:rPr lang="en-GB" dirty="0" smtClean="0"/>
              <a:t>Clear the interrupt at the interrupting device</a:t>
            </a:r>
          </a:p>
          <a:p>
            <a:pPr marL="857250" lvl="1" indent="-457200"/>
            <a:r>
              <a:rPr lang="en-GB" dirty="0" smtClean="0"/>
              <a:t>May also enable interrupts here if nesting interrupts are required</a:t>
            </a:r>
          </a:p>
          <a:p>
            <a:pPr marL="457200" indent="-457200">
              <a:buFont typeface="+mj-lt"/>
              <a:buAutoNum type="arabicPeriod"/>
            </a:pPr>
            <a:r>
              <a:rPr lang="en-GB" dirty="0" smtClean="0"/>
              <a:t>Service section</a:t>
            </a:r>
          </a:p>
          <a:p>
            <a:pPr marL="857250" lvl="1" indent="-457200"/>
            <a:r>
              <a:rPr lang="en-GB" dirty="0" smtClean="0"/>
              <a:t>The main ISR code for processing the interrupt</a:t>
            </a:r>
          </a:p>
          <a:p>
            <a:pPr marL="857250" lvl="1" indent="-457200"/>
            <a:r>
              <a:rPr lang="en-GB" dirty="0" smtClean="0"/>
              <a:t>Read data from hardware device, etc.</a:t>
            </a:r>
          </a:p>
          <a:p>
            <a:pPr marL="457200" indent="-457200">
              <a:buFont typeface="+mj-lt"/>
              <a:buAutoNum type="arabicPeriod"/>
            </a:pPr>
            <a:r>
              <a:rPr lang="en-GB" dirty="0" smtClean="0"/>
              <a:t>Switching contexts: restore context from interrupt stack to allow processor to execute the next instruction that was due to execute prior to interruption </a:t>
            </a:r>
            <a:r>
              <a:rPr lang="en-GB" dirty="0" smtClean="0">
                <a:sym typeface="Wingdings" panose="05000000000000000000" pitchFamily="2" charset="2"/>
              </a:rPr>
              <a:t> POP</a:t>
            </a:r>
          </a:p>
          <a:p>
            <a:pPr marL="857250" lvl="1" indent="-457200"/>
            <a:r>
              <a:rPr lang="en-GB" dirty="0"/>
              <a:t>Some processors/compilers do this </a:t>
            </a:r>
            <a:r>
              <a:rPr lang="en-GB" dirty="0" smtClean="0"/>
              <a:t>automatically</a:t>
            </a:r>
          </a:p>
          <a:p>
            <a:pPr marL="857250" lvl="1" indent="-457200"/>
            <a:r>
              <a:rPr lang="en-GB" dirty="0" smtClean="0"/>
              <a:t>Interrupts must be disabled while popping registers from stack</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87954671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ISR Pattern Server</a:t>
            </a:r>
            <a:endParaRPr lang="en-GB" dirty="0"/>
          </a:p>
        </p:txBody>
      </p:sp>
      <p:sp>
        <p:nvSpPr>
          <p:cNvPr id="3" name="Content Placeholder 2"/>
          <p:cNvSpPr>
            <a:spLocks noGrp="1"/>
          </p:cNvSpPr>
          <p:nvPr>
            <p:ph idx="1"/>
          </p:nvPr>
        </p:nvSpPr>
        <p:spPr/>
        <p:txBody>
          <a:bodyPr/>
          <a:lstStyle/>
          <a:p>
            <a:r>
              <a:rPr lang="en-GB" dirty="0" smtClean="0"/>
              <a:t>Principle: Separation of concerns</a:t>
            </a:r>
          </a:p>
          <a:p>
            <a:pPr lvl="1"/>
            <a:r>
              <a:rPr lang="en-GB" dirty="0" smtClean="0"/>
              <a:t>ISR does minimum work to keep hardware happy and the task does the processing of the data/event</a:t>
            </a:r>
          </a:p>
          <a:p>
            <a:endParaRPr lang="en-GB" dirty="0" smtClean="0"/>
          </a:p>
          <a:p>
            <a:pPr marL="457200" indent="-457200">
              <a:buFont typeface="+mj-lt"/>
              <a:buAutoNum type="arabicPeriod"/>
            </a:pPr>
            <a:r>
              <a:rPr lang="en-GB" dirty="0" smtClean="0"/>
              <a:t>Save </a:t>
            </a:r>
            <a:r>
              <a:rPr lang="en-GB" dirty="0"/>
              <a:t>the processor context (registers) onto the interrupt stack </a:t>
            </a:r>
            <a:r>
              <a:rPr lang="en-GB" dirty="0">
                <a:sym typeface="Wingdings" panose="05000000000000000000" pitchFamily="2" charset="2"/>
              </a:rPr>
              <a:t> PUSH</a:t>
            </a:r>
            <a:endParaRPr lang="en-GB" dirty="0"/>
          </a:p>
          <a:p>
            <a:pPr marL="457200" indent="-457200">
              <a:buFont typeface="+mj-lt"/>
              <a:buAutoNum type="arabicPeriod"/>
            </a:pPr>
            <a:r>
              <a:rPr lang="en-GB" dirty="0" smtClean="0"/>
              <a:t>Clear </a:t>
            </a:r>
            <a:r>
              <a:rPr lang="en-GB" dirty="0"/>
              <a:t>the interrupt at the interrupting device</a:t>
            </a:r>
          </a:p>
          <a:p>
            <a:pPr marL="457200" indent="-457200">
              <a:buFont typeface="+mj-lt"/>
              <a:buAutoNum type="arabicPeriod"/>
            </a:pPr>
            <a:r>
              <a:rPr lang="en-GB" dirty="0" smtClean="0"/>
              <a:t>Service </a:t>
            </a:r>
            <a:r>
              <a:rPr lang="en-GB" dirty="0"/>
              <a:t>section</a:t>
            </a:r>
          </a:p>
          <a:p>
            <a:pPr marL="857250" lvl="1" indent="-457200"/>
            <a:r>
              <a:rPr lang="en-GB" dirty="0" smtClean="0"/>
              <a:t>Minimal code, work is done in the operating system task</a:t>
            </a:r>
            <a:endParaRPr lang="en-GB" dirty="0"/>
          </a:p>
          <a:p>
            <a:pPr marL="457200" indent="-457200">
              <a:buFont typeface="+mj-lt"/>
              <a:buAutoNum type="arabicPeriod"/>
            </a:pPr>
            <a:r>
              <a:rPr lang="en-GB" dirty="0" smtClean="0"/>
              <a:t>Signal the corresponding OS task (i.e. driver task)</a:t>
            </a:r>
          </a:p>
          <a:p>
            <a:pPr marL="457200" indent="-457200">
              <a:buFont typeface="+mj-lt"/>
              <a:buAutoNum type="arabicPeriod"/>
            </a:pPr>
            <a:r>
              <a:rPr lang="en-GB" dirty="0" smtClean="0"/>
              <a:t>Switching </a:t>
            </a:r>
            <a:r>
              <a:rPr lang="en-GB" dirty="0"/>
              <a:t>contexts: restore context from interrupt stack to allow processor to execute the next instruction that was due to execute prior to interruption </a:t>
            </a:r>
            <a:r>
              <a:rPr lang="en-GB" dirty="0">
                <a:sym typeface="Wingdings" panose="05000000000000000000" pitchFamily="2" charset="2"/>
              </a:rPr>
              <a:t> POP</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1502213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ISR Pattern Server</a:t>
            </a:r>
            <a:endParaRPr lang="en-GB" dirty="0"/>
          </a:p>
        </p:txBody>
      </p:sp>
      <p:sp>
        <p:nvSpPr>
          <p:cNvPr id="3" name="Content Placeholder 2"/>
          <p:cNvSpPr>
            <a:spLocks noGrp="1"/>
          </p:cNvSpPr>
          <p:nvPr>
            <p:ph idx="1"/>
          </p:nvPr>
        </p:nvSpPr>
        <p:spPr/>
        <p:txBody>
          <a:bodyPr/>
          <a:lstStyle/>
          <a:p>
            <a:r>
              <a:rPr lang="en-GB" dirty="0" smtClean="0"/>
              <a:t>System responds to hardware faster because main work is deferred to task</a:t>
            </a:r>
          </a:p>
          <a:p>
            <a:r>
              <a:rPr lang="en-GB" dirty="0" smtClean="0"/>
              <a:t>Improve system performance</a:t>
            </a:r>
          </a:p>
          <a:p>
            <a:pPr lvl="1"/>
            <a:r>
              <a:rPr lang="en-GB" dirty="0" smtClean="0"/>
              <a:t>Execution of ISR blocks tasks from running including high priority tasks</a:t>
            </a:r>
          </a:p>
          <a:p>
            <a:r>
              <a:rPr lang="en-GB" dirty="0" smtClean="0"/>
              <a:t>Simplifies ISRs</a:t>
            </a:r>
          </a:p>
          <a:p>
            <a:pPr lvl="1"/>
            <a:r>
              <a:rPr lang="en-GB" dirty="0" smtClean="0"/>
              <a:t>Only non-blocking operations allowed in ISR</a:t>
            </a:r>
          </a:p>
          <a:p>
            <a:pPr lvl="1"/>
            <a:r>
              <a:rPr lang="en-GB" dirty="0" smtClean="0"/>
              <a:t>ISR complexity reduced because any complexity is moved to the task</a:t>
            </a:r>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27786906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ISR Chaining</a:t>
            </a:r>
            <a:endParaRPr lang="en-GB" dirty="0"/>
          </a:p>
        </p:txBody>
      </p:sp>
      <p:sp>
        <p:nvSpPr>
          <p:cNvPr id="3" name="Content Placeholder 2"/>
          <p:cNvSpPr>
            <a:spLocks noGrp="1"/>
          </p:cNvSpPr>
          <p:nvPr>
            <p:ph idx="1"/>
          </p:nvPr>
        </p:nvSpPr>
        <p:spPr>
          <a:xfrm>
            <a:off x="1047750" y="752030"/>
            <a:ext cx="7029450" cy="5086795"/>
          </a:xfrm>
        </p:spPr>
        <p:txBody>
          <a:bodyPr/>
          <a:lstStyle/>
          <a:p>
            <a:r>
              <a:rPr lang="en-GB" dirty="0" smtClean="0"/>
              <a:t>Allows multiple interrupts to share the same interrupt</a:t>
            </a:r>
          </a:p>
          <a:p>
            <a:r>
              <a:rPr lang="en-GB" dirty="0" smtClean="0"/>
              <a:t>Code can dynamically add new ISRs to the same interrupt</a:t>
            </a:r>
          </a:p>
          <a:p>
            <a:pPr marL="0" indent="0">
              <a:buNone/>
            </a:pPr>
            <a:r>
              <a:rPr lang="en-GB" u="sng" dirty="0" smtClean="0"/>
              <a:t>Example</a:t>
            </a:r>
          </a:p>
          <a:p>
            <a:r>
              <a:rPr lang="en-GB" dirty="0" smtClean="0"/>
              <a:t>User installs ISR at beginning of chain for Vector X e.g. by calling </a:t>
            </a:r>
            <a:r>
              <a:rPr lang="en-GB" dirty="0" err="1" smtClean="0"/>
              <a:t>InterruptAttach</a:t>
            </a:r>
            <a:r>
              <a:rPr lang="en-GB" dirty="0" smtClean="0"/>
              <a:t>()</a:t>
            </a:r>
          </a:p>
          <a:p>
            <a:r>
              <a:rPr lang="en-GB" dirty="0" smtClean="0"/>
              <a:t>When each ISR has done its work it invokes the next (previously added) ISR in the chain</a:t>
            </a:r>
          </a:p>
          <a:p>
            <a:r>
              <a:rPr lang="en-GB" dirty="0" smtClean="0"/>
              <a:t>Only the last ISR in the chain report End Of Interrupt (EOI)</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79342" y="4217349"/>
            <a:ext cx="6766266" cy="2577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4147699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ISR Cascading</a:t>
            </a:r>
            <a:endParaRPr lang="en-GB" dirty="0"/>
          </a:p>
        </p:txBody>
      </p:sp>
      <p:sp>
        <p:nvSpPr>
          <p:cNvPr id="3" name="Content Placeholder 2"/>
          <p:cNvSpPr>
            <a:spLocks noGrp="1"/>
          </p:cNvSpPr>
          <p:nvPr>
            <p:ph idx="1"/>
          </p:nvPr>
        </p:nvSpPr>
        <p:spPr/>
        <p:txBody>
          <a:bodyPr/>
          <a:lstStyle/>
          <a:p>
            <a:r>
              <a:rPr lang="en-GB" dirty="0" smtClean="0"/>
              <a:t>Allows multiple interrupt sources to share one interrupt vector</a:t>
            </a:r>
          </a:p>
          <a:p>
            <a:r>
              <a:rPr lang="en-GB" dirty="0" smtClean="0"/>
              <a:t>Typically used by OS to group multiple relevant services together</a:t>
            </a:r>
          </a:p>
          <a:p>
            <a:r>
              <a:rPr lang="en-GB" dirty="0" smtClean="0"/>
              <a:t>ISR directly referenced by interrupt vector is called a level 1 ISR, those referenced by level 1 ISRs are called level 2 ISRs, </a:t>
            </a:r>
            <a:r>
              <a:rPr lang="en-GB" dirty="0" err="1" smtClean="0"/>
              <a:t>etc</a:t>
            </a:r>
            <a:endParaRPr lang="en-GB" dirty="0" smtClean="0"/>
          </a:p>
          <a:p>
            <a:r>
              <a:rPr lang="en-GB" dirty="0" smtClean="0"/>
              <a:t>Typically ISR switches to next level ISR at beginning of ISR</a:t>
            </a:r>
          </a:p>
          <a:p>
            <a:r>
              <a:rPr lang="en-GB" dirty="0" smtClean="0"/>
              <a:t>Software interrupts switch based on function name/service type, </a:t>
            </a:r>
            <a:r>
              <a:rPr lang="en-GB" dirty="0" err="1" smtClean="0"/>
              <a:t>etc</a:t>
            </a:r>
            <a:endParaRPr lang="en-GB" dirty="0" smtClean="0"/>
          </a:p>
          <a:p>
            <a:r>
              <a:rPr lang="en-GB" dirty="0" smtClean="0"/>
              <a:t>Hardware interrupts switch based on status registers in hardware devices</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306559641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i="1" dirty="0"/>
              <a:t>ISR Cascading</a:t>
            </a:r>
            <a:endParaRPr lang="en-US" dirty="0"/>
          </a:p>
        </p:txBody>
      </p:sp>
      <p:sp>
        <p:nvSpPr>
          <p:cNvPr id="24580" name="Slide Number Placeholder 4"/>
          <p:cNvSpPr>
            <a:spLocks noGrp="1"/>
          </p:cNvSpPr>
          <p:nvPr>
            <p:ph type="sldNum" sz="quarter" idx="4294967295"/>
          </p:nvPr>
        </p:nvSpPr>
        <p:spPr bwMode="auto">
          <a:xfrm>
            <a:off x="8613775" y="6553200"/>
            <a:ext cx="457200" cy="2286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ts val="600"/>
              </a:spcBef>
              <a:buClr>
                <a:schemeClr val="accent1"/>
              </a:buClr>
              <a:buSzPct val="80000"/>
              <a:buFont typeface="Wingdings 2" panose="05020102010507070707" pitchFamily="18" charset="2"/>
              <a:buChar char=""/>
              <a:defRPr sz="3200">
                <a:solidFill>
                  <a:schemeClr val="tx1"/>
                </a:solidFill>
                <a:latin typeface="Gill Sans MT" panose="020B0502020104020203" pitchFamily="34" charset="0"/>
              </a:defRPr>
            </a:lvl1pPr>
            <a:lvl2pPr marL="742950" indent="-285750" eaLnBrk="0" hangingPunct="0">
              <a:spcBef>
                <a:spcPts val="550"/>
              </a:spcBef>
              <a:buClr>
                <a:schemeClr val="accent1"/>
              </a:buClr>
              <a:buFont typeface="Verdana" panose="020B0604030504040204" pitchFamily="34" charset="0"/>
              <a:buChar char="◦"/>
              <a:defRPr sz="2800">
                <a:solidFill>
                  <a:schemeClr val="tx1"/>
                </a:solidFill>
                <a:latin typeface="Gill Sans MT" panose="020B0502020104020203" pitchFamily="34" charset="0"/>
              </a:defRPr>
            </a:lvl2pPr>
            <a:lvl3pPr marL="1143000" indent="-228600" eaLnBrk="0" hangingPunct="0">
              <a:spcBef>
                <a:spcPct val="20000"/>
              </a:spcBef>
              <a:buClr>
                <a:schemeClr val="accent2"/>
              </a:buClr>
              <a:buFont typeface="Wingdings 2" panose="05020102010507070707" pitchFamily="18" charset="2"/>
              <a:buChar char=""/>
              <a:defRPr sz="2400">
                <a:solidFill>
                  <a:schemeClr val="tx1"/>
                </a:solidFill>
                <a:latin typeface="Gill Sans MT" panose="020B0502020104020203" pitchFamily="34" charset="0"/>
              </a:defRPr>
            </a:lvl3pPr>
            <a:lvl4pPr marL="1600200" indent="-228600" eaLnBrk="0" hangingPunct="0">
              <a:spcBef>
                <a:spcPct val="20000"/>
              </a:spcBef>
              <a:buClr>
                <a:srgbClr val="C32D2E"/>
              </a:buClr>
              <a:buFont typeface="Wingdings 2" panose="05020102010507070707" pitchFamily="18" charset="2"/>
              <a:buChar char=""/>
              <a:defRPr sz="2000">
                <a:solidFill>
                  <a:schemeClr val="tx1"/>
                </a:solidFill>
                <a:latin typeface="Gill Sans MT" panose="020B0502020104020203" pitchFamily="34" charset="0"/>
              </a:defRPr>
            </a:lvl4pPr>
            <a:lvl5pPr marL="2057400" indent="-228600" eaLnBrk="0" hangingPunct="0">
              <a:spcBef>
                <a:spcPct val="20000"/>
              </a:spcBef>
              <a:buClr>
                <a:srgbClr val="84AA33"/>
              </a:buClr>
              <a:buFont typeface="Wingdings 2" panose="05020102010507070707" pitchFamily="18" charset="2"/>
              <a:buChar char=""/>
              <a:defRPr sz="2000">
                <a:solidFill>
                  <a:schemeClr val="tx1"/>
                </a:solidFill>
                <a:latin typeface="Gill Sans MT" panose="020B0502020104020203" pitchFamily="34" charset="0"/>
              </a:defRPr>
            </a:lvl5pPr>
            <a:lvl6pPr marL="25146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6pPr>
            <a:lvl7pPr marL="29718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7pPr>
            <a:lvl8pPr marL="34290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8pPr>
            <a:lvl9pPr marL="3886200" indent="-228600" eaLnBrk="0" fontAlgn="base" hangingPunct="0">
              <a:spcBef>
                <a:spcPct val="20000"/>
              </a:spcBef>
              <a:spcAft>
                <a:spcPct val="0"/>
              </a:spcAft>
              <a:buClr>
                <a:srgbClr val="84AA33"/>
              </a:buClr>
              <a:buFont typeface="Wingdings 2" panose="05020102010507070707" pitchFamily="18" charset="2"/>
              <a:buChar char=""/>
              <a:defRPr sz="2000">
                <a:solidFill>
                  <a:schemeClr val="tx1"/>
                </a:solidFill>
                <a:latin typeface="Gill Sans MT" panose="020B0502020104020203" pitchFamily="34" charset="0"/>
              </a:defRPr>
            </a:lvl9pPr>
          </a:lstStyle>
          <a:p>
            <a:pPr eaLnBrk="1" hangingPunct="1">
              <a:spcBef>
                <a:spcPct val="0"/>
              </a:spcBef>
              <a:buClrTx/>
              <a:buSzTx/>
              <a:buFontTx/>
              <a:buNone/>
            </a:pPr>
            <a:fld id="{A3DA895B-C849-4930-9E31-289303FDAD0A}" type="slidenum">
              <a:rPr lang="en-US" altLang="en-US" sz="1200">
                <a:solidFill>
                  <a:srgbClr val="B5A788"/>
                </a:solidFill>
                <a:latin typeface="Arial" panose="020B0604020202020204" pitchFamily="34" charset="0"/>
              </a:rPr>
              <a:pPr eaLnBrk="1" hangingPunct="1">
                <a:spcBef>
                  <a:spcPct val="0"/>
                </a:spcBef>
                <a:buClrTx/>
                <a:buSzTx/>
                <a:buFontTx/>
                <a:buNone/>
              </a:pPr>
              <a:t>45</a:t>
            </a:fld>
            <a:endParaRPr lang="en-US" altLang="en-US" sz="1200">
              <a:solidFill>
                <a:srgbClr val="B5A788"/>
              </a:solidFill>
              <a:latin typeface="Arial" panose="020B0604020202020204" pitchFamily="34" charset="0"/>
            </a:endParaRPr>
          </a:p>
        </p:txBody>
      </p:sp>
      <p:pic>
        <p:nvPicPr>
          <p:cNvPr id="24581"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288" y="1414463"/>
            <a:ext cx="7591425" cy="4029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776288" y="5690285"/>
            <a:ext cx="7504587" cy="646331"/>
          </a:xfrm>
          <a:prstGeom prst="rect">
            <a:avLst/>
          </a:prstGeom>
          <a:noFill/>
        </p:spPr>
        <p:txBody>
          <a:bodyPr wrap="square" rtlCol="0">
            <a:spAutoFit/>
          </a:bodyPr>
          <a:lstStyle/>
          <a:p>
            <a:r>
              <a:rPr lang="en-GB" dirty="0" smtClean="0"/>
              <a:t>Note: Only one ISR executes to completion causing EOI, after which control switches to interrupted program</a:t>
            </a:r>
            <a:endParaRPr lang="en-GB" dirty="0"/>
          </a:p>
        </p:txBody>
      </p:sp>
    </p:spTree>
    <p:extLst>
      <p:ext uri="{BB962C8B-B14F-4D97-AF65-F5344CB8AC3E}">
        <p14:creationId xmlns:p14="http://schemas.microsoft.com/office/powerpoint/2010/main" val="401296157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Sharing Data in ISR</a:t>
            </a:r>
            <a:endParaRPr lang="en-GB" dirty="0"/>
          </a:p>
        </p:txBody>
      </p:sp>
      <p:sp>
        <p:nvSpPr>
          <p:cNvPr id="3" name="Content Placeholder 2"/>
          <p:cNvSpPr>
            <a:spLocks noGrp="1"/>
          </p:cNvSpPr>
          <p:nvPr>
            <p:ph idx="1"/>
          </p:nvPr>
        </p:nvSpPr>
        <p:spPr/>
        <p:txBody>
          <a:bodyPr/>
          <a:lstStyle/>
          <a:p>
            <a:r>
              <a:rPr lang="en-GB" dirty="0" smtClean="0"/>
              <a:t>Use critical sections</a:t>
            </a:r>
          </a:p>
          <a:p>
            <a:pPr lvl="1"/>
            <a:r>
              <a:rPr lang="en-GB" dirty="0" smtClean="0"/>
              <a:t>These disable and re-enable interrupts before and after sections of code that would be corrupted if interrupted </a:t>
            </a:r>
            <a:br>
              <a:rPr lang="en-GB" dirty="0" smtClean="0"/>
            </a:br>
            <a:r>
              <a:rPr lang="en-GB" dirty="0" smtClean="0"/>
              <a:t>e.g. if values in certain registers were to change</a:t>
            </a:r>
          </a:p>
          <a:p>
            <a:pPr lvl="1"/>
            <a:r>
              <a:rPr lang="en-GB" dirty="0" smtClean="0"/>
              <a:t>Drawback: disabling interrupts affects timely updates and can cause system time to drift causing missed deadlines</a:t>
            </a:r>
          </a:p>
          <a:p>
            <a:r>
              <a:rPr lang="en-GB" dirty="0" smtClean="0"/>
              <a:t>Double buffers</a:t>
            </a:r>
          </a:p>
          <a:p>
            <a:pPr lvl="1"/>
            <a:r>
              <a:rPr lang="en-GB" dirty="0" smtClean="0"/>
              <a:t>Use two sets of variables, and ISR only modifies set that is not currently being used</a:t>
            </a:r>
          </a:p>
          <a:p>
            <a:pPr lvl="1"/>
            <a:r>
              <a:rPr lang="en-GB" dirty="0" smtClean="0"/>
              <a:t>Drawback: requires more memory and there is still a potential for slight time drift</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1140358262"/>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10987</TotalTime>
  <Words>2865</Words>
  <Application>Microsoft Office PowerPoint</Application>
  <PresentationFormat>On-screen Show (4:3)</PresentationFormat>
  <Paragraphs>433</Paragraphs>
  <Slides>46</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46</vt:i4>
      </vt:variant>
    </vt:vector>
  </HeadingPairs>
  <TitlesOfParts>
    <vt:vector size="55" baseType="lpstr">
      <vt:lpstr>Arial</vt:lpstr>
      <vt:lpstr>Calibri</vt:lpstr>
      <vt:lpstr>Helvetica</vt:lpstr>
      <vt:lpstr>Helvetica-Narrow</vt:lpstr>
      <vt:lpstr>Impact</vt:lpstr>
      <vt:lpstr>Monotype Sorts</vt:lpstr>
      <vt:lpstr>Times New Roman</vt:lpstr>
      <vt:lpstr>Wingdings</vt:lpstr>
      <vt:lpstr>os-slides</vt:lpstr>
      <vt:lpstr>Interrupts</vt:lpstr>
      <vt:lpstr>Categories of Interrupts</vt:lpstr>
      <vt:lpstr>PowerPoint Presentation</vt:lpstr>
      <vt:lpstr>Interrupt Request</vt:lpstr>
      <vt:lpstr>PowerPoint Presentation</vt:lpstr>
      <vt:lpstr>Interrupt Request and Ack</vt:lpstr>
      <vt:lpstr>Handling Interrupt Request</vt:lpstr>
      <vt:lpstr>IREQ/IACK Timing</vt:lpstr>
      <vt:lpstr>Interrupt Service Routine (ISR)</vt:lpstr>
      <vt:lpstr>Microprocessor Response</vt:lpstr>
      <vt:lpstr>Interrupt Address Vector</vt:lpstr>
      <vt:lpstr>Interrupt Address Vector</vt:lpstr>
      <vt:lpstr>PowerPoint Presentation</vt:lpstr>
      <vt:lpstr>Vectored Interrupt Timing</vt:lpstr>
      <vt:lpstr>Vectored Interrupt Timing</vt:lpstr>
      <vt:lpstr>Exercise</vt:lpstr>
      <vt:lpstr>Exercise</vt:lpstr>
      <vt:lpstr>PowerPoint Presentation</vt:lpstr>
      <vt:lpstr>Solution</vt:lpstr>
      <vt:lpstr>Variations</vt:lpstr>
      <vt:lpstr>Interrupt Vector Table</vt:lpstr>
      <vt:lpstr>PowerPoint Presentation</vt:lpstr>
      <vt:lpstr>Example: Interrupt Vector Table</vt:lpstr>
      <vt:lpstr>Interrupt Mask Register</vt:lpstr>
      <vt:lpstr>Interrupt Priorities</vt:lpstr>
      <vt:lpstr>Example</vt:lpstr>
      <vt:lpstr>Interrupt Priorities (Cont)</vt:lpstr>
      <vt:lpstr>PowerPoint Presentation</vt:lpstr>
      <vt:lpstr>Nested Interrupts</vt:lpstr>
      <vt:lpstr>Programmable Interrupt Controller</vt:lpstr>
      <vt:lpstr>Programmable Interrupt Controller</vt:lpstr>
      <vt:lpstr>Programmable Interrupt Controller (Cont)</vt:lpstr>
      <vt:lpstr>Vectored Interrupting</vt:lpstr>
      <vt:lpstr>Example</vt:lpstr>
      <vt:lpstr>Case study: ARM</vt:lpstr>
      <vt:lpstr>Non Maskable Interrupts</vt:lpstr>
      <vt:lpstr>Software interrupts</vt:lpstr>
      <vt:lpstr>Internal interrupts</vt:lpstr>
      <vt:lpstr>PowerPoint Presentation</vt:lpstr>
      <vt:lpstr>ISR Minimum Pattern</vt:lpstr>
      <vt:lpstr>ISR Pattern Server</vt:lpstr>
      <vt:lpstr>Benefits of ISR Pattern Server</vt:lpstr>
      <vt:lpstr>ISR Chaining</vt:lpstr>
      <vt:lpstr>ISR Cascading</vt:lpstr>
      <vt:lpstr>ISR Cascading</vt:lpstr>
      <vt:lpstr>Sharing Data in ISR</vt:lpstr>
    </vt:vector>
  </TitlesOfParts>
  <Company>SIHE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124</cp:revision>
  <cp:lastPrinted>2001-06-14T13:58:17Z</cp:lastPrinted>
  <dcterms:created xsi:type="dcterms:W3CDTF">1999-06-25T18:38:26Z</dcterms:created>
  <dcterms:modified xsi:type="dcterms:W3CDTF">2017-01-25T10:59:46Z</dcterms:modified>
</cp:coreProperties>
</file>