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68" r:id="rId15"/>
    <p:sldId id="269" r:id="rId16"/>
    <p:sldId id="270" r:id="rId17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EF9C14-11E5-ECB8-48DB-286AC37E43E4}" v="1469" dt="2026-10-16T14:48:51.9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10"/>
  </p:normalViewPr>
  <p:slideViewPr>
    <p:cSldViewPr snapToGrid="0" snapToObjects="1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orgel Milos (2416333)" userId="S::2416333@student.uwtsd.ac.uk::23feda1b-65e2-492c-ae18-55a2d000a88d" providerId="AD" clId="Web-{DFEF9C14-11E5-ECB8-48DB-286AC37E43E4}"/>
    <pc:docChg chg="addSld modSld sldOrd">
      <pc:chgData name="Georgel Milos (2416333)" userId="S::2416333@student.uwtsd.ac.uk::23feda1b-65e2-492c-ae18-55a2d000a88d" providerId="AD" clId="Web-{DFEF9C14-11E5-ECB8-48DB-286AC37E43E4}" dt="2026-10-16T14:48:18.566" v="788" actId="20577"/>
      <pc:docMkLst>
        <pc:docMk/>
      </pc:docMkLst>
      <pc:sldChg chg="modSp">
        <pc:chgData name="Georgel Milos (2416333)" userId="S::2416333@student.uwtsd.ac.uk::23feda1b-65e2-492c-ae18-55a2d000a88d" providerId="AD" clId="Web-{DFEF9C14-11E5-ECB8-48DB-286AC37E43E4}" dt="2026-10-16T12:56:21.186" v="40" actId="20577"/>
        <pc:sldMkLst>
          <pc:docMk/>
          <pc:sldMk cId="0" sldId="256"/>
        </pc:sldMkLst>
        <pc:spChg chg="mod">
          <ac:chgData name="Georgel Milos (2416333)" userId="S::2416333@student.uwtsd.ac.uk::23feda1b-65e2-492c-ae18-55a2d000a88d" providerId="AD" clId="Web-{DFEF9C14-11E5-ECB8-48DB-286AC37E43E4}" dt="2026-10-16T12:56:21.186" v="40" actId="20577"/>
          <ac:spMkLst>
            <pc:docMk/>
            <pc:sldMk cId="0" sldId="256"/>
            <ac:spMk id="10" creationId="{00000000-0000-0000-0000-000000000000}"/>
          </ac:spMkLst>
        </pc:spChg>
      </pc:sldChg>
      <pc:sldChg chg="modSp">
        <pc:chgData name="Georgel Milos (2416333)" userId="S::2416333@student.uwtsd.ac.uk::23feda1b-65e2-492c-ae18-55a2d000a88d" providerId="AD" clId="Web-{DFEF9C14-11E5-ECB8-48DB-286AC37E43E4}" dt="2026-10-16T13:04:49.673" v="60" actId="20577"/>
        <pc:sldMkLst>
          <pc:docMk/>
          <pc:sldMk cId="0" sldId="257"/>
        </pc:sldMkLst>
        <pc:spChg chg="mod">
          <ac:chgData name="Georgel Milos (2416333)" userId="S::2416333@student.uwtsd.ac.uk::23feda1b-65e2-492c-ae18-55a2d000a88d" providerId="AD" clId="Web-{DFEF9C14-11E5-ECB8-48DB-286AC37E43E4}" dt="2026-10-16T13:03:28.264" v="41" actId="1076"/>
          <ac:spMkLst>
            <pc:docMk/>
            <pc:sldMk cId="0" sldId="257"/>
            <ac:spMk id="5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03:32.842" v="42" actId="1076"/>
          <ac:spMkLst>
            <pc:docMk/>
            <pc:sldMk cId="0" sldId="257"/>
            <ac:spMk id="6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03:55.202" v="46" actId="1076"/>
          <ac:spMkLst>
            <pc:docMk/>
            <pc:sldMk cId="0" sldId="257"/>
            <ac:spMk id="9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03:37.874" v="43" actId="1076"/>
          <ac:spMkLst>
            <pc:docMk/>
            <pc:sldMk cId="0" sldId="257"/>
            <ac:spMk id="12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03:59.796" v="47" actId="1076"/>
          <ac:spMkLst>
            <pc:docMk/>
            <pc:sldMk cId="0" sldId="257"/>
            <ac:spMk id="15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03:42.671" v="44" actId="1076"/>
          <ac:spMkLst>
            <pc:docMk/>
            <pc:sldMk cId="0" sldId="257"/>
            <ac:spMk id="18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04:06.687" v="48" actId="1076"/>
          <ac:spMkLst>
            <pc:docMk/>
            <pc:sldMk cId="0" sldId="257"/>
            <ac:spMk id="21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04:49.673" v="60" actId="20577"/>
          <ac:spMkLst>
            <pc:docMk/>
            <pc:sldMk cId="0" sldId="257"/>
            <ac:spMk id="24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04:23.078" v="54" actId="1076"/>
          <ac:spMkLst>
            <pc:docMk/>
            <pc:sldMk cId="0" sldId="257"/>
            <ac:spMk id="27" creationId="{00000000-0000-0000-0000-000000000000}"/>
          </ac:spMkLst>
        </pc:spChg>
      </pc:sldChg>
      <pc:sldChg chg="modSp">
        <pc:chgData name="Georgel Milos (2416333)" userId="S::2416333@student.uwtsd.ac.uk::23feda1b-65e2-492c-ae18-55a2d000a88d" providerId="AD" clId="Web-{DFEF9C14-11E5-ECB8-48DB-286AC37E43E4}" dt="2026-10-16T13:11:47.563" v="74" actId="20577"/>
        <pc:sldMkLst>
          <pc:docMk/>
          <pc:sldMk cId="0" sldId="260"/>
        </pc:sldMkLst>
        <pc:spChg chg="mod">
          <ac:chgData name="Georgel Milos (2416333)" userId="S::2416333@student.uwtsd.ac.uk::23feda1b-65e2-492c-ae18-55a2d000a88d" providerId="AD" clId="Web-{DFEF9C14-11E5-ECB8-48DB-286AC37E43E4}" dt="2026-10-16T13:11:47.563" v="74" actId="20577"/>
          <ac:spMkLst>
            <pc:docMk/>
            <pc:sldMk cId="0" sldId="260"/>
            <ac:spMk id="2" creationId="{00000000-0000-0000-0000-000000000000}"/>
          </ac:spMkLst>
        </pc:spChg>
      </pc:sldChg>
      <pc:sldChg chg="modSp">
        <pc:chgData name="Georgel Milos (2416333)" userId="S::2416333@student.uwtsd.ac.uk::23feda1b-65e2-492c-ae18-55a2d000a88d" providerId="AD" clId="Web-{DFEF9C14-11E5-ECB8-48DB-286AC37E43E4}" dt="2026-10-16T13:10:49.092" v="67" actId="14100"/>
        <pc:sldMkLst>
          <pc:docMk/>
          <pc:sldMk cId="0" sldId="267"/>
        </pc:sldMkLst>
        <pc:spChg chg="mod">
          <ac:chgData name="Georgel Milos (2416333)" userId="S::2416333@student.uwtsd.ac.uk::23feda1b-65e2-492c-ae18-55a2d000a88d" providerId="AD" clId="Web-{DFEF9C14-11E5-ECB8-48DB-286AC37E43E4}" dt="2026-10-16T13:10:35.873" v="64" actId="14100"/>
          <ac:spMkLst>
            <pc:docMk/>
            <pc:sldMk cId="0" sldId="267"/>
            <ac:spMk id="8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10:32.560" v="63" actId="1076"/>
          <ac:spMkLst>
            <pc:docMk/>
            <pc:sldMk cId="0" sldId="267"/>
            <ac:spMk id="13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10:22.810" v="61" actId="14100"/>
          <ac:spMkLst>
            <pc:docMk/>
            <pc:sldMk cId="0" sldId="267"/>
            <ac:spMk id="18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10:28.842" v="62" actId="1076"/>
          <ac:spMkLst>
            <pc:docMk/>
            <pc:sldMk cId="0" sldId="267"/>
            <ac:spMk id="23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10:40.748" v="65" actId="14100"/>
          <ac:spMkLst>
            <pc:docMk/>
            <pc:sldMk cId="0" sldId="267"/>
            <ac:spMk id="28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10:44.451" v="66" actId="14100"/>
          <ac:spMkLst>
            <pc:docMk/>
            <pc:sldMk cId="0" sldId="267"/>
            <ac:spMk id="33" creationId="{00000000-0000-0000-0000-000000000000}"/>
          </ac:spMkLst>
        </pc:spChg>
        <pc:spChg chg="mod">
          <ac:chgData name="Georgel Milos (2416333)" userId="S::2416333@student.uwtsd.ac.uk::23feda1b-65e2-492c-ae18-55a2d000a88d" providerId="AD" clId="Web-{DFEF9C14-11E5-ECB8-48DB-286AC37E43E4}" dt="2026-10-16T13:10:49.092" v="67" actId="14100"/>
          <ac:spMkLst>
            <pc:docMk/>
            <pc:sldMk cId="0" sldId="267"/>
            <ac:spMk id="38" creationId="{00000000-0000-0000-0000-000000000000}"/>
          </ac:spMkLst>
        </pc:spChg>
      </pc:sldChg>
      <pc:sldChg chg="addSp delSp modSp new ord">
        <pc:chgData name="Georgel Milos (2416333)" userId="S::2416333@student.uwtsd.ac.uk::23feda1b-65e2-492c-ae18-55a2d000a88d" providerId="AD" clId="Web-{DFEF9C14-11E5-ECB8-48DB-286AC37E43E4}" dt="2026-10-16T14:48:18.566" v="788" actId="20577"/>
        <pc:sldMkLst>
          <pc:docMk/>
          <pc:sldMk cId="1355901533" sldId="271"/>
        </pc:sldMkLst>
        <pc:spChg chg="add del mod">
          <ac:chgData name="Georgel Milos (2416333)" userId="S::2416333@student.uwtsd.ac.uk::23feda1b-65e2-492c-ae18-55a2d000a88d" providerId="AD" clId="Web-{DFEF9C14-11E5-ECB8-48DB-286AC37E43E4}" dt="2026-10-16T14:01:30.163" v="81"/>
          <ac:spMkLst>
            <pc:docMk/>
            <pc:sldMk cId="1355901533" sldId="271"/>
            <ac:spMk id="2" creationId="{003F19E4-2169-F469-6140-BFEE35B3EAD1}"/>
          </ac:spMkLst>
        </pc:spChg>
        <pc:spChg chg="add mod">
          <ac:chgData name="Georgel Milos (2416333)" userId="S::2416333@student.uwtsd.ac.uk::23feda1b-65e2-492c-ae18-55a2d000a88d" providerId="AD" clId="Web-{DFEF9C14-11E5-ECB8-48DB-286AC37E43E4}" dt="2026-10-16T14:48:18.566" v="788" actId="20577"/>
          <ac:spMkLst>
            <pc:docMk/>
            <pc:sldMk cId="1355901533" sldId="271"/>
            <ac:spMk id="3" creationId="{20D0A7E2-4838-0CDE-2F46-564844AF802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1102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6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37160"/>
          </a:xfrm>
          <a:prstGeom prst="rect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502920" y="6446520"/>
            <a:ext cx="11155680" cy="0"/>
          </a:xfrm>
          <a:prstGeom prst="line">
            <a:avLst/>
          </a:prstGeom>
          <a:noFill/>
          <a:ln w="12700">
            <a:solidFill>
              <a:srgbClr val="D8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530352" y="6473952"/>
            <a:ext cx="6217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8738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LCBB5012 | Principles of Human Resource Management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37160"/>
          </a:xfrm>
          <a:prstGeom prst="rect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pic>
        <p:nvPicPr>
          <p:cNvPr id="3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8672" y="438912"/>
            <a:ext cx="1645920" cy="65836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31520" y="658368"/>
            <a:ext cx="2011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/>
              <a:t>LCBB5012</a:t>
            </a:r>
            <a:endParaRPr lang="en-US" sz="1900" dirty="0"/>
          </a:p>
        </p:txBody>
      </p:sp>
      <p:sp>
        <p:nvSpPr>
          <p:cNvPr id="5" name="Text 2"/>
          <p:cNvSpPr/>
          <p:nvPr/>
        </p:nvSpPr>
        <p:spPr>
          <a:xfrm>
            <a:off x="731520" y="1078992"/>
            <a:ext cx="72237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/>
              <a:t>Principles of Human Resource Management</a:t>
            </a:r>
          </a:p>
        </p:txBody>
      </p:sp>
      <p:sp>
        <p:nvSpPr>
          <p:cNvPr id="6" name="Text 3"/>
          <p:cNvSpPr/>
          <p:nvPr/>
        </p:nvSpPr>
        <p:spPr>
          <a:xfrm>
            <a:off x="731520" y="1874520"/>
            <a:ext cx="841248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100" b="1" dirty="0"/>
              <a:t>Component 1: Written Submission</a:t>
            </a:r>
            <a:endParaRPr lang="en-US" sz="3100" dirty="0"/>
          </a:p>
        </p:txBody>
      </p:sp>
      <p:sp>
        <p:nvSpPr>
          <p:cNvPr id="7" name="Text 4"/>
          <p:cNvSpPr/>
          <p:nvPr/>
        </p:nvSpPr>
        <p:spPr>
          <a:xfrm>
            <a:off x="731520" y="2514600"/>
            <a:ext cx="97840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2800" b="1" dirty="0"/>
              <a:t>Job Description and Person Specification – Graduate AI Strategist</a:t>
            </a:r>
            <a:endParaRPr lang="en-US" sz="2800" dirty="0"/>
          </a:p>
        </p:txBody>
      </p:sp>
      <p:sp>
        <p:nvSpPr>
          <p:cNvPr id="8" name="Shape 5"/>
          <p:cNvSpPr/>
          <p:nvPr/>
        </p:nvSpPr>
        <p:spPr>
          <a:xfrm>
            <a:off x="749808" y="3611880"/>
            <a:ext cx="2743200" cy="0"/>
          </a:xfrm>
          <a:prstGeom prst="line">
            <a:avLst/>
          </a:prstGeom>
          <a:noFill/>
          <a:ln w="381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749808" y="3977640"/>
            <a:ext cx="6126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/>
              <a:t>Georgel Milos  |  Student ID: 2416333</a:t>
            </a:r>
          </a:p>
        </p:txBody>
      </p:sp>
      <p:sp>
        <p:nvSpPr>
          <p:cNvPr id="10" name="Text 7"/>
          <p:cNvSpPr/>
          <p:nvPr/>
        </p:nvSpPr>
        <p:spPr>
          <a:xfrm>
            <a:off x="749808" y="4434840"/>
            <a:ext cx="6217920" cy="10515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indent="0">
              <a:buNone/>
            </a:pPr>
            <a:r>
              <a:rPr lang="en-US" sz="1500" dirty="0"/>
              <a:t>BA (Hons) Business Management</a:t>
            </a:r>
          </a:p>
          <a:p>
            <a:pPr marL="0" indent="0">
              <a:buNone/>
            </a:pPr>
            <a:r>
              <a:rPr lang="en-US" sz="1500" dirty="0"/>
              <a:t>Assessment: Academic Interview for HR Processes</a:t>
            </a:r>
          </a:p>
          <a:p>
            <a:r>
              <a:rPr lang="en-US" sz="1500" dirty="0"/>
              <a:t>Name lecture: Trinh Nguyen </a:t>
            </a:r>
            <a:r>
              <a:rPr lang="en-US" sz="1500" dirty="0" err="1"/>
              <a:t>Thi</a:t>
            </a:r>
            <a:r>
              <a:rPr lang="en-US" sz="1500" dirty="0"/>
              <a:t> Ngoc </a:t>
            </a:r>
          </a:p>
        </p:txBody>
      </p:sp>
      <p:sp>
        <p:nvSpPr>
          <p:cNvPr id="11" name="Text 8"/>
          <p:cNvSpPr/>
          <p:nvPr/>
        </p:nvSpPr>
        <p:spPr>
          <a:xfrm>
            <a:off x="749808" y="5852160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/>
              <a:t>University of Wales Trinity Saint David</a:t>
            </a: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>
                <a:solidFill>
                  <a:schemeClr val="tx1"/>
                </a:solidFill>
              </a:rPr>
              <a:t>1</a:t>
            </a:fld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Graduate AI Strategist – Role Overview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Proposed role profile for the assessment simulation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58368" y="1239833"/>
            <a:ext cx="5074920" cy="804672"/>
          </a:xfrm>
          <a:prstGeom prst="roundRect">
            <a:avLst>
              <a:gd name="adj" fmla="val 5682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822960" y="1487658"/>
            <a:ext cx="1371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27084"/>
                </a:solidFill>
              </a:rPr>
              <a:t>Job Title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2212848" y="1399032"/>
            <a:ext cx="324612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330" b="1" dirty="0">
                <a:solidFill>
                  <a:srgbClr val="142642"/>
                </a:solidFill>
              </a:rPr>
              <a:t>Graduate AI Strategist</a:t>
            </a:r>
            <a:endParaRPr lang="en-US" sz="1330" dirty="0"/>
          </a:p>
        </p:txBody>
      </p:sp>
      <p:sp>
        <p:nvSpPr>
          <p:cNvPr id="8" name="Shape 5"/>
          <p:cNvSpPr/>
          <p:nvPr/>
        </p:nvSpPr>
        <p:spPr>
          <a:xfrm>
            <a:off x="6236208" y="1298448"/>
            <a:ext cx="5074920" cy="804672"/>
          </a:xfrm>
          <a:prstGeom prst="roundRect">
            <a:avLst>
              <a:gd name="adj" fmla="val 5682"/>
            </a:avLst>
          </a:prstGeom>
          <a:solidFill>
            <a:srgbClr val="F9FBFD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6400800" y="1487658"/>
            <a:ext cx="1371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27084"/>
                </a:solidFill>
              </a:rPr>
              <a:t>Department</a:t>
            </a:r>
            <a:endParaRPr lang="en-US" sz="1100" dirty="0"/>
          </a:p>
        </p:txBody>
      </p:sp>
      <p:sp>
        <p:nvSpPr>
          <p:cNvPr id="10" name="Text 7"/>
          <p:cNvSpPr/>
          <p:nvPr/>
        </p:nvSpPr>
        <p:spPr>
          <a:xfrm>
            <a:off x="7790688" y="1399032"/>
            <a:ext cx="324612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330" b="1" dirty="0">
                <a:solidFill>
                  <a:srgbClr val="142642"/>
                </a:solidFill>
              </a:rPr>
              <a:t>Learning, Teaching and Student Experience</a:t>
            </a:r>
            <a:endParaRPr lang="en-US" sz="1330" dirty="0"/>
          </a:p>
        </p:txBody>
      </p:sp>
      <p:sp>
        <p:nvSpPr>
          <p:cNvPr id="11" name="Shape 8"/>
          <p:cNvSpPr/>
          <p:nvPr/>
        </p:nvSpPr>
        <p:spPr>
          <a:xfrm>
            <a:off x="658368" y="2304288"/>
            <a:ext cx="5074920" cy="804672"/>
          </a:xfrm>
          <a:prstGeom prst="roundRect">
            <a:avLst>
              <a:gd name="adj" fmla="val 5682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822960" y="2528668"/>
            <a:ext cx="1371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27084"/>
                </a:solidFill>
              </a:rPr>
              <a:t>Reports To</a:t>
            </a:r>
            <a:endParaRPr lang="en-US" sz="1100" dirty="0"/>
          </a:p>
        </p:txBody>
      </p:sp>
      <p:sp>
        <p:nvSpPr>
          <p:cNvPr id="13" name="Text 10"/>
          <p:cNvSpPr/>
          <p:nvPr/>
        </p:nvSpPr>
        <p:spPr>
          <a:xfrm>
            <a:off x="2212848" y="2404872"/>
            <a:ext cx="324612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330" b="1" dirty="0">
                <a:solidFill>
                  <a:srgbClr val="142642"/>
                </a:solidFill>
              </a:rPr>
              <a:t>Head of Learning and Teaching / nominated senior manager</a:t>
            </a:r>
            <a:endParaRPr lang="en-US" sz="1330" dirty="0"/>
          </a:p>
        </p:txBody>
      </p:sp>
      <p:sp>
        <p:nvSpPr>
          <p:cNvPr id="14" name="Shape 11"/>
          <p:cNvSpPr/>
          <p:nvPr/>
        </p:nvSpPr>
        <p:spPr>
          <a:xfrm>
            <a:off x="6236208" y="2304288"/>
            <a:ext cx="5074920" cy="804672"/>
          </a:xfrm>
          <a:prstGeom prst="roundRect">
            <a:avLst>
              <a:gd name="adj" fmla="val 5682"/>
            </a:avLst>
          </a:prstGeom>
          <a:solidFill>
            <a:srgbClr val="F9FBFD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6400800" y="2528668"/>
            <a:ext cx="1371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27084"/>
                </a:solidFill>
              </a:rPr>
              <a:t>Contract</a:t>
            </a:r>
            <a:endParaRPr lang="en-US" sz="1100" dirty="0"/>
          </a:p>
        </p:txBody>
      </p:sp>
      <p:sp>
        <p:nvSpPr>
          <p:cNvPr id="16" name="Text 13"/>
          <p:cNvSpPr/>
          <p:nvPr/>
        </p:nvSpPr>
        <p:spPr>
          <a:xfrm>
            <a:off x="7790688" y="2404872"/>
            <a:ext cx="324612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330" b="1" dirty="0">
                <a:solidFill>
                  <a:srgbClr val="142642"/>
                </a:solidFill>
              </a:rPr>
              <a:t>Full-time, fixed-term for 12 months</a:t>
            </a:r>
            <a:endParaRPr lang="en-US" sz="1330" dirty="0"/>
          </a:p>
        </p:txBody>
      </p:sp>
      <p:sp>
        <p:nvSpPr>
          <p:cNvPr id="17" name="Shape 14"/>
          <p:cNvSpPr/>
          <p:nvPr/>
        </p:nvSpPr>
        <p:spPr>
          <a:xfrm>
            <a:off x="658368" y="3310128"/>
            <a:ext cx="5074920" cy="804672"/>
          </a:xfrm>
          <a:prstGeom prst="roundRect">
            <a:avLst>
              <a:gd name="adj" fmla="val 5682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5"/>
          <p:cNvSpPr/>
          <p:nvPr/>
        </p:nvSpPr>
        <p:spPr>
          <a:xfrm>
            <a:off x="822960" y="3534508"/>
            <a:ext cx="1371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27084"/>
                </a:solidFill>
              </a:rPr>
              <a:t>Working Hours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2212848" y="3410712"/>
            <a:ext cx="324612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330" b="1" dirty="0">
                <a:solidFill>
                  <a:srgbClr val="142642"/>
                </a:solidFill>
              </a:rPr>
              <a:t>37 hours per week</a:t>
            </a:r>
            <a:endParaRPr lang="en-US" sz="1330" dirty="0"/>
          </a:p>
        </p:txBody>
      </p:sp>
      <p:sp>
        <p:nvSpPr>
          <p:cNvPr id="20" name="Shape 17"/>
          <p:cNvSpPr/>
          <p:nvPr/>
        </p:nvSpPr>
        <p:spPr>
          <a:xfrm>
            <a:off x="6236208" y="3310128"/>
            <a:ext cx="5074920" cy="804672"/>
          </a:xfrm>
          <a:prstGeom prst="roundRect">
            <a:avLst>
              <a:gd name="adj" fmla="val 5682"/>
            </a:avLst>
          </a:prstGeom>
          <a:solidFill>
            <a:srgbClr val="F9FBFD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8"/>
          <p:cNvSpPr/>
          <p:nvPr/>
        </p:nvSpPr>
        <p:spPr>
          <a:xfrm>
            <a:off x="6400800" y="3487615"/>
            <a:ext cx="1371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27084"/>
                </a:solidFill>
              </a:rPr>
              <a:t>Location</a:t>
            </a:r>
            <a:endParaRPr lang="en-US" sz="1100" dirty="0"/>
          </a:p>
        </p:txBody>
      </p:sp>
      <p:sp>
        <p:nvSpPr>
          <p:cNvPr id="22" name="Text 19"/>
          <p:cNvSpPr/>
          <p:nvPr/>
        </p:nvSpPr>
        <p:spPr>
          <a:xfrm>
            <a:off x="7790688" y="3410712"/>
            <a:ext cx="324612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330" b="1" dirty="0">
                <a:solidFill>
                  <a:srgbClr val="142642"/>
                </a:solidFill>
              </a:rPr>
              <a:t>Flexible UWTSD campus location</a:t>
            </a:r>
            <a:endParaRPr lang="en-US" sz="1330" dirty="0"/>
          </a:p>
        </p:txBody>
      </p:sp>
      <p:sp>
        <p:nvSpPr>
          <p:cNvPr id="23" name="Shape 20"/>
          <p:cNvSpPr/>
          <p:nvPr/>
        </p:nvSpPr>
        <p:spPr>
          <a:xfrm>
            <a:off x="658368" y="4315968"/>
            <a:ext cx="5074920" cy="804672"/>
          </a:xfrm>
          <a:prstGeom prst="roundRect">
            <a:avLst>
              <a:gd name="adj" fmla="val 5682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1"/>
          <p:cNvSpPr/>
          <p:nvPr/>
        </p:nvSpPr>
        <p:spPr>
          <a:xfrm>
            <a:off x="822960" y="4552071"/>
            <a:ext cx="1371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>
                <a:solidFill>
                  <a:srgbClr val="627084"/>
                </a:solidFill>
              </a:rPr>
              <a:t>Working mode</a:t>
            </a:r>
            <a:endParaRPr lang="en-US" sz="1100" dirty="0"/>
          </a:p>
        </p:txBody>
      </p:sp>
      <p:sp>
        <p:nvSpPr>
          <p:cNvPr id="25" name="Text 22"/>
          <p:cNvSpPr/>
          <p:nvPr/>
        </p:nvSpPr>
        <p:spPr>
          <a:xfrm>
            <a:off x="2212848" y="4416552"/>
            <a:ext cx="324612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330" b="1" dirty="0">
                <a:solidFill>
                  <a:srgbClr val="142642"/>
                </a:solidFill>
              </a:rPr>
              <a:t>Hybrid</a:t>
            </a:r>
            <a:endParaRPr lang="en-US" sz="1330" dirty="0"/>
          </a:p>
        </p:txBody>
      </p:sp>
      <p:sp>
        <p:nvSpPr>
          <p:cNvPr id="26" name="Shape 23"/>
          <p:cNvSpPr/>
          <p:nvPr/>
        </p:nvSpPr>
        <p:spPr>
          <a:xfrm>
            <a:off x="6236208" y="4315968"/>
            <a:ext cx="5074920" cy="804672"/>
          </a:xfrm>
          <a:prstGeom prst="roundRect">
            <a:avLst>
              <a:gd name="adj" fmla="val 5682"/>
            </a:avLst>
          </a:prstGeom>
          <a:solidFill>
            <a:srgbClr val="F9FBFD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4"/>
          <p:cNvSpPr/>
          <p:nvPr/>
        </p:nvSpPr>
        <p:spPr>
          <a:xfrm>
            <a:off x="6400800" y="4552070"/>
            <a:ext cx="13716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>
                <a:solidFill>
                  <a:srgbClr val="627084"/>
                </a:solidFill>
              </a:rPr>
              <a:t>Salary</a:t>
            </a:r>
            <a:endParaRPr lang="en-US" sz="1100" dirty="0"/>
          </a:p>
        </p:txBody>
      </p:sp>
      <p:sp>
        <p:nvSpPr>
          <p:cNvPr id="28" name="Text 25"/>
          <p:cNvSpPr/>
          <p:nvPr/>
        </p:nvSpPr>
        <p:spPr>
          <a:xfrm>
            <a:off x="7790688" y="4416552"/>
            <a:ext cx="324612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330" b="1" dirty="0">
                <a:solidFill>
                  <a:srgbClr val="142642"/>
                </a:solidFill>
              </a:rPr>
              <a:t>Grade 5: £31,236–£34,610 p.a.</a:t>
            </a:r>
            <a:endParaRPr lang="en-US" sz="1330" dirty="0"/>
          </a:p>
        </p:txBody>
      </p:sp>
      <p:sp>
        <p:nvSpPr>
          <p:cNvPr id="29" name="Text 26"/>
          <p:cNvSpPr/>
          <p:nvPr/>
        </p:nvSpPr>
        <p:spPr>
          <a:xfrm>
            <a:off x="640080" y="6071616"/>
            <a:ext cx="10881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50" dirty="0"/>
          </a:p>
        </p:txBody>
      </p:sp>
      <p:sp>
        <p:nvSpPr>
          <p:cNvPr id="3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UWTSD Context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Why this role is relevant to the University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85800" y="1325880"/>
            <a:ext cx="3520440" cy="1828800"/>
          </a:xfrm>
          <a:prstGeom prst="roundRect">
            <a:avLst>
              <a:gd name="adj" fmla="val 2500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685800" y="1325880"/>
            <a:ext cx="54864" cy="1828800"/>
          </a:xfrm>
          <a:prstGeom prst="rect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868680" y="1472184"/>
            <a:ext cx="3200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University scale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868680" y="1801368"/>
            <a:ext cx="3200400" cy="12252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500" dirty="0">
                <a:solidFill>
                  <a:srgbClr val="1F2937"/>
                </a:solidFill>
              </a:rPr>
              <a:t>UWTSD teaches more than 16,000 students across six UK campuses and maintains international educational partnerships.</a:t>
            </a:r>
            <a:endParaRPr lang="en-US" sz="1500" dirty="0"/>
          </a:p>
        </p:txBody>
      </p:sp>
      <p:sp>
        <p:nvSpPr>
          <p:cNvPr id="9" name="Shape 6"/>
          <p:cNvSpPr/>
          <p:nvPr/>
        </p:nvSpPr>
        <p:spPr>
          <a:xfrm>
            <a:off x="4343400" y="1325880"/>
            <a:ext cx="3520440" cy="1828800"/>
          </a:xfrm>
          <a:prstGeom prst="roundRect">
            <a:avLst>
              <a:gd name="adj" fmla="val 2500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Shape 7"/>
          <p:cNvSpPr/>
          <p:nvPr/>
        </p:nvSpPr>
        <p:spPr>
          <a:xfrm>
            <a:off x="4343400" y="1325880"/>
            <a:ext cx="54864" cy="1828800"/>
          </a:xfrm>
          <a:prstGeom prst="rect">
            <a:avLst/>
          </a:prstGeom>
          <a:solidFill>
            <a:srgbClr val="4B6FA7"/>
          </a:solidFill>
          <a:ln w="12700">
            <a:solidFill>
              <a:srgbClr val="4B6FA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4526280" y="1472184"/>
            <a:ext cx="3200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AI already in focus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4526280" y="1801368"/>
            <a:ext cx="3200400" cy="12252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450" dirty="0">
                <a:solidFill>
                  <a:srgbClr val="1F2937"/>
                </a:solidFill>
              </a:rPr>
              <a:t>Since early 2024, the University reports training nearly 400 academic and professional staff in generative AI and introducing student AI-literacy activity.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8001000" y="1325880"/>
            <a:ext cx="3520440" cy="1828800"/>
          </a:xfrm>
          <a:prstGeom prst="roundRect">
            <a:avLst>
              <a:gd name="adj" fmla="val 2500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Shape 11"/>
          <p:cNvSpPr/>
          <p:nvPr/>
        </p:nvSpPr>
        <p:spPr>
          <a:xfrm>
            <a:off x="8001000" y="1325880"/>
            <a:ext cx="54864" cy="1828800"/>
          </a:xfrm>
          <a:prstGeom prst="rect">
            <a:avLst/>
          </a:prstGeom>
          <a:solidFill>
            <a:srgbClr val="2E7D62"/>
          </a:solidFill>
          <a:ln w="12700">
            <a:solidFill>
              <a:srgbClr val="2E7D6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8183880" y="1472184"/>
            <a:ext cx="3200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Institutional readiness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8183880" y="1801368"/>
            <a:ext cx="3200400" cy="122529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F2937"/>
                </a:solidFill>
              </a:rPr>
              <a:t>UWTSD has introduced explicit guidance on permitted AI use, AI champions, and a Learn–Adapt–Adopt–Develop model for institutional AI integration.</a:t>
            </a:r>
            <a:endParaRPr lang="en-US" sz="1400" dirty="0"/>
          </a:p>
        </p:txBody>
      </p:sp>
      <p:sp>
        <p:nvSpPr>
          <p:cNvPr id="17" name="Text 14"/>
          <p:cNvSpPr/>
          <p:nvPr/>
        </p:nvSpPr>
        <p:spPr>
          <a:xfrm>
            <a:off x="713232" y="3547872"/>
            <a:ext cx="3017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42642"/>
                </a:solidFill>
              </a:rPr>
              <a:t>Implication for recruitment</a:t>
            </a:r>
            <a:endParaRPr lang="en-US" sz="1800" dirty="0"/>
          </a:p>
        </p:txBody>
      </p:sp>
      <p:sp>
        <p:nvSpPr>
          <p:cNvPr id="18" name="Text 15"/>
          <p:cNvSpPr/>
          <p:nvPr/>
        </p:nvSpPr>
        <p:spPr>
          <a:xfrm>
            <a:off x="822960" y="3977640"/>
            <a:ext cx="10515600" cy="1645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177800" indent="-177800">
              <a:buSzPct val="100000"/>
              <a:buChar char="•"/>
            </a:pPr>
            <a:r>
              <a:rPr lang="en-US" sz="1700" dirty="0">
                <a:solidFill>
                  <a:srgbClr val="1F2937"/>
                </a:solidFill>
              </a:rPr>
              <a:t>The role should strengthen and coordinate existing AI activity rather than duplicate it.</a:t>
            </a:r>
            <a:endParaRPr lang="en-US" sz="1700" dirty="0"/>
          </a:p>
          <a:p>
            <a:pPr marL="177800" indent="-177800">
              <a:buSzPct val="100000"/>
              <a:buChar char="•"/>
            </a:pPr>
            <a:r>
              <a:rPr lang="en-US" sz="1700" dirty="0">
                <a:solidFill>
                  <a:srgbClr val="1F2937"/>
                </a:solidFill>
              </a:rPr>
              <a:t>The candidate must combine technical awareness with teaching, communication and ethical judgement.</a:t>
            </a:r>
            <a:endParaRPr lang="en-US" sz="1700" dirty="0"/>
          </a:p>
          <a:p>
            <a:pPr marL="177800" indent="-177800">
              <a:buSzPct val="100000"/>
              <a:buChar char="•"/>
            </a:pPr>
            <a:r>
              <a:rPr lang="en-US" sz="1700" dirty="0">
                <a:solidFill>
                  <a:srgbClr val="1F2937"/>
                </a:solidFill>
              </a:rPr>
              <a:t>The postholder must be able to work across academic and professional-service teams.</a:t>
            </a:r>
            <a:endParaRPr lang="en-US" sz="1700" dirty="0"/>
          </a:p>
        </p:txBody>
      </p:sp>
      <p:sp>
        <p:nvSpPr>
          <p:cNvPr id="19" name="Text 16"/>
          <p:cNvSpPr/>
          <p:nvPr/>
        </p:nvSpPr>
        <p:spPr>
          <a:xfrm>
            <a:off x="640080" y="6071616"/>
            <a:ext cx="10881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i="1" dirty="0">
                <a:solidFill>
                  <a:srgbClr val="6C7687"/>
                </a:solidFill>
              </a:rPr>
              <a:t>UWTSD (2025; 2026a).</a:t>
            </a:r>
            <a:endParaRPr lang="en-US" sz="9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Job Purpose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Responsible, ethical and educationally effective AI adoption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31520" y="1371600"/>
            <a:ext cx="10698480" cy="1143000"/>
          </a:xfrm>
          <a:prstGeom prst="roundRect">
            <a:avLst>
              <a:gd name="adj" fmla="val 4800"/>
            </a:avLst>
          </a:prstGeom>
          <a:solidFill>
            <a:srgbClr val="EAF0F8"/>
          </a:solidFill>
          <a:ln w="12700">
            <a:solidFill>
              <a:srgbClr val="CED9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1005840" y="1700784"/>
            <a:ext cx="1010412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42642"/>
                </a:solidFill>
              </a:rPr>
              <a:t>The Graduate AI Strategist will support the responsible, ethical and educationally effective adoption of artificial intelligence across UWTSD.</a:t>
            </a:r>
            <a:endParaRPr lang="en-US" sz="2100" dirty="0"/>
          </a:p>
        </p:txBody>
      </p:sp>
      <p:sp>
        <p:nvSpPr>
          <p:cNvPr id="7" name="Shape 4"/>
          <p:cNvSpPr/>
          <p:nvPr/>
        </p:nvSpPr>
        <p:spPr>
          <a:xfrm>
            <a:off x="777240" y="2880360"/>
            <a:ext cx="2514600" cy="1965960"/>
          </a:xfrm>
          <a:prstGeom prst="roundRect">
            <a:avLst>
              <a:gd name="adj" fmla="val 2326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Shape 5"/>
          <p:cNvSpPr/>
          <p:nvPr/>
        </p:nvSpPr>
        <p:spPr>
          <a:xfrm>
            <a:off x="777240" y="2880360"/>
            <a:ext cx="54864" cy="1965960"/>
          </a:xfrm>
          <a:prstGeom prst="rect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960120" y="302666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AI literacy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960120" y="3355848"/>
            <a:ext cx="2194560" cy="13624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330" dirty="0">
                <a:solidFill>
                  <a:srgbClr val="1F2937"/>
                </a:solidFill>
              </a:rPr>
              <a:t>Strengthen student and staff understanding of how generative AI works and where its limitations lie.</a:t>
            </a:r>
            <a:endParaRPr lang="en-US" sz="1330" dirty="0"/>
          </a:p>
        </p:txBody>
      </p:sp>
      <p:sp>
        <p:nvSpPr>
          <p:cNvPr id="11" name="Shape 8"/>
          <p:cNvSpPr/>
          <p:nvPr/>
        </p:nvSpPr>
        <p:spPr>
          <a:xfrm>
            <a:off x="3566160" y="2880360"/>
            <a:ext cx="2514600" cy="1965960"/>
          </a:xfrm>
          <a:prstGeom prst="roundRect">
            <a:avLst>
              <a:gd name="adj" fmla="val 2326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Shape 9"/>
          <p:cNvSpPr/>
          <p:nvPr/>
        </p:nvSpPr>
        <p:spPr>
          <a:xfrm>
            <a:off x="3566160" y="2880360"/>
            <a:ext cx="54864" cy="1965960"/>
          </a:xfrm>
          <a:prstGeom prst="rect">
            <a:avLst/>
          </a:prstGeom>
          <a:solidFill>
            <a:srgbClr val="4B6FA7"/>
          </a:solidFill>
          <a:ln w="12700">
            <a:solidFill>
              <a:srgbClr val="4B6FA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3749040" y="302666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Appropriate use</a:t>
            </a:r>
            <a:endParaRPr lang="en-US" sz="1500" dirty="0"/>
          </a:p>
        </p:txBody>
      </p:sp>
      <p:sp>
        <p:nvSpPr>
          <p:cNvPr id="14" name="Text 11"/>
          <p:cNvSpPr/>
          <p:nvPr/>
        </p:nvSpPr>
        <p:spPr>
          <a:xfrm>
            <a:off x="3749040" y="3355848"/>
            <a:ext cx="2194560" cy="13624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330" dirty="0">
                <a:solidFill>
                  <a:srgbClr val="1F2937"/>
                </a:solidFill>
              </a:rPr>
              <a:t>Clarify permitted use, academic-integrity expectations and responsible decision-making.</a:t>
            </a:r>
            <a:endParaRPr lang="en-US" sz="1330" dirty="0"/>
          </a:p>
        </p:txBody>
      </p:sp>
      <p:sp>
        <p:nvSpPr>
          <p:cNvPr id="15" name="Shape 12"/>
          <p:cNvSpPr/>
          <p:nvPr/>
        </p:nvSpPr>
        <p:spPr>
          <a:xfrm>
            <a:off x="6355080" y="2880360"/>
            <a:ext cx="2514600" cy="1965960"/>
          </a:xfrm>
          <a:prstGeom prst="roundRect">
            <a:avLst>
              <a:gd name="adj" fmla="val 2326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6355080" y="2880360"/>
            <a:ext cx="54864" cy="1965960"/>
          </a:xfrm>
          <a:prstGeom prst="rect">
            <a:avLst/>
          </a:prstGeom>
          <a:solidFill>
            <a:srgbClr val="2E7D62"/>
          </a:solidFill>
          <a:ln w="12700">
            <a:solidFill>
              <a:srgbClr val="2E7D6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6537960" y="302666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Critical evaluation</a:t>
            </a:r>
            <a:endParaRPr lang="en-US" sz="1500" dirty="0"/>
          </a:p>
        </p:txBody>
      </p:sp>
      <p:sp>
        <p:nvSpPr>
          <p:cNvPr id="18" name="Text 15"/>
          <p:cNvSpPr/>
          <p:nvPr/>
        </p:nvSpPr>
        <p:spPr>
          <a:xfrm>
            <a:off x="6537960" y="3355848"/>
            <a:ext cx="2194560" cy="13624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330" dirty="0">
                <a:solidFill>
                  <a:srgbClr val="1F2937"/>
                </a:solidFill>
              </a:rPr>
              <a:t>Develop capability to check outputs for accuracy, bias, fabricated information and weak evidence.</a:t>
            </a:r>
            <a:endParaRPr lang="en-US" sz="1330" dirty="0"/>
          </a:p>
        </p:txBody>
      </p:sp>
      <p:sp>
        <p:nvSpPr>
          <p:cNvPr id="19" name="Shape 16"/>
          <p:cNvSpPr/>
          <p:nvPr/>
        </p:nvSpPr>
        <p:spPr>
          <a:xfrm>
            <a:off x="9144000" y="2880360"/>
            <a:ext cx="2514600" cy="1965960"/>
          </a:xfrm>
          <a:prstGeom prst="roundRect">
            <a:avLst>
              <a:gd name="adj" fmla="val 2326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Shape 17"/>
          <p:cNvSpPr/>
          <p:nvPr/>
        </p:nvSpPr>
        <p:spPr>
          <a:xfrm>
            <a:off x="9144000" y="2880360"/>
            <a:ext cx="54864" cy="1965960"/>
          </a:xfrm>
          <a:prstGeom prst="rect">
            <a:avLst/>
          </a:prstGeom>
          <a:solidFill>
            <a:srgbClr val="7C5CA5"/>
          </a:solidFill>
          <a:ln w="12700">
            <a:solidFill>
              <a:srgbClr val="7C5CA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8"/>
          <p:cNvSpPr/>
          <p:nvPr/>
        </p:nvSpPr>
        <p:spPr>
          <a:xfrm>
            <a:off x="9326880" y="302666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Institutional readiness</a:t>
            </a:r>
            <a:endParaRPr lang="en-US" sz="1500" dirty="0"/>
          </a:p>
        </p:txBody>
      </p:sp>
      <p:sp>
        <p:nvSpPr>
          <p:cNvPr id="22" name="Text 19"/>
          <p:cNvSpPr/>
          <p:nvPr/>
        </p:nvSpPr>
        <p:spPr>
          <a:xfrm>
            <a:off x="9326880" y="3355848"/>
            <a:ext cx="2194560" cy="13624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330" dirty="0">
                <a:solidFill>
                  <a:srgbClr val="1F2937"/>
                </a:solidFill>
              </a:rPr>
              <a:t>Help UWTSD prepare for the 2026–27 academic year through coordinated policy, training and support.</a:t>
            </a:r>
            <a:endParaRPr lang="en-US" sz="1330" dirty="0"/>
          </a:p>
        </p:txBody>
      </p:sp>
      <p:sp>
        <p:nvSpPr>
          <p:cNvPr id="23" name="Text 20"/>
          <p:cNvSpPr/>
          <p:nvPr/>
        </p:nvSpPr>
        <p:spPr>
          <a:xfrm>
            <a:off x="640080" y="6071616"/>
            <a:ext cx="10881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i="1" dirty="0">
                <a:solidFill>
                  <a:srgbClr val="6C7687"/>
                </a:solidFill>
              </a:rPr>
              <a:t>Kasneci et al. (2023); Chan (2023).</a:t>
            </a:r>
            <a:endParaRPr lang="en-US" sz="9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00" b="1">
                <a:solidFill>
                  <a:srgbClr val="142642"/>
                </a:solidFill>
                <a:latin typeface="Aptos Display"/>
              </a:rPr>
              <a:t>Job descriptions</a:t>
            </a:r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Core learning, integrity and policy responsibilities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13232" y="1252728"/>
            <a:ext cx="10789920" cy="749808"/>
          </a:xfrm>
          <a:prstGeom prst="roundRect">
            <a:avLst>
              <a:gd name="adj" fmla="val 487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868680" y="1435608"/>
            <a:ext cx="475488" cy="347472"/>
          </a:xfrm>
          <a:prstGeom prst="roundRect">
            <a:avLst>
              <a:gd name="adj" fmla="val 21053"/>
            </a:avLst>
          </a:prstGeom>
          <a:solidFill>
            <a:srgbClr val="142642"/>
          </a:solidFill>
          <a:ln w="12700">
            <a:solidFill>
              <a:srgbClr val="14264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941832" y="1508760"/>
            <a:ext cx="32918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01</a:t>
            </a:r>
            <a:endParaRPr lang="en-US" sz="1050" dirty="0"/>
          </a:p>
        </p:txBody>
      </p:sp>
      <p:sp>
        <p:nvSpPr>
          <p:cNvPr id="8" name="Text 5"/>
          <p:cNvSpPr/>
          <p:nvPr/>
        </p:nvSpPr>
        <p:spPr>
          <a:xfrm>
            <a:off x="1554480" y="1380744"/>
            <a:ext cx="21031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20" b="1" dirty="0">
                <a:solidFill>
                  <a:srgbClr val="142642"/>
                </a:solidFill>
              </a:rPr>
              <a:t>AI literacy development</a:t>
            </a:r>
            <a:endParaRPr lang="en-US" sz="1420" dirty="0"/>
          </a:p>
        </p:txBody>
      </p:sp>
      <p:sp>
        <p:nvSpPr>
          <p:cNvPr id="9" name="Text 6"/>
          <p:cNvSpPr/>
          <p:nvPr/>
        </p:nvSpPr>
        <p:spPr>
          <a:xfrm>
            <a:off x="3794760" y="1362456"/>
            <a:ext cx="7360920" cy="49377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1F2937"/>
                </a:solidFill>
              </a:rPr>
              <a:t>Design and support an institution-wide programme covering prompting, verification, hallucinations, bias, privacy, copyright and responsible use.</a:t>
            </a:r>
            <a:endParaRPr lang="en-US" sz="1280" dirty="0"/>
          </a:p>
        </p:txBody>
      </p:sp>
      <p:sp>
        <p:nvSpPr>
          <p:cNvPr id="10" name="Shape 7"/>
          <p:cNvSpPr/>
          <p:nvPr/>
        </p:nvSpPr>
        <p:spPr>
          <a:xfrm>
            <a:off x="713232" y="2194560"/>
            <a:ext cx="10789920" cy="749808"/>
          </a:xfrm>
          <a:prstGeom prst="roundRect">
            <a:avLst>
              <a:gd name="adj" fmla="val 4878"/>
            </a:avLst>
          </a:prstGeom>
          <a:solidFill>
            <a:srgbClr val="F7F9FC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868680" y="2377440"/>
            <a:ext cx="475488" cy="347472"/>
          </a:xfrm>
          <a:prstGeom prst="roundRect">
            <a:avLst>
              <a:gd name="adj" fmla="val 21053"/>
            </a:avLst>
          </a:prstGeom>
          <a:solidFill>
            <a:srgbClr val="142642"/>
          </a:solidFill>
          <a:ln w="12700">
            <a:solidFill>
              <a:srgbClr val="14264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941832" y="2450592"/>
            <a:ext cx="32918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02</a:t>
            </a:r>
            <a:endParaRPr lang="en-US" sz="1050" dirty="0"/>
          </a:p>
        </p:txBody>
      </p:sp>
      <p:sp>
        <p:nvSpPr>
          <p:cNvPr id="13" name="Text 10"/>
          <p:cNvSpPr/>
          <p:nvPr/>
        </p:nvSpPr>
        <p:spPr>
          <a:xfrm>
            <a:off x="1554480" y="2322576"/>
            <a:ext cx="21031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20" b="1" dirty="0">
                <a:solidFill>
                  <a:srgbClr val="142642"/>
                </a:solidFill>
              </a:rPr>
              <a:t>Student training</a:t>
            </a:r>
            <a:endParaRPr lang="en-US" sz="1420" dirty="0"/>
          </a:p>
        </p:txBody>
      </p:sp>
      <p:sp>
        <p:nvSpPr>
          <p:cNvPr id="14" name="Text 11"/>
          <p:cNvSpPr/>
          <p:nvPr/>
        </p:nvSpPr>
        <p:spPr>
          <a:xfrm>
            <a:off x="3794760" y="2304288"/>
            <a:ext cx="7360920" cy="49377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1F2937"/>
                </a:solidFill>
              </a:rPr>
              <a:t>Deliver workshops, demonstrations, online resources and practical sessions that support learning, research, employability and professional development.</a:t>
            </a:r>
            <a:endParaRPr lang="en-US" sz="1280" dirty="0"/>
          </a:p>
        </p:txBody>
      </p:sp>
      <p:sp>
        <p:nvSpPr>
          <p:cNvPr id="15" name="Shape 12"/>
          <p:cNvSpPr/>
          <p:nvPr/>
        </p:nvSpPr>
        <p:spPr>
          <a:xfrm>
            <a:off x="713232" y="3136392"/>
            <a:ext cx="10789920" cy="749808"/>
          </a:xfrm>
          <a:prstGeom prst="roundRect">
            <a:avLst>
              <a:gd name="adj" fmla="val 487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868680" y="3319272"/>
            <a:ext cx="475488" cy="347472"/>
          </a:xfrm>
          <a:prstGeom prst="roundRect">
            <a:avLst>
              <a:gd name="adj" fmla="val 21053"/>
            </a:avLst>
          </a:prstGeom>
          <a:solidFill>
            <a:srgbClr val="142642"/>
          </a:solidFill>
          <a:ln w="12700">
            <a:solidFill>
              <a:srgbClr val="14264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941832" y="3392424"/>
            <a:ext cx="32918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03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1554480" y="3264408"/>
            <a:ext cx="21031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20" b="1" dirty="0">
                <a:solidFill>
                  <a:srgbClr val="142642"/>
                </a:solidFill>
              </a:rPr>
              <a:t>Academic integrity</a:t>
            </a:r>
            <a:endParaRPr lang="en-US" sz="1420" dirty="0"/>
          </a:p>
        </p:txBody>
      </p:sp>
      <p:sp>
        <p:nvSpPr>
          <p:cNvPr id="19" name="Text 16"/>
          <p:cNvSpPr/>
          <p:nvPr/>
        </p:nvSpPr>
        <p:spPr>
          <a:xfrm>
            <a:off x="3794760" y="3246120"/>
            <a:ext cx="7360920" cy="49377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1F2937"/>
                </a:solidFill>
              </a:rPr>
              <a:t>Help students distinguish between permitted AI assistance and academic misconduct; reinforce assessment-specific expectations.</a:t>
            </a:r>
            <a:endParaRPr lang="en-US" sz="1280" dirty="0"/>
          </a:p>
        </p:txBody>
      </p:sp>
      <p:sp>
        <p:nvSpPr>
          <p:cNvPr id="20" name="Shape 17"/>
          <p:cNvSpPr/>
          <p:nvPr/>
        </p:nvSpPr>
        <p:spPr>
          <a:xfrm>
            <a:off x="713232" y="4078224"/>
            <a:ext cx="10789920" cy="749808"/>
          </a:xfrm>
          <a:prstGeom prst="roundRect">
            <a:avLst>
              <a:gd name="adj" fmla="val 4878"/>
            </a:avLst>
          </a:prstGeom>
          <a:solidFill>
            <a:srgbClr val="F7F9FC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Shape 18"/>
          <p:cNvSpPr/>
          <p:nvPr/>
        </p:nvSpPr>
        <p:spPr>
          <a:xfrm>
            <a:off x="868680" y="4261104"/>
            <a:ext cx="475488" cy="347472"/>
          </a:xfrm>
          <a:prstGeom prst="roundRect">
            <a:avLst>
              <a:gd name="adj" fmla="val 21053"/>
            </a:avLst>
          </a:prstGeom>
          <a:solidFill>
            <a:srgbClr val="142642"/>
          </a:solidFill>
          <a:ln w="12700">
            <a:solidFill>
              <a:srgbClr val="14264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19"/>
          <p:cNvSpPr/>
          <p:nvPr/>
        </p:nvSpPr>
        <p:spPr>
          <a:xfrm>
            <a:off x="941832" y="4334256"/>
            <a:ext cx="32918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04</a:t>
            </a:r>
            <a:endParaRPr lang="en-US" sz="1050" dirty="0"/>
          </a:p>
        </p:txBody>
      </p:sp>
      <p:sp>
        <p:nvSpPr>
          <p:cNvPr id="23" name="Text 20"/>
          <p:cNvSpPr/>
          <p:nvPr/>
        </p:nvSpPr>
        <p:spPr>
          <a:xfrm>
            <a:off x="1554480" y="4206240"/>
            <a:ext cx="21031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20" b="1" dirty="0">
                <a:solidFill>
                  <a:srgbClr val="142642"/>
                </a:solidFill>
              </a:rPr>
              <a:t>Staff development</a:t>
            </a:r>
            <a:endParaRPr lang="en-US" sz="1420" dirty="0"/>
          </a:p>
        </p:txBody>
      </p:sp>
      <p:sp>
        <p:nvSpPr>
          <p:cNvPr id="24" name="Text 21"/>
          <p:cNvSpPr/>
          <p:nvPr/>
        </p:nvSpPr>
        <p:spPr>
          <a:xfrm>
            <a:off x="3794760" y="4187952"/>
            <a:ext cx="7360920" cy="49377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1F2937"/>
                </a:solidFill>
              </a:rPr>
              <a:t>Support staff to build confidence in responsible AI-enabled teaching, assessment and student support.</a:t>
            </a:r>
            <a:endParaRPr lang="en-US" sz="1280" dirty="0"/>
          </a:p>
        </p:txBody>
      </p:sp>
      <p:sp>
        <p:nvSpPr>
          <p:cNvPr id="25" name="Shape 22"/>
          <p:cNvSpPr/>
          <p:nvPr/>
        </p:nvSpPr>
        <p:spPr>
          <a:xfrm>
            <a:off x="713232" y="5020056"/>
            <a:ext cx="10789920" cy="749808"/>
          </a:xfrm>
          <a:prstGeom prst="roundRect">
            <a:avLst>
              <a:gd name="adj" fmla="val 487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Shape 23"/>
          <p:cNvSpPr/>
          <p:nvPr/>
        </p:nvSpPr>
        <p:spPr>
          <a:xfrm>
            <a:off x="868680" y="5202936"/>
            <a:ext cx="475488" cy="347472"/>
          </a:xfrm>
          <a:prstGeom prst="roundRect">
            <a:avLst>
              <a:gd name="adj" fmla="val 21053"/>
            </a:avLst>
          </a:prstGeom>
          <a:solidFill>
            <a:srgbClr val="142642"/>
          </a:solidFill>
          <a:ln w="12700">
            <a:solidFill>
              <a:srgbClr val="14264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4"/>
          <p:cNvSpPr/>
          <p:nvPr/>
        </p:nvSpPr>
        <p:spPr>
          <a:xfrm>
            <a:off x="941832" y="5276088"/>
            <a:ext cx="32918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05</a:t>
            </a:r>
            <a:endParaRPr lang="en-US" sz="1050" dirty="0"/>
          </a:p>
        </p:txBody>
      </p:sp>
      <p:sp>
        <p:nvSpPr>
          <p:cNvPr id="28" name="Text 25"/>
          <p:cNvSpPr/>
          <p:nvPr/>
        </p:nvSpPr>
        <p:spPr>
          <a:xfrm>
            <a:off x="1554480" y="5148072"/>
            <a:ext cx="21031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20" b="1" dirty="0">
                <a:solidFill>
                  <a:srgbClr val="142642"/>
                </a:solidFill>
              </a:rPr>
              <a:t>Policy implementation</a:t>
            </a:r>
            <a:endParaRPr lang="en-US" sz="1420" dirty="0"/>
          </a:p>
        </p:txBody>
      </p:sp>
      <p:sp>
        <p:nvSpPr>
          <p:cNvPr id="29" name="Text 26"/>
          <p:cNvSpPr/>
          <p:nvPr/>
        </p:nvSpPr>
        <p:spPr>
          <a:xfrm>
            <a:off x="3794760" y="5129784"/>
            <a:ext cx="7360920" cy="49377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1F2937"/>
                </a:solidFill>
              </a:rPr>
              <a:t>Help communicate and implement University AI guidance clearly and consistently.</a:t>
            </a:r>
            <a:endParaRPr lang="en-US" sz="1280" dirty="0"/>
          </a:p>
        </p:txBody>
      </p:sp>
      <p:sp>
        <p:nvSpPr>
          <p:cNvPr id="3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Key Duties and Responsibilities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Evaluation, engagement and continuous improvement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85800" y="1325880"/>
            <a:ext cx="5212080" cy="932688"/>
          </a:xfrm>
          <a:prstGeom prst="roundRect">
            <a:avLst>
              <a:gd name="adj" fmla="val 4902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685800" y="1325880"/>
            <a:ext cx="54864" cy="932688"/>
          </a:xfrm>
          <a:prstGeom prst="rect">
            <a:avLst/>
          </a:prstGeom>
          <a:solidFill>
            <a:srgbClr val="4B6FA7"/>
          </a:solidFill>
          <a:ln w="12700">
            <a:solidFill>
              <a:srgbClr val="4B6FA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868680" y="1472184"/>
            <a:ext cx="4892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AI evaluation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868680" y="1801368"/>
            <a:ext cx="489204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190" dirty="0">
                <a:solidFill>
                  <a:srgbClr val="1F2937"/>
                </a:solidFill>
              </a:rPr>
              <a:t>Monitor emerging AI applications and assess benefits, limitations, risks and educational suitability.</a:t>
            </a:r>
            <a:endParaRPr lang="en-US" sz="1190" dirty="0"/>
          </a:p>
        </p:txBody>
      </p:sp>
      <p:sp>
        <p:nvSpPr>
          <p:cNvPr id="9" name="Shape 6"/>
          <p:cNvSpPr/>
          <p:nvPr/>
        </p:nvSpPr>
        <p:spPr>
          <a:xfrm>
            <a:off x="685800" y="2496312"/>
            <a:ext cx="5212080" cy="932688"/>
          </a:xfrm>
          <a:prstGeom prst="roundRect">
            <a:avLst>
              <a:gd name="adj" fmla="val 4902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Shape 7"/>
          <p:cNvSpPr/>
          <p:nvPr/>
        </p:nvSpPr>
        <p:spPr>
          <a:xfrm>
            <a:off x="685800" y="2496312"/>
            <a:ext cx="54864" cy="932688"/>
          </a:xfrm>
          <a:prstGeom prst="rect">
            <a:avLst/>
          </a:prstGeom>
          <a:solidFill>
            <a:srgbClr val="4B6FA7"/>
          </a:solidFill>
          <a:ln w="12700">
            <a:solidFill>
              <a:srgbClr val="4B6FA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868680" y="2642616"/>
            <a:ext cx="4892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Ethics &amp; responsible AI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868680" y="2971800"/>
            <a:ext cx="489204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190" dirty="0">
                <a:solidFill>
                  <a:srgbClr val="1F2937"/>
                </a:solidFill>
              </a:rPr>
              <a:t>Promote fairness, transparency, privacy, inclusivity, accessibility and human oversight.</a:t>
            </a:r>
            <a:endParaRPr lang="en-US" sz="1190" dirty="0"/>
          </a:p>
        </p:txBody>
      </p:sp>
      <p:sp>
        <p:nvSpPr>
          <p:cNvPr id="13" name="Shape 10"/>
          <p:cNvSpPr/>
          <p:nvPr/>
        </p:nvSpPr>
        <p:spPr>
          <a:xfrm>
            <a:off x="685800" y="3666744"/>
            <a:ext cx="5212080" cy="932688"/>
          </a:xfrm>
          <a:prstGeom prst="roundRect">
            <a:avLst>
              <a:gd name="adj" fmla="val 4902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Shape 11"/>
          <p:cNvSpPr/>
          <p:nvPr/>
        </p:nvSpPr>
        <p:spPr>
          <a:xfrm>
            <a:off x="685800" y="3666744"/>
            <a:ext cx="54864" cy="932688"/>
          </a:xfrm>
          <a:prstGeom prst="rect">
            <a:avLst/>
          </a:prstGeom>
          <a:solidFill>
            <a:srgbClr val="4B6FA7"/>
          </a:solidFill>
          <a:ln w="12700">
            <a:solidFill>
              <a:srgbClr val="4B6FA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868680" y="3813048"/>
            <a:ext cx="4892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Student engagement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868680" y="4142232"/>
            <a:ext cx="489204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190" dirty="0">
                <a:solidFill>
                  <a:srgbClr val="1F2937"/>
                </a:solidFill>
              </a:rPr>
              <a:t>Gather feedback on confidence, concerns and training needs and use evidence to improve provision.</a:t>
            </a:r>
            <a:endParaRPr lang="en-US" sz="1190" dirty="0"/>
          </a:p>
        </p:txBody>
      </p:sp>
      <p:sp>
        <p:nvSpPr>
          <p:cNvPr id="17" name="Shape 14"/>
          <p:cNvSpPr/>
          <p:nvPr/>
        </p:nvSpPr>
        <p:spPr>
          <a:xfrm>
            <a:off x="685800" y="4837176"/>
            <a:ext cx="5212080" cy="932688"/>
          </a:xfrm>
          <a:prstGeom prst="roundRect">
            <a:avLst>
              <a:gd name="adj" fmla="val 4902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Shape 15"/>
          <p:cNvSpPr/>
          <p:nvPr/>
        </p:nvSpPr>
        <p:spPr>
          <a:xfrm>
            <a:off x="685800" y="4837176"/>
            <a:ext cx="54864" cy="932688"/>
          </a:xfrm>
          <a:prstGeom prst="rect">
            <a:avLst/>
          </a:prstGeom>
          <a:solidFill>
            <a:srgbClr val="4B6FA7"/>
          </a:solidFill>
          <a:ln w="12700">
            <a:solidFill>
              <a:srgbClr val="4B6FA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6"/>
          <p:cNvSpPr/>
          <p:nvPr/>
        </p:nvSpPr>
        <p:spPr>
          <a:xfrm>
            <a:off x="868680" y="4983480"/>
            <a:ext cx="4892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Cross-department collaboration</a:t>
            </a:r>
            <a:endParaRPr lang="en-US" sz="1500" dirty="0"/>
          </a:p>
        </p:txBody>
      </p:sp>
      <p:sp>
        <p:nvSpPr>
          <p:cNvPr id="20" name="Text 17"/>
          <p:cNvSpPr/>
          <p:nvPr/>
        </p:nvSpPr>
        <p:spPr>
          <a:xfrm>
            <a:off x="868680" y="5312664"/>
            <a:ext cx="489204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190" dirty="0">
                <a:solidFill>
                  <a:srgbClr val="1F2937"/>
                </a:solidFill>
              </a:rPr>
              <a:t>Work with lecturers, management, library teams, learner developers, careers, digital services and support teams.</a:t>
            </a:r>
            <a:endParaRPr lang="en-US" sz="1190" dirty="0"/>
          </a:p>
        </p:txBody>
      </p:sp>
      <p:sp>
        <p:nvSpPr>
          <p:cNvPr id="21" name="Shape 18"/>
          <p:cNvSpPr/>
          <p:nvPr/>
        </p:nvSpPr>
        <p:spPr>
          <a:xfrm>
            <a:off x="6309360" y="1325880"/>
            <a:ext cx="5212080" cy="932688"/>
          </a:xfrm>
          <a:prstGeom prst="roundRect">
            <a:avLst>
              <a:gd name="adj" fmla="val 4902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Shape 19"/>
          <p:cNvSpPr/>
          <p:nvPr/>
        </p:nvSpPr>
        <p:spPr>
          <a:xfrm>
            <a:off x="6309360" y="1325880"/>
            <a:ext cx="54864" cy="932688"/>
          </a:xfrm>
          <a:prstGeom prst="rect">
            <a:avLst/>
          </a:prstGeom>
          <a:solidFill>
            <a:srgbClr val="2E7D62"/>
          </a:solidFill>
          <a:ln w="12700">
            <a:solidFill>
              <a:srgbClr val="2E7D6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0"/>
          <p:cNvSpPr/>
          <p:nvPr/>
        </p:nvSpPr>
        <p:spPr>
          <a:xfrm>
            <a:off x="6492240" y="1472184"/>
            <a:ext cx="4892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Employability</a:t>
            </a:r>
            <a:endParaRPr lang="en-US" sz="1500" dirty="0"/>
          </a:p>
        </p:txBody>
      </p:sp>
      <p:sp>
        <p:nvSpPr>
          <p:cNvPr id="24" name="Text 21"/>
          <p:cNvSpPr/>
          <p:nvPr/>
        </p:nvSpPr>
        <p:spPr>
          <a:xfrm>
            <a:off x="6492240" y="1801368"/>
            <a:ext cx="489204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190" dirty="0">
                <a:solidFill>
                  <a:srgbClr val="1F2937"/>
                </a:solidFill>
              </a:rPr>
              <a:t>Help students understand how AI is changing workplaces and graduate skill requirements.</a:t>
            </a:r>
            <a:endParaRPr lang="en-US" sz="1190" dirty="0"/>
          </a:p>
        </p:txBody>
      </p:sp>
      <p:sp>
        <p:nvSpPr>
          <p:cNvPr id="25" name="Shape 22"/>
          <p:cNvSpPr/>
          <p:nvPr/>
        </p:nvSpPr>
        <p:spPr>
          <a:xfrm>
            <a:off x="6309360" y="2496312"/>
            <a:ext cx="5212080" cy="932688"/>
          </a:xfrm>
          <a:prstGeom prst="roundRect">
            <a:avLst>
              <a:gd name="adj" fmla="val 4902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Shape 23"/>
          <p:cNvSpPr/>
          <p:nvPr/>
        </p:nvSpPr>
        <p:spPr>
          <a:xfrm>
            <a:off x="6309360" y="2496312"/>
            <a:ext cx="54864" cy="932688"/>
          </a:xfrm>
          <a:prstGeom prst="rect">
            <a:avLst/>
          </a:prstGeom>
          <a:solidFill>
            <a:srgbClr val="2E7D62"/>
          </a:solidFill>
          <a:ln w="12700">
            <a:solidFill>
              <a:srgbClr val="2E7D6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4"/>
          <p:cNvSpPr/>
          <p:nvPr/>
        </p:nvSpPr>
        <p:spPr>
          <a:xfrm>
            <a:off x="6492240" y="2642616"/>
            <a:ext cx="4892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Monitoring &amp; evaluation</a:t>
            </a:r>
            <a:endParaRPr lang="en-US" sz="1500" dirty="0"/>
          </a:p>
        </p:txBody>
      </p:sp>
      <p:sp>
        <p:nvSpPr>
          <p:cNvPr id="28" name="Text 25"/>
          <p:cNvSpPr/>
          <p:nvPr/>
        </p:nvSpPr>
        <p:spPr>
          <a:xfrm>
            <a:off x="6492240" y="2971800"/>
            <a:ext cx="489204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190" dirty="0">
                <a:solidFill>
                  <a:srgbClr val="1F2937"/>
                </a:solidFill>
              </a:rPr>
              <a:t>Track participation, confidence, AI literacy, responsible-use behaviours and training effectiveness.</a:t>
            </a:r>
            <a:endParaRPr lang="en-US" sz="1190" dirty="0"/>
          </a:p>
        </p:txBody>
      </p:sp>
      <p:sp>
        <p:nvSpPr>
          <p:cNvPr id="29" name="Shape 26"/>
          <p:cNvSpPr/>
          <p:nvPr/>
        </p:nvSpPr>
        <p:spPr>
          <a:xfrm>
            <a:off x="6309360" y="3666744"/>
            <a:ext cx="5212080" cy="932688"/>
          </a:xfrm>
          <a:prstGeom prst="roundRect">
            <a:avLst>
              <a:gd name="adj" fmla="val 4902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Shape 27"/>
          <p:cNvSpPr/>
          <p:nvPr/>
        </p:nvSpPr>
        <p:spPr>
          <a:xfrm>
            <a:off x="6309360" y="3666744"/>
            <a:ext cx="54864" cy="932688"/>
          </a:xfrm>
          <a:prstGeom prst="rect">
            <a:avLst/>
          </a:prstGeom>
          <a:solidFill>
            <a:srgbClr val="2E7D62"/>
          </a:solidFill>
          <a:ln w="12700">
            <a:solidFill>
              <a:srgbClr val="2E7D6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8"/>
          <p:cNvSpPr/>
          <p:nvPr/>
        </p:nvSpPr>
        <p:spPr>
          <a:xfrm>
            <a:off x="6492240" y="3813048"/>
            <a:ext cx="4892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Continuous professional development</a:t>
            </a:r>
            <a:endParaRPr lang="en-US" sz="1500" dirty="0"/>
          </a:p>
        </p:txBody>
      </p:sp>
      <p:sp>
        <p:nvSpPr>
          <p:cNvPr id="32" name="Text 29"/>
          <p:cNvSpPr/>
          <p:nvPr/>
        </p:nvSpPr>
        <p:spPr>
          <a:xfrm>
            <a:off x="6492240" y="4142232"/>
            <a:ext cx="489204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190" dirty="0">
                <a:solidFill>
                  <a:srgbClr val="1F2937"/>
                </a:solidFill>
              </a:rPr>
              <a:t>Maintain current knowledge of AI, higher education, academic integrity, ethics and regulation.</a:t>
            </a:r>
            <a:endParaRPr lang="en-US" sz="1190" dirty="0"/>
          </a:p>
        </p:txBody>
      </p:sp>
      <p:sp>
        <p:nvSpPr>
          <p:cNvPr id="3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Working Relationships and First-Year Outcomes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How the role creates value across the institution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13232" y="1261872"/>
            <a:ext cx="3657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42642"/>
                </a:solidFill>
              </a:rPr>
              <a:t>Key Working Relationships</a:t>
            </a:r>
            <a:endParaRPr lang="en-US" sz="1800" dirty="0"/>
          </a:p>
        </p:txBody>
      </p:sp>
      <p:sp>
        <p:nvSpPr>
          <p:cNvPr id="6" name="Shape 3"/>
          <p:cNvSpPr/>
          <p:nvPr/>
        </p:nvSpPr>
        <p:spPr>
          <a:xfrm>
            <a:off x="777240" y="1737360"/>
            <a:ext cx="3218688" cy="429768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886968" y="1856232"/>
            <a:ext cx="2971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180" dirty="0">
                <a:solidFill>
                  <a:srgbClr val="1F2937"/>
                </a:solidFill>
              </a:rPr>
              <a:t>Academic staff</a:t>
            </a:r>
            <a:endParaRPr lang="en-US" sz="1180" dirty="0"/>
          </a:p>
        </p:txBody>
      </p:sp>
      <p:sp>
        <p:nvSpPr>
          <p:cNvPr id="8" name="Shape 5"/>
          <p:cNvSpPr/>
          <p:nvPr/>
        </p:nvSpPr>
        <p:spPr>
          <a:xfrm>
            <a:off x="4389120" y="1737360"/>
            <a:ext cx="3218688" cy="429768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4498848" y="1856232"/>
            <a:ext cx="2971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180" dirty="0">
                <a:solidFill>
                  <a:srgbClr val="1F2937"/>
                </a:solidFill>
              </a:rPr>
              <a:t>Students &amp; representatives</a:t>
            </a:r>
            <a:endParaRPr lang="en-US" sz="1180" dirty="0"/>
          </a:p>
        </p:txBody>
      </p:sp>
      <p:sp>
        <p:nvSpPr>
          <p:cNvPr id="10" name="Shape 7"/>
          <p:cNvSpPr/>
          <p:nvPr/>
        </p:nvSpPr>
        <p:spPr>
          <a:xfrm>
            <a:off x="8001000" y="1737360"/>
            <a:ext cx="3218688" cy="429768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8110728" y="1856232"/>
            <a:ext cx="2971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180" dirty="0">
                <a:solidFill>
                  <a:srgbClr val="1F2937"/>
                </a:solidFill>
              </a:rPr>
              <a:t>Senior management</a:t>
            </a:r>
            <a:endParaRPr lang="en-US" sz="1180" dirty="0"/>
          </a:p>
        </p:txBody>
      </p:sp>
      <p:sp>
        <p:nvSpPr>
          <p:cNvPr id="12" name="Shape 9"/>
          <p:cNvSpPr/>
          <p:nvPr/>
        </p:nvSpPr>
        <p:spPr>
          <a:xfrm>
            <a:off x="777240" y="2350008"/>
            <a:ext cx="3218688" cy="429768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886968" y="2468880"/>
            <a:ext cx="2971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180" dirty="0">
                <a:solidFill>
                  <a:srgbClr val="1F2937"/>
                </a:solidFill>
              </a:rPr>
              <a:t>Digital Services</a:t>
            </a:r>
            <a:endParaRPr lang="en-US" sz="1180" dirty="0"/>
          </a:p>
        </p:txBody>
      </p:sp>
      <p:sp>
        <p:nvSpPr>
          <p:cNvPr id="14" name="Shape 11"/>
          <p:cNvSpPr/>
          <p:nvPr/>
        </p:nvSpPr>
        <p:spPr>
          <a:xfrm>
            <a:off x="4389120" y="2350008"/>
            <a:ext cx="3218688" cy="429768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4498848" y="2468880"/>
            <a:ext cx="2971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180" dirty="0">
                <a:solidFill>
                  <a:srgbClr val="1F2937"/>
                </a:solidFill>
              </a:rPr>
              <a:t>Academic quality</a:t>
            </a:r>
            <a:endParaRPr lang="en-US" sz="1180" dirty="0"/>
          </a:p>
        </p:txBody>
      </p:sp>
      <p:sp>
        <p:nvSpPr>
          <p:cNvPr id="16" name="Shape 13"/>
          <p:cNvSpPr/>
          <p:nvPr/>
        </p:nvSpPr>
        <p:spPr>
          <a:xfrm>
            <a:off x="8001000" y="2350008"/>
            <a:ext cx="3218688" cy="429768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8110728" y="2468880"/>
            <a:ext cx="2971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180" dirty="0">
                <a:solidFill>
                  <a:srgbClr val="1F2937"/>
                </a:solidFill>
              </a:rPr>
              <a:t>Library staff</a:t>
            </a:r>
            <a:endParaRPr lang="en-US" sz="1180" dirty="0"/>
          </a:p>
        </p:txBody>
      </p:sp>
      <p:sp>
        <p:nvSpPr>
          <p:cNvPr id="18" name="Shape 15"/>
          <p:cNvSpPr/>
          <p:nvPr/>
        </p:nvSpPr>
        <p:spPr>
          <a:xfrm>
            <a:off x="777240" y="2962656"/>
            <a:ext cx="3218688" cy="429768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6"/>
          <p:cNvSpPr/>
          <p:nvPr/>
        </p:nvSpPr>
        <p:spPr>
          <a:xfrm>
            <a:off x="886968" y="3081528"/>
            <a:ext cx="2971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180" dirty="0">
                <a:solidFill>
                  <a:srgbClr val="1F2937"/>
                </a:solidFill>
              </a:rPr>
              <a:t>Learner developers</a:t>
            </a:r>
            <a:endParaRPr lang="en-US" sz="1180" dirty="0"/>
          </a:p>
        </p:txBody>
      </p:sp>
      <p:sp>
        <p:nvSpPr>
          <p:cNvPr id="20" name="Shape 17"/>
          <p:cNvSpPr/>
          <p:nvPr/>
        </p:nvSpPr>
        <p:spPr>
          <a:xfrm>
            <a:off x="4389120" y="2962656"/>
            <a:ext cx="3218688" cy="429768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8"/>
          <p:cNvSpPr/>
          <p:nvPr/>
        </p:nvSpPr>
        <p:spPr>
          <a:xfrm>
            <a:off x="4498848" y="3081528"/>
            <a:ext cx="2971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180" dirty="0">
                <a:solidFill>
                  <a:srgbClr val="1F2937"/>
                </a:solidFill>
              </a:rPr>
              <a:t>Careers &amp; employability</a:t>
            </a:r>
            <a:endParaRPr lang="en-US" sz="1180" dirty="0"/>
          </a:p>
        </p:txBody>
      </p:sp>
      <p:sp>
        <p:nvSpPr>
          <p:cNvPr id="22" name="Shape 19"/>
          <p:cNvSpPr/>
          <p:nvPr/>
        </p:nvSpPr>
        <p:spPr>
          <a:xfrm>
            <a:off x="8001000" y="2962656"/>
            <a:ext cx="3218688" cy="429768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0"/>
          <p:cNvSpPr/>
          <p:nvPr/>
        </p:nvSpPr>
        <p:spPr>
          <a:xfrm>
            <a:off x="8110728" y="3081528"/>
            <a:ext cx="2971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180" dirty="0">
                <a:solidFill>
                  <a:srgbClr val="1F2937"/>
                </a:solidFill>
              </a:rPr>
              <a:t>Student support</a:t>
            </a:r>
            <a:endParaRPr lang="en-US" sz="1180" dirty="0"/>
          </a:p>
        </p:txBody>
      </p:sp>
      <p:sp>
        <p:nvSpPr>
          <p:cNvPr id="24" name="Shape 21"/>
          <p:cNvSpPr/>
          <p:nvPr/>
        </p:nvSpPr>
        <p:spPr>
          <a:xfrm>
            <a:off x="777240" y="3575304"/>
            <a:ext cx="3218688" cy="429768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2"/>
          <p:cNvSpPr/>
          <p:nvPr/>
        </p:nvSpPr>
        <p:spPr>
          <a:xfrm>
            <a:off x="886968" y="3694176"/>
            <a:ext cx="2971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180" dirty="0">
                <a:solidFill>
                  <a:srgbClr val="1F2937"/>
                </a:solidFill>
              </a:rPr>
              <a:t>HR &amp; staff development</a:t>
            </a:r>
            <a:endParaRPr lang="en-US" sz="1180" dirty="0"/>
          </a:p>
        </p:txBody>
      </p:sp>
      <p:sp>
        <p:nvSpPr>
          <p:cNvPr id="26" name="Shape 23"/>
          <p:cNvSpPr/>
          <p:nvPr/>
        </p:nvSpPr>
        <p:spPr>
          <a:xfrm>
            <a:off x="4389120" y="3575304"/>
            <a:ext cx="3218688" cy="429768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4"/>
          <p:cNvSpPr/>
          <p:nvPr/>
        </p:nvSpPr>
        <p:spPr>
          <a:xfrm>
            <a:off x="4498848" y="3694176"/>
            <a:ext cx="2971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180" dirty="0">
                <a:solidFill>
                  <a:srgbClr val="1F2937"/>
                </a:solidFill>
              </a:rPr>
              <a:t>External education / technology partners</a:t>
            </a:r>
            <a:endParaRPr lang="en-US" sz="1180" dirty="0"/>
          </a:p>
        </p:txBody>
      </p:sp>
      <p:sp>
        <p:nvSpPr>
          <p:cNvPr id="28" name="Shape 25"/>
          <p:cNvSpPr/>
          <p:nvPr/>
        </p:nvSpPr>
        <p:spPr>
          <a:xfrm>
            <a:off x="731520" y="4343400"/>
            <a:ext cx="10698480" cy="0"/>
          </a:xfrm>
          <a:prstGeom prst="line">
            <a:avLst/>
          </a:prstGeom>
          <a:noFill/>
          <a:ln w="254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6"/>
          <p:cNvSpPr/>
          <p:nvPr/>
        </p:nvSpPr>
        <p:spPr>
          <a:xfrm>
            <a:off x="713232" y="4526280"/>
            <a:ext cx="3657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42642"/>
                </a:solidFill>
              </a:rPr>
              <a:t>Expected First-Year Outcomes</a:t>
            </a:r>
            <a:endParaRPr lang="en-US" sz="1800" dirty="0"/>
          </a:p>
        </p:txBody>
      </p:sp>
      <p:sp>
        <p:nvSpPr>
          <p:cNvPr id="30" name="Text 27"/>
          <p:cNvSpPr/>
          <p:nvPr/>
        </p:nvSpPr>
        <p:spPr>
          <a:xfrm>
            <a:off x="822960" y="4937760"/>
            <a:ext cx="10332720" cy="10515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177800" indent="-177800">
              <a:buSzPct val="100000"/>
              <a:buChar char="•"/>
            </a:pPr>
            <a:r>
              <a:rPr lang="en-US" sz="1450" dirty="0">
                <a:solidFill>
                  <a:srgbClr val="1F2937"/>
                </a:solidFill>
              </a:rPr>
              <a:t>Improved understanding of responsible and permitted AI use.</a:t>
            </a:r>
            <a:endParaRPr lang="en-US" sz="1450" dirty="0"/>
          </a:p>
          <a:p>
            <a:pPr marL="177800" indent="-177800">
              <a:buSzPct val="100000"/>
              <a:buChar char="•"/>
            </a:pPr>
            <a:r>
              <a:rPr lang="en-US" sz="1450" dirty="0">
                <a:solidFill>
                  <a:srgbClr val="1F2937"/>
                </a:solidFill>
              </a:rPr>
              <a:t>Greater student confidence in checking AI outputs for accuracy, bias and fabrication.</a:t>
            </a:r>
            <a:endParaRPr lang="en-US" sz="1450" dirty="0"/>
          </a:p>
          <a:p>
            <a:pPr marL="177800" indent="-177800">
              <a:buSzPct val="100000"/>
              <a:buChar char="•"/>
            </a:pPr>
            <a:r>
              <a:rPr lang="en-US" sz="1450" dirty="0">
                <a:solidFill>
                  <a:srgbClr val="1F2937"/>
                </a:solidFill>
              </a:rPr>
              <a:t>More consistent communication of AI expectations across teams.</a:t>
            </a:r>
            <a:endParaRPr lang="en-US" sz="1450" dirty="0"/>
          </a:p>
          <a:p>
            <a:pPr marL="177800" indent="-177800">
              <a:buSzPct val="100000"/>
              <a:buChar char="•"/>
            </a:pPr>
            <a:r>
              <a:rPr lang="en-US" sz="1450" dirty="0">
                <a:solidFill>
                  <a:srgbClr val="1F2937"/>
                </a:solidFill>
              </a:rPr>
              <a:t>Practical staff-development support for AI-enabled teaching and assessment.</a:t>
            </a:r>
            <a:endParaRPr lang="en-US" sz="1450" dirty="0"/>
          </a:p>
          <a:p>
            <a:pPr marL="177800" indent="-177800">
              <a:buSzPct val="100000"/>
              <a:buChar char="•"/>
            </a:pPr>
            <a:r>
              <a:rPr lang="en-US" sz="1450" dirty="0">
                <a:solidFill>
                  <a:srgbClr val="1F2937"/>
                </a:solidFill>
              </a:rPr>
              <a:t>Evidence-based evaluation of AI-literacy initiatives.</a:t>
            </a:r>
            <a:endParaRPr lang="en-US" sz="1450" dirty="0"/>
          </a:p>
        </p:txBody>
      </p:sp>
      <p:sp>
        <p:nvSpPr>
          <p:cNvPr id="31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Person Specification – Essential Criteria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Qualifications, AI knowledge and ethical awareness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31520" y="1371600"/>
            <a:ext cx="5230368" cy="4434840"/>
          </a:xfrm>
          <a:prstGeom prst="roundRect">
            <a:avLst>
              <a:gd name="adj" fmla="val 1031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731520" y="1371600"/>
            <a:ext cx="54864" cy="4434840"/>
          </a:xfrm>
          <a:prstGeom prst="rect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914400" y="1517904"/>
            <a:ext cx="49103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Knowledge &amp; Qualifications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914400" y="1847088"/>
            <a:ext cx="4910328" cy="383133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endParaRPr lang="en-US" sz="1250" dirty="0"/>
          </a:p>
        </p:txBody>
      </p:sp>
      <p:sp>
        <p:nvSpPr>
          <p:cNvPr id="9" name="Text 6"/>
          <p:cNvSpPr/>
          <p:nvPr/>
        </p:nvSpPr>
        <p:spPr>
          <a:xfrm>
            <a:off x="960120" y="1874520"/>
            <a:ext cx="4736592" cy="35661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177800" indent="-177800">
              <a:buSzPct val="100000"/>
              <a:buChar char="•"/>
            </a:pPr>
            <a:r>
              <a:rPr lang="en-US" sz="1530" dirty="0">
                <a:solidFill>
                  <a:srgbClr val="1F2937"/>
                </a:solidFill>
              </a:rPr>
              <a:t>Relevant bachelor’s degree in AI, computing, education, business, digital technologies or a related discipline</a:t>
            </a:r>
            <a:endParaRPr lang="en-US" sz="1530" dirty="0"/>
          </a:p>
          <a:p>
            <a:pPr marL="177800" indent="-177800">
              <a:buSzPct val="100000"/>
              <a:buChar char="•"/>
            </a:pPr>
            <a:r>
              <a:rPr lang="en-US" sz="1530" dirty="0">
                <a:solidFill>
                  <a:srgbClr val="1F2937"/>
                </a:solidFill>
              </a:rPr>
              <a:t>Knowledge of generative AI and large language models, including capabilities and limitations</a:t>
            </a:r>
            <a:endParaRPr lang="en-US" sz="1530" dirty="0"/>
          </a:p>
          <a:p>
            <a:pPr marL="177800" indent="-177800">
              <a:buSzPct val="100000"/>
              <a:buChar char="•"/>
            </a:pPr>
            <a:r>
              <a:rPr lang="en-US" sz="1530" dirty="0">
                <a:solidFill>
                  <a:srgbClr val="1F2937"/>
                </a:solidFill>
              </a:rPr>
              <a:t>Practical familiarity with ChatGPT, Microsoft Copilot or comparable systems</a:t>
            </a:r>
            <a:endParaRPr lang="en-US" sz="1530" dirty="0"/>
          </a:p>
          <a:p>
            <a:pPr marL="177800" indent="-177800">
              <a:buSzPct val="100000"/>
              <a:buChar char="•"/>
            </a:pPr>
            <a:r>
              <a:rPr lang="en-US" sz="1530" dirty="0">
                <a:solidFill>
                  <a:srgbClr val="1F2937"/>
                </a:solidFill>
              </a:rPr>
              <a:t>Understanding of responsible and ethical AI principles</a:t>
            </a:r>
            <a:endParaRPr lang="en-US" sz="1530" dirty="0"/>
          </a:p>
        </p:txBody>
      </p:sp>
      <p:sp>
        <p:nvSpPr>
          <p:cNvPr id="10" name="Shape 7"/>
          <p:cNvSpPr/>
          <p:nvPr/>
        </p:nvSpPr>
        <p:spPr>
          <a:xfrm>
            <a:off x="6217920" y="1371600"/>
            <a:ext cx="5230368" cy="4434840"/>
          </a:xfrm>
          <a:prstGeom prst="roundRect">
            <a:avLst>
              <a:gd name="adj" fmla="val 1031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6217920" y="1371600"/>
            <a:ext cx="54864" cy="4434840"/>
          </a:xfrm>
          <a:prstGeom prst="rect">
            <a:avLst/>
          </a:prstGeom>
          <a:solidFill>
            <a:srgbClr val="4B6FA7"/>
          </a:solidFill>
          <a:ln w="12700">
            <a:solidFill>
              <a:srgbClr val="4B6FA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6400800" y="1517904"/>
            <a:ext cx="49103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Ethics, Risk &amp; Evaluation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6400800" y="1847088"/>
            <a:ext cx="4910328" cy="383133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endParaRPr lang="en-US" sz="1250" dirty="0"/>
          </a:p>
        </p:txBody>
      </p:sp>
      <p:sp>
        <p:nvSpPr>
          <p:cNvPr id="14" name="Text 11"/>
          <p:cNvSpPr/>
          <p:nvPr/>
        </p:nvSpPr>
        <p:spPr>
          <a:xfrm>
            <a:off x="6446520" y="1874520"/>
            <a:ext cx="4736592" cy="35661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177800" indent="-177800">
              <a:buSzPct val="100000"/>
              <a:buChar char="•"/>
            </a:pPr>
            <a:r>
              <a:rPr lang="en-US" sz="1530" dirty="0">
                <a:solidFill>
                  <a:srgbClr val="1F2937"/>
                </a:solidFill>
              </a:rPr>
              <a:t>Awareness of hallucination, misinformation, bias, privacy and data-security risks</a:t>
            </a:r>
            <a:endParaRPr lang="en-US" sz="1530" dirty="0"/>
          </a:p>
          <a:p>
            <a:pPr marL="177800" indent="-177800">
              <a:buSzPct val="100000"/>
              <a:buChar char="•"/>
            </a:pPr>
            <a:r>
              <a:rPr lang="en-US" sz="1530" dirty="0">
                <a:solidFill>
                  <a:srgbClr val="1F2937"/>
                </a:solidFill>
              </a:rPr>
              <a:t>Understanding of academic integrity and assessment-specific guidance</a:t>
            </a:r>
            <a:endParaRPr lang="en-US" sz="1530" dirty="0"/>
          </a:p>
          <a:p>
            <a:pPr marL="177800" indent="-177800">
              <a:buSzPct val="100000"/>
              <a:buChar char="•"/>
            </a:pPr>
            <a:r>
              <a:rPr lang="en-US" sz="1530" dirty="0">
                <a:solidFill>
                  <a:srgbClr val="1F2937"/>
                </a:solidFill>
              </a:rPr>
              <a:t>Ability to critically evaluate AI-generated information and verify claims using credible sources</a:t>
            </a:r>
            <a:endParaRPr lang="en-US" sz="1530" dirty="0"/>
          </a:p>
          <a:p>
            <a:pPr marL="177800" indent="-177800">
              <a:buSzPct val="100000"/>
              <a:buChar char="•"/>
            </a:pPr>
            <a:r>
              <a:rPr lang="en-US" sz="1530" dirty="0">
                <a:solidFill>
                  <a:srgbClr val="1F2937"/>
                </a:solidFill>
              </a:rPr>
              <a:t>Strong analytical and problem-solving skills</a:t>
            </a:r>
            <a:endParaRPr lang="en-US" sz="153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Person Specification – Essential Criteria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Communication, delivery and collaborative practice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31520" y="1353312"/>
            <a:ext cx="5166360" cy="1234440"/>
          </a:xfrm>
          <a:prstGeom prst="roundRect">
            <a:avLst>
              <a:gd name="adj" fmla="val 3704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731520" y="1353312"/>
            <a:ext cx="54864" cy="1234440"/>
          </a:xfrm>
          <a:prstGeom prst="rect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914400" y="1499616"/>
            <a:ext cx="4846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Communication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914400" y="1828800"/>
            <a:ext cx="4846320" cy="63093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F2937"/>
                </a:solidFill>
              </a:rPr>
              <a:t>Explain technical concepts clearly to non-technical audiences; strong written and verbal skills.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4572000" y="1517904"/>
            <a:ext cx="1078992" cy="347472"/>
          </a:xfrm>
          <a:prstGeom prst="roundRect">
            <a:avLst>
              <a:gd name="adj" fmla="val 21053"/>
            </a:avLst>
          </a:prstGeom>
          <a:solidFill>
            <a:srgbClr val="E8EEF6"/>
          </a:solidFill>
          <a:ln w="12700">
            <a:solidFill>
              <a:srgbClr val="E8EEF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7"/>
          <p:cNvSpPr/>
          <p:nvPr/>
        </p:nvSpPr>
        <p:spPr>
          <a:xfrm>
            <a:off x="4645152" y="1591056"/>
            <a:ext cx="9326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42642"/>
                </a:solidFill>
              </a:rPr>
              <a:t>Essential</a:t>
            </a:r>
            <a:endParaRPr lang="en-US" sz="1050" dirty="0"/>
          </a:p>
        </p:txBody>
      </p:sp>
      <p:sp>
        <p:nvSpPr>
          <p:cNvPr id="11" name="Shape 8"/>
          <p:cNvSpPr/>
          <p:nvPr/>
        </p:nvSpPr>
        <p:spPr>
          <a:xfrm>
            <a:off x="6217920" y="1353312"/>
            <a:ext cx="5166360" cy="1234440"/>
          </a:xfrm>
          <a:prstGeom prst="roundRect">
            <a:avLst>
              <a:gd name="adj" fmla="val 3704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Shape 9"/>
          <p:cNvSpPr/>
          <p:nvPr/>
        </p:nvSpPr>
        <p:spPr>
          <a:xfrm>
            <a:off x="6217920" y="1353312"/>
            <a:ext cx="54864" cy="1234440"/>
          </a:xfrm>
          <a:prstGeom prst="rect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6400800" y="1499616"/>
            <a:ext cx="4846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Training delivery</a:t>
            </a:r>
            <a:endParaRPr lang="en-US" sz="1500" dirty="0"/>
          </a:p>
        </p:txBody>
      </p:sp>
      <p:sp>
        <p:nvSpPr>
          <p:cNvPr id="14" name="Text 11"/>
          <p:cNvSpPr/>
          <p:nvPr/>
        </p:nvSpPr>
        <p:spPr>
          <a:xfrm>
            <a:off x="6400800" y="1828800"/>
            <a:ext cx="4846320" cy="63093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F2937"/>
                </a:solidFill>
              </a:rPr>
              <a:t>Design and deliver engaging workshops, demonstrations and presentations.</a:t>
            </a:r>
            <a:endParaRPr lang="en-US" sz="1400" dirty="0"/>
          </a:p>
        </p:txBody>
      </p:sp>
      <p:sp>
        <p:nvSpPr>
          <p:cNvPr id="15" name="Shape 12"/>
          <p:cNvSpPr/>
          <p:nvPr/>
        </p:nvSpPr>
        <p:spPr>
          <a:xfrm>
            <a:off x="10058400" y="1517904"/>
            <a:ext cx="1078992" cy="347472"/>
          </a:xfrm>
          <a:prstGeom prst="roundRect">
            <a:avLst>
              <a:gd name="adj" fmla="val 21053"/>
            </a:avLst>
          </a:prstGeom>
          <a:solidFill>
            <a:srgbClr val="E8EEF6"/>
          </a:solidFill>
          <a:ln w="12700">
            <a:solidFill>
              <a:srgbClr val="E8EEF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3"/>
          <p:cNvSpPr/>
          <p:nvPr/>
        </p:nvSpPr>
        <p:spPr>
          <a:xfrm>
            <a:off x="10131552" y="1591056"/>
            <a:ext cx="9326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42642"/>
                </a:solidFill>
              </a:rPr>
              <a:t>Essential</a:t>
            </a:r>
            <a:endParaRPr lang="en-US" sz="1050" dirty="0"/>
          </a:p>
        </p:txBody>
      </p:sp>
      <p:sp>
        <p:nvSpPr>
          <p:cNvPr id="17" name="Shape 14"/>
          <p:cNvSpPr/>
          <p:nvPr/>
        </p:nvSpPr>
        <p:spPr>
          <a:xfrm>
            <a:off x="731520" y="2843784"/>
            <a:ext cx="5166360" cy="1234440"/>
          </a:xfrm>
          <a:prstGeom prst="roundRect">
            <a:avLst>
              <a:gd name="adj" fmla="val 3704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Shape 15"/>
          <p:cNvSpPr/>
          <p:nvPr/>
        </p:nvSpPr>
        <p:spPr>
          <a:xfrm>
            <a:off x="731520" y="2843784"/>
            <a:ext cx="54864" cy="1234440"/>
          </a:xfrm>
          <a:prstGeom prst="rect">
            <a:avLst/>
          </a:prstGeom>
          <a:solidFill>
            <a:srgbClr val="4B6FA7"/>
          </a:solidFill>
          <a:ln w="12700">
            <a:solidFill>
              <a:srgbClr val="4B6FA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6"/>
          <p:cNvSpPr/>
          <p:nvPr/>
        </p:nvSpPr>
        <p:spPr>
          <a:xfrm>
            <a:off x="914400" y="2990088"/>
            <a:ext cx="4846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Collaboration</a:t>
            </a:r>
            <a:endParaRPr lang="en-US" sz="1500" dirty="0"/>
          </a:p>
        </p:txBody>
      </p:sp>
      <p:sp>
        <p:nvSpPr>
          <p:cNvPr id="20" name="Text 17"/>
          <p:cNvSpPr/>
          <p:nvPr/>
        </p:nvSpPr>
        <p:spPr>
          <a:xfrm>
            <a:off x="914400" y="3319272"/>
            <a:ext cx="4846320" cy="63093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F2937"/>
                </a:solidFill>
              </a:rPr>
              <a:t>Work effectively with academic and professional-service teams.</a:t>
            </a:r>
            <a:endParaRPr lang="en-US" sz="1400" dirty="0"/>
          </a:p>
        </p:txBody>
      </p:sp>
      <p:sp>
        <p:nvSpPr>
          <p:cNvPr id="21" name="Shape 18"/>
          <p:cNvSpPr/>
          <p:nvPr/>
        </p:nvSpPr>
        <p:spPr>
          <a:xfrm>
            <a:off x="4572000" y="3008376"/>
            <a:ext cx="1078992" cy="347472"/>
          </a:xfrm>
          <a:prstGeom prst="roundRect">
            <a:avLst>
              <a:gd name="adj" fmla="val 21053"/>
            </a:avLst>
          </a:prstGeom>
          <a:solidFill>
            <a:srgbClr val="E8EEF6"/>
          </a:solidFill>
          <a:ln w="12700">
            <a:solidFill>
              <a:srgbClr val="E8EEF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19"/>
          <p:cNvSpPr/>
          <p:nvPr/>
        </p:nvSpPr>
        <p:spPr>
          <a:xfrm>
            <a:off x="4645152" y="3081528"/>
            <a:ext cx="9326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42642"/>
                </a:solidFill>
              </a:rPr>
              <a:t>Essential</a:t>
            </a:r>
            <a:endParaRPr lang="en-US" sz="1050" dirty="0"/>
          </a:p>
        </p:txBody>
      </p:sp>
      <p:sp>
        <p:nvSpPr>
          <p:cNvPr id="23" name="Shape 20"/>
          <p:cNvSpPr/>
          <p:nvPr/>
        </p:nvSpPr>
        <p:spPr>
          <a:xfrm>
            <a:off x="6217920" y="2843784"/>
            <a:ext cx="5166360" cy="1234440"/>
          </a:xfrm>
          <a:prstGeom prst="roundRect">
            <a:avLst>
              <a:gd name="adj" fmla="val 3704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Shape 21"/>
          <p:cNvSpPr/>
          <p:nvPr/>
        </p:nvSpPr>
        <p:spPr>
          <a:xfrm>
            <a:off x="6217920" y="2843784"/>
            <a:ext cx="54864" cy="1234440"/>
          </a:xfrm>
          <a:prstGeom prst="rect">
            <a:avLst/>
          </a:prstGeom>
          <a:solidFill>
            <a:srgbClr val="4B6FA7"/>
          </a:solidFill>
          <a:ln w="12700">
            <a:solidFill>
              <a:srgbClr val="4B6FA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2"/>
          <p:cNvSpPr/>
          <p:nvPr/>
        </p:nvSpPr>
        <p:spPr>
          <a:xfrm>
            <a:off x="6400800" y="2990088"/>
            <a:ext cx="4846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Organisation</a:t>
            </a:r>
            <a:endParaRPr lang="en-US" sz="1500" dirty="0"/>
          </a:p>
        </p:txBody>
      </p:sp>
      <p:sp>
        <p:nvSpPr>
          <p:cNvPr id="26" name="Text 23"/>
          <p:cNvSpPr/>
          <p:nvPr/>
        </p:nvSpPr>
        <p:spPr>
          <a:xfrm>
            <a:off x="6400800" y="3319272"/>
            <a:ext cx="4846320" cy="63093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F2937"/>
                </a:solidFill>
              </a:rPr>
              <a:t>Manage time, priorities and competing responsibilities effectively.</a:t>
            </a:r>
            <a:endParaRPr lang="en-US" sz="1400" dirty="0"/>
          </a:p>
        </p:txBody>
      </p:sp>
      <p:sp>
        <p:nvSpPr>
          <p:cNvPr id="27" name="Shape 24"/>
          <p:cNvSpPr/>
          <p:nvPr/>
        </p:nvSpPr>
        <p:spPr>
          <a:xfrm>
            <a:off x="10058400" y="3008376"/>
            <a:ext cx="1078992" cy="347472"/>
          </a:xfrm>
          <a:prstGeom prst="roundRect">
            <a:avLst>
              <a:gd name="adj" fmla="val 21053"/>
            </a:avLst>
          </a:prstGeom>
          <a:solidFill>
            <a:srgbClr val="E8EEF6"/>
          </a:solidFill>
          <a:ln w="12700">
            <a:solidFill>
              <a:srgbClr val="E8EEF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Text 25"/>
          <p:cNvSpPr/>
          <p:nvPr/>
        </p:nvSpPr>
        <p:spPr>
          <a:xfrm>
            <a:off x="10131552" y="3081528"/>
            <a:ext cx="9326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42642"/>
                </a:solidFill>
              </a:rPr>
              <a:t>Essential</a:t>
            </a:r>
            <a:endParaRPr lang="en-US" sz="1050" dirty="0"/>
          </a:p>
        </p:txBody>
      </p:sp>
      <p:sp>
        <p:nvSpPr>
          <p:cNvPr id="29" name="Shape 26"/>
          <p:cNvSpPr/>
          <p:nvPr/>
        </p:nvSpPr>
        <p:spPr>
          <a:xfrm>
            <a:off x="731520" y="4334256"/>
            <a:ext cx="5166360" cy="1234440"/>
          </a:xfrm>
          <a:prstGeom prst="roundRect">
            <a:avLst>
              <a:gd name="adj" fmla="val 3704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Shape 27"/>
          <p:cNvSpPr/>
          <p:nvPr/>
        </p:nvSpPr>
        <p:spPr>
          <a:xfrm>
            <a:off x="731520" y="4334256"/>
            <a:ext cx="54864" cy="1234440"/>
          </a:xfrm>
          <a:prstGeom prst="rect">
            <a:avLst/>
          </a:prstGeom>
          <a:solidFill>
            <a:srgbClr val="2E7D62"/>
          </a:solidFill>
          <a:ln w="12700">
            <a:solidFill>
              <a:srgbClr val="2E7D6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8"/>
          <p:cNvSpPr/>
          <p:nvPr/>
        </p:nvSpPr>
        <p:spPr>
          <a:xfrm>
            <a:off x="914400" y="4480560"/>
            <a:ext cx="4846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Inclusion</a:t>
            </a:r>
            <a:endParaRPr lang="en-US" sz="1500" dirty="0"/>
          </a:p>
        </p:txBody>
      </p:sp>
      <p:sp>
        <p:nvSpPr>
          <p:cNvPr id="32" name="Text 29"/>
          <p:cNvSpPr/>
          <p:nvPr/>
        </p:nvSpPr>
        <p:spPr>
          <a:xfrm>
            <a:off x="914400" y="4809744"/>
            <a:ext cx="4846320" cy="63093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F2937"/>
                </a:solidFill>
              </a:rPr>
              <a:t>Commit to equality, diversity, accessibility and inclusive education.</a:t>
            </a:r>
            <a:endParaRPr lang="en-US" sz="1400" dirty="0"/>
          </a:p>
        </p:txBody>
      </p:sp>
      <p:sp>
        <p:nvSpPr>
          <p:cNvPr id="33" name="Shape 30"/>
          <p:cNvSpPr/>
          <p:nvPr/>
        </p:nvSpPr>
        <p:spPr>
          <a:xfrm>
            <a:off x="4572000" y="4498848"/>
            <a:ext cx="1078992" cy="347472"/>
          </a:xfrm>
          <a:prstGeom prst="roundRect">
            <a:avLst>
              <a:gd name="adj" fmla="val 21053"/>
            </a:avLst>
          </a:prstGeom>
          <a:solidFill>
            <a:srgbClr val="E8EEF6"/>
          </a:solidFill>
          <a:ln w="12700">
            <a:solidFill>
              <a:srgbClr val="E8EEF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4" name="Text 31"/>
          <p:cNvSpPr/>
          <p:nvPr/>
        </p:nvSpPr>
        <p:spPr>
          <a:xfrm>
            <a:off x="4645152" y="4572000"/>
            <a:ext cx="9326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42642"/>
                </a:solidFill>
              </a:rPr>
              <a:t>Essential</a:t>
            </a:r>
            <a:endParaRPr lang="en-US" sz="1050" dirty="0"/>
          </a:p>
        </p:txBody>
      </p:sp>
      <p:sp>
        <p:nvSpPr>
          <p:cNvPr id="35" name="Shape 32"/>
          <p:cNvSpPr/>
          <p:nvPr/>
        </p:nvSpPr>
        <p:spPr>
          <a:xfrm>
            <a:off x="6217920" y="4334256"/>
            <a:ext cx="5166360" cy="1234440"/>
          </a:xfrm>
          <a:prstGeom prst="roundRect">
            <a:avLst>
              <a:gd name="adj" fmla="val 3704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Shape 33"/>
          <p:cNvSpPr/>
          <p:nvPr/>
        </p:nvSpPr>
        <p:spPr>
          <a:xfrm>
            <a:off x="6217920" y="4334256"/>
            <a:ext cx="54864" cy="1234440"/>
          </a:xfrm>
          <a:prstGeom prst="rect">
            <a:avLst/>
          </a:prstGeom>
          <a:solidFill>
            <a:srgbClr val="2E7D62"/>
          </a:solidFill>
          <a:ln w="12700">
            <a:solidFill>
              <a:srgbClr val="2E7D6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7" name="Text 34"/>
          <p:cNvSpPr/>
          <p:nvPr/>
        </p:nvSpPr>
        <p:spPr>
          <a:xfrm>
            <a:off x="6400800" y="4480560"/>
            <a:ext cx="4846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Adaptability</a:t>
            </a:r>
            <a:endParaRPr lang="en-US" sz="1500" dirty="0"/>
          </a:p>
        </p:txBody>
      </p:sp>
      <p:sp>
        <p:nvSpPr>
          <p:cNvPr id="38" name="Text 35"/>
          <p:cNvSpPr/>
          <p:nvPr/>
        </p:nvSpPr>
        <p:spPr>
          <a:xfrm>
            <a:off x="6400800" y="4809744"/>
            <a:ext cx="4846320" cy="63093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F2937"/>
                </a:solidFill>
              </a:rPr>
              <a:t>Respond to rapidly changing technologies and maintain current professional knowledge.</a:t>
            </a:r>
            <a:endParaRPr lang="en-US" sz="1400" dirty="0"/>
          </a:p>
        </p:txBody>
      </p:sp>
      <p:sp>
        <p:nvSpPr>
          <p:cNvPr id="39" name="Shape 36"/>
          <p:cNvSpPr/>
          <p:nvPr/>
        </p:nvSpPr>
        <p:spPr>
          <a:xfrm>
            <a:off x="10058400" y="4498848"/>
            <a:ext cx="1078992" cy="347472"/>
          </a:xfrm>
          <a:prstGeom prst="roundRect">
            <a:avLst>
              <a:gd name="adj" fmla="val 21053"/>
            </a:avLst>
          </a:prstGeom>
          <a:solidFill>
            <a:srgbClr val="E8EEF6"/>
          </a:solidFill>
          <a:ln w="12700">
            <a:solidFill>
              <a:srgbClr val="E8EEF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0" name="Text 37"/>
          <p:cNvSpPr/>
          <p:nvPr/>
        </p:nvSpPr>
        <p:spPr>
          <a:xfrm>
            <a:off x="10131552" y="4572000"/>
            <a:ext cx="9326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42642"/>
                </a:solidFill>
              </a:rPr>
              <a:t>Essential</a:t>
            </a:r>
            <a:endParaRPr lang="en-US" sz="1050" dirty="0"/>
          </a:p>
        </p:txBody>
      </p:sp>
      <p:sp>
        <p:nvSpPr>
          <p:cNvPr id="41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Desirable Criteria and Personal Qualities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What would differentiate a strong candidate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31520" y="1234440"/>
            <a:ext cx="2926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42642"/>
                </a:solidFill>
              </a:rPr>
              <a:t>Desirable Experience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868680" y="1664208"/>
            <a:ext cx="5166360" cy="43159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177800" indent="-177800">
              <a:buSzPct val="100000"/>
              <a:buChar char="•"/>
            </a:pPr>
            <a:r>
              <a:rPr lang="en-US" sz="1450" dirty="0">
                <a:solidFill>
                  <a:srgbClr val="1F2937"/>
                </a:solidFill>
              </a:rPr>
              <a:t>Experience using AI in an educational or professional setting</a:t>
            </a:r>
            <a:endParaRPr lang="en-US" sz="1450" dirty="0"/>
          </a:p>
          <a:p>
            <a:pPr marL="177800" indent="-177800">
              <a:buSzPct val="100000"/>
              <a:buChar char="•"/>
            </a:pPr>
            <a:r>
              <a:rPr lang="en-US" sz="1450" dirty="0">
                <a:solidFill>
                  <a:srgbClr val="1F2937"/>
                </a:solidFill>
              </a:rPr>
              <a:t>Experience working in higher education</a:t>
            </a:r>
            <a:endParaRPr lang="en-US" sz="1450" dirty="0"/>
          </a:p>
          <a:p>
            <a:pPr marL="177800" indent="-177800">
              <a:buSzPct val="100000"/>
              <a:buChar char="•"/>
            </a:pPr>
            <a:r>
              <a:rPr lang="en-US" sz="1450" dirty="0">
                <a:solidFill>
                  <a:srgbClr val="1F2937"/>
                </a:solidFill>
              </a:rPr>
              <a:t>Student training, mentoring, teaching or facilitation experience</a:t>
            </a:r>
            <a:endParaRPr lang="en-US" sz="1450" dirty="0"/>
          </a:p>
          <a:p>
            <a:pPr marL="177800" indent="-177800">
              <a:buSzPct val="100000"/>
              <a:buChar char="•"/>
            </a:pPr>
            <a:r>
              <a:rPr lang="en-US" sz="1450" dirty="0">
                <a:solidFill>
                  <a:srgbClr val="1F2937"/>
                </a:solidFill>
              </a:rPr>
              <a:t>Knowledge of assessment design and academic-integrity procedures</a:t>
            </a:r>
            <a:endParaRPr lang="en-US" sz="1450" dirty="0"/>
          </a:p>
          <a:p>
            <a:pPr marL="177800" indent="-177800">
              <a:buSzPct val="100000"/>
              <a:buChar char="•"/>
            </a:pPr>
            <a:r>
              <a:rPr lang="en-US" sz="1450" dirty="0">
                <a:solidFill>
                  <a:srgbClr val="1F2937"/>
                </a:solidFill>
              </a:rPr>
              <a:t>Experience evaluating training, feedback or learning outcomes</a:t>
            </a:r>
            <a:endParaRPr lang="en-US" sz="1450" dirty="0"/>
          </a:p>
          <a:p>
            <a:pPr marL="177800" indent="-177800">
              <a:buSzPct val="100000"/>
              <a:buChar char="•"/>
            </a:pPr>
            <a:r>
              <a:rPr lang="en-US" sz="1450" dirty="0">
                <a:solidFill>
                  <a:srgbClr val="1F2937"/>
                </a:solidFill>
              </a:rPr>
              <a:t>Familiarity with AI governance, policy or regulatory frameworks</a:t>
            </a:r>
            <a:endParaRPr lang="en-US" sz="1450" dirty="0"/>
          </a:p>
          <a:p>
            <a:pPr marL="177800" indent="-177800">
              <a:buSzPct val="100000"/>
              <a:buChar char="•"/>
            </a:pPr>
            <a:r>
              <a:rPr lang="en-US" sz="1450" dirty="0">
                <a:solidFill>
                  <a:srgbClr val="1F2937"/>
                </a:solidFill>
              </a:rPr>
              <a:t>Knowledge of digital accessibility and inclusive technology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6309360" y="1234440"/>
            <a:ext cx="5074920" cy="4709160"/>
          </a:xfrm>
          <a:prstGeom prst="roundRect">
            <a:avLst>
              <a:gd name="adj" fmla="val 971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Shape 5"/>
          <p:cNvSpPr/>
          <p:nvPr/>
        </p:nvSpPr>
        <p:spPr>
          <a:xfrm>
            <a:off x="6309360" y="1234440"/>
            <a:ext cx="54864" cy="4709160"/>
          </a:xfrm>
          <a:prstGeom prst="rect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6492240" y="1380744"/>
            <a:ext cx="4754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Personal Qualities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6492240" y="1709928"/>
            <a:ext cx="4754880" cy="41056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F2937"/>
                </a:solidFill>
              </a:rPr>
              <a:t>Intellectual curiosity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1F2937"/>
                </a:solidFill>
              </a:rPr>
              <a:t>Professional integrity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1F2937"/>
                </a:solidFill>
              </a:rPr>
              <a:t>Sound judgement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1F2937"/>
                </a:solidFill>
              </a:rPr>
              <a:t>Adaptability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1F2937"/>
                </a:solidFill>
              </a:rPr>
              <a:t>Innovative mindset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1F2937"/>
                </a:solidFill>
              </a:rPr>
              <a:t>Empathy and constructive engagement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6629400" y="4892040"/>
            <a:ext cx="4434840" cy="7589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350" i="1" dirty="0">
                <a:solidFill>
                  <a:srgbClr val="142642"/>
                </a:solidFill>
              </a:rPr>
              <a:t>The strongest candidate will recognise where AI adds educational value and where human judgement, originality, critical reasoning and interpersonal support must remain central.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Academic Rationale for Recruitment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Why these selection criteria matter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31520" y="1298448"/>
            <a:ext cx="10744200" cy="941832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731520" y="1298448"/>
            <a:ext cx="73152" cy="941832"/>
          </a:xfrm>
          <a:prstGeom prst="rect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960120" y="1408176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b="1" dirty="0">
                <a:solidFill>
                  <a:srgbClr val="142642"/>
                </a:solidFill>
              </a:rPr>
              <a:t>AI capability + critical thinking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3657600" y="1399032"/>
            <a:ext cx="6355080" cy="56692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270" dirty="0">
                <a:solidFill>
                  <a:srgbClr val="1F2937"/>
                </a:solidFill>
              </a:rPr>
              <a:t>Large language models can support learning and productivity but also create risks of inaccurate outputs, bias and over-reliance. Candidates therefore need verification and critical-evaluation skills.</a:t>
            </a:r>
            <a:endParaRPr lang="en-US" sz="1270" dirty="0"/>
          </a:p>
        </p:txBody>
      </p:sp>
      <p:sp>
        <p:nvSpPr>
          <p:cNvPr id="9" name="Text 6"/>
          <p:cNvSpPr/>
          <p:nvPr/>
        </p:nvSpPr>
        <p:spPr>
          <a:xfrm>
            <a:off x="10058400" y="1481328"/>
            <a:ext cx="1143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i="1" dirty="0">
                <a:solidFill>
                  <a:srgbClr val="627084"/>
                </a:solidFill>
              </a:rPr>
              <a:t>Kasneci et al. (2023)</a:t>
            </a:r>
            <a:endParaRPr lang="en-US" sz="1020" dirty="0"/>
          </a:p>
        </p:txBody>
      </p:sp>
      <p:sp>
        <p:nvSpPr>
          <p:cNvPr id="10" name="Shape 7"/>
          <p:cNvSpPr/>
          <p:nvPr/>
        </p:nvSpPr>
        <p:spPr>
          <a:xfrm>
            <a:off x="731520" y="2468880"/>
            <a:ext cx="10744200" cy="941832"/>
          </a:xfrm>
          <a:prstGeom prst="roundRect">
            <a:avLst>
              <a:gd name="adj" fmla="val 3883"/>
            </a:avLst>
          </a:prstGeom>
          <a:solidFill>
            <a:srgbClr val="F8FAFD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731520" y="2468880"/>
            <a:ext cx="73152" cy="941832"/>
          </a:xfrm>
          <a:prstGeom prst="rect">
            <a:avLst/>
          </a:prstGeom>
          <a:solidFill>
            <a:srgbClr val="4B6FA7"/>
          </a:solidFill>
          <a:ln w="12700">
            <a:solidFill>
              <a:srgbClr val="4B6FA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960120" y="2578608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b="1" dirty="0">
                <a:solidFill>
                  <a:srgbClr val="142642"/>
                </a:solidFill>
              </a:rPr>
              <a:t>Academic integrity + education</a:t>
            </a:r>
            <a:endParaRPr lang="en-US" sz="1450" dirty="0"/>
          </a:p>
        </p:txBody>
      </p:sp>
      <p:sp>
        <p:nvSpPr>
          <p:cNvPr id="13" name="Text 10"/>
          <p:cNvSpPr/>
          <p:nvPr/>
        </p:nvSpPr>
        <p:spPr>
          <a:xfrm>
            <a:off x="3657600" y="2569464"/>
            <a:ext cx="6355080" cy="56692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270" dirty="0">
                <a:solidFill>
                  <a:srgbClr val="1F2937"/>
                </a:solidFill>
              </a:rPr>
              <a:t>AI governance should not be treated as a simple policing exercise. Clear expectations, education and appropriate assessment design are central.</a:t>
            </a:r>
            <a:endParaRPr lang="en-US" sz="1270" dirty="0"/>
          </a:p>
        </p:txBody>
      </p:sp>
      <p:sp>
        <p:nvSpPr>
          <p:cNvPr id="14" name="Text 11"/>
          <p:cNvSpPr/>
          <p:nvPr/>
        </p:nvSpPr>
        <p:spPr>
          <a:xfrm>
            <a:off x="10058400" y="2651760"/>
            <a:ext cx="1143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i="1" dirty="0">
                <a:solidFill>
                  <a:srgbClr val="627084"/>
                </a:solidFill>
              </a:rPr>
              <a:t>Cotton et al. (2024); Perkins (2023)</a:t>
            </a:r>
            <a:endParaRPr lang="en-US" sz="1020" dirty="0"/>
          </a:p>
        </p:txBody>
      </p:sp>
      <p:sp>
        <p:nvSpPr>
          <p:cNvPr id="15" name="Shape 12"/>
          <p:cNvSpPr/>
          <p:nvPr/>
        </p:nvSpPr>
        <p:spPr>
          <a:xfrm>
            <a:off x="731520" y="3639312"/>
            <a:ext cx="10744200" cy="941832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731520" y="3639312"/>
            <a:ext cx="73152" cy="941832"/>
          </a:xfrm>
          <a:prstGeom prst="rect">
            <a:avLst/>
          </a:prstGeom>
          <a:solidFill>
            <a:srgbClr val="2E7D62"/>
          </a:solidFill>
          <a:ln w="12700">
            <a:solidFill>
              <a:srgbClr val="2E7D6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960120" y="3749040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b="1" dirty="0">
                <a:solidFill>
                  <a:srgbClr val="142642"/>
                </a:solidFill>
              </a:rPr>
              <a:t>Cross-institutional collaboration</a:t>
            </a:r>
            <a:endParaRPr lang="en-US" sz="1450" dirty="0"/>
          </a:p>
        </p:txBody>
      </p:sp>
      <p:sp>
        <p:nvSpPr>
          <p:cNvPr id="18" name="Text 15"/>
          <p:cNvSpPr/>
          <p:nvPr/>
        </p:nvSpPr>
        <p:spPr>
          <a:xfrm>
            <a:off x="3657600" y="3739896"/>
            <a:ext cx="6355080" cy="56692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270" dirty="0">
                <a:solidFill>
                  <a:srgbClr val="1F2937"/>
                </a:solidFill>
              </a:rPr>
              <a:t>University AI adoption involves pedagogical, governance and operational dimensions; the role must work across academic and professional services.</a:t>
            </a:r>
            <a:endParaRPr lang="en-US" sz="1270" dirty="0"/>
          </a:p>
        </p:txBody>
      </p:sp>
      <p:sp>
        <p:nvSpPr>
          <p:cNvPr id="19" name="Text 16"/>
          <p:cNvSpPr/>
          <p:nvPr/>
        </p:nvSpPr>
        <p:spPr>
          <a:xfrm>
            <a:off x="10058400" y="3822192"/>
            <a:ext cx="1143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i="1" dirty="0">
                <a:solidFill>
                  <a:srgbClr val="627084"/>
                </a:solidFill>
              </a:rPr>
              <a:t>Chan (2023)</a:t>
            </a:r>
            <a:endParaRPr lang="en-US" sz="1020" dirty="0"/>
          </a:p>
        </p:txBody>
      </p:sp>
      <p:sp>
        <p:nvSpPr>
          <p:cNvPr id="20" name="Shape 17"/>
          <p:cNvSpPr/>
          <p:nvPr/>
        </p:nvSpPr>
        <p:spPr>
          <a:xfrm>
            <a:off x="731520" y="4809744"/>
            <a:ext cx="10744200" cy="941832"/>
          </a:xfrm>
          <a:prstGeom prst="roundRect">
            <a:avLst>
              <a:gd name="adj" fmla="val 3883"/>
            </a:avLst>
          </a:prstGeom>
          <a:solidFill>
            <a:srgbClr val="F8FAFD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Shape 18"/>
          <p:cNvSpPr/>
          <p:nvPr/>
        </p:nvSpPr>
        <p:spPr>
          <a:xfrm>
            <a:off x="731520" y="4809744"/>
            <a:ext cx="73152" cy="941832"/>
          </a:xfrm>
          <a:prstGeom prst="rect">
            <a:avLst/>
          </a:prstGeom>
          <a:solidFill>
            <a:srgbClr val="7C5CA5"/>
          </a:solidFill>
          <a:ln w="12700">
            <a:solidFill>
              <a:srgbClr val="7C5CA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19"/>
          <p:cNvSpPr/>
          <p:nvPr/>
        </p:nvSpPr>
        <p:spPr>
          <a:xfrm>
            <a:off x="960120" y="4919472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b="1" dirty="0">
                <a:solidFill>
                  <a:srgbClr val="142642"/>
                </a:solidFill>
              </a:rPr>
              <a:t>Balanced, student-centred practice</a:t>
            </a:r>
            <a:endParaRPr lang="en-US" sz="1450" dirty="0"/>
          </a:p>
        </p:txBody>
      </p:sp>
      <p:sp>
        <p:nvSpPr>
          <p:cNvPr id="23" name="Text 20"/>
          <p:cNvSpPr/>
          <p:nvPr/>
        </p:nvSpPr>
        <p:spPr>
          <a:xfrm>
            <a:off x="3657600" y="4910328"/>
            <a:ext cx="6355080" cy="56692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270" dirty="0">
                <a:solidFill>
                  <a:srgbClr val="1F2937"/>
                </a:solidFill>
              </a:rPr>
              <a:t>AI creates both opportunities and risks, including digital-literacy gaps and anxiety; communication, empathy and inclusive practice are therefore essential.</a:t>
            </a:r>
            <a:endParaRPr lang="en-US" sz="1270" dirty="0"/>
          </a:p>
        </p:txBody>
      </p:sp>
      <p:sp>
        <p:nvSpPr>
          <p:cNvPr id="24" name="Text 21"/>
          <p:cNvSpPr/>
          <p:nvPr/>
        </p:nvSpPr>
        <p:spPr>
          <a:xfrm>
            <a:off x="10058400" y="4992624"/>
            <a:ext cx="1143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020" i="1" dirty="0">
                <a:solidFill>
                  <a:srgbClr val="627084"/>
                </a:solidFill>
              </a:rPr>
              <a:t>Dempere et al. (2023)</a:t>
            </a:r>
            <a:endParaRPr lang="en-US" sz="1020" dirty="0"/>
          </a:p>
        </p:txBody>
      </p:sp>
      <p:sp>
        <p:nvSpPr>
          <p:cNvPr id="25" name="Text 22"/>
          <p:cNvSpPr/>
          <p:nvPr/>
        </p:nvSpPr>
        <p:spPr>
          <a:xfrm>
            <a:off x="640080" y="6071616"/>
            <a:ext cx="108813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i="1" dirty="0">
                <a:solidFill>
                  <a:srgbClr val="6C7687"/>
                </a:solidFill>
              </a:rPr>
              <a:t>The role should strengthen existing UWTSD AI initiatives rather than duplicate them (UWTSD, 2025).</a:t>
            </a:r>
            <a:endParaRPr lang="en-US" sz="950" dirty="0"/>
          </a:p>
        </p:txBody>
      </p:sp>
      <p:sp>
        <p:nvSpPr>
          <p:cNvPr id="26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Recommended Initial Training Priorities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Development areas for the successful postholder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13232" y="1298448"/>
            <a:ext cx="5230368" cy="941832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850392" y="1499616"/>
            <a:ext cx="438912" cy="438912"/>
          </a:xfrm>
          <a:prstGeom prst="ellipse">
            <a:avLst/>
          </a:prstGeom>
          <a:solidFill>
            <a:srgbClr val="142642"/>
          </a:solidFill>
          <a:ln w="12700">
            <a:solidFill>
              <a:srgbClr val="14264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850392" y="1591056"/>
            <a:ext cx="43891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1</a:t>
            </a:r>
            <a:endParaRPr lang="en-US" sz="1050" dirty="0"/>
          </a:p>
        </p:txBody>
      </p:sp>
      <p:sp>
        <p:nvSpPr>
          <p:cNvPr id="8" name="Text 5"/>
          <p:cNvSpPr/>
          <p:nvPr/>
        </p:nvSpPr>
        <p:spPr>
          <a:xfrm>
            <a:off x="1444752" y="1405000"/>
            <a:ext cx="1874520" cy="54580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42642"/>
                </a:solidFill>
              </a:rPr>
              <a:t>Understanding Generative AI</a:t>
            </a:r>
            <a:endParaRPr lang="en-US" sz="1350" dirty="0"/>
          </a:p>
        </p:txBody>
      </p:sp>
      <p:sp>
        <p:nvSpPr>
          <p:cNvPr id="9" name="Text 6"/>
          <p:cNvSpPr/>
          <p:nvPr/>
        </p:nvSpPr>
        <p:spPr>
          <a:xfrm>
            <a:off x="3364992" y="1408176"/>
            <a:ext cx="2359152" cy="5303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140" dirty="0">
                <a:solidFill>
                  <a:srgbClr val="1F2937"/>
                </a:solidFill>
              </a:rPr>
              <a:t>Core concepts, capabilities, limitations and appropriate educational uses.</a:t>
            </a:r>
            <a:endParaRPr lang="en-US" sz="1140" dirty="0"/>
          </a:p>
        </p:txBody>
      </p:sp>
      <p:sp>
        <p:nvSpPr>
          <p:cNvPr id="10" name="Shape 7"/>
          <p:cNvSpPr/>
          <p:nvPr/>
        </p:nvSpPr>
        <p:spPr>
          <a:xfrm>
            <a:off x="713232" y="2459736"/>
            <a:ext cx="5230368" cy="941832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850392" y="2660904"/>
            <a:ext cx="438912" cy="438912"/>
          </a:xfrm>
          <a:prstGeom prst="ellipse">
            <a:avLst/>
          </a:prstGeom>
          <a:solidFill>
            <a:srgbClr val="142642"/>
          </a:solidFill>
          <a:ln w="12700">
            <a:solidFill>
              <a:srgbClr val="14264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850392" y="2752344"/>
            <a:ext cx="43891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2</a:t>
            </a:r>
            <a:endParaRPr lang="en-US" sz="1050" dirty="0"/>
          </a:p>
        </p:txBody>
      </p:sp>
      <p:sp>
        <p:nvSpPr>
          <p:cNvPr id="13" name="Text 10"/>
          <p:cNvSpPr/>
          <p:nvPr/>
        </p:nvSpPr>
        <p:spPr>
          <a:xfrm>
            <a:off x="1444752" y="2705808"/>
            <a:ext cx="18745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42642"/>
                </a:solidFill>
              </a:rPr>
              <a:t>Prompting and Iteration</a:t>
            </a:r>
            <a:endParaRPr lang="en-US" sz="1350" dirty="0"/>
          </a:p>
        </p:txBody>
      </p:sp>
      <p:sp>
        <p:nvSpPr>
          <p:cNvPr id="14" name="Text 11"/>
          <p:cNvSpPr/>
          <p:nvPr/>
        </p:nvSpPr>
        <p:spPr>
          <a:xfrm>
            <a:off x="3364992" y="2569464"/>
            <a:ext cx="2359152" cy="5303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140" dirty="0">
                <a:solidFill>
                  <a:srgbClr val="1F2937"/>
                </a:solidFill>
              </a:rPr>
              <a:t>How to frame, refine and test prompts without treating AI output as authoritative.</a:t>
            </a:r>
            <a:endParaRPr lang="en-US" sz="1140" dirty="0"/>
          </a:p>
        </p:txBody>
      </p:sp>
      <p:sp>
        <p:nvSpPr>
          <p:cNvPr id="15" name="Shape 12"/>
          <p:cNvSpPr/>
          <p:nvPr/>
        </p:nvSpPr>
        <p:spPr>
          <a:xfrm>
            <a:off x="713232" y="3621024"/>
            <a:ext cx="5230368" cy="941832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850392" y="3822192"/>
            <a:ext cx="438912" cy="438912"/>
          </a:xfrm>
          <a:prstGeom prst="ellipse">
            <a:avLst/>
          </a:prstGeom>
          <a:solidFill>
            <a:srgbClr val="142642"/>
          </a:solidFill>
          <a:ln w="12700">
            <a:solidFill>
              <a:srgbClr val="14264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4"/>
          <p:cNvSpPr/>
          <p:nvPr/>
        </p:nvSpPr>
        <p:spPr>
          <a:xfrm>
            <a:off x="850392" y="3913632"/>
            <a:ext cx="43891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3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1444752" y="3727576"/>
            <a:ext cx="1928181" cy="52434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42642"/>
                </a:solidFill>
              </a:rPr>
              <a:t>Verification and Critical Thinking</a:t>
            </a:r>
            <a:endParaRPr lang="en-US" sz="1350" dirty="0"/>
          </a:p>
        </p:txBody>
      </p:sp>
      <p:sp>
        <p:nvSpPr>
          <p:cNvPr id="19" name="Text 16"/>
          <p:cNvSpPr/>
          <p:nvPr/>
        </p:nvSpPr>
        <p:spPr>
          <a:xfrm>
            <a:off x="3364992" y="3730752"/>
            <a:ext cx="2359152" cy="5303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140" dirty="0">
                <a:solidFill>
                  <a:srgbClr val="1F2937"/>
                </a:solidFill>
              </a:rPr>
              <a:t>Hallucinations, fabricated references, source checking and evidence verification.</a:t>
            </a:r>
            <a:endParaRPr lang="en-US" sz="1140" dirty="0"/>
          </a:p>
        </p:txBody>
      </p:sp>
      <p:sp>
        <p:nvSpPr>
          <p:cNvPr id="20" name="Shape 17"/>
          <p:cNvSpPr/>
          <p:nvPr/>
        </p:nvSpPr>
        <p:spPr>
          <a:xfrm>
            <a:off x="713232" y="4782312"/>
            <a:ext cx="5230368" cy="941832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Shape 18"/>
          <p:cNvSpPr/>
          <p:nvPr/>
        </p:nvSpPr>
        <p:spPr>
          <a:xfrm>
            <a:off x="850392" y="4983480"/>
            <a:ext cx="438912" cy="438912"/>
          </a:xfrm>
          <a:prstGeom prst="ellipse">
            <a:avLst/>
          </a:prstGeom>
          <a:solidFill>
            <a:srgbClr val="142642"/>
          </a:solidFill>
          <a:ln w="12700">
            <a:solidFill>
              <a:srgbClr val="14264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19"/>
          <p:cNvSpPr/>
          <p:nvPr/>
        </p:nvSpPr>
        <p:spPr>
          <a:xfrm>
            <a:off x="850392" y="5074920"/>
            <a:ext cx="43891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</a:rPr>
              <a:t>4</a:t>
            </a:r>
            <a:endParaRPr lang="en-US" sz="1050" dirty="0"/>
          </a:p>
        </p:txBody>
      </p:sp>
      <p:sp>
        <p:nvSpPr>
          <p:cNvPr id="23" name="Text 20"/>
          <p:cNvSpPr/>
          <p:nvPr/>
        </p:nvSpPr>
        <p:spPr>
          <a:xfrm>
            <a:off x="1444752" y="5028384"/>
            <a:ext cx="18745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42642"/>
                </a:solidFill>
              </a:rPr>
              <a:t>Academic Integrity</a:t>
            </a:r>
            <a:endParaRPr lang="en-US" sz="1350" dirty="0"/>
          </a:p>
        </p:txBody>
      </p:sp>
      <p:sp>
        <p:nvSpPr>
          <p:cNvPr id="24" name="Text 21"/>
          <p:cNvSpPr/>
          <p:nvPr/>
        </p:nvSpPr>
        <p:spPr>
          <a:xfrm>
            <a:off x="3364992" y="4892040"/>
            <a:ext cx="2359152" cy="5303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140" dirty="0">
                <a:solidFill>
                  <a:srgbClr val="1F2937"/>
                </a:solidFill>
              </a:rPr>
              <a:t>Permitted and prohibited uses, disclosure, expectations and responsible authorship.</a:t>
            </a:r>
            <a:endParaRPr lang="en-US" sz="1140" dirty="0"/>
          </a:p>
        </p:txBody>
      </p:sp>
      <p:sp>
        <p:nvSpPr>
          <p:cNvPr id="25" name="Shape 22"/>
          <p:cNvSpPr/>
          <p:nvPr/>
        </p:nvSpPr>
        <p:spPr>
          <a:xfrm>
            <a:off x="6336792" y="1298448"/>
            <a:ext cx="5230368" cy="941832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Shape 23"/>
          <p:cNvSpPr/>
          <p:nvPr/>
        </p:nvSpPr>
        <p:spPr>
          <a:xfrm>
            <a:off x="6473952" y="1499616"/>
            <a:ext cx="438912" cy="438912"/>
          </a:xfrm>
          <a:prstGeom prst="ellipse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4"/>
          <p:cNvSpPr/>
          <p:nvPr/>
        </p:nvSpPr>
        <p:spPr>
          <a:xfrm>
            <a:off x="6473952" y="1591056"/>
            <a:ext cx="43891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42642"/>
                </a:solidFill>
              </a:rPr>
              <a:t>5</a:t>
            </a:r>
            <a:endParaRPr lang="en-US" sz="1050" dirty="0"/>
          </a:p>
        </p:txBody>
      </p:sp>
      <p:sp>
        <p:nvSpPr>
          <p:cNvPr id="28" name="Text 25"/>
          <p:cNvSpPr/>
          <p:nvPr/>
        </p:nvSpPr>
        <p:spPr>
          <a:xfrm>
            <a:off x="7068312" y="1405000"/>
            <a:ext cx="1895984" cy="706791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42642"/>
                </a:solidFill>
              </a:rPr>
              <a:t>Responsible and Ethical AI</a:t>
            </a:r>
            <a:endParaRPr lang="en-US" sz="1350" dirty="0"/>
          </a:p>
        </p:txBody>
      </p:sp>
      <p:sp>
        <p:nvSpPr>
          <p:cNvPr id="29" name="Text 26"/>
          <p:cNvSpPr/>
          <p:nvPr/>
        </p:nvSpPr>
        <p:spPr>
          <a:xfrm>
            <a:off x="8988552" y="1408176"/>
            <a:ext cx="2359152" cy="5303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140" dirty="0">
                <a:solidFill>
                  <a:srgbClr val="1F2937"/>
                </a:solidFill>
              </a:rPr>
              <a:t>Privacy, bias, fairness, copyright, accessibility and human oversight.</a:t>
            </a:r>
            <a:endParaRPr lang="en-US" sz="1140" dirty="0"/>
          </a:p>
        </p:txBody>
      </p:sp>
      <p:sp>
        <p:nvSpPr>
          <p:cNvPr id="30" name="Shape 27"/>
          <p:cNvSpPr/>
          <p:nvPr/>
        </p:nvSpPr>
        <p:spPr>
          <a:xfrm>
            <a:off x="6336792" y="2459736"/>
            <a:ext cx="5230368" cy="941832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Shape 28"/>
          <p:cNvSpPr/>
          <p:nvPr/>
        </p:nvSpPr>
        <p:spPr>
          <a:xfrm>
            <a:off x="6473952" y="2660904"/>
            <a:ext cx="438912" cy="438912"/>
          </a:xfrm>
          <a:prstGeom prst="ellipse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 29"/>
          <p:cNvSpPr/>
          <p:nvPr/>
        </p:nvSpPr>
        <p:spPr>
          <a:xfrm>
            <a:off x="6473952" y="2752344"/>
            <a:ext cx="43891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42642"/>
                </a:solidFill>
              </a:rPr>
              <a:t>6</a:t>
            </a:r>
            <a:endParaRPr lang="en-US" sz="1050" dirty="0"/>
          </a:p>
        </p:txBody>
      </p:sp>
      <p:sp>
        <p:nvSpPr>
          <p:cNvPr id="33" name="Text 30"/>
          <p:cNvSpPr/>
          <p:nvPr/>
        </p:nvSpPr>
        <p:spPr>
          <a:xfrm>
            <a:off x="7068312" y="2566288"/>
            <a:ext cx="1895984" cy="53507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42642"/>
                </a:solidFill>
              </a:rPr>
              <a:t>AI for Employability</a:t>
            </a:r>
            <a:endParaRPr lang="en-US" sz="1350" dirty="0"/>
          </a:p>
        </p:txBody>
      </p:sp>
      <p:sp>
        <p:nvSpPr>
          <p:cNvPr id="34" name="Text 31"/>
          <p:cNvSpPr/>
          <p:nvPr/>
        </p:nvSpPr>
        <p:spPr>
          <a:xfrm>
            <a:off x="8988552" y="2569464"/>
            <a:ext cx="2359152" cy="5303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140" dirty="0">
                <a:solidFill>
                  <a:srgbClr val="1F2937"/>
                </a:solidFill>
              </a:rPr>
              <a:t>Responsible workplace use, productivity, communication and changing graduate skills.</a:t>
            </a:r>
            <a:endParaRPr lang="en-US" sz="1140" dirty="0"/>
          </a:p>
        </p:txBody>
      </p:sp>
      <p:sp>
        <p:nvSpPr>
          <p:cNvPr id="35" name="Shape 32"/>
          <p:cNvSpPr/>
          <p:nvPr/>
        </p:nvSpPr>
        <p:spPr>
          <a:xfrm>
            <a:off x="6336792" y="3621024"/>
            <a:ext cx="5230368" cy="941832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12700">
            <a:solidFill>
              <a:srgbClr val="DCE2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Shape 33"/>
          <p:cNvSpPr/>
          <p:nvPr/>
        </p:nvSpPr>
        <p:spPr>
          <a:xfrm>
            <a:off x="6473952" y="3822192"/>
            <a:ext cx="438912" cy="438912"/>
          </a:xfrm>
          <a:prstGeom prst="ellipse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7" name="Text 34"/>
          <p:cNvSpPr/>
          <p:nvPr/>
        </p:nvSpPr>
        <p:spPr>
          <a:xfrm>
            <a:off x="6473952" y="3913632"/>
            <a:ext cx="43891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42642"/>
                </a:solidFill>
              </a:rPr>
              <a:t>7</a:t>
            </a:r>
            <a:endParaRPr lang="en-US" sz="1050" dirty="0"/>
          </a:p>
        </p:txBody>
      </p:sp>
      <p:sp>
        <p:nvSpPr>
          <p:cNvPr id="38" name="Text 35"/>
          <p:cNvSpPr/>
          <p:nvPr/>
        </p:nvSpPr>
        <p:spPr>
          <a:xfrm>
            <a:off x="7068312" y="3727576"/>
            <a:ext cx="1928181" cy="685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42642"/>
                </a:solidFill>
              </a:rPr>
              <a:t>Applied Human + AI Tasks</a:t>
            </a:r>
            <a:endParaRPr lang="en-US" sz="1350" dirty="0"/>
          </a:p>
        </p:txBody>
      </p:sp>
      <p:sp>
        <p:nvSpPr>
          <p:cNvPr id="39" name="Text 36"/>
          <p:cNvSpPr/>
          <p:nvPr/>
        </p:nvSpPr>
        <p:spPr>
          <a:xfrm>
            <a:off x="8988552" y="3730752"/>
            <a:ext cx="2359152" cy="5303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140" dirty="0">
                <a:solidFill>
                  <a:srgbClr val="1F2937"/>
                </a:solidFill>
              </a:rPr>
              <a:t>Practical exercises where learners use AI then evaluate, improve or challenge the output.</a:t>
            </a:r>
            <a:endParaRPr lang="en-US" sz="1140" dirty="0"/>
          </a:p>
        </p:txBody>
      </p:sp>
      <p:sp>
        <p:nvSpPr>
          <p:cNvPr id="4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0D0A7E2-4838-0CDE-2F46-564844AF8026}"/>
              </a:ext>
            </a:extLst>
          </p:cNvPr>
          <p:cNvSpPr txBox="1"/>
          <p:nvPr/>
        </p:nvSpPr>
        <p:spPr>
          <a:xfrm>
            <a:off x="562707" y="785446"/>
            <a:ext cx="10925907" cy="48013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  <a:p>
            <a:pPr algn="ctr"/>
            <a:r>
              <a:rPr lang="en-US" b="1" dirty="0">
                <a:latin typeface="Arial Nova"/>
              </a:rPr>
              <a:t>Interview Questions for </a:t>
            </a:r>
            <a:r>
              <a:rPr lang="en-US" b="1">
                <a:latin typeface="Arial Nova"/>
              </a:rPr>
              <a:t>Graduate AI Strategist </a:t>
            </a:r>
            <a:endParaRPr lang="en-US" b="1" dirty="0">
              <a:latin typeface="Arial Nova"/>
            </a:endParaRPr>
          </a:p>
          <a:p>
            <a:endParaRPr lang="en-US" dirty="0"/>
          </a:p>
          <a:p>
            <a:r>
              <a:rPr lang="en-US" dirty="0"/>
              <a:t>1.What inspired you to pursue a career as  an AI Strategist, and how dao you see generative and enterprise AI </a:t>
            </a:r>
            <a:r>
              <a:rPr lang="en-US"/>
              <a:t>transforming</a:t>
            </a:r>
            <a:r>
              <a:rPr lang="en-US" dirty="0"/>
              <a:t> traditional business operations over the next few years?</a:t>
            </a:r>
          </a:p>
          <a:p>
            <a:endParaRPr lang="en-US" dirty="0"/>
          </a:p>
          <a:p>
            <a:r>
              <a:rPr lang="en-US" dirty="0"/>
              <a:t>2. Can you explain the key differences between rule-based automation and machine learning/generative AI models to a non technical business stakeholder?</a:t>
            </a:r>
          </a:p>
          <a:p>
            <a:endParaRPr lang="en-US" dirty="0"/>
          </a:p>
          <a:p>
            <a:r>
              <a:rPr lang="en-US"/>
              <a:t>3. Introducing AI often causes employees or resistance among employees regarding job security. How would </a:t>
            </a:r>
            <a:r>
              <a:rPr lang="en-US" dirty="0"/>
              <a:t>you approach change management and stakeholder engagement to faster trust and adoption?</a:t>
            </a:r>
          </a:p>
          <a:p>
            <a:endParaRPr lang="en-US" dirty="0"/>
          </a:p>
          <a:p>
            <a:r>
              <a:rPr lang="en-US"/>
              <a:t>4. Suppose a high –priority AI initiative encounters unexpected</a:t>
            </a:r>
            <a:r>
              <a:rPr lang="en-US" dirty="0"/>
              <a:t> technical hurdles or data quality issues mid-project. How would you prioritize next steps and keep cross-function teams aligned?</a:t>
            </a:r>
          </a:p>
          <a:p>
            <a:endParaRPr lang="en-US" dirty="0"/>
          </a:p>
          <a:p>
            <a:r>
              <a:rPr lang="en-US"/>
              <a:t>5. Walk us through a time where you evaluated a business process and proposed an innovative solution. How </a:t>
            </a:r>
            <a:r>
              <a:rPr lang="en-US" dirty="0"/>
              <a:t>did you measure or estimate its feasibility and return on investment? </a:t>
            </a:r>
          </a:p>
        </p:txBody>
      </p:sp>
    </p:spTree>
    <p:extLst>
      <p:ext uri="{BB962C8B-B14F-4D97-AF65-F5344CB8AC3E}">
        <p14:creationId xmlns:p14="http://schemas.microsoft.com/office/powerpoint/2010/main" val="13559015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Recruitment Summary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What the University needs from the successful candidate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77240" y="1298448"/>
            <a:ext cx="5029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42642"/>
                </a:solidFill>
              </a:rPr>
              <a:t>The Graduate AI Strategist should combine: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731520" y="1965960"/>
            <a:ext cx="2514600" cy="2423160"/>
          </a:xfrm>
          <a:prstGeom prst="roundRect">
            <a:avLst>
              <a:gd name="adj" fmla="val 1887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Shape 4"/>
          <p:cNvSpPr/>
          <p:nvPr/>
        </p:nvSpPr>
        <p:spPr>
          <a:xfrm>
            <a:off x="731520" y="1965960"/>
            <a:ext cx="54864" cy="2423160"/>
          </a:xfrm>
          <a:prstGeom prst="rect">
            <a:avLst/>
          </a:prstGeom>
          <a:solidFill>
            <a:srgbClr val="4B6FA7"/>
          </a:solidFill>
          <a:ln w="12700">
            <a:solidFill>
              <a:srgbClr val="4B6FA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5"/>
          <p:cNvSpPr/>
          <p:nvPr/>
        </p:nvSpPr>
        <p:spPr>
          <a:xfrm>
            <a:off x="914400" y="211226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AI knowledge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914400" y="2441448"/>
            <a:ext cx="2194560" cy="18196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420" dirty="0">
                <a:solidFill>
                  <a:srgbClr val="1F2937"/>
                </a:solidFill>
              </a:rPr>
              <a:t>Current understanding of generative AI, tools, limitations and emerging developments.</a:t>
            </a:r>
            <a:endParaRPr lang="en-US" sz="1420" dirty="0"/>
          </a:p>
        </p:txBody>
      </p:sp>
      <p:sp>
        <p:nvSpPr>
          <p:cNvPr id="10" name="Shape 7"/>
          <p:cNvSpPr/>
          <p:nvPr/>
        </p:nvSpPr>
        <p:spPr>
          <a:xfrm>
            <a:off x="3520440" y="1965960"/>
            <a:ext cx="2514600" cy="2423160"/>
          </a:xfrm>
          <a:prstGeom prst="roundRect">
            <a:avLst>
              <a:gd name="adj" fmla="val 1887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3520440" y="1965960"/>
            <a:ext cx="54864" cy="2423160"/>
          </a:xfrm>
          <a:prstGeom prst="rect">
            <a:avLst/>
          </a:prstGeom>
          <a:solidFill>
            <a:srgbClr val="D2A93B"/>
          </a:solidFill>
          <a:ln w="12700">
            <a:solidFill>
              <a:srgbClr val="D2A9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3703320" y="211226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Ethical judgement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3703320" y="2441448"/>
            <a:ext cx="2194560" cy="18196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420" dirty="0">
                <a:solidFill>
                  <a:srgbClr val="1F2937"/>
                </a:solidFill>
              </a:rPr>
              <a:t>Ability to promote fairness, privacy, integrity, transparency and human oversight.</a:t>
            </a:r>
            <a:endParaRPr lang="en-US" sz="1420" dirty="0"/>
          </a:p>
        </p:txBody>
      </p:sp>
      <p:sp>
        <p:nvSpPr>
          <p:cNvPr id="14" name="Shape 11"/>
          <p:cNvSpPr/>
          <p:nvPr/>
        </p:nvSpPr>
        <p:spPr>
          <a:xfrm>
            <a:off x="6309360" y="1965960"/>
            <a:ext cx="2514600" cy="2423160"/>
          </a:xfrm>
          <a:prstGeom prst="roundRect">
            <a:avLst>
              <a:gd name="adj" fmla="val 1887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2"/>
          <p:cNvSpPr/>
          <p:nvPr/>
        </p:nvSpPr>
        <p:spPr>
          <a:xfrm>
            <a:off x="6309360" y="1965960"/>
            <a:ext cx="54864" cy="2423160"/>
          </a:xfrm>
          <a:prstGeom prst="rect">
            <a:avLst/>
          </a:prstGeom>
          <a:solidFill>
            <a:srgbClr val="2E7D62"/>
          </a:solidFill>
          <a:ln w="12700">
            <a:solidFill>
              <a:srgbClr val="2E7D6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3"/>
          <p:cNvSpPr/>
          <p:nvPr/>
        </p:nvSpPr>
        <p:spPr>
          <a:xfrm>
            <a:off x="6492240" y="211226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Educational capability</a:t>
            </a:r>
            <a:endParaRPr lang="en-US" sz="1500" dirty="0"/>
          </a:p>
        </p:txBody>
      </p:sp>
      <p:sp>
        <p:nvSpPr>
          <p:cNvPr id="17" name="Text 14"/>
          <p:cNvSpPr/>
          <p:nvPr/>
        </p:nvSpPr>
        <p:spPr>
          <a:xfrm>
            <a:off x="6492240" y="2441448"/>
            <a:ext cx="2194560" cy="18196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420" dirty="0">
                <a:solidFill>
                  <a:srgbClr val="1F2937"/>
                </a:solidFill>
              </a:rPr>
              <a:t>Skill in designing training, explaining complex ideas and supporting diverse learners.</a:t>
            </a:r>
            <a:endParaRPr lang="en-US" sz="1420" dirty="0"/>
          </a:p>
        </p:txBody>
      </p:sp>
      <p:sp>
        <p:nvSpPr>
          <p:cNvPr id="18" name="Shape 15"/>
          <p:cNvSpPr/>
          <p:nvPr/>
        </p:nvSpPr>
        <p:spPr>
          <a:xfrm>
            <a:off x="9098280" y="1965960"/>
            <a:ext cx="2514600" cy="2423160"/>
          </a:xfrm>
          <a:prstGeom prst="roundRect">
            <a:avLst>
              <a:gd name="adj" fmla="val 1887"/>
            </a:avLst>
          </a:prstGeom>
          <a:solidFill>
            <a:srgbClr val="FFFFFF"/>
          </a:solidFill>
          <a:ln w="12700">
            <a:solidFill>
              <a:srgbClr val="DDE3E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Shape 16"/>
          <p:cNvSpPr/>
          <p:nvPr/>
        </p:nvSpPr>
        <p:spPr>
          <a:xfrm>
            <a:off x="9098280" y="1965960"/>
            <a:ext cx="54864" cy="2423160"/>
          </a:xfrm>
          <a:prstGeom prst="rect">
            <a:avLst/>
          </a:prstGeom>
          <a:solidFill>
            <a:srgbClr val="7C5CA5"/>
          </a:solidFill>
          <a:ln w="12700">
            <a:solidFill>
              <a:srgbClr val="7C5CA5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7"/>
          <p:cNvSpPr/>
          <p:nvPr/>
        </p:nvSpPr>
        <p:spPr>
          <a:xfrm>
            <a:off x="9281160" y="211226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42642"/>
                </a:solidFill>
              </a:rPr>
              <a:t>Institutional collaboration</a:t>
            </a:r>
            <a:endParaRPr lang="en-US" sz="1500" dirty="0"/>
          </a:p>
        </p:txBody>
      </p:sp>
      <p:sp>
        <p:nvSpPr>
          <p:cNvPr id="21" name="Text 18"/>
          <p:cNvSpPr/>
          <p:nvPr/>
        </p:nvSpPr>
        <p:spPr>
          <a:xfrm>
            <a:off x="9281160" y="2441448"/>
            <a:ext cx="2194560" cy="181965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/>
          <a:lstStyle/>
          <a:p>
            <a:pPr marL="0" indent="0">
              <a:buNone/>
            </a:pPr>
            <a:r>
              <a:rPr lang="en-US" sz="1420" dirty="0">
                <a:solidFill>
                  <a:srgbClr val="1F2937"/>
                </a:solidFill>
              </a:rPr>
              <a:t>Ability to work across academic, professional-service and leadership teams.</a:t>
            </a:r>
            <a:endParaRPr lang="en-US" sz="1420" dirty="0"/>
          </a:p>
        </p:txBody>
      </p:sp>
      <p:sp>
        <p:nvSpPr>
          <p:cNvPr id="22" name="Shape 19"/>
          <p:cNvSpPr/>
          <p:nvPr/>
        </p:nvSpPr>
        <p:spPr>
          <a:xfrm>
            <a:off x="1417320" y="4892040"/>
            <a:ext cx="9326880" cy="868680"/>
          </a:xfrm>
          <a:prstGeom prst="roundRect">
            <a:avLst>
              <a:gd name="adj" fmla="val 8421"/>
            </a:avLst>
          </a:prstGeom>
          <a:solidFill>
            <a:srgbClr val="142642"/>
          </a:solidFill>
          <a:ln w="12700">
            <a:solidFill>
              <a:srgbClr val="14264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0"/>
          <p:cNvSpPr/>
          <p:nvPr/>
        </p:nvSpPr>
        <p:spPr>
          <a:xfrm>
            <a:off x="1737360" y="5148072"/>
            <a:ext cx="868680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Overall aim: enable responsible AI use that strengthens learning, employability and institutional readiness without replacing human judgement.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References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Harvard-style sources used in the written submission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77240" y="1298448"/>
            <a:ext cx="1056132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1F2937"/>
                </a:solidFill>
              </a:rPr>
              <a:t>Chan, C.K.Y. (2023) “A comprehensive AI policy education framework for university teaching and learning”, International Journal of Educational Technology in Higher Education, 20, 38. https://doi.org/10.1186/s41239-023-00408-3</a:t>
            </a:r>
            <a:endParaRPr lang="en-US" sz="1350" dirty="0"/>
          </a:p>
        </p:txBody>
      </p:sp>
      <p:sp>
        <p:nvSpPr>
          <p:cNvPr id="6" name="Shape 3"/>
          <p:cNvSpPr/>
          <p:nvPr/>
        </p:nvSpPr>
        <p:spPr>
          <a:xfrm>
            <a:off x="777240" y="2267712"/>
            <a:ext cx="10469880" cy="0"/>
          </a:xfrm>
          <a:prstGeom prst="line">
            <a:avLst/>
          </a:prstGeom>
          <a:noFill/>
          <a:ln w="12700">
            <a:solidFill>
              <a:srgbClr val="E0E5E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777240" y="2441448"/>
            <a:ext cx="1056132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1F2937"/>
                </a:solidFill>
              </a:rPr>
              <a:t>Cotton, D.R.E., Cotton, P.A. and Shipway, J.R. (2024) “Chatting and cheating: Ensuring academic integrity in the era of ChatGPT”, Innovations in Education and Teaching International, 61(2), pp. 228–239. https://doi.org/10.1080/14703297.2023.2190148</a:t>
            </a:r>
            <a:endParaRPr lang="en-US" sz="1350" dirty="0"/>
          </a:p>
        </p:txBody>
      </p:sp>
      <p:sp>
        <p:nvSpPr>
          <p:cNvPr id="8" name="Shape 5"/>
          <p:cNvSpPr/>
          <p:nvPr/>
        </p:nvSpPr>
        <p:spPr>
          <a:xfrm>
            <a:off x="777240" y="3410712"/>
            <a:ext cx="10469880" cy="0"/>
          </a:xfrm>
          <a:prstGeom prst="line">
            <a:avLst/>
          </a:prstGeom>
          <a:noFill/>
          <a:ln w="12700">
            <a:solidFill>
              <a:srgbClr val="E0E5E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777240" y="3584448"/>
            <a:ext cx="1056132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1F2937"/>
                </a:solidFill>
              </a:rPr>
              <a:t>Dempere, J., Modugu, K., Hesham, A. and Ramasamy, L.K. (2023) “The impact of ChatGPT on higher education”, Frontiers in Education, 8, 1206936. https://doi.org/10.3389/feduc.2023.1206936</a:t>
            </a:r>
            <a:endParaRPr lang="en-US" sz="1350" dirty="0"/>
          </a:p>
        </p:txBody>
      </p:sp>
      <p:sp>
        <p:nvSpPr>
          <p:cNvPr id="10" name="Shape 7"/>
          <p:cNvSpPr/>
          <p:nvPr/>
        </p:nvSpPr>
        <p:spPr>
          <a:xfrm>
            <a:off x="777240" y="4553712"/>
            <a:ext cx="10469880" cy="0"/>
          </a:xfrm>
          <a:prstGeom prst="line">
            <a:avLst/>
          </a:prstGeom>
          <a:noFill/>
          <a:ln w="12700">
            <a:solidFill>
              <a:srgbClr val="E0E5E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777240" y="4727448"/>
            <a:ext cx="1056132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1F2937"/>
                </a:solidFill>
              </a:rPr>
              <a:t>Kasneci, E. et al. (2023) “ChatGPT for good? On opportunities and challenges of large language models for education”, Learning and Individual Differences, 103, 102274. https://doi.org/10.1016/j.lindif.2023.102274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47472"/>
            <a:ext cx="97840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4264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References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612648" y="841248"/>
            <a:ext cx="9144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27084"/>
                </a:solidFill>
              </a:rPr>
              <a:t>Harvard-style sources used in the written submission</a:t>
            </a:r>
            <a:endParaRPr lang="en-US" sz="1150" dirty="0"/>
          </a:p>
        </p:txBody>
      </p:sp>
      <p:pic>
        <p:nvPicPr>
          <p:cNvPr id="4" name="Image 0" descr="/mnt/data/uwtsd_media/imag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8440" y="292608"/>
            <a:ext cx="1216152" cy="49377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77240" y="1298448"/>
            <a:ext cx="1056132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1F2937"/>
                </a:solidFill>
              </a:rPr>
              <a:t>Perkins, M. (2023) “Academic integrity considerations of AI Large Language Models in the post-pandemic era: ChatGPT and beyond”, Journal of University Teaching and Learning Practice, 20(2). https://doi.org/10.53761/1.20.02.07</a:t>
            </a:r>
            <a:endParaRPr lang="en-US" sz="1350" dirty="0"/>
          </a:p>
        </p:txBody>
      </p:sp>
      <p:sp>
        <p:nvSpPr>
          <p:cNvPr id="6" name="Shape 3"/>
          <p:cNvSpPr/>
          <p:nvPr/>
        </p:nvSpPr>
        <p:spPr>
          <a:xfrm>
            <a:off x="777240" y="2267712"/>
            <a:ext cx="10469880" cy="0"/>
          </a:xfrm>
          <a:prstGeom prst="line">
            <a:avLst/>
          </a:prstGeom>
          <a:noFill/>
          <a:ln w="12700">
            <a:solidFill>
              <a:srgbClr val="E0E5E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777240" y="2441448"/>
            <a:ext cx="1056132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1F2937"/>
                </a:solidFill>
              </a:rPr>
              <a:t>University of Wales Trinity Saint David (2025) “What concrete actions are universities taking to integrate advances in digitisation and artificial intelligence?”, 9 December. Available at: https://www.uwtsd.ac.uk/news/what-concrete-actions-are-universities-taking-integrate-advances-digitisation-and-artificial (Accessed: 6 October 2026).</a:t>
            </a:r>
            <a:endParaRPr lang="en-US" sz="1350" dirty="0"/>
          </a:p>
        </p:txBody>
      </p:sp>
      <p:sp>
        <p:nvSpPr>
          <p:cNvPr id="8" name="Shape 5"/>
          <p:cNvSpPr/>
          <p:nvPr/>
        </p:nvSpPr>
        <p:spPr>
          <a:xfrm>
            <a:off x="777240" y="3410712"/>
            <a:ext cx="10469880" cy="0"/>
          </a:xfrm>
          <a:prstGeom prst="line">
            <a:avLst/>
          </a:prstGeom>
          <a:noFill/>
          <a:ln w="12700">
            <a:solidFill>
              <a:srgbClr val="E0E5E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777240" y="3584448"/>
            <a:ext cx="1056132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1F2937"/>
                </a:solidFill>
              </a:rPr>
              <a:t>University of Wales Trinity Saint David (2026a) “Current vacancies”. Available at: https://jobs.uwtsd.ac.uk/ (Accessed: 6 October 2026).</a:t>
            </a:r>
            <a:endParaRPr lang="en-US" sz="1350" dirty="0"/>
          </a:p>
        </p:txBody>
      </p:sp>
      <p:sp>
        <p:nvSpPr>
          <p:cNvPr id="10" name="Shape 7"/>
          <p:cNvSpPr/>
          <p:nvPr/>
        </p:nvSpPr>
        <p:spPr>
          <a:xfrm>
            <a:off x="777240" y="4553712"/>
            <a:ext cx="10469880" cy="0"/>
          </a:xfrm>
          <a:prstGeom prst="line">
            <a:avLst/>
          </a:prstGeom>
          <a:noFill/>
          <a:ln w="12700">
            <a:solidFill>
              <a:srgbClr val="E0E5E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777240" y="4727448"/>
            <a:ext cx="10561320" cy="914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1F2937"/>
                </a:solidFill>
              </a:rPr>
              <a:t>UNESCO (2023) Guidance for Generative AI in Education and Research. Paris: UNESCO. Available at: https://unesdoc.unesco.org/ark:/48223/pf0000386693 (Accessed: 6 October 2026).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247120" y="6446520"/>
            <a:ext cx="411480" cy="201168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rgbClr val="687386"/>
                </a:solidFill>
                <a:latin typeface="Aptos"/>
                <a:ea typeface="Aptos"/>
                <a:cs typeface="Aptos"/>
              </a:defRPr>
            </a:lvl1pPr>
          </a:lstStyle>
          <a:p>
            <a:pPr algn="r"/>
            <a:fld id="{F7021451-1387-4CA6-816F-3879F97B5CBC}" type="slidenum">
              <a:rPr lang="en-US" b="0"/>
              <a:t>16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1812</Words>
  <Application>Microsoft Office PowerPoint</Application>
  <PresentationFormat>Widescreen</PresentationFormat>
  <Paragraphs>252</Paragraphs>
  <Slides>16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Job Description and Person Specification - Graduate AI Strategist</dc:title>
  <dc:subject>LCBB5012 Component 1: Academic Interview for HR Processes</dc:subject>
  <dc:creator>Georgel Milos</dc:creator>
  <cp:lastModifiedBy>Georgel Milos (2416333)</cp:lastModifiedBy>
  <cp:revision>242</cp:revision>
  <dcterms:created xsi:type="dcterms:W3CDTF">2026-10-11T14:53:19Z</dcterms:created>
  <dcterms:modified xsi:type="dcterms:W3CDTF">2026-10-16T14:48:52Z</dcterms:modified>
</cp:coreProperties>
</file>