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80F064-586D-49C5-94B6-87CC31AB6795}" v="7" dt="2024-05-13T14:02:06.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5854" autoAdjust="0"/>
    <p:restoredTop sz="95859" autoAdjust="0"/>
  </p:normalViewPr>
  <p:slideViewPr>
    <p:cSldViewPr>
      <p:cViewPr>
        <p:scale>
          <a:sx n="25" d="100"/>
          <a:sy n="25" d="100"/>
        </p:scale>
        <p:origin x="-274" y="-56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ryn Morgan (2100313)" userId="ecb937c3-08d4-4d28-a44f-97a26efd9d7e" providerId="ADAL" clId="{A680F064-586D-49C5-94B6-87CC31AB6795}"/>
    <pc:docChg chg="undo custSel modSld">
      <pc:chgData name="Cathryn Morgan (2100313)" userId="ecb937c3-08d4-4d28-a44f-97a26efd9d7e" providerId="ADAL" clId="{A680F064-586D-49C5-94B6-87CC31AB6795}" dt="2024-05-13T15:20:04.553" v="2068" actId="1076"/>
      <pc:docMkLst>
        <pc:docMk/>
      </pc:docMkLst>
      <pc:sldChg chg="addSp delSp modSp mod setBg">
        <pc:chgData name="Cathryn Morgan (2100313)" userId="ecb937c3-08d4-4d28-a44f-97a26efd9d7e" providerId="ADAL" clId="{A680F064-586D-49C5-94B6-87CC31AB6795}" dt="2024-05-13T15:20:04.553" v="2068" actId="1076"/>
        <pc:sldMkLst>
          <pc:docMk/>
          <pc:sldMk cId="0" sldId="256"/>
        </pc:sldMkLst>
        <pc:spChg chg="add del mod">
          <ac:chgData name="Cathryn Morgan (2100313)" userId="ecb937c3-08d4-4d28-a44f-97a26efd9d7e" providerId="ADAL" clId="{A680F064-586D-49C5-94B6-87CC31AB6795}" dt="2024-05-13T14:00:32.427" v="61"/>
          <ac:spMkLst>
            <pc:docMk/>
            <pc:sldMk cId="0" sldId="256"/>
            <ac:spMk id="2" creationId="{F829F53D-EADA-1ED8-63AA-BAE801A8816C}"/>
          </ac:spMkLst>
        </pc:spChg>
        <pc:spChg chg="mod">
          <ac:chgData name="Cathryn Morgan (2100313)" userId="ecb937c3-08d4-4d28-a44f-97a26efd9d7e" providerId="ADAL" clId="{A680F064-586D-49C5-94B6-87CC31AB6795}" dt="2024-05-13T15:19:32.494" v="2067" actId="115"/>
          <ac:spMkLst>
            <pc:docMk/>
            <pc:sldMk cId="0" sldId="256"/>
            <ac:spMk id="2050" creationId="{B1D83B8E-BBFF-3A27-3D67-D0D79ABCD133}"/>
          </ac:spMkLst>
        </pc:spChg>
        <pc:spChg chg="mod">
          <ac:chgData name="Cathryn Morgan (2100313)" userId="ecb937c3-08d4-4d28-a44f-97a26efd9d7e" providerId="ADAL" clId="{A680F064-586D-49C5-94B6-87CC31AB6795}" dt="2024-05-13T15:00:57.543" v="2065" actId="20577"/>
          <ac:spMkLst>
            <pc:docMk/>
            <pc:sldMk cId="0" sldId="256"/>
            <ac:spMk id="2051" creationId="{43D6534C-00E4-040E-B0CF-84AEFE126548}"/>
          </ac:spMkLst>
        </pc:spChg>
        <pc:spChg chg="mod">
          <ac:chgData name="Cathryn Morgan (2100313)" userId="ecb937c3-08d4-4d28-a44f-97a26efd9d7e" providerId="ADAL" clId="{A680F064-586D-49C5-94B6-87CC31AB6795}" dt="2024-05-13T14:51:24.221" v="1758" actId="1076"/>
          <ac:spMkLst>
            <pc:docMk/>
            <pc:sldMk cId="0" sldId="256"/>
            <ac:spMk id="2052" creationId="{78C8433E-13C8-4EAC-1158-465F96FEF0A3}"/>
          </ac:spMkLst>
        </pc:spChg>
        <pc:spChg chg="mod">
          <ac:chgData name="Cathryn Morgan (2100313)" userId="ecb937c3-08d4-4d28-a44f-97a26efd9d7e" providerId="ADAL" clId="{A680F064-586D-49C5-94B6-87CC31AB6795}" dt="2024-05-13T14:51:27.608" v="1759" actId="1076"/>
          <ac:spMkLst>
            <pc:docMk/>
            <pc:sldMk cId="0" sldId="256"/>
            <ac:spMk id="2053" creationId="{7811C5EA-2336-75B2-3E6A-EADC97BE03E2}"/>
          </ac:spMkLst>
        </pc:spChg>
        <pc:spChg chg="mod">
          <ac:chgData name="Cathryn Morgan (2100313)" userId="ecb937c3-08d4-4d28-a44f-97a26efd9d7e" providerId="ADAL" clId="{A680F064-586D-49C5-94B6-87CC31AB6795}" dt="2024-05-13T14:51:53.979" v="1764" actId="1076"/>
          <ac:spMkLst>
            <pc:docMk/>
            <pc:sldMk cId="0" sldId="256"/>
            <ac:spMk id="2054" creationId="{E64A7953-EC3B-AE56-7197-2D61296A2C51}"/>
          </ac:spMkLst>
        </pc:spChg>
        <pc:spChg chg="mod">
          <ac:chgData name="Cathryn Morgan (2100313)" userId="ecb937c3-08d4-4d28-a44f-97a26efd9d7e" providerId="ADAL" clId="{A680F064-586D-49C5-94B6-87CC31AB6795}" dt="2024-05-13T15:20:04.553" v="2068" actId="1076"/>
          <ac:spMkLst>
            <pc:docMk/>
            <pc:sldMk cId="0" sldId="256"/>
            <ac:spMk id="2055" creationId="{E5FD9769-D028-2327-5B75-CA79084CE79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5151" y="5090117"/>
            <a:ext cx="14614525" cy="14467890"/>
          </a:xfrm>
          <a:prstGeom prst="rect">
            <a:avLst/>
          </a:prstGeom>
          <a:solidFill>
            <a:schemeClr val="accent1"/>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Introduction</a:t>
            </a:r>
          </a:p>
          <a:p>
            <a:pPr algn="just">
              <a:lnSpc>
                <a:spcPct val="80000"/>
              </a:lnSpc>
              <a:spcBef>
                <a:spcPct val="50000"/>
              </a:spcBef>
            </a:pPr>
            <a:r>
              <a:rPr lang="en-GB" altLang="en-US" sz="4000" dirty="0">
                <a:latin typeface="Times New Roman" panose="02020603050405020304" pitchFamily="18" charset="0"/>
                <a:cs typeface="Times New Roman" panose="02020603050405020304" pitchFamily="18" charset="0"/>
              </a:rPr>
              <a:t>Injury is inevitable in sport, </a:t>
            </a:r>
            <a:r>
              <a:rPr lang="en-US" altLang="en-US" sz="4000" dirty="0">
                <a:latin typeface="Times New Roman" panose="02020603050405020304" pitchFamily="18" charset="0"/>
                <a:cs typeface="Times New Roman" panose="02020603050405020304" pitchFamily="18" charset="0"/>
              </a:rPr>
              <a:t>Emery and </a:t>
            </a:r>
            <a:r>
              <a:rPr lang="en-US" altLang="en-US" sz="4000" dirty="0" err="1">
                <a:latin typeface="Times New Roman" panose="02020603050405020304" pitchFamily="18" charset="0"/>
                <a:cs typeface="Times New Roman" panose="02020603050405020304" pitchFamily="18" charset="0"/>
              </a:rPr>
              <a:t>Pasanen</a:t>
            </a:r>
            <a:r>
              <a:rPr lang="en-US" altLang="en-US" sz="4000" dirty="0">
                <a:latin typeface="Times New Roman" panose="02020603050405020304" pitchFamily="18" charset="0"/>
                <a:cs typeface="Times New Roman" panose="02020603050405020304" pitchFamily="18" charset="0"/>
              </a:rPr>
              <a:t>, (2019) states that sport is the leading cause of injury in youth and 1 in 3 adolescents require medical attention yearly. </a:t>
            </a:r>
            <a:r>
              <a:rPr lang="en-US" altLang="en-US" sz="4000" dirty="0" err="1">
                <a:latin typeface="Times New Roman" panose="02020603050405020304" pitchFamily="18" charset="0"/>
                <a:cs typeface="Times New Roman" panose="02020603050405020304" pitchFamily="18" charset="0"/>
              </a:rPr>
              <a:t>Gerometta</a:t>
            </a:r>
            <a:r>
              <a:rPr lang="en-US" altLang="en-US" sz="4000" dirty="0">
                <a:latin typeface="Times New Roman" panose="02020603050405020304" pitchFamily="18" charset="0"/>
                <a:cs typeface="Times New Roman" panose="02020603050405020304" pitchFamily="18" charset="0"/>
              </a:rPr>
              <a:t> et al., (2018) states the rate of athletes return to play at the same level varies between 48% and 95.7%.</a:t>
            </a:r>
            <a:endParaRPr lang="en-GB" altLang="en-US" sz="4000" dirty="0">
              <a:latin typeface="Times New Roman" panose="02020603050405020304" pitchFamily="18" charset="0"/>
              <a:cs typeface="Times New Roman" panose="02020603050405020304" pitchFamily="18" charset="0"/>
            </a:endParaRPr>
          </a:p>
          <a:p>
            <a:pPr algn="just">
              <a:lnSpc>
                <a:spcPct val="80000"/>
              </a:lnSpc>
              <a:spcBef>
                <a:spcPct val="50000"/>
              </a:spcBef>
            </a:pPr>
            <a:r>
              <a:rPr lang="en-GB" altLang="en-US" sz="4000" dirty="0">
                <a:latin typeface="Times New Roman" panose="02020603050405020304" pitchFamily="18" charset="0"/>
                <a:cs typeface="Times New Roman" panose="02020603050405020304" pitchFamily="18" charset="0"/>
              </a:rPr>
              <a:t>Psychology is critical in sport, especially to develop a mental toughness and preparation in performance (Singh, 2022). Injury can present a different set of psychological reactions, this can change through the different phases of injury (Clement et al., 2015).</a:t>
            </a:r>
          </a:p>
          <a:p>
            <a:pPr algn="just">
              <a:lnSpc>
                <a:spcPct val="80000"/>
              </a:lnSpc>
              <a:spcBef>
                <a:spcPct val="50000"/>
              </a:spcBef>
            </a:pPr>
            <a:r>
              <a:rPr lang="en-GB" altLang="en-US" sz="4000" dirty="0">
                <a:latin typeface="Times New Roman" panose="02020603050405020304" pitchFamily="18" charset="0"/>
                <a:cs typeface="Times New Roman" panose="02020603050405020304" pitchFamily="18" charset="0"/>
              </a:rPr>
              <a:t>The Initial Injury phase can cause anxiety due to the unknown seriousness of injury, but all athletes respond differently. Diagnosis can sometimes relieve negative emotions or increase them based on seriousness of injury.</a:t>
            </a:r>
          </a:p>
          <a:p>
            <a:pPr algn="just">
              <a:lnSpc>
                <a:spcPct val="80000"/>
              </a:lnSpc>
              <a:spcBef>
                <a:spcPct val="50000"/>
              </a:spcBef>
            </a:pPr>
            <a:r>
              <a:rPr lang="en-GB" altLang="en-US" sz="4000" dirty="0">
                <a:latin typeface="Times New Roman" panose="02020603050405020304" pitchFamily="18" charset="0"/>
                <a:cs typeface="Times New Roman" panose="02020603050405020304" pitchFamily="18" charset="0"/>
              </a:rPr>
              <a:t>Rehabilitation phase can be difficult based on how they view the injury and adhere to rehabilitation. Many athletes experience isolation, frustration, loss of athletic identity and social exclusion.</a:t>
            </a:r>
          </a:p>
          <a:p>
            <a:pPr algn="just">
              <a:lnSpc>
                <a:spcPct val="80000"/>
              </a:lnSpc>
              <a:spcBef>
                <a:spcPct val="50000"/>
              </a:spcBef>
            </a:pPr>
            <a:r>
              <a:rPr lang="en-GB" altLang="en-US" sz="4000" dirty="0">
                <a:latin typeface="Times New Roman" panose="02020603050405020304" pitchFamily="18" charset="0"/>
                <a:cs typeface="Times New Roman" panose="02020603050405020304" pitchFamily="18" charset="0"/>
              </a:rPr>
              <a:t>The Return to sport phase can cause extreme anxiety over the fear of re-injury or underperforming, an estimated </a:t>
            </a:r>
            <a:r>
              <a:rPr lang="en-US" altLang="en-US" sz="4000" dirty="0">
                <a:latin typeface="Times New Roman" panose="02020603050405020304" pitchFamily="18" charset="0"/>
                <a:cs typeface="Times New Roman" panose="02020603050405020304" pitchFamily="18" charset="0"/>
              </a:rPr>
              <a:t>8% of young adults stop participating in sport due to an injury or fear of reinjury annually (Emery and </a:t>
            </a:r>
            <a:r>
              <a:rPr lang="en-US" altLang="en-US" sz="4000" dirty="0" err="1">
                <a:latin typeface="Times New Roman" panose="02020603050405020304" pitchFamily="18" charset="0"/>
                <a:cs typeface="Times New Roman" panose="02020603050405020304" pitchFamily="18" charset="0"/>
              </a:rPr>
              <a:t>Pasanen</a:t>
            </a:r>
            <a:r>
              <a:rPr lang="en-US" altLang="en-US" sz="4000" dirty="0">
                <a:latin typeface="Times New Roman" panose="02020603050405020304" pitchFamily="18" charset="0"/>
                <a:cs typeface="Times New Roman" panose="02020603050405020304" pitchFamily="18" charset="0"/>
              </a:rPr>
              <a:t>, 2019). Athletes not only need to be physically recovered but need to consider whether they are mentally ready to return to sport.</a:t>
            </a:r>
            <a:endParaRPr lang="en-GB" altLang="en-US" sz="4000" dirty="0">
              <a:latin typeface="Times New Roman" panose="02020603050405020304" pitchFamily="18" charset="0"/>
              <a:cs typeface="Times New Roman" panose="02020603050405020304" pitchFamily="18" charset="0"/>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24655" y="20039202"/>
            <a:ext cx="14614525" cy="11494768"/>
          </a:xfrm>
          <a:prstGeom prst="rect">
            <a:avLst/>
          </a:prstGeom>
          <a:solidFill>
            <a:schemeClr val="accent1"/>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Aims and Method</a:t>
            </a:r>
          </a:p>
          <a:p>
            <a:pPr marL="571500" indent="-571500">
              <a:lnSpc>
                <a:spcPct val="80000"/>
              </a:lnSpc>
              <a:spcBef>
                <a:spcPct val="50000"/>
              </a:spcBef>
              <a:buFont typeface="Arial" panose="020B0604020202020204" pitchFamily="34" charset="0"/>
              <a:buChar char="•"/>
            </a:pPr>
            <a:r>
              <a:rPr lang="en-US" altLang="en-US" sz="4000" dirty="0">
                <a:latin typeface="Times New Roman" panose="02020603050405020304" pitchFamily="18" charset="0"/>
                <a:cs typeface="Times New Roman" panose="02020603050405020304" pitchFamily="18" charset="0"/>
              </a:rPr>
              <a:t>This study aims to investigate psychological factors of injury and what role they play in injury rehabilitation, recovery and return to sport. Additionally, the psychology of injury will be used to inform how to approach rehabilitation for athletes and sportspeople.</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5 athletes (2 female, 3 male) participated, from various sports, with various injuries. </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295937" y="5090117"/>
            <a:ext cx="14614525" cy="24876893"/>
          </a:xfrm>
          <a:prstGeom prst="rect">
            <a:avLst/>
          </a:prstGeom>
          <a:solidFill>
            <a:schemeClr val="accent1"/>
          </a:solid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Results</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Participant 1…</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Participant 2…</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Participant 3…</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Participant 4…</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Participant 5…</a:t>
            </a:r>
          </a:p>
          <a:p>
            <a:pPr marL="571500" indent="-571500">
              <a:lnSpc>
                <a:spcPct val="80000"/>
              </a:lnSpc>
              <a:spcBef>
                <a:spcPct val="50000"/>
              </a:spcBef>
              <a:buFont typeface="Arial" panose="020B0604020202020204" pitchFamily="34" charset="0"/>
              <a:buChar char="•"/>
            </a:pPr>
            <a:endParaRPr lang="en-GB" altLang="en-US" sz="4000" dirty="0">
              <a:latin typeface="Times New Roman" panose="02020603050405020304" pitchFamily="18" charset="0"/>
              <a:cs typeface="Times New Roman" panose="02020603050405020304" pitchFamily="18"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r>
              <a:rPr lang="en-GB" altLang="en-US" sz="7900" dirty="0">
                <a:latin typeface="Arial" panose="020B0604020202020204" pitchFamily="34" charset="0"/>
              </a:rPr>
              <a:t>Table/Image of results?</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38281" y="5090117"/>
            <a:ext cx="14616112" cy="16843925"/>
          </a:xfrm>
          <a:prstGeom prst="rect">
            <a:avLst/>
          </a:prstGeom>
          <a:solidFill>
            <a:schemeClr val="accent1"/>
          </a:solid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Discussion</a:t>
            </a:r>
          </a:p>
          <a:p>
            <a:pPr marL="1143000" indent="-11430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Text here…</a:t>
            </a: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Reflection</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Results identifies how important non-medical help (social support) is to help them recover, some athletes did not engage with medical team such as physio,</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Findings did support literature</a:t>
            </a:r>
          </a:p>
          <a:p>
            <a:pPr marL="571500" indent="-5715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Sports coaches, teams and universities should consider psychological support to help injured athletes recover, psychological support is just as important as medical support</a:t>
            </a:r>
          </a:p>
          <a:p>
            <a:pPr algn="ctr">
              <a:lnSpc>
                <a:spcPct val="80000"/>
              </a:lnSpc>
              <a:spcBef>
                <a:spcPct val="50000"/>
              </a:spcBef>
            </a:pPr>
            <a:endParaRPr lang="en-GB"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35740" y="24740940"/>
            <a:ext cx="14616112" cy="7472128"/>
          </a:xfrm>
          <a:prstGeom prst="rect">
            <a:avLst/>
          </a:prstGeom>
          <a:solidFill>
            <a:schemeClr val="accent1"/>
          </a:solid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References</a:t>
            </a:r>
          </a:p>
          <a:p>
            <a:pPr marL="1143000" indent="-1143000">
              <a:lnSpc>
                <a:spcPct val="80000"/>
              </a:lnSpc>
              <a:spcBef>
                <a:spcPct val="50000"/>
              </a:spcBef>
              <a:buFont typeface="Arial" panose="020B0604020202020204" pitchFamily="34" charset="0"/>
              <a:buChar char="•"/>
            </a:pPr>
            <a:r>
              <a:rPr lang="en-US" altLang="en-US" sz="4000" dirty="0">
                <a:latin typeface="Times New Roman" panose="02020603050405020304" pitchFamily="18" charset="0"/>
                <a:cs typeface="Times New Roman" panose="02020603050405020304" pitchFamily="18" charset="0"/>
              </a:rPr>
              <a:t>Emery and </a:t>
            </a:r>
            <a:r>
              <a:rPr lang="en-US" altLang="en-US" sz="4000" dirty="0" err="1">
                <a:latin typeface="Times New Roman" panose="02020603050405020304" pitchFamily="18" charset="0"/>
                <a:cs typeface="Times New Roman" panose="02020603050405020304" pitchFamily="18" charset="0"/>
              </a:rPr>
              <a:t>Pasanen</a:t>
            </a:r>
            <a:r>
              <a:rPr lang="en-US" altLang="en-US" sz="4000" dirty="0">
                <a:latin typeface="Times New Roman" panose="02020603050405020304" pitchFamily="18" charset="0"/>
                <a:cs typeface="Times New Roman" panose="02020603050405020304" pitchFamily="18" charset="0"/>
              </a:rPr>
              <a:t>, (2019)</a:t>
            </a:r>
          </a:p>
          <a:p>
            <a:pPr marL="1143000" indent="-1143000">
              <a:lnSpc>
                <a:spcPct val="80000"/>
              </a:lnSpc>
              <a:spcBef>
                <a:spcPct val="50000"/>
              </a:spcBef>
              <a:buFont typeface="Arial" panose="020B0604020202020204" pitchFamily="34" charset="0"/>
              <a:buChar char="•"/>
            </a:pPr>
            <a:r>
              <a:rPr lang="en-GB" altLang="en-US" sz="4000" dirty="0" err="1">
                <a:latin typeface="Times New Roman" panose="02020603050405020304" pitchFamily="18" charset="0"/>
                <a:cs typeface="Times New Roman" panose="02020603050405020304" pitchFamily="18" charset="0"/>
              </a:rPr>
              <a:t>Gerometta</a:t>
            </a:r>
            <a:r>
              <a:rPr lang="en-GB" altLang="en-US" sz="4000" dirty="0">
                <a:latin typeface="Times New Roman" panose="02020603050405020304" pitchFamily="18" charset="0"/>
                <a:cs typeface="Times New Roman" panose="02020603050405020304" pitchFamily="18" charset="0"/>
              </a:rPr>
              <a:t> et al., (2018)</a:t>
            </a:r>
          </a:p>
          <a:p>
            <a:pPr marL="1143000" indent="-11430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Clement et al., 2015</a:t>
            </a:r>
          </a:p>
          <a:p>
            <a:pPr marL="1143000" indent="-1143000">
              <a:lnSpc>
                <a:spcPct val="80000"/>
              </a:lnSpc>
              <a:spcBef>
                <a:spcPct val="50000"/>
              </a:spcBef>
              <a:buFont typeface="Arial" panose="020B0604020202020204" pitchFamily="34" charset="0"/>
              <a:buChar char="•"/>
            </a:pPr>
            <a:r>
              <a:rPr lang="en-GB" altLang="en-US" sz="4000" dirty="0">
                <a:latin typeface="Times New Roman" panose="02020603050405020304" pitchFamily="18" charset="0"/>
                <a:cs typeface="Times New Roman" panose="02020603050405020304" pitchFamily="18" charset="0"/>
              </a:rPr>
              <a:t>Singh, 2022</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37372" y="1527853"/>
            <a:ext cx="47014480" cy="2158815"/>
          </a:xfrm>
          <a:prstGeom prst="rect">
            <a:avLst/>
          </a:prstGeom>
          <a:solidFill>
            <a:schemeClr val="accent1"/>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sz="8000" b="1" kern="0" dirty="0">
                <a:effectLst/>
                <a:latin typeface="Times New Roman" panose="02020603050405020304" pitchFamily="18" charset="0"/>
                <a:ea typeface="Times New Roman" panose="02020603050405020304" pitchFamily="18" charset="0"/>
                <a:cs typeface="Arial" panose="020B0604020202020204" pitchFamily="34" charset="0"/>
              </a:rPr>
              <a:t>What Role Do Psychological Factors Play In Sport Injury, Rehabilitation, Recovery and Return to Sport?</a:t>
            </a:r>
          </a:p>
          <a:p>
            <a:pPr algn="ctr">
              <a:lnSpc>
                <a:spcPct val="80000"/>
              </a:lnSpc>
              <a:spcBef>
                <a:spcPct val="50000"/>
              </a:spcBef>
            </a:pPr>
            <a:r>
              <a:rPr lang="en-GB" sz="3600" b="1" kern="0" dirty="0">
                <a:latin typeface="Times New Roman" panose="02020603050405020304" pitchFamily="18" charset="0"/>
                <a:ea typeface="DengXian" panose="02010600030101010101" pitchFamily="2" charset="-122"/>
              </a:rPr>
              <a:t>By Cathryn Morgan</a:t>
            </a:r>
            <a:endParaRPr lang="en-GB" sz="3600" kern="100" dirty="0">
              <a:effectLst/>
              <a:latin typeface="Calibri" panose="020F0502020204030204" pitchFamily="34" charset="0"/>
              <a:ea typeface="DengXian" panose="02010600030101010101" pitchFamily="2" charset="-122"/>
              <a:cs typeface="Arial" panose="020B0604020202020204" pitchFamily="34" charset="0"/>
            </a:endParaRP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5012</TotalTime>
  <Pages>1</Pages>
  <Words>436</Words>
  <Application>Microsoft Office PowerPoint</Application>
  <PresentationFormat>Custom</PresentationFormat>
  <Paragraphs>46</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Cathryn Morgan</dc:creator>
  <cp:keywords/>
  <dc:description/>
  <cp:lastModifiedBy>Cathryn Morgan (2100313)</cp:lastModifiedBy>
  <cp:revision>155</cp:revision>
  <cp:lastPrinted>2002-10-23T01:36:31Z</cp:lastPrinted>
  <dcterms:created xsi:type="dcterms:W3CDTF">1997-03-12T11:49:38Z</dcterms:created>
  <dcterms:modified xsi:type="dcterms:W3CDTF">2024-05-13T15:20:15Z</dcterms:modified>
  <cp:category/>
</cp:coreProperties>
</file>