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6" d="100"/>
          <a:sy n="126" d="100"/>
        </p:scale>
        <p:origin x="202"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111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 I'm [your name]. For the next few minutes I'm going to talk about a little girl called Shona, who has just started at our nursery. She's three, and she's finding the transition difficult. I'm going to use one theory, Bowlby's attachment theory, to make sense of what she's going through, and then show how it can shape the way we support her. I'll explain the theory, apply it to Shona, suggest practical strategies, look at the role of nature and nurture, and finish by judging how useful the theory really is in practice.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Shona has recently joined the nursery, and there are three things I've noticed. First, she becomes anxious when her carers leave. Second, she says very little, both with staff and with the other children. And third, she finds it hard to join in group play. She tends to watch from the edges rather than take part. It would be easy to see these as three separate problems, but my job isn't to label her. My role is to understand her developmental needs and contribute to a support plan that looks after her emotional, social, cognitive and physical wellbeing. What I want to show is that one theory can help us link all three of these behaviours together.</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did I choose attachment theory? Three reasons. First, Shona's situation is a separation. Starting nursery is often a child's first long period away from the people they feel safest with, and that's exactly the territory Bowlby studied. Second, attachment theory says safety comes before learning. A child who feels secure is much freer to explore, to communicate and to play, which links directly to Shona's speech and play. And third, the theory shapes our role as practitioners. We aren't replacing her carers, but we can become trusted adults who support her emotional wellbeing, and that idea sits behind approaches like the key person system, which I'll come back to.</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Bowlby's key ideas. He argued that babies are born biologically ready to form a bond with a caregiver, because staying close kept infants safe, so attachment is a survival system. When that bond is secure, the caregiver acts as a secure base: the child can go off and explore, knowing they can come back for comfort. Over time, repeated experiences build what he called an internal working model, which is basically the child's expectation of whether other people will be there for them and whether they're worth caring for. And finally, he described how children respond when they are separated from their attachment figure: first protest, then despair, then detachment if the distress isn't soothed. I'll apply that last one to Shona in a moment. Overall, the bond is the foundation for how children feel, explore and relate to others.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Mary Ainsworth built on Bowlby's work with the Strange Situation, where she watched how young children reacted when their carer left and returned. She described three main patterns. Securely attached children are upset when the carer leaves, but they settle with comfort, greet the carer warmly and go back to playing. Insecure-avoidant children show little distress and tend to ignore the carer on return. Insecure-resistant children are very distressed, are hard to soothe, and want contact but may also resist it. Now, Shona's distress might look a bit like the resistant pattern, but I need to be careful. She's three, she's new, and a lot of children find the first weeks hard. So we shouldn't label her. The most useful thing is to observe over time and see how she changes as she settles.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put Shona through that lens. Her distress when her carers leave is an expected attachment response. Her carers are her secure base, and she's in a brand new place with unfamiliar adults and children. That isn't naughtiness, it's her attachment system doing its job. Her limited speech makes sense too. A child who is on high alert is busy watching for safety, and has less energy left to explore or chat. Feeling safe frees up that energy for language. I do want to be careful, though. Attachment is one possible explanation, so I'd still want her hearing and language checked in case there are other needs. Finally, group play. Bowlby's idea is that children venture out from a secure base, so trusting one adult usually comes before playing with peers. The key message is that Shona's needs are emotional first, and meeting those needs supports her social, cognitive and physical development.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Bowlby's stages of separation become useful. In protest, the child cries, clings and searches for the carer. In despair, they become quiet and withdrawn and lose interest in play. In detachment, they can look calm, but they've emotionally switched off. For Shona, her distress when her carers leave looks like protest, and that's healthy in the sense that she's still signalling for help. Her quietness is something I'd keep an eye on, because quiet withdrawal can be a sign of despair, though it could also be shyness or something else. The main point is that we want to respond early. If we soothe her distress, and she learns that adults here are reliable, we reduce the chance of her moving towards despair or detachment.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do we actually do? Here are four strategies, all drawn from the theory. One, a key person. A single consistent adult who greets Shona each day, comforts her when she's upset and gets to know her likes and dislikes. That gives her a safe person within the nursery. Two, a gradual settling-in. Short, planned separations at first, a predictable goodbye routine so she knows what to expect, and perhaps a comfort item from home like a small toy or photo. Three, I try to be her secure base. I stay nearby, respond warmly, and name her feelings, for example, I can see you're feeling sad, so she learns that her feelings are understood. That gives her the confidence to explore and in time to talk. Four, small steps towards play, starting with one friendly peer and an adult alongside, before moving to a small group. Each step builds trust first, then confidence.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None of this works without Shona's carers. They are her main attachment figures, so they are partners in the plan, not bystanders. First, sharing information. I'd ask them about her routines, what comforts her, and how she communicates at home, including any home language, because a child can say more at home than we hear in nursery. Second, consistency. If we use a similar goodbye routine to the one at home, separations feel more predictable for her. And third, observing and reviewing. I'd record what I notice, review it regularly with the team and her carers, and if her speech or distress carries on, involve our SENCO so any other needs are picked up early.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brief asks me to consider nature and nurture, and attachment theory sits right in the middle of that debate. On the nature side, Bowlby saw attachment as an innate, evolved system, so Shona is biologically wired to seek closeness with her carers. Her developmental stage matters too, because language at three is still emerging, and individual differences like temperament or hearing may affect how she responds to a new place. On the nurture side, Ainsworth's work links secure attachment with sensitive, responsive caregiving, and Shona's home life and the way we handle settling-in both play a part. Importantly, Rutter argued that early difficulties are not fixed, and good later care can make a real difference. So it isn't nature or nurture, it's both working together, and as a practitioner I'm part of her nurture.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how useful is Bowlby in a health and social care setting? Its strengths are real. It explains separation distress in a way that makes practitioners respond with support rather than blame. It has directly shaped practice like the key person approach. And research by Ahnert and colleagues suggests children can feel secure with nursery staff when the care is sensitive, which supports what we're trying to do for Shona. But there are limitations. Bowlby's idea of monotropy, one main attachment, is too narrow, because Schaffer and Emerson found children form multiple attachments, including with siblings, grandparents and other carers. Research by van IJzendoorn and Kroonenberg shows patterns vary across cultures, so we shouldn't judge families against one standard. And the theory can't explain everything. Shona's speech would still need its own assessment. My conclusion is that it's very useful as a starting lens, as long as I use it alongside other evidence and what her family tell us.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finish, three things to take away. First, Shona's behaviour makes sense as an attachment response rather than a problem. She's showing us she needs to feel safe. Second, the most helpful steps are a key person, a gradual settling-in and being her secure base, all done in partnership with her carers. Third, I'd use Bowlby as a lens, not the whole picture, and keep listening to Shona and her family. Thank you,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in Harvard style. Check page numbers and editions against your library copies before submitting.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DARK">
    <p:bg>
      <p:bgPr>
        <a:solidFill>
          <a:srgbClr val="14505C"/>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BFD9D9"/>
                </a:solidFill>
              </a:defRPr>
            </a:lvl1pPr>
          </a:lstStyle>
          <a:p>
            <a:pPr algn="l"/>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rtlCol="0"/>
          <a:lstStyle>
            <a:lvl1pPr marL="0" indent="0" algn="l">
              <a:buNone/>
              <a:defRPr lang="en-US" sz="3400" b="1" dirty="0">
                <a:solidFill>
                  <a:srgbClr val="14505C"/>
                </a:solidFill>
                <a:latin typeface="Cambria" pitchFamily="34" charset="0"/>
                <a:ea typeface="Cambria" pitchFamily="34" charset="-122"/>
                <a:cs typeface="Cambria" pitchFamily="34" charset="-120"/>
              </a:defRPr>
            </a:lvl1pPr>
          </a:lstStyle>
          <a:p>
            <a:pPr marL="0" indent="0" algn="l">
              <a:buNone/>
            </a:pPr>
            <a:endParaRPr lang="en-US" sz="34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BFD9D9"/>
                </a:solidFill>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6" name="Text 3"/>
          <p:cNvSpPr txBox="1"/>
          <p:nvPr/>
        </p:nvSpPr>
        <p:spPr>
          <a:xfrm>
            <a:off x="549246" y="281284"/>
            <a:ext cx="6858000" cy="822960"/>
          </a:xfrm>
          <a:prstGeom prst="rect">
            <a:avLst/>
          </a:prstGeom>
          <a:noFill/>
          <a:ln/>
        </p:spPr>
        <p:txBody>
          <a:bodyPr wrap="square" lIns="0" tIns="0" rIns="0" bIns="0" rtlCol="0" anchor="ctr"/>
          <a:lstStyle/>
          <a:p>
            <a:pPr marL="0" indent="0">
              <a:buNone/>
            </a:pPr>
            <a:r>
              <a:rPr lang="en-US" sz="4800" b="1" dirty="0">
                <a:solidFill>
                  <a:srgbClr val="FFFFFF"/>
                </a:solidFill>
                <a:latin typeface="Cambria" pitchFamily="34" charset="0"/>
                <a:ea typeface="Cambria" pitchFamily="34" charset="-122"/>
                <a:cs typeface="Cambria" pitchFamily="34" charset="-120"/>
              </a:rPr>
              <a:t>Supporting Shona</a:t>
            </a:r>
            <a:endParaRPr lang="en-US" sz="4800" dirty="0"/>
          </a:p>
        </p:txBody>
      </p:sp>
      <p:sp>
        <p:nvSpPr>
          <p:cNvPr id="7" name="Text 4"/>
          <p:cNvSpPr txBox="1"/>
          <p:nvPr/>
        </p:nvSpPr>
        <p:spPr>
          <a:xfrm>
            <a:off x="549246" y="1329362"/>
            <a:ext cx="6035040" cy="822960"/>
          </a:xfrm>
          <a:prstGeom prst="rect">
            <a:avLst/>
          </a:prstGeom>
          <a:noFill/>
          <a:ln/>
        </p:spPr>
        <p:txBody>
          <a:bodyPr wrap="square" lIns="0" tIns="0" rIns="0" bIns="0" rtlCol="0" anchor="t"/>
          <a:lstStyle/>
          <a:p>
            <a:pPr marL="0" indent="0">
              <a:buNone/>
            </a:pPr>
            <a:r>
              <a:rPr lang="en-US" sz="2000" dirty="0">
                <a:solidFill>
                  <a:srgbClr val="D6EAEA"/>
                </a:solidFill>
                <a:latin typeface="Calibri" pitchFamily="34" charset="0"/>
                <a:ea typeface="Calibri" pitchFamily="34" charset="-122"/>
                <a:cs typeface="Calibri" pitchFamily="34" charset="-120"/>
              </a:rPr>
              <a:t>How does Bowlby's attachment theory helps us understand and support a child settling into nursery</a:t>
            </a:r>
            <a:endParaRPr lang="en-US" sz="2000" dirty="0"/>
          </a:p>
        </p:txBody>
      </p:sp>
      <p:sp>
        <p:nvSpPr>
          <p:cNvPr id="8" name="Text 5"/>
          <p:cNvSpPr txBox="1"/>
          <p:nvPr/>
        </p:nvSpPr>
        <p:spPr>
          <a:xfrm>
            <a:off x="640080" y="4023360"/>
            <a:ext cx="6858000" cy="548640"/>
          </a:xfrm>
          <a:prstGeom prst="rect">
            <a:avLst/>
          </a:prstGeom>
          <a:noFill/>
          <a:ln/>
        </p:spPr>
        <p:txBody>
          <a:bodyPr wrap="square" lIns="0" tIns="0" rIns="0" bIns="0" rtlCol="0" anchor="t"/>
          <a:lstStyle/>
          <a:p>
            <a:pPr marL="0" indent="0">
              <a:buNone/>
            </a:pPr>
            <a:r>
              <a:rPr lang="en-US" sz="1400" dirty="0">
                <a:solidFill>
                  <a:srgbClr val="F2B84B"/>
                </a:solidFill>
                <a:latin typeface="Calibri" pitchFamily="34" charset="0"/>
                <a:ea typeface="Calibri" pitchFamily="34" charset="-122"/>
                <a:cs typeface="Calibri" pitchFamily="34" charset="-120"/>
              </a:rPr>
              <a:t>Amreena Fiaz  |  2519624  |  Rizwan Nadim</a:t>
            </a:r>
            <a:endParaRPr lang="en-US" sz="1400" dirty="0"/>
          </a:p>
          <a:p>
            <a:pPr marL="0" indent="0">
              <a:buNone/>
            </a:pPr>
            <a:r>
              <a:rPr lang="en-US" sz="1400" dirty="0">
                <a:solidFill>
                  <a:srgbClr val="F2B84B"/>
                </a:solidFill>
                <a:latin typeface="Calibri" pitchFamily="34" charset="0"/>
                <a:ea typeface="Calibri" pitchFamily="34" charset="-122"/>
                <a:cs typeface="Calibri" pitchFamily="34" charset="-120"/>
              </a:rPr>
              <a:t>LCHS4010 Psychology in Health and Social Care  |  Assessment Component 1</a:t>
            </a:r>
            <a:endParaRPr lang="en-US" sz="14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BFD9D9"/>
                </a:solidFill>
              </a:defRPr>
            </a:lvl1pPr>
          </a:lstStyle>
          <a:p>
            <a:pPr algn="l"/>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Meet Shona, aged 3</a:t>
            </a:r>
            <a:endParaRPr lang="en-US" sz="3400" dirty="0"/>
          </a:p>
        </p:txBody>
      </p:sp>
      <p:sp>
        <p:nvSpPr>
          <p:cNvPr id="3" name="card"/>
          <p:cNvSpPr/>
          <p:nvPr/>
        </p:nvSpPr>
        <p:spPr>
          <a:xfrm>
            <a:off x="548640" y="1280160"/>
            <a:ext cx="2560320" cy="2148840"/>
          </a:xfrm>
          <a:prstGeom prst="roundRect">
            <a:avLst>
              <a:gd name="adj" fmla="val 5106"/>
            </a:avLst>
          </a:prstGeom>
          <a:solidFill>
            <a:srgbClr val="EAF4F4"/>
          </a:solidFill>
          <a:ln w="12700">
            <a:solidFill>
              <a:srgbClr val="EAF4F4"/>
            </a:solidFill>
            <a:prstDash val="solid"/>
          </a:ln>
        </p:spPr>
        <p:txBody>
          <a:bodyPr/>
          <a:lstStyle/>
          <a:p>
            <a:endParaRPr lang="en-GB"/>
          </a:p>
        </p:txBody>
      </p:sp>
      <p:sp>
        <p:nvSpPr>
          <p:cNvPr id="4" name="iconCircle"/>
          <p:cNvSpPr/>
          <p:nvPr/>
        </p:nvSpPr>
        <p:spPr>
          <a:xfrm>
            <a:off x="777240" y="1508760"/>
            <a:ext cx="640080" cy="640080"/>
          </a:xfrm>
          <a:prstGeom prst="ellipse">
            <a:avLst/>
          </a:prstGeom>
          <a:solidFill>
            <a:srgbClr val="E8604C"/>
          </a:solidFill>
          <a:ln w="12700">
            <a:solidFill>
              <a:srgbClr val="E8604C"/>
            </a:solidFill>
            <a:prstDash val="solid"/>
          </a:ln>
        </p:spPr>
        <p:txBody>
          <a:bodyPr/>
          <a:lstStyle/>
          <a:p>
            <a:endParaRPr lang="en-GB"/>
          </a:p>
        </p:txBody>
      </p:sp>
      <p:pic>
        <p:nvPicPr>
          <p:cNvPr id="5" name="Image 0" descr="heart"/>
          <p:cNvPicPr>
            <a:picLocks noChangeAspect="1"/>
          </p:cNvPicPr>
          <p:nvPr/>
        </p:nvPicPr>
        <p:blipFill>
          <a:blip r:embed="rId3"/>
          <a:stretch>
            <a:fillRect/>
          </a:stretch>
        </p:blipFill>
        <p:spPr>
          <a:xfrm>
            <a:off x="956462" y="1687982"/>
            <a:ext cx="281635" cy="281635"/>
          </a:xfrm>
          <a:prstGeom prst="rect">
            <a:avLst/>
          </a:prstGeom>
        </p:spPr>
      </p:pic>
      <p:sp>
        <p:nvSpPr>
          <p:cNvPr id="6" name="Text 3"/>
          <p:cNvSpPr txBox="1"/>
          <p:nvPr/>
        </p:nvSpPr>
        <p:spPr>
          <a:xfrm>
            <a:off x="685800" y="2286000"/>
            <a:ext cx="2348070" cy="22860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Anxious when left alone</a:t>
            </a:r>
            <a:endParaRPr lang="en-US" sz="1800" dirty="0"/>
          </a:p>
        </p:txBody>
      </p:sp>
      <p:sp>
        <p:nvSpPr>
          <p:cNvPr id="7" name="Text 4"/>
          <p:cNvSpPr txBox="1"/>
          <p:nvPr/>
        </p:nvSpPr>
        <p:spPr>
          <a:xfrm>
            <a:off x="777240" y="2651760"/>
            <a:ext cx="2148840" cy="64008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Becomes distressed when her carers leave</a:t>
            </a:r>
            <a:endParaRPr lang="en-US" sz="1400" dirty="0"/>
          </a:p>
        </p:txBody>
      </p:sp>
      <p:sp>
        <p:nvSpPr>
          <p:cNvPr id="8" name="card"/>
          <p:cNvSpPr/>
          <p:nvPr/>
        </p:nvSpPr>
        <p:spPr>
          <a:xfrm>
            <a:off x="3291840" y="1280160"/>
            <a:ext cx="2560320" cy="2148840"/>
          </a:xfrm>
          <a:prstGeom prst="roundRect">
            <a:avLst>
              <a:gd name="adj" fmla="val 5106"/>
            </a:avLst>
          </a:prstGeom>
          <a:solidFill>
            <a:srgbClr val="EAF4F4"/>
          </a:solidFill>
          <a:ln w="12700">
            <a:solidFill>
              <a:srgbClr val="EAF4F4"/>
            </a:solidFill>
            <a:prstDash val="solid"/>
          </a:ln>
        </p:spPr>
        <p:txBody>
          <a:bodyPr/>
          <a:lstStyle/>
          <a:p>
            <a:endParaRPr lang="en-GB"/>
          </a:p>
        </p:txBody>
      </p:sp>
      <p:sp>
        <p:nvSpPr>
          <p:cNvPr id="9" name="iconCircle"/>
          <p:cNvSpPr/>
          <p:nvPr/>
        </p:nvSpPr>
        <p:spPr>
          <a:xfrm>
            <a:off x="3520440" y="1508760"/>
            <a:ext cx="640080" cy="640080"/>
          </a:xfrm>
          <a:prstGeom prst="ellipse">
            <a:avLst/>
          </a:prstGeom>
          <a:solidFill>
            <a:srgbClr val="E8604C"/>
          </a:solidFill>
          <a:ln w="12700">
            <a:solidFill>
              <a:srgbClr val="E8604C"/>
            </a:solidFill>
            <a:prstDash val="solid"/>
          </a:ln>
        </p:spPr>
        <p:txBody>
          <a:bodyPr/>
          <a:lstStyle/>
          <a:p>
            <a:endParaRPr lang="en-GB"/>
          </a:p>
        </p:txBody>
      </p:sp>
      <p:pic>
        <p:nvPicPr>
          <p:cNvPr id="10" name="Image 1" descr="talk"/>
          <p:cNvPicPr>
            <a:picLocks noChangeAspect="1"/>
          </p:cNvPicPr>
          <p:nvPr/>
        </p:nvPicPr>
        <p:blipFill>
          <a:blip r:embed="rId4"/>
          <a:stretch>
            <a:fillRect/>
          </a:stretch>
        </p:blipFill>
        <p:spPr>
          <a:xfrm>
            <a:off x="3699662" y="1687982"/>
            <a:ext cx="281635" cy="281635"/>
          </a:xfrm>
          <a:prstGeom prst="rect">
            <a:avLst/>
          </a:prstGeom>
        </p:spPr>
      </p:pic>
      <p:sp>
        <p:nvSpPr>
          <p:cNvPr id="11" name="Text 7"/>
          <p:cNvSpPr txBox="1"/>
          <p:nvPr/>
        </p:nvSpPr>
        <p:spPr>
          <a:xfrm>
            <a:off x="3520440" y="2286000"/>
            <a:ext cx="2194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Limited speech</a:t>
            </a:r>
            <a:endParaRPr lang="en-US" sz="1800" dirty="0"/>
          </a:p>
        </p:txBody>
      </p:sp>
      <p:sp>
        <p:nvSpPr>
          <p:cNvPr id="12" name="Text 8"/>
          <p:cNvSpPr txBox="1"/>
          <p:nvPr/>
        </p:nvSpPr>
        <p:spPr>
          <a:xfrm>
            <a:off x="3520440" y="2651760"/>
            <a:ext cx="2148840" cy="64008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Says very little with staff and other children</a:t>
            </a:r>
            <a:endParaRPr lang="en-US" sz="1400" dirty="0"/>
          </a:p>
        </p:txBody>
      </p:sp>
      <p:sp>
        <p:nvSpPr>
          <p:cNvPr id="13" name="card"/>
          <p:cNvSpPr/>
          <p:nvPr/>
        </p:nvSpPr>
        <p:spPr>
          <a:xfrm>
            <a:off x="6035040" y="1280160"/>
            <a:ext cx="2560320" cy="2148840"/>
          </a:xfrm>
          <a:prstGeom prst="roundRect">
            <a:avLst>
              <a:gd name="adj" fmla="val 5106"/>
            </a:avLst>
          </a:prstGeom>
          <a:solidFill>
            <a:srgbClr val="EAF4F4"/>
          </a:solidFill>
          <a:ln w="12700">
            <a:solidFill>
              <a:srgbClr val="EAF4F4"/>
            </a:solidFill>
            <a:prstDash val="solid"/>
          </a:ln>
        </p:spPr>
        <p:txBody>
          <a:bodyPr/>
          <a:lstStyle/>
          <a:p>
            <a:endParaRPr lang="en-GB"/>
          </a:p>
        </p:txBody>
      </p:sp>
      <p:sp>
        <p:nvSpPr>
          <p:cNvPr id="14" name="iconCircle"/>
          <p:cNvSpPr/>
          <p:nvPr/>
        </p:nvSpPr>
        <p:spPr>
          <a:xfrm>
            <a:off x="6263640" y="1508760"/>
            <a:ext cx="640080" cy="640080"/>
          </a:xfrm>
          <a:prstGeom prst="ellipse">
            <a:avLst/>
          </a:prstGeom>
          <a:solidFill>
            <a:srgbClr val="E8604C"/>
          </a:solidFill>
          <a:ln w="12700">
            <a:solidFill>
              <a:srgbClr val="E8604C"/>
            </a:solidFill>
            <a:prstDash val="solid"/>
          </a:ln>
        </p:spPr>
        <p:txBody>
          <a:bodyPr/>
          <a:lstStyle/>
          <a:p>
            <a:endParaRPr lang="en-GB"/>
          </a:p>
        </p:txBody>
      </p:sp>
      <p:pic>
        <p:nvPicPr>
          <p:cNvPr id="15" name="Image 2" descr="users"/>
          <p:cNvPicPr>
            <a:picLocks noChangeAspect="1"/>
          </p:cNvPicPr>
          <p:nvPr/>
        </p:nvPicPr>
        <p:blipFill>
          <a:blip r:embed="rId5"/>
          <a:stretch>
            <a:fillRect/>
          </a:stretch>
        </p:blipFill>
        <p:spPr>
          <a:xfrm>
            <a:off x="6442862" y="1687982"/>
            <a:ext cx="281635" cy="281635"/>
          </a:xfrm>
          <a:prstGeom prst="rect">
            <a:avLst/>
          </a:prstGeom>
        </p:spPr>
      </p:pic>
      <p:sp>
        <p:nvSpPr>
          <p:cNvPr id="16" name="Text 11"/>
          <p:cNvSpPr txBox="1"/>
          <p:nvPr/>
        </p:nvSpPr>
        <p:spPr>
          <a:xfrm>
            <a:off x="6263640" y="2286000"/>
            <a:ext cx="2194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Finds group play hard</a:t>
            </a:r>
            <a:endParaRPr lang="en-US" sz="1800" dirty="0"/>
          </a:p>
        </p:txBody>
      </p:sp>
      <p:sp>
        <p:nvSpPr>
          <p:cNvPr id="17" name="Text 12"/>
          <p:cNvSpPr txBox="1"/>
          <p:nvPr/>
        </p:nvSpPr>
        <p:spPr>
          <a:xfrm>
            <a:off x="6263640" y="2651760"/>
            <a:ext cx="2148840" cy="64008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Watches from the side rather than joining in</a:t>
            </a:r>
            <a:endParaRPr lang="en-US" sz="1400" dirty="0"/>
          </a:p>
        </p:txBody>
      </p:sp>
      <p:sp>
        <p:nvSpPr>
          <p:cNvPr id="18" name="Text 13"/>
          <p:cNvSpPr txBox="1"/>
          <p:nvPr/>
        </p:nvSpPr>
        <p:spPr>
          <a:xfrm>
            <a:off x="548640" y="3749040"/>
            <a:ext cx="8046720" cy="731520"/>
          </a:xfrm>
          <a:prstGeom prst="rect">
            <a:avLst/>
          </a:prstGeom>
          <a:noFill/>
          <a:ln/>
        </p:spPr>
        <p:txBody>
          <a:bodyPr wrap="square" lIns="0" tIns="0" rIns="0" bIns="0" rtlCol="0" anchor="t"/>
          <a:lstStyle/>
          <a:p>
            <a:pPr marL="0" indent="0">
              <a:buNone/>
            </a:pPr>
            <a:r>
              <a:rPr lang="en-US" sz="1600" b="1" dirty="0">
                <a:solidFill>
                  <a:srgbClr val="E8604C"/>
                </a:solidFill>
                <a:latin typeface="Calibri" pitchFamily="34" charset="0"/>
                <a:ea typeface="Calibri" pitchFamily="34" charset="-122"/>
                <a:cs typeface="Calibri" pitchFamily="34" charset="-120"/>
              </a:rPr>
              <a:t>My role: </a:t>
            </a:r>
            <a:r>
              <a:rPr lang="en-US" sz="1600" dirty="0">
                <a:solidFill>
                  <a:srgbClr val="1B2A33"/>
                </a:solidFill>
                <a:latin typeface="Calibri" pitchFamily="34" charset="0"/>
                <a:ea typeface="Calibri" pitchFamily="34" charset="-122"/>
                <a:cs typeface="Calibri" pitchFamily="34" charset="-120"/>
              </a:rPr>
              <a:t>to understand her developmental needs and contribute to a support plan for her emotional, social, cognitive and physical wellbeing.</a:t>
            </a:r>
            <a:endParaRPr lang="en-US" sz="16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Why attachment theory?</a:t>
            </a:r>
            <a:endParaRPr lang="en-US" sz="3400" dirty="0"/>
          </a:p>
        </p:txBody>
      </p:sp>
      <p:sp>
        <p:nvSpPr>
          <p:cNvPr id="3" name="card"/>
          <p:cNvSpPr/>
          <p:nvPr/>
        </p:nvSpPr>
        <p:spPr>
          <a:xfrm>
            <a:off x="548640" y="1234440"/>
            <a:ext cx="8046720" cy="960120"/>
          </a:xfrm>
          <a:prstGeom prst="roundRect">
            <a:avLst>
              <a:gd name="adj" fmla="val 11429"/>
            </a:avLst>
          </a:prstGeom>
          <a:solidFill>
            <a:srgbClr val="EAF4F4"/>
          </a:solidFill>
          <a:ln w="12700">
            <a:solidFill>
              <a:srgbClr val="EAF4F4"/>
            </a:solidFill>
            <a:prstDash val="solid"/>
          </a:ln>
        </p:spPr>
        <p:txBody>
          <a:bodyPr/>
          <a:lstStyle/>
          <a:p>
            <a:endParaRPr lang="en-GB"/>
          </a:p>
        </p:txBody>
      </p:sp>
      <p:sp>
        <p:nvSpPr>
          <p:cNvPr id="4" name="iconCircle"/>
          <p:cNvSpPr/>
          <p:nvPr/>
        </p:nvSpPr>
        <p:spPr>
          <a:xfrm>
            <a:off x="777240" y="1417320"/>
            <a:ext cx="594360" cy="594360"/>
          </a:xfrm>
          <a:prstGeom prst="ellipse">
            <a:avLst/>
          </a:prstGeom>
          <a:solidFill>
            <a:srgbClr val="E8604C"/>
          </a:solidFill>
          <a:ln w="12700">
            <a:solidFill>
              <a:srgbClr val="E8604C"/>
            </a:solidFill>
            <a:prstDash val="solid"/>
          </a:ln>
        </p:spPr>
        <p:txBody>
          <a:bodyPr/>
          <a:lstStyle/>
          <a:p>
            <a:endParaRPr lang="en-GB"/>
          </a:p>
        </p:txBody>
      </p:sp>
      <p:pic>
        <p:nvPicPr>
          <p:cNvPr id="5" name="Image 0" descr="clock"/>
          <p:cNvPicPr>
            <a:picLocks noChangeAspect="1"/>
          </p:cNvPicPr>
          <p:nvPr/>
        </p:nvPicPr>
        <p:blipFill>
          <a:blip r:embed="rId3"/>
          <a:stretch>
            <a:fillRect/>
          </a:stretch>
        </p:blipFill>
        <p:spPr>
          <a:xfrm>
            <a:off x="943661" y="1583741"/>
            <a:ext cx="261518" cy="261518"/>
          </a:xfrm>
          <a:prstGeom prst="rect">
            <a:avLst/>
          </a:prstGeom>
        </p:spPr>
      </p:pic>
      <p:sp>
        <p:nvSpPr>
          <p:cNvPr id="6" name="Text 3"/>
          <p:cNvSpPr txBox="1"/>
          <p:nvPr/>
        </p:nvSpPr>
        <p:spPr>
          <a:xfrm>
            <a:off x="1645920" y="1344168"/>
            <a:ext cx="6766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A first big separation</a:t>
            </a:r>
            <a:endParaRPr lang="en-US" sz="1800" dirty="0"/>
          </a:p>
        </p:txBody>
      </p:sp>
      <p:sp>
        <p:nvSpPr>
          <p:cNvPr id="7" name="Text 4"/>
          <p:cNvSpPr txBox="1"/>
          <p:nvPr/>
        </p:nvSpPr>
        <p:spPr>
          <a:xfrm>
            <a:off x="1645920" y="1691640"/>
            <a:ext cx="6766560" cy="41148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Starting nursery is often a child's first long time away from their main carers.</a:t>
            </a:r>
            <a:endParaRPr lang="en-US" sz="1400" dirty="0"/>
          </a:p>
        </p:txBody>
      </p:sp>
      <p:sp>
        <p:nvSpPr>
          <p:cNvPr id="8" name="card"/>
          <p:cNvSpPr/>
          <p:nvPr/>
        </p:nvSpPr>
        <p:spPr>
          <a:xfrm>
            <a:off x="548640" y="2331720"/>
            <a:ext cx="8046720" cy="960120"/>
          </a:xfrm>
          <a:prstGeom prst="roundRect">
            <a:avLst>
              <a:gd name="adj" fmla="val 11429"/>
            </a:avLst>
          </a:prstGeom>
          <a:solidFill>
            <a:srgbClr val="EAF4F4"/>
          </a:solidFill>
          <a:ln w="12700">
            <a:solidFill>
              <a:srgbClr val="EAF4F4"/>
            </a:solidFill>
            <a:prstDash val="solid"/>
          </a:ln>
        </p:spPr>
        <p:txBody>
          <a:bodyPr/>
          <a:lstStyle/>
          <a:p>
            <a:endParaRPr lang="en-GB"/>
          </a:p>
        </p:txBody>
      </p:sp>
      <p:sp>
        <p:nvSpPr>
          <p:cNvPr id="9" name="iconCircle"/>
          <p:cNvSpPr/>
          <p:nvPr/>
        </p:nvSpPr>
        <p:spPr>
          <a:xfrm>
            <a:off x="777240" y="2514600"/>
            <a:ext cx="594360" cy="594360"/>
          </a:xfrm>
          <a:prstGeom prst="ellipse">
            <a:avLst/>
          </a:prstGeom>
          <a:solidFill>
            <a:srgbClr val="2A9D8F"/>
          </a:solidFill>
          <a:ln w="12700">
            <a:solidFill>
              <a:srgbClr val="2A9D8F"/>
            </a:solidFill>
            <a:prstDash val="solid"/>
          </a:ln>
        </p:spPr>
        <p:txBody>
          <a:bodyPr/>
          <a:lstStyle/>
          <a:p>
            <a:endParaRPr lang="en-GB"/>
          </a:p>
        </p:txBody>
      </p:sp>
      <p:pic>
        <p:nvPicPr>
          <p:cNvPr id="10" name="Image 1" descr="shield"/>
          <p:cNvPicPr>
            <a:picLocks noChangeAspect="1"/>
          </p:cNvPicPr>
          <p:nvPr/>
        </p:nvPicPr>
        <p:blipFill>
          <a:blip r:embed="rId4"/>
          <a:stretch>
            <a:fillRect/>
          </a:stretch>
        </p:blipFill>
        <p:spPr>
          <a:xfrm>
            <a:off x="943661" y="2681021"/>
            <a:ext cx="261518" cy="261518"/>
          </a:xfrm>
          <a:prstGeom prst="rect">
            <a:avLst/>
          </a:prstGeom>
        </p:spPr>
      </p:pic>
      <p:sp>
        <p:nvSpPr>
          <p:cNvPr id="11" name="Text 7"/>
          <p:cNvSpPr txBox="1"/>
          <p:nvPr/>
        </p:nvSpPr>
        <p:spPr>
          <a:xfrm>
            <a:off x="1645920" y="2441448"/>
            <a:ext cx="6766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Safety comes before learning</a:t>
            </a:r>
            <a:endParaRPr lang="en-US" sz="1800" dirty="0"/>
          </a:p>
        </p:txBody>
      </p:sp>
      <p:sp>
        <p:nvSpPr>
          <p:cNvPr id="12" name="Text 8"/>
          <p:cNvSpPr txBox="1"/>
          <p:nvPr/>
        </p:nvSpPr>
        <p:spPr>
          <a:xfrm>
            <a:off x="1645920" y="2788920"/>
            <a:ext cx="6766560" cy="41148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A child who feels secure is freer to explore, communicate and play (Bowlby, 1988).</a:t>
            </a:r>
            <a:endParaRPr lang="en-US" sz="1400" dirty="0"/>
          </a:p>
        </p:txBody>
      </p:sp>
      <p:sp>
        <p:nvSpPr>
          <p:cNvPr id="13" name="card"/>
          <p:cNvSpPr/>
          <p:nvPr/>
        </p:nvSpPr>
        <p:spPr>
          <a:xfrm>
            <a:off x="548640" y="3429000"/>
            <a:ext cx="8046720" cy="960120"/>
          </a:xfrm>
          <a:prstGeom prst="roundRect">
            <a:avLst>
              <a:gd name="adj" fmla="val 11429"/>
            </a:avLst>
          </a:prstGeom>
          <a:solidFill>
            <a:srgbClr val="EAF4F4"/>
          </a:solidFill>
          <a:ln w="12700">
            <a:solidFill>
              <a:srgbClr val="EAF4F4"/>
            </a:solidFill>
            <a:prstDash val="solid"/>
          </a:ln>
        </p:spPr>
        <p:txBody>
          <a:bodyPr/>
          <a:lstStyle/>
          <a:p>
            <a:endParaRPr lang="en-GB"/>
          </a:p>
        </p:txBody>
      </p:sp>
      <p:sp>
        <p:nvSpPr>
          <p:cNvPr id="14" name="iconCircle"/>
          <p:cNvSpPr/>
          <p:nvPr/>
        </p:nvSpPr>
        <p:spPr>
          <a:xfrm>
            <a:off x="777240" y="3611880"/>
            <a:ext cx="594360" cy="594360"/>
          </a:xfrm>
          <a:prstGeom prst="ellipse">
            <a:avLst/>
          </a:prstGeom>
          <a:solidFill>
            <a:srgbClr val="14505C"/>
          </a:solidFill>
          <a:ln w="12700">
            <a:solidFill>
              <a:srgbClr val="14505C"/>
            </a:solidFill>
            <a:prstDash val="solid"/>
          </a:ln>
        </p:spPr>
        <p:txBody>
          <a:bodyPr/>
          <a:lstStyle/>
          <a:p>
            <a:endParaRPr lang="en-GB"/>
          </a:p>
        </p:txBody>
      </p:sp>
      <p:pic>
        <p:nvPicPr>
          <p:cNvPr id="15" name="Image 2" descr="key"/>
          <p:cNvPicPr>
            <a:picLocks noChangeAspect="1"/>
          </p:cNvPicPr>
          <p:nvPr/>
        </p:nvPicPr>
        <p:blipFill>
          <a:blip r:embed="rId5"/>
          <a:stretch>
            <a:fillRect/>
          </a:stretch>
        </p:blipFill>
        <p:spPr>
          <a:xfrm>
            <a:off x="943661" y="3778301"/>
            <a:ext cx="261518" cy="261518"/>
          </a:xfrm>
          <a:prstGeom prst="rect">
            <a:avLst/>
          </a:prstGeom>
        </p:spPr>
      </p:pic>
      <p:sp>
        <p:nvSpPr>
          <p:cNvPr id="16" name="Text 11"/>
          <p:cNvSpPr txBox="1"/>
          <p:nvPr/>
        </p:nvSpPr>
        <p:spPr>
          <a:xfrm>
            <a:off x="1645920" y="3538728"/>
            <a:ext cx="6766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It shapes our role</a:t>
            </a:r>
            <a:endParaRPr lang="en-US" sz="1800" dirty="0"/>
          </a:p>
        </p:txBody>
      </p:sp>
      <p:sp>
        <p:nvSpPr>
          <p:cNvPr id="17" name="Text 12"/>
          <p:cNvSpPr txBox="1"/>
          <p:nvPr/>
        </p:nvSpPr>
        <p:spPr>
          <a:xfrm>
            <a:off x="1645920" y="3886200"/>
            <a:ext cx="6766560" cy="41148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Practitioners can become trusted adults who support emotional wellbeing (Elfer, Goldschmied and Selleck, 2012).</a:t>
            </a:r>
            <a:endParaRPr lang="en-US" sz="14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Bowlby's attachment theory</a:t>
            </a:r>
            <a:endParaRPr lang="en-US" sz="3400" dirty="0"/>
          </a:p>
        </p:txBody>
      </p:sp>
      <p:sp>
        <p:nvSpPr>
          <p:cNvPr id="3" name="card"/>
          <p:cNvSpPr/>
          <p:nvPr/>
        </p:nvSpPr>
        <p:spPr>
          <a:xfrm>
            <a:off x="548640" y="1234440"/>
            <a:ext cx="3931920" cy="1280160"/>
          </a:xfrm>
          <a:prstGeom prst="roundRect">
            <a:avLst>
              <a:gd name="adj" fmla="val 8571"/>
            </a:avLst>
          </a:prstGeom>
          <a:solidFill>
            <a:srgbClr val="EAF4F4"/>
          </a:solidFill>
          <a:ln w="12700">
            <a:solidFill>
              <a:srgbClr val="EAF4F4"/>
            </a:solidFill>
            <a:prstDash val="solid"/>
          </a:ln>
        </p:spPr>
        <p:txBody>
          <a:bodyPr/>
          <a:lstStyle/>
          <a:p>
            <a:endParaRPr lang="en-GB"/>
          </a:p>
        </p:txBody>
      </p:sp>
      <p:sp>
        <p:nvSpPr>
          <p:cNvPr id="4" name="iconCircle"/>
          <p:cNvSpPr/>
          <p:nvPr/>
        </p:nvSpPr>
        <p:spPr>
          <a:xfrm>
            <a:off x="731520" y="1554480"/>
            <a:ext cx="594360" cy="594360"/>
          </a:xfrm>
          <a:prstGeom prst="ellipse">
            <a:avLst/>
          </a:prstGeom>
          <a:solidFill>
            <a:srgbClr val="14505C"/>
          </a:solidFill>
          <a:ln w="12700">
            <a:solidFill>
              <a:srgbClr val="14505C"/>
            </a:solidFill>
            <a:prstDash val="solid"/>
          </a:ln>
        </p:spPr>
        <p:txBody>
          <a:bodyPr/>
          <a:lstStyle/>
          <a:p>
            <a:endParaRPr lang="en-GB"/>
          </a:p>
        </p:txBody>
      </p:sp>
      <p:pic>
        <p:nvPicPr>
          <p:cNvPr id="5" name="Image 0" descr="seed"/>
          <p:cNvPicPr>
            <a:picLocks noChangeAspect="1"/>
          </p:cNvPicPr>
          <p:nvPr/>
        </p:nvPicPr>
        <p:blipFill>
          <a:blip r:embed="rId3"/>
          <a:stretch>
            <a:fillRect/>
          </a:stretch>
        </p:blipFill>
        <p:spPr>
          <a:xfrm>
            <a:off x="897941" y="1720901"/>
            <a:ext cx="261518" cy="261518"/>
          </a:xfrm>
          <a:prstGeom prst="rect">
            <a:avLst/>
          </a:prstGeom>
        </p:spPr>
      </p:pic>
      <p:sp>
        <p:nvSpPr>
          <p:cNvPr id="6" name="Text 3"/>
          <p:cNvSpPr txBox="1"/>
          <p:nvPr/>
        </p:nvSpPr>
        <p:spPr>
          <a:xfrm>
            <a:off x="1508760" y="1371600"/>
            <a:ext cx="2834640" cy="27432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Built-in survival system</a:t>
            </a:r>
            <a:endParaRPr lang="en-US" sz="1600" dirty="0"/>
          </a:p>
        </p:txBody>
      </p:sp>
      <p:sp>
        <p:nvSpPr>
          <p:cNvPr id="7" name="Text 4"/>
          <p:cNvSpPr txBox="1"/>
          <p:nvPr/>
        </p:nvSpPr>
        <p:spPr>
          <a:xfrm>
            <a:off x="1508760" y="1691640"/>
            <a:ext cx="2834640" cy="7772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Babies are biologically ready to bond with a caregiver for safety (Bowlby, 1969).</a:t>
            </a:r>
            <a:endParaRPr lang="en-US" sz="1400" dirty="0"/>
          </a:p>
        </p:txBody>
      </p:sp>
      <p:sp>
        <p:nvSpPr>
          <p:cNvPr id="8" name="card"/>
          <p:cNvSpPr/>
          <p:nvPr/>
        </p:nvSpPr>
        <p:spPr>
          <a:xfrm>
            <a:off x="4663440" y="1234440"/>
            <a:ext cx="3931920" cy="1280160"/>
          </a:xfrm>
          <a:prstGeom prst="roundRect">
            <a:avLst>
              <a:gd name="adj" fmla="val 8571"/>
            </a:avLst>
          </a:prstGeom>
          <a:solidFill>
            <a:srgbClr val="EAF4F4"/>
          </a:solidFill>
          <a:ln w="12700">
            <a:solidFill>
              <a:srgbClr val="EAF4F4"/>
            </a:solidFill>
            <a:prstDash val="solid"/>
          </a:ln>
        </p:spPr>
        <p:txBody>
          <a:bodyPr/>
          <a:lstStyle/>
          <a:p>
            <a:endParaRPr lang="en-GB"/>
          </a:p>
        </p:txBody>
      </p:sp>
      <p:sp>
        <p:nvSpPr>
          <p:cNvPr id="9" name="iconCircle"/>
          <p:cNvSpPr/>
          <p:nvPr/>
        </p:nvSpPr>
        <p:spPr>
          <a:xfrm>
            <a:off x="4846320" y="1554480"/>
            <a:ext cx="594360" cy="594360"/>
          </a:xfrm>
          <a:prstGeom prst="ellipse">
            <a:avLst/>
          </a:prstGeom>
          <a:solidFill>
            <a:srgbClr val="2A9D8F"/>
          </a:solidFill>
          <a:ln w="12700">
            <a:solidFill>
              <a:srgbClr val="2A9D8F"/>
            </a:solidFill>
            <a:prstDash val="solid"/>
          </a:ln>
        </p:spPr>
        <p:txBody>
          <a:bodyPr/>
          <a:lstStyle/>
          <a:p>
            <a:endParaRPr lang="en-GB"/>
          </a:p>
        </p:txBody>
      </p:sp>
      <p:pic>
        <p:nvPicPr>
          <p:cNvPr id="10" name="Image 1" descr="shield"/>
          <p:cNvPicPr>
            <a:picLocks noChangeAspect="1"/>
          </p:cNvPicPr>
          <p:nvPr/>
        </p:nvPicPr>
        <p:blipFill>
          <a:blip r:embed="rId4"/>
          <a:stretch>
            <a:fillRect/>
          </a:stretch>
        </p:blipFill>
        <p:spPr>
          <a:xfrm>
            <a:off x="5012741" y="1720901"/>
            <a:ext cx="261518" cy="261518"/>
          </a:xfrm>
          <a:prstGeom prst="rect">
            <a:avLst/>
          </a:prstGeom>
        </p:spPr>
      </p:pic>
      <p:sp>
        <p:nvSpPr>
          <p:cNvPr id="11" name="Text 7"/>
          <p:cNvSpPr txBox="1"/>
          <p:nvPr/>
        </p:nvSpPr>
        <p:spPr>
          <a:xfrm>
            <a:off x="5623560" y="1371600"/>
            <a:ext cx="2834640" cy="27432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Secure base</a:t>
            </a:r>
            <a:endParaRPr lang="en-US" sz="1600" dirty="0"/>
          </a:p>
        </p:txBody>
      </p:sp>
      <p:sp>
        <p:nvSpPr>
          <p:cNvPr id="12" name="Text 8"/>
          <p:cNvSpPr txBox="1"/>
          <p:nvPr/>
        </p:nvSpPr>
        <p:spPr>
          <a:xfrm>
            <a:off x="5623560" y="1691640"/>
            <a:ext cx="2834640" cy="7772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A trusted adult lets the child explore, then return for comfort (Bowlby, 1988).</a:t>
            </a:r>
            <a:endParaRPr lang="en-US" sz="1400" dirty="0"/>
          </a:p>
        </p:txBody>
      </p:sp>
      <p:sp>
        <p:nvSpPr>
          <p:cNvPr id="13" name="card"/>
          <p:cNvSpPr/>
          <p:nvPr/>
        </p:nvSpPr>
        <p:spPr>
          <a:xfrm>
            <a:off x="548640" y="2651760"/>
            <a:ext cx="3931920" cy="1280160"/>
          </a:xfrm>
          <a:prstGeom prst="roundRect">
            <a:avLst>
              <a:gd name="adj" fmla="val 8571"/>
            </a:avLst>
          </a:prstGeom>
          <a:solidFill>
            <a:srgbClr val="EAF4F4"/>
          </a:solidFill>
          <a:ln w="12700">
            <a:solidFill>
              <a:srgbClr val="EAF4F4"/>
            </a:solidFill>
            <a:prstDash val="solid"/>
          </a:ln>
        </p:spPr>
        <p:txBody>
          <a:bodyPr/>
          <a:lstStyle/>
          <a:p>
            <a:endParaRPr lang="en-GB"/>
          </a:p>
        </p:txBody>
      </p:sp>
      <p:sp>
        <p:nvSpPr>
          <p:cNvPr id="14" name="iconCircle"/>
          <p:cNvSpPr/>
          <p:nvPr/>
        </p:nvSpPr>
        <p:spPr>
          <a:xfrm>
            <a:off x="731520" y="2971800"/>
            <a:ext cx="594360" cy="594360"/>
          </a:xfrm>
          <a:prstGeom prst="ellipse">
            <a:avLst/>
          </a:prstGeom>
          <a:solidFill>
            <a:srgbClr val="14505C"/>
          </a:solidFill>
          <a:ln w="12700">
            <a:solidFill>
              <a:srgbClr val="14505C"/>
            </a:solidFill>
            <a:prstDash val="solid"/>
          </a:ln>
        </p:spPr>
        <p:txBody>
          <a:bodyPr/>
          <a:lstStyle/>
          <a:p>
            <a:endParaRPr lang="en-GB"/>
          </a:p>
        </p:txBody>
      </p:sp>
      <p:pic>
        <p:nvPicPr>
          <p:cNvPr id="15" name="Image 2" descr="brain"/>
          <p:cNvPicPr>
            <a:picLocks noChangeAspect="1"/>
          </p:cNvPicPr>
          <p:nvPr/>
        </p:nvPicPr>
        <p:blipFill>
          <a:blip r:embed="rId5"/>
          <a:stretch>
            <a:fillRect/>
          </a:stretch>
        </p:blipFill>
        <p:spPr>
          <a:xfrm>
            <a:off x="897941" y="3138221"/>
            <a:ext cx="261518" cy="261518"/>
          </a:xfrm>
          <a:prstGeom prst="rect">
            <a:avLst/>
          </a:prstGeom>
        </p:spPr>
      </p:pic>
      <p:sp>
        <p:nvSpPr>
          <p:cNvPr id="16" name="Text 11"/>
          <p:cNvSpPr txBox="1"/>
          <p:nvPr/>
        </p:nvSpPr>
        <p:spPr>
          <a:xfrm>
            <a:off x="1508760" y="2788920"/>
            <a:ext cx="2834640" cy="27432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Internal working model</a:t>
            </a:r>
            <a:endParaRPr lang="en-US" sz="1600" dirty="0"/>
          </a:p>
        </p:txBody>
      </p:sp>
      <p:sp>
        <p:nvSpPr>
          <p:cNvPr id="17" name="Text 12"/>
          <p:cNvSpPr txBox="1"/>
          <p:nvPr/>
        </p:nvSpPr>
        <p:spPr>
          <a:xfrm>
            <a:off x="1508760" y="3108960"/>
            <a:ext cx="2834640" cy="7772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Early experiences shape expectations of whether others will be there (Bretherton, 1992).</a:t>
            </a:r>
            <a:endParaRPr lang="en-US" sz="1400" dirty="0"/>
          </a:p>
        </p:txBody>
      </p:sp>
      <p:sp>
        <p:nvSpPr>
          <p:cNvPr id="18" name="card"/>
          <p:cNvSpPr/>
          <p:nvPr/>
        </p:nvSpPr>
        <p:spPr>
          <a:xfrm>
            <a:off x="4663440" y="2651760"/>
            <a:ext cx="3931920" cy="1280160"/>
          </a:xfrm>
          <a:prstGeom prst="roundRect">
            <a:avLst>
              <a:gd name="adj" fmla="val 8571"/>
            </a:avLst>
          </a:prstGeom>
          <a:solidFill>
            <a:srgbClr val="EAF4F4"/>
          </a:solidFill>
          <a:ln w="12700">
            <a:solidFill>
              <a:srgbClr val="EAF4F4"/>
            </a:solidFill>
            <a:prstDash val="solid"/>
          </a:ln>
        </p:spPr>
        <p:txBody>
          <a:bodyPr/>
          <a:lstStyle/>
          <a:p>
            <a:endParaRPr lang="en-GB"/>
          </a:p>
        </p:txBody>
      </p:sp>
      <p:sp>
        <p:nvSpPr>
          <p:cNvPr id="19" name="iconCircle"/>
          <p:cNvSpPr/>
          <p:nvPr/>
        </p:nvSpPr>
        <p:spPr>
          <a:xfrm>
            <a:off x="4846320" y="2971800"/>
            <a:ext cx="594360" cy="594360"/>
          </a:xfrm>
          <a:prstGeom prst="ellipse">
            <a:avLst/>
          </a:prstGeom>
          <a:solidFill>
            <a:srgbClr val="2A9D8F"/>
          </a:solidFill>
          <a:ln w="12700">
            <a:solidFill>
              <a:srgbClr val="2A9D8F"/>
            </a:solidFill>
            <a:prstDash val="solid"/>
          </a:ln>
        </p:spPr>
        <p:txBody>
          <a:bodyPr/>
          <a:lstStyle/>
          <a:p>
            <a:endParaRPr lang="en-GB"/>
          </a:p>
        </p:txBody>
      </p:sp>
      <p:pic>
        <p:nvPicPr>
          <p:cNvPr id="20" name="Image 3" descr="broken"/>
          <p:cNvPicPr>
            <a:picLocks noChangeAspect="1"/>
          </p:cNvPicPr>
          <p:nvPr/>
        </p:nvPicPr>
        <p:blipFill>
          <a:blip r:embed="rId6"/>
          <a:stretch>
            <a:fillRect/>
          </a:stretch>
        </p:blipFill>
        <p:spPr>
          <a:xfrm>
            <a:off x="5012741" y="3138221"/>
            <a:ext cx="261518" cy="261518"/>
          </a:xfrm>
          <a:prstGeom prst="rect">
            <a:avLst/>
          </a:prstGeom>
        </p:spPr>
      </p:pic>
      <p:sp>
        <p:nvSpPr>
          <p:cNvPr id="21" name="Text 15"/>
          <p:cNvSpPr txBox="1"/>
          <p:nvPr/>
        </p:nvSpPr>
        <p:spPr>
          <a:xfrm>
            <a:off x="5623560" y="2788920"/>
            <a:ext cx="2834640" cy="27432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Response to separation</a:t>
            </a:r>
            <a:endParaRPr lang="en-US" sz="1600" dirty="0"/>
          </a:p>
        </p:txBody>
      </p:sp>
      <p:sp>
        <p:nvSpPr>
          <p:cNvPr id="22" name="Text 16"/>
          <p:cNvSpPr txBox="1"/>
          <p:nvPr/>
        </p:nvSpPr>
        <p:spPr>
          <a:xfrm>
            <a:off x="5623560" y="3108960"/>
            <a:ext cx="2834640" cy="7772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Protest, despair, then detachment if distress is not soothed (Bowlby, 1969).</a:t>
            </a:r>
            <a:endParaRPr lang="en-US" sz="1400" dirty="0"/>
          </a:p>
        </p:txBody>
      </p:sp>
      <p:sp>
        <p:nvSpPr>
          <p:cNvPr id="23" name="Shape 17"/>
          <p:cNvSpPr/>
          <p:nvPr/>
        </p:nvSpPr>
        <p:spPr>
          <a:xfrm>
            <a:off x="548640" y="4114800"/>
            <a:ext cx="8046720" cy="502920"/>
          </a:xfrm>
          <a:prstGeom prst="roundRect">
            <a:avLst>
              <a:gd name="adj" fmla="val 21818"/>
            </a:avLst>
          </a:prstGeom>
          <a:solidFill>
            <a:srgbClr val="14505C"/>
          </a:solidFill>
          <a:ln w="12700">
            <a:solidFill>
              <a:srgbClr val="14505C"/>
            </a:solidFill>
            <a:prstDash val="solid"/>
          </a:ln>
        </p:spPr>
        <p:txBody>
          <a:bodyPr/>
          <a:lstStyle/>
          <a:p>
            <a:endParaRPr lang="en-GB"/>
          </a:p>
        </p:txBody>
      </p:sp>
      <p:sp>
        <p:nvSpPr>
          <p:cNvPr id="24" name="Text 18"/>
          <p:cNvSpPr txBox="1"/>
          <p:nvPr/>
        </p:nvSpPr>
        <p:spPr>
          <a:xfrm>
            <a:off x="731520" y="4114800"/>
            <a:ext cx="7680960" cy="5029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The bond is the foundation for how children feel, explore and relate to others</a:t>
            </a:r>
            <a:endParaRPr lang="en-US" sz="14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Ainsworth's attachment patterns</a:t>
            </a:r>
            <a:endParaRPr lang="en-US" sz="3400" dirty="0"/>
          </a:p>
        </p:txBody>
      </p:sp>
      <p:sp>
        <p:nvSpPr>
          <p:cNvPr id="3" name="card"/>
          <p:cNvSpPr/>
          <p:nvPr/>
        </p:nvSpPr>
        <p:spPr>
          <a:xfrm>
            <a:off x="548640" y="1234440"/>
            <a:ext cx="2560320" cy="2331720"/>
          </a:xfrm>
          <a:prstGeom prst="roundRect">
            <a:avLst>
              <a:gd name="adj" fmla="val 4706"/>
            </a:avLst>
          </a:prstGeom>
          <a:solidFill>
            <a:srgbClr val="EAF4F4"/>
          </a:solidFill>
          <a:ln w="12700">
            <a:solidFill>
              <a:srgbClr val="EAF4F4"/>
            </a:solidFill>
            <a:prstDash val="solid"/>
          </a:ln>
        </p:spPr>
        <p:txBody>
          <a:bodyPr/>
          <a:lstStyle/>
          <a:p>
            <a:endParaRPr lang="en-GB"/>
          </a:p>
        </p:txBody>
      </p:sp>
      <p:sp>
        <p:nvSpPr>
          <p:cNvPr id="4" name="Shape 2"/>
          <p:cNvSpPr/>
          <p:nvPr/>
        </p:nvSpPr>
        <p:spPr>
          <a:xfrm>
            <a:off x="731520" y="1417320"/>
            <a:ext cx="2194560" cy="411480"/>
          </a:xfrm>
          <a:prstGeom prst="roundRect">
            <a:avLst>
              <a:gd name="adj" fmla="val 22222"/>
            </a:avLst>
          </a:prstGeom>
          <a:solidFill>
            <a:srgbClr val="2A9D8F"/>
          </a:solidFill>
          <a:ln w="12700">
            <a:solidFill>
              <a:srgbClr val="2A9D8F"/>
            </a:solidFill>
            <a:prstDash val="solid"/>
          </a:ln>
        </p:spPr>
        <p:txBody>
          <a:bodyPr/>
          <a:lstStyle/>
          <a:p>
            <a:endParaRPr lang="en-GB"/>
          </a:p>
        </p:txBody>
      </p:sp>
      <p:sp>
        <p:nvSpPr>
          <p:cNvPr id="5" name="Text 3"/>
          <p:cNvSpPr txBox="1"/>
          <p:nvPr/>
        </p:nvSpPr>
        <p:spPr>
          <a:xfrm>
            <a:off x="731520" y="1417320"/>
            <a:ext cx="21945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Secure</a:t>
            </a:r>
            <a:endParaRPr lang="en-US" sz="1400" dirty="0"/>
          </a:p>
        </p:txBody>
      </p:sp>
      <p:sp>
        <p:nvSpPr>
          <p:cNvPr id="6" name="Text 4"/>
          <p:cNvSpPr txBox="1"/>
          <p:nvPr/>
        </p:nvSpPr>
        <p:spPr>
          <a:xfrm>
            <a:off x="731520" y="2011680"/>
            <a:ext cx="2194560" cy="14630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Upset when the carer leaves but settles with comfort. Greets them warmly on return, then goes back to play.</a:t>
            </a:r>
            <a:endParaRPr lang="en-US" sz="1400" dirty="0"/>
          </a:p>
        </p:txBody>
      </p:sp>
      <p:sp>
        <p:nvSpPr>
          <p:cNvPr id="7" name="card"/>
          <p:cNvSpPr/>
          <p:nvPr/>
        </p:nvSpPr>
        <p:spPr>
          <a:xfrm>
            <a:off x="3291840" y="1234440"/>
            <a:ext cx="2560320" cy="2331720"/>
          </a:xfrm>
          <a:prstGeom prst="roundRect">
            <a:avLst>
              <a:gd name="adj" fmla="val 4706"/>
            </a:avLst>
          </a:prstGeom>
          <a:solidFill>
            <a:srgbClr val="EAF4F4"/>
          </a:solidFill>
          <a:ln w="12700">
            <a:solidFill>
              <a:srgbClr val="EAF4F4"/>
            </a:solidFill>
            <a:prstDash val="solid"/>
          </a:ln>
        </p:spPr>
        <p:txBody>
          <a:bodyPr/>
          <a:lstStyle/>
          <a:p>
            <a:endParaRPr lang="en-GB"/>
          </a:p>
        </p:txBody>
      </p:sp>
      <p:sp>
        <p:nvSpPr>
          <p:cNvPr id="8" name="Shape 6"/>
          <p:cNvSpPr/>
          <p:nvPr/>
        </p:nvSpPr>
        <p:spPr>
          <a:xfrm>
            <a:off x="3474720" y="1417320"/>
            <a:ext cx="2194560" cy="411480"/>
          </a:xfrm>
          <a:prstGeom prst="roundRect">
            <a:avLst>
              <a:gd name="adj" fmla="val 22222"/>
            </a:avLst>
          </a:prstGeom>
          <a:solidFill>
            <a:srgbClr val="14505C"/>
          </a:solidFill>
          <a:ln w="12700">
            <a:solidFill>
              <a:srgbClr val="14505C"/>
            </a:solidFill>
            <a:prstDash val="solid"/>
          </a:ln>
        </p:spPr>
        <p:txBody>
          <a:bodyPr/>
          <a:lstStyle/>
          <a:p>
            <a:endParaRPr lang="en-GB"/>
          </a:p>
        </p:txBody>
      </p:sp>
      <p:sp>
        <p:nvSpPr>
          <p:cNvPr id="9" name="Text 7"/>
          <p:cNvSpPr txBox="1"/>
          <p:nvPr/>
        </p:nvSpPr>
        <p:spPr>
          <a:xfrm>
            <a:off x="3474720" y="1417320"/>
            <a:ext cx="21945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Insecure-avoidant</a:t>
            </a:r>
            <a:endParaRPr lang="en-US" sz="1400" dirty="0"/>
          </a:p>
        </p:txBody>
      </p:sp>
      <p:sp>
        <p:nvSpPr>
          <p:cNvPr id="10" name="Text 8"/>
          <p:cNvSpPr txBox="1"/>
          <p:nvPr/>
        </p:nvSpPr>
        <p:spPr>
          <a:xfrm>
            <a:off x="3474720" y="2011680"/>
            <a:ext cx="2194560" cy="14630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Shows little distress when the carer leaves. Avoids or ignores them on return.</a:t>
            </a:r>
            <a:endParaRPr lang="en-US" sz="1400" dirty="0"/>
          </a:p>
        </p:txBody>
      </p:sp>
      <p:sp>
        <p:nvSpPr>
          <p:cNvPr id="11" name="card"/>
          <p:cNvSpPr/>
          <p:nvPr/>
        </p:nvSpPr>
        <p:spPr>
          <a:xfrm>
            <a:off x="6035040" y="1234440"/>
            <a:ext cx="2560320" cy="2331720"/>
          </a:xfrm>
          <a:prstGeom prst="roundRect">
            <a:avLst>
              <a:gd name="adj" fmla="val 4706"/>
            </a:avLst>
          </a:prstGeom>
          <a:solidFill>
            <a:srgbClr val="EAF4F4"/>
          </a:solidFill>
          <a:ln w="12700">
            <a:solidFill>
              <a:srgbClr val="EAF4F4"/>
            </a:solidFill>
            <a:prstDash val="solid"/>
          </a:ln>
        </p:spPr>
        <p:txBody>
          <a:bodyPr/>
          <a:lstStyle/>
          <a:p>
            <a:endParaRPr lang="en-GB"/>
          </a:p>
        </p:txBody>
      </p:sp>
      <p:sp>
        <p:nvSpPr>
          <p:cNvPr id="12" name="Shape 10"/>
          <p:cNvSpPr/>
          <p:nvPr/>
        </p:nvSpPr>
        <p:spPr>
          <a:xfrm>
            <a:off x="6217920" y="1417320"/>
            <a:ext cx="2194560" cy="411480"/>
          </a:xfrm>
          <a:prstGeom prst="roundRect">
            <a:avLst>
              <a:gd name="adj" fmla="val 22222"/>
            </a:avLst>
          </a:prstGeom>
          <a:solidFill>
            <a:srgbClr val="E8604C"/>
          </a:solidFill>
          <a:ln w="12700">
            <a:solidFill>
              <a:srgbClr val="E8604C"/>
            </a:solidFill>
            <a:prstDash val="solid"/>
          </a:ln>
        </p:spPr>
        <p:txBody>
          <a:bodyPr/>
          <a:lstStyle/>
          <a:p>
            <a:endParaRPr lang="en-GB"/>
          </a:p>
        </p:txBody>
      </p:sp>
      <p:sp>
        <p:nvSpPr>
          <p:cNvPr id="13" name="Text 11"/>
          <p:cNvSpPr txBox="1"/>
          <p:nvPr/>
        </p:nvSpPr>
        <p:spPr>
          <a:xfrm>
            <a:off x="6217920" y="1417320"/>
            <a:ext cx="219456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Insecure-resistant</a:t>
            </a:r>
            <a:endParaRPr lang="en-US" sz="1400" dirty="0"/>
          </a:p>
        </p:txBody>
      </p:sp>
      <p:sp>
        <p:nvSpPr>
          <p:cNvPr id="14" name="Text 12"/>
          <p:cNvSpPr txBox="1"/>
          <p:nvPr/>
        </p:nvSpPr>
        <p:spPr>
          <a:xfrm>
            <a:off x="6217920" y="2011680"/>
            <a:ext cx="2194560" cy="14630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Very distressed at leaving and hard to soothe. Seeks contact on return but may resist it.</a:t>
            </a:r>
            <a:endParaRPr lang="en-US" sz="1400" dirty="0"/>
          </a:p>
        </p:txBody>
      </p:sp>
      <p:sp>
        <p:nvSpPr>
          <p:cNvPr id="15" name="Shape 13"/>
          <p:cNvSpPr/>
          <p:nvPr/>
        </p:nvSpPr>
        <p:spPr>
          <a:xfrm>
            <a:off x="548640" y="3749040"/>
            <a:ext cx="8046720" cy="868680"/>
          </a:xfrm>
          <a:prstGeom prst="roundRect">
            <a:avLst>
              <a:gd name="adj" fmla="val 12632"/>
            </a:avLst>
          </a:prstGeom>
          <a:solidFill>
            <a:srgbClr val="14505C"/>
          </a:solidFill>
          <a:ln w="12700">
            <a:solidFill>
              <a:srgbClr val="14505C"/>
            </a:solidFill>
            <a:prstDash val="solid"/>
          </a:ln>
        </p:spPr>
        <p:txBody>
          <a:bodyPr/>
          <a:lstStyle/>
          <a:p>
            <a:endParaRPr lang="en-GB"/>
          </a:p>
        </p:txBody>
      </p:sp>
      <p:sp>
        <p:nvSpPr>
          <p:cNvPr id="16" name="Text 14"/>
          <p:cNvSpPr txBox="1"/>
          <p:nvPr/>
        </p:nvSpPr>
        <p:spPr>
          <a:xfrm>
            <a:off x="777240" y="3749040"/>
            <a:ext cx="7589520" cy="86868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Shona's distress may look like the resistant pattern, but a new 3-year-old settling in is not a diagnosis. Observe over time (Ainsworth et al., 1978).</a:t>
            </a:r>
            <a:endParaRPr lang="en-US" sz="14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Applying the theory to Shona</a:t>
            </a:r>
            <a:endParaRPr lang="en-US" sz="3400" dirty="0"/>
          </a:p>
        </p:txBody>
      </p:sp>
      <p:sp>
        <p:nvSpPr>
          <p:cNvPr id="3" name="Shape 1"/>
          <p:cNvSpPr/>
          <p:nvPr/>
        </p:nvSpPr>
        <p:spPr>
          <a:xfrm>
            <a:off x="548640" y="1234440"/>
            <a:ext cx="2560320" cy="868680"/>
          </a:xfrm>
          <a:prstGeom prst="roundRect">
            <a:avLst>
              <a:gd name="adj" fmla="val 12632"/>
            </a:avLst>
          </a:prstGeom>
          <a:solidFill>
            <a:srgbClr val="14505C"/>
          </a:solidFill>
          <a:ln w="12700">
            <a:solidFill>
              <a:srgbClr val="14505C"/>
            </a:solidFill>
            <a:prstDash val="solid"/>
          </a:ln>
        </p:spPr>
        <p:txBody>
          <a:bodyPr/>
          <a:lstStyle/>
          <a:p>
            <a:endParaRPr lang="en-GB"/>
          </a:p>
        </p:txBody>
      </p:sp>
      <p:sp>
        <p:nvSpPr>
          <p:cNvPr id="4" name="Text 2"/>
          <p:cNvSpPr txBox="1"/>
          <p:nvPr/>
        </p:nvSpPr>
        <p:spPr>
          <a:xfrm>
            <a:off x="731520" y="1234440"/>
            <a:ext cx="2194560" cy="86868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Distress when carers leave</a:t>
            </a:r>
            <a:endParaRPr lang="en-US" sz="1600" dirty="0"/>
          </a:p>
        </p:txBody>
      </p:sp>
      <p:sp>
        <p:nvSpPr>
          <p:cNvPr id="5" name="Shape 3"/>
          <p:cNvSpPr/>
          <p:nvPr/>
        </p:nvSpPr>
        <p:spPr>
          <a:xfrm>
            <a:off x="3200400" y="1508760"/>
            <a:ext cx="365760" cy="320040"/>
          </a:xfrm>
          <a:prstGeom prst="rightArrow">
            <a:avLst/>
          </a:prstGeom>
          <a:solidFill>
            <a:srgbClr val="E8604C"/>
          </a:solidFill>
          <a:ln w="12700">
            <a:solidFill>
              <a:srgbClr val="E8604C"/>
            </a:solidFill>
            <a:prstDash val="solid"/>
          </a:ln>
        </p:spPr>
        <p:txBody>
          <a:bodyPr/>
          <a:lstStyle/>
          <a:p>
            <a:endParaRPr lang="en-GB"/>
          </a:p>
        </p:txBody>
      </p:sp>
      <p:sp>
        <p:nvSpPr>
          <p:cNvPr id="6" name="card"/>
          <p:cNvSpPr/>
          <p:nvPr/>
        </p:nvSpPr>
        <p:spPr>
          <a:xfrm>
            <a:off x="3657600" y="1234440"/>
            <a:ext cx="4937760" cy="868680"/>
          </a:xfrm>
          <a:prstGeom prst="roundRect">
            <a:avLst>
              <a:gd name="adj" fmla="val 12632"/>
            </a:avLst>
          </a:prstGeom>
          <a:solidFill>
            <a:srgbClr val="EAF4F4"/>
          </a:solidFill>
          <a:ln w="12700">
            <a:solidFill>
              <a:srgbClr val="EAF4F4"/>
            </a:solidFill>
            <a:prstDash val="solid"/>
          </a:ln>
        </p:spPr>
        <p:txBody>
          <a:bodyPr/>
          <a:lstStyle/>
          <a:p>
            <a:endParaRPr lang="en-GB"/>
          </a:p>
        </p:txBody>
      </p:sp>
      <p:sp>
        <p:nvSpPr>
          <p:cNvPr id="7" name="Text 5"/>
          <p:cNvSpPr txBox="1"/>
          <p:nvPr/>
        </p:nvSpPr>
        <p:spPr>
          <a:xfrm>
            <a:off x="3794760" y="1234440"/>
            <a:ext cx="4663440" cy="868680"/>
          </a:xfrm>
          <a:prstGeom prst="rect">
            <a:avLst/>
          </a:prstGeom>
          <a:noFill/>
          <a:ln/>
        </p:spPr>
        <p:txBody>
          <a:bodyPr wrap="square" lIns="0" tIns="0" rIns="0" bIns="0" rtlCol="0" anchor="ctr"/>
          <a:lstStyle/>
          <a:p>
            <a:pPr marL="0" indent="0">
              <a:buNone/>
            </a:pPr>
            <a:r>
              <a:rPr lang="en-US" sz="1400" dirty="0">
                <a:solidFill>
                  <a:srgbClr val="1B2A33"/>
                </a:solidFill>
                <a:latin typeface="Calibri" pitchFamily="34" charset="0"/>
                <a:ea typeface="Calibri" pitchFamily="34" charset="-122"/>
                <a:cs typeface="Calibri" pitchFamily="34" charset="-120"/>
              </a:rPr>
              <a:t>A normal separation response. Her attachment figures are her secure base and nursery is new and unfamiliar (Bowlby, 1969).</a:t>
            </a:r>
            <a:endParaRPr lang="en-US" sz="1400" dirty="0"/>
          </a:p>
        </p:txBody>
      </p:sp>
      <p:sp>
        <p:nvSpPr>
          <p:cNvPr id="8" name="Shape 6"/>
          <p:cNvSpPr/>
          <p:nvPr/>
        </p:nvSpPr>
        <p:spPr>
          <a:xfrm>
            <a:off x="548640" y="2240280"/>
            <a:ext cx="2560320" cy="868680"/>
          </a:xfrm>
          <a:prstGeom prst="roundRect">
            <a:avLst>
              <a:gd name="adj" fmla="val 12632"/>
            </a:avLst>
          </a:prstGeom>
          <a:solidFill>
            <a:srgbClr val="14505C"/>
          </a:solidFill>
          <a:ln w="12700">
            <a:solidFill>
              <a:srgbClr val="14505C"/>
            </a:solidFill>
            <a:prstDash val="solid"/>
          </a:ln>
        </p:spPr>
        <p:txBody>
          <a:bodyPr/>
          <a:lstStyle/>
          <a:p>
            <a:endParaRPr lang="en-GB"/>
          </a:p>
        </p:txBody>
      </p:sp>
      <p:sp>
        <p:nvSpPr>
          <p:cNvPr id="9" name="Text 7"/>
          <p:cNvSpPr txBox="1"/>
          <p:nvPr/>
        </p:nvSpPr>
        <p:spPr>
          <a:xfrm>
            <a:off x="731520" y="2240280"/>
            <a:ext cx="2194560" cy="86868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Limited speech</a:t>
            </a:r>
            <a:endParaRPr lang="en-US" sz="1600" dirty="0"/>
          </a:p>
        </p:txBody>
      </p:sp>
      <p:sp>
        <p:nvSpPr>
          <p:cNvPr id="10" name="Shape 8"/>
          <p:cNvSpPr/>
          <p:nvPr/>
        </p:nvSpPr>
        <p:spPr>
          <a:xfrm>
            <a:off x="3200400" y="2514600"/>
            <a:ext cx="365760" cy="320040"/>
          </a:xfrm>
          <a:prstGeom prst="rightArrow">
            <a:avLst/>
          </a:prstGeom>
          <a:solidFill>
            <a:srgbClr val="E8604C"/>
          </a:solidFill>
          <a:ln w="12700">
            <a:solidFill>
              <a:srgbClr val="E8604C"/>
            </a:solidFill>
            <a:prstDash val="solid"/>
          </a:ln>
        </p:spPr>
        <p:txBody>
          <a:bodyPr/>
          <a:lstStyle/>
          <a:p>
            <a:endParaRPr lang="en-GB"/>
          </a:p>
        </p:txBody>
      </p:sp>
      <p:sp>
        <p:nvSpPr>
          <p:cNvPr id="11" name="card"/>
          <p:cNvSpPr/>
          <p:nvPr/>
        </p:nvSpPr>
        <p:spPr>
          <a:xfrm>
            <a:off x="3657600" y="2240280"/>
            <a:ext cx="4937760" cy="868680"/>
          </a:xfrm>
          <a:prstGeom prst="roundRect">
            <a:avLst>
              <a:gd name="adj" fmla="val 12632"/>
            </a:avLst>
          </a:prstGeom>
          <a:solidFill>
            <a:srgbClr val="EAF4F4"/>
          </a:solidFill>
          <a:ln w="12700">
            <a:solidFill>
              <a:srgbClr val="EAF4F4"/>
            </a:solidFill>
            <a:prstDash val="solid"/>
          </a:ln>
        </p:spPr>
        <p:txBody>
          <a:bodyPr/>
          <a:lstStyle/>
          <a:p>
            <a:endParaRPr lang="en-GB"/>
          </a:p>
        </p:txBody>
      </p:sp>
      <p:sp>
        <p:nvSpPr>
          <p:cNvPr id="12" name="Text 10"/>
          <p:cNvSpPr txBox="1"/>
          <p:nvPr/>
        </p:nvSpPr>
        <p:spPr>
          <a:xfrm>
            <a:off x="3794760" y="2240280"/>
            <a:ext cx="4663440" cy="868680"/>
          </a:xfrm>
          <a:prstGeom prst="rect">
            <a:avLst/>
          </a:prstGeom>
          <a:noFill/>
          <a:ln/>
        </p:spPr>
        <p:txBody>
          <a:bodyPr wrap="square" lIns="0" tIns="0" rIns="0" bIns="0" rtlCol="0" anchor="ctr"/>
          <a:lstStyle/>
          <a:p>
            <a:pPr marL="0" indent="0">
              <a:buNone/>
            </a:pPr>
            <a:r>
              <a:rPr lang="en-US" sz="1400" dirty="0">
                <a:solidFill>
                  <a:srgbClr val="1B2A33"/>
                </a:solidFill>
                <a:latin typeface="Calibri" pitchFamily="34" charset="0"/>
                <a:ea typeface="Calibri" pitchFamily="34" charset="-122"/>
                <a:cs typeface="Calibri" pitchFamily="34" charset="-120"/>
              </a:rPr>
              <a:t>A child on high alert explores and talks less. Feeling safe frees her energy for language, though hearing and speech should still be checked (Bowlby, 1988).</a:t>
            </a:r>
            <a:endParaRPr lang="en-US" sz="1400" dirty="0"/>
          </a:p>
        </p:txBody>
      </p:sp>
      <p:sp>
        <p:nvSpPr>
          <p:cNvPr id="13" name="Shape 11"/>
          <p:cNvSpPr/>
          <p:nvPr/>
        </p:nvSpPr>
        <p:spPr>
          <a:xfrm>
            <a:off x="548640" y="3246120"/>
            <a:ext cx="2560320" cy="868680"/>
          </a:xfrm>
          <a:prstGeom prst="roundRect">
            <a:avLst>
              <a:gd name="adj" fmla="val 12632"/>
            </a:avLst>
          </a:prstGeom>
          <a:solidFill>
            <a:srgbClr val="14505C"/>
          </a:solidFill>
          <a:ln w="12700">
            <a:solidFill>
              <a:srgbClr val="14505C"/>
            </a:solidFill>
            <a:prstDash val="solid"/>
          </a:ln>
        </p:spPr>
        <p:txBody>
          <a:bodyPr/>
          <a:lstStyle/>
          <a:p>
            <a:endParaRPr lang="en-GB"/>
          </a:p>
        </p:txBody>
      </p:sp>
      <p:sp>
        <p:nvSpPr>
          <p:cNvPr id="14" name="Text 12"/>
          <p:cNvSpPr txBox="1"/>
          <p:nvPr/>
        </p:nvSpPr>
        <p:spPr>
          <a:xfrm>
            <a:off x="731520" y="3246120"/>
            <a:ext cx="2194560" cy="86868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Difficulty in group play</a:t>
            </a:r>
            <a:endParaRPr lang="en-US" sz="1600" dirty="0"/>
          </a:p>
        </p:txBody>
      </p:sp>
      <p:sp>
        <p:nvSpPr>
          <p:cNvPr id="15" name="Shape 13"/>
          <p:cNvSpPr/>
          <p:nvPr/>
        </p:nvSpPr>
        <p:spPr>
          <a:xfrm>
            <a:off x="3200400" y="3520440"/>
            <a:ext cx="365760" cy="320040"/>
          </a:xfrm>
          <a:prstGeom prst="rightArrow">
            <a:avLst/>
          </a:prstGeom>
          <a:solidFill>
            <a:srgbClr val="E8604C"/>
          </a:solidFill>
          <a:ln w="12700">
            <a:solidFill>
              <a:srgbClr val="E8604C"/>
            </a:solidFill>
            <a:prstDash val="solid"/>
          </a:ln>
        </p:spPr>
        <p:txBody>
          <a:bodyPr/>
          <a:lstStyle/>
          <a:p>
            <a:endParaRPr lang="en-GB"/>
          </a:p>
        </p:txBody>
      </p:sp>
      <p:sp>
        <p:nvSpPr>
          <p:cNvPr id="16" name="card"/>
          <p:cNvSpPr/>
          <p:nvPr/>
        </p:nvSpPr>
        <p:spPr>
          <a:xfrm>
            <a:off x="3657600" y="3246120"/>
            <a:ext cx="4937760" cy="868680"/>
          </a:xfrm>
          <a:prstGeom prst="roundRect">
            <a:avLst>
              <a:gd name="adj" fmla="val 12632"/>
            </a:avLst>
          </a:prstGeom>
          <a:solidFill>
            <a:srgbClr val="EAF4F4"/>
          </a:solidFill>
          <a:ln w="12700">
            <a:solidFill>
              <a:srgbClr val="EAF4F4"/>
            </a:solidFill>
            <a:prstDash val="solid"/>
          </a:ln>
        </p:spPr>
        <p:txBody>
          <a:bodyPr/>
          <a:lstStyle/>
          <a:p>
            <a:endParaRPr lang="en-GB"/>
          </a:p>
        </p:txBody>
      </p:sp>
      <p:sp>
        <p:nvSpPr>
          <p:cNvPr id="17" name="Text 15"/>
          <p:cNvSpPr txBox="1"/>
          <p:nvPr/>
        </p:nvSpPr>
        <p:spPr>
          <a:xfrm>
            <a:off x="3794760" y="3246120"/>
            <a:ext cx="4663440" cy="868680"/>
          </a:xfrm>
          <a:prstGeom prst="rect">
            <a:avLst/>
          </a:prstGeom>
          <a:noFill/>
          <a:ln/>
        </p:spPr>
        <p:txBody>
          <a:bodyPr wrap="square" lIns="0" tIns="0" rIns="0" bIns="0" rtlCol="0" anchor="ctr"/>
          <a:lstStyle/>
          <a:p>
            <a:pPr marL="0" indent="0">
              <a:buNone/>
            </a:pPr>
            <a:r>
              <a:rPr lang="en-US" sz="1400" dirty="0">
                <a:solidFill>
                  <a:srgbClr val="1B2A33"/>
                </a:solidFill>
                <a:latin typeface="Calibri" pitchFamily="34" charset="0"/>
                <a:ea typeface="Calibri" pitchFamily="34" charset="-122"/>
                <a:cs typeface="Calibri" pitchFamily="34" charset="-120"/>
              </a:rPr>
              <a:t>Trust in one adult comes first. Peer play grows outward from a secure base, so it may follow once she feels safe (Bowlby, 1988).</a:t>
            </a:r>
            <a:endParaRPr lang="en-US" sz="1400" dirty="0"/>
          </a:p>
        </p:txBody>
      </p:sp>
      <p:sp>
        <p:nvSpPr>
          <p:cNvPr id="18" name="Text 16"/>
          <p:cNvSpPr txBox="1"/>
          <p:nvPr/>
        </p:nvSpPr>
        <p:spPr>
          <a:xfrm>
            <a:off x="548640" y="4297680"/>
            <a:ext cx="8046720" cy="365760"/>
          </a:xfrm>
          <a:prstGeom prst="rect">
            <a:avLst/>
          </a:prstGeom>
          <a:noFill/>
          <a:ln/>
        </p:spPr>
        <p:txBody>
          <a:bodyPr wrap="square" lIns="0" tIns="0" rIns="0" bIns="0" rtlCol="0" anchor="t"/>
          <a:lstStyle/>
          <a:p>
            <a:pPr marL="0" indent="0">
              <a:buNone/>
            </a:pPr>
            <a:r>
              <a:rPr lang="en-US" sz="1600" b="1" i="1" dirty="0">
                <a:solidFill>
                  <a:srgbClr val="E8604C"/>
                </a:solidFill>
                <a:latin typeface="Calibri" pitchFamily="34" charset="0"/>
                <a:ea typeface="Calibri" pitchFamily="34" charset="-122"/>
                <a:cs typeface="Calibri" pitchFamily="34" charset="-120"/>
              </a:rPr>
              <a:t>Her needs are emotional first. Meeting those supports everything else.</a:t>
            </a:r>
            <a:endParaRPr lang="en-US" sz="16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Bowlby's stages of separation</a:t>
            </a:r>
            <a:endParaRPr lang="en-US" sz="3400" dirty="0"/>
          </a:p>
        </p:txBody>
      </p:sp>
      <p:sp>
        <p:nvSpPr>
          <p:cNvPr id="3" name="card"/>
          <p:cNvSpPr/>
          <p:nvPr/>
        </p:nvSpPr>
        <p:spPr>
          <a:xfrm>
            <a:off x="548640" y="1234440"/>
            <a:ext cx="2468880" cy="1737360"/>
          </a:xfrm>
          <a:prstGeom prst="roundRect">
            <a:avLst>
              <a:gd name="adj" fmla="val 6316"/>
            </a:avLst>
          </a:prstGeom>
          <a:solidFill>
            <a:srgbClr val="EAF4F4"/>
          </a:solidFill>
          <a:ln w="12700">
            <a:solidFill>
              <a:srgbClr val="EAF4F4"/>
            </a:solidFill>
            <a:prstDash val="solid"/>
          </a:ln>
        </p:spPr>
        <p:txBody>
          <a:bodyPr/>
          <a:lstStyle/>
          <a:p>
            <a:endParaRPr lang="en-GB"/>
          </a:p>
        </p:txBody>
      </p:sp>
      <p:sp>
        <p:nvSpPr>
          <p:cNvPr id="4" name="Shape 2"/>
          <p:cNvSpPr/>
          <p:nvPr/>
        </p:nvSpPr>
        <p:spPr>
          <a:xfrm>
            <a:off x="731520" y="1417320"/>
            <a:ext cx="548640" cy="548640"/>
          </a:xfrm>
          <a:prstGeom prst="ellipse">
            <a:avLst/>
          </a:prstGeom>
          <a:solidFill>
            <a:srgbClr val="E8604C"/>
          </a:solidFill>
          <a:ln w="12700">
            <a:solidFill>
              <a:srgbClr val="E8604C"/>
            </a:solidFill>
            <a:prstDash val="solid"/>
          </a:ln>
        </p:spPr>
        <p:txBody>
          <a:bodyPr/>
          <a:lstStyle/>
          <a:p>
            <a:endParaRPr lang="en-GB"/>
          </a:p>
        </p:txBody>
      </p:sp>
      <p:sp>
        <p:nvSpPr>
          <p:cNvPr id="5" name="Text 3"/>
          <p:cNvSpPr txBox="1"/>
          <p:nvPr/>
        </p:nvSpPr>
        <p:spPr>
          <a:xfrm>
            <a:off x="731520" y="141732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1</a:t>
            </a:r>
            <a:endParaRPr lang="en-US" sz="2200" dirty="0"/>
          </a:p>
        </p:txBody>
      </p:sp>
      <p:sp>
        <p:nvSpPr>
          <p:cNvPr id="6" name="Text 4"/>
          <p:cNvSpPr txBox="1"/>
          <p:nvPr/>
        </p:nvSpPr>
        <p:spPr>
          <a:xfrm>
            <a:off x="1417320" y="1417320"/>
            <a:ext cx="1463040" cy="548640"/>
          </a:xfrm>
          <a:prstGeom prst="rect">
            <a:avLst/>
          </a:prstGeom>
          <a:noFill/>
          <a:ln/>
        </p:spPr>
        <p:txBody>
          <a:bodyPr wrap="square" lIns="0" tIns="0" rIns="0" bIns="0" rtlCol="0" anchor="ctr"/>
          <a:lstStyle/>
          <a:p>
            <a:pPr marL="0" indent="0">
              <a:buNone/>
            </a:pPr>
            <a:r>
              <a:rPr lang="en-US" sz="1800" b="1" dirty="0">
                <a:solidFill>
                  <a:srgbClr val="14505C"/>
                </a:solidFill>
                <a:latin typeface="Calibri" pitchFamily="34" charset="0"/>
                <a:ea typeface="Calibri" pitchFamily="34" charset="-122"/>
                <a:cs typeface="Calibri" pitchFamily="34" charset="-120"/>
              </a:rPr>
              <a:t>Protest</a:t>
            </a:r>
            <a:endParaRPr lang="en-US" sz="1800" dirty="0"/>
          </a:p>
        </p:txBody>
      </p:sp>
      <p:sp>
        <p:nvSpPr>
          <p:cNvPr id="7" name="Text 5"/>
          <p:cNvSpPr txBox="1"/>
          <p:nvPr/>
        </p:nvSpPr>
        <p:spPr>
          <a:xfrm>
            <a:off x="731520" y="2103120"/>
            <a:ext cx="2103120" cy="7772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Crying, clinging, searching for the carer</a:t>
            </a:r>
            <a:endParaRPr lang="en-US" sz="1400" dirty="0"/>
          </a:p>
        </p:txBody>
      </p:sp>
      <p:sp>
        <p:nvSpPr>
          <p:cNvPr id="8" name="Shape 6"/>
          <p:cNvSpPr/>
          <p:nvPr/>
        </p:nvSpPr>
        <p:spPr>
          <a:xfrm>
            <a:off x="3063240" y="1920240"/>
            <a:ext cx="228600" cy="274320"/>
          </a:xfrm>
          <a:prstGeom prst="rightArrow">
            <a:avLst/>
          </a:prstGeom>
          <a:solidFill>
            <a:srgbClr val="9FC5C5"/>
          </a:solidFill>
          <a:ln w="12700">
            <a:solidFill>
              <a:srgbClr val="9FC5C5"/>
            </a:solidFill>
            <a:prstDash val="solid"/>
          </a:ln>
        </p:spPr>
        <p:txBody>
          <a:bodyPr/>
          <a:lstStyle/>
          <a:p>
            <a:endParaRPr lang="en-GB"/>
          </a:p>
        </p:txBody>
      </p:sp>
      <p:sp>
        <p:nvSpPr>
          <p:cNvPr id="9" name="card"/>
          <p:cNvSpPr/>
          <p:nvPr/>
        </p:nvSpPr>
        <p:spPr>
          <a:xfrm>
            <a:off x="3337560" y="1234440"/>
            <a:ext cx="2468880" cy="1737360"/>
          </a:xfrm>
          <a:prstGeom prst="roundRect">
            <a:avLst>
              <a:gd name="adj" fmla="val 6316"/>
            </a:avLst>
          </a:prstGeom>
          <a:solidFill>
            <a:srgbClr val="EAF4F4"/>
          </a:solidFill>
          <a:ln w="12700">
            <a:solidFill>
              <a:srgbClr val="EAF4F4"/>
            </a:solidFill>
            <a:prstDash val="solid"/>
          </a:ln>
        </p:spPr>
        <p:txBody>
          <a:bodyPr/>
          <a:lstStyle/>
          <a:p>
            <a:endParaRPr lang="en-GB"/>
          </a:p>
        </p:txBody>
      </p:sp>
      <p:sp>
        <p:nvSpPr>
          <p:cNvPr id="10" name="Shape 8"/>
          <p:cNvSpPr/>
          <p:nvPr/>
        </p:nvSpPr>
        <p:spPr>
          <a:xfrm>
            <a:off x="3520440" y="1417320"/>
            <a:ext cx="548640" cy="548640"/>
          </a:xfrm>
          <a:prstGeom prst="ellipse">
            <a:avLst/>
          </a:prstGeom>
          <a:solidFill>
            <a:srgbClr val="2A9D8F"/>
          </a:solidFill>
          <a:ln w="12700">
            <a:solidFill>
              <a:srgbClr val="2A9D8F"/>
            </a:solidFill>
            <a:prstDash val="solid"/>
          </a:ln>
        </p:spPr>
        <p:txBody>
          <a:bodyPr/>
          <a:lstStyle/>
          <a:p>
            <a:endParaRPr lang="en-GB"/>
          </a:p>
        </p:txBody>
      </p:sp>
      <p:sp>
        <p:nvSpPr>
          <p:cNvPr id="11" name="Text 9"/>
          <p:cNvSpPr txBox="1"/>
          <p:nvPr/>
        </p:nvSpPr>
        <p:spPr>
          <a:xfrm>
            <a:off x="3520440" y="141732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2</a:t>
            </a:r>
            <a:endParaRPr lang="en-US" sz="2200" dirty="0"/>
          </a:p>
        </p:txBody>
      </p:sp>
      <p:sp>
        <p:nvSpPr>
          <p:cNvPr id="12" name="Text 10"/>
          <p:cNvSpPr txBox="1"/>
          <p:nvPr/>
        </p:nvSpPr>
        <p:spPr>
          <a:xfrm>
            <a:off x="4206240" y="1417320"/>
            <a:ext cx="1463040" cy="548640"/>
          </a:xfrm>
          <a:prstGeom prst="rect">
            <a:avLst/>
          </a:prstGeom>
          <a:noFill/>
          <a:ln/>
        </p:spPr>
        <p:txBody>
          <a:bodyPr wrap="square" lIns="0" tIns="0" rIns="0" bIns="0" rtlCol="0" anchor="ctr"/>
          <a:lstStyle/>
          <a:p>
            <a:pPr marL="0" indent="0">
              <a:buNone/>
            </a:pPr>
            <a:r>
              <a:rPr lang="en-US" sz="1800" b="1" dirty="0">
                <a:solidFill>
                  <a:srgbClr val="14505C"/>
                </a:solidFill>
                <a:latin typeface="Calibri" pitchFamily="34" charset="0"/>
                <a:ea typeface="Calibri" pitchFamily="34" charset="-122"/>
                <a:cs typeface="Calibri" pitchFamily="34" charset="-120"/>
              </a:rPr>
              <a:t>Despair</a:t>
            </a:r>
            <a:endParaRPr lang="en-US" sz="1800" dirty="0"/>
          </a:p>
        </p:txBody>
      </p:sp>
      <p:sp>
        <p:nvSpPr>
          <p:cNvPr id="13" name="Text 11"/>
          <p:cNvSpPr txBox="1"/>
          <p:nvPr/>
        </p:nvSpPr>
        <p:spPr>
          <a:xfrm>
            <a:off x="3520440" y="2103120"/>
            <a:ext cx="2103120" cy="7772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Quiet, withdrawn, less interested in play</a:t>
            </a:r>
            <a:endParaRPr lang="en-US" sz="1400" dirty="0"/>
          </a:p>
        </p:txBody>
      </p:sp>
      <p:sp>
        <p:nvSpPr>
          <p:cNvPr id="14" name="Shape 12"/>
          <p:cNvSpPr/>
          <p:nvPr/>
        </p:nvSpPr>
        <p:spPr>
          <a:xfrm>
            <a:off x="5852160" y="1920240"/>
            <a:ext cx="228600" cy="274320"/>
          </a:xfrm>
          <a:prstGeom prst="rightArrow">
            <a:avLst/>
          </a:prstGeom>
          <a:solidFill>
            <a:srgbClr val="9FC5C5"/>
          </a:solidFill>
          <a:ln w="12700">
            <a:solidFill>
              <a:srgbClr val="9FC5C5"/>
            </a:solidFill>
            <a:prstDash val="solid"/>
          </a:ln>
        </p:spPr>
        <p:txBody>
          <a:bodyPr/>
          <a:lstStyle/>
          <a:p>
            <a:endParaRPr lang="en-GB"/>
          </a:p>
        </p:txBody>
      </p:sp>
      <p:sp>
        <p:nvSpPr>
          <p:cNvPr id="15" name="card"/>
          <p:cNvSpPr/>
          <p:nvPr/>
        </p:nvSpPr>
        <p:spPr>
          <a:xfrm>
            <a:off x="6126480" y="1234440"/>
            <a:ext cx="2468880" cy="1737360"/>
          </a:xfrm>
          <a:prstGeom prst="roundRect">
            <a:avLst>
              <a:gd name="adj" fmla="val 6316"/>
            </a:avLst>
          </a:prstGeom>
          <a:solidFill>
            <a:srgbClr val="EAF4F4"/>
          </a:solidFill>
          <a:ln w="12700">
            <a:solidFill>
              <a:srgbClr val="EAF4F4"/>
            </a:solidFill>
            <a:prstDash val="solid"/>
          </a:ln>
        </p:spPr>
        <p:txBody>
          <a:bodyPr/>
          <a:lstStyle/>
          <a:p>
            <a:endParaRPr lang="en-GB"/>
          </a:p>
        </p:txBody>
      </p:sp>
      <p:sp>
        <p:nvSpPr>
          <p:cNvPr id="16" name="Shape 14"/>
          <p:cNvSpPr/>
          <p:nvPr/>
        </p:nvSpPr>
        <p:spPr>
          <a:xfrm>
            <a:off x="6309360" y="1417320"/>
            <a:ext cx="548640" cy="548640"/>
          </a:xfrm>
          <a:prstGeom prst="ellipse">
            <a:avLst/>
          </a:prstGeom>
          <a:solidFill>
            <a:srgbClr val="14505C"/>
          </a:solidFill>
          <a:ln w="12700">
            <a:solidFill>
              <a:srgbClr val="14505C"/>
            </a:solidFill>
            <a:prstDash val="solid"/>
          </a:ln>
        </p:spPr>
        <p:txBody>
          <a:bodyPr/>
          <a:lstStyle/>
          <a:p>
            <a:endParaRPr lang="en-GB"/>
          </a:p>
        </p:txBody>
      </p:sp>
      <p:sp>
        <p:nvSpPr>
          <p:cNvPr id="17" name="Text 15"/>
          <p:cNvSpPr txBox="1"/>
          <p:nvPr/>
        </p:nvSpPr>
        <p:spPr>
          <a:xfrm>
            <a:off x="6309360" y="141732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3</a:t>
            </a:r>
            <a:endParaRPr lang="en-US" sz="2200" dirty="0"/>
          </a:p>
        </p:txBody>
      </p:sp>
      <p:sp>
        <p:nvSpPr>
          <p:cNvPr id="18" name="Text 16"/>
          <p:cNvSpPr txBox="1"/>
          <p:nvPr/>
        </p:nvSpPr>
        <p:spPr>
          <a:xfrm>
            <a:off x="6995160" y="1417320"/>
            <a:ext cx="1463040" cy="548640"/>
          </a:xfrm>
          <a:prstGeom prst="rect">
            <a:avLst/>
          </a:prstGeom>
          <a:noFill/>
          <a:ln/>
        </p:spPr>
        <p:txBody>
          <a:bodyPr wrap="square" lIns="0" tIns="0" rIns="0" bIns="0" rtlCol="0" anchor="ctr"/>
          <a:lstStyle/>
          <a:p>
            <a:pPr marL="0" indent="0">
              <a:buNone/>
            </a:pPr>
            <a:r>
              <a:rPr lang="en-US" sz="1800" b="1" dirty="0">
                <a:solidFill>
                  <a:srgbClr val="14505C"/>
                </a:solidFill>
                <a:latin typeface="Calibri" pitchFamily="34" charset="0"/>
                <a:ea typeface="Calibri" pitchFamily="34" charset="-122"/>
                <a:cs typeface="Calibri" pitchFamily="34" charset="-120"/>
              </a:rPr>
              <a:t>Detachment</a:t>
            </a:r>
            <a:endParaRPr lang="en-US" sz="1800" dirty="0"/>
          </a:p>
        </p:txBody>
      </p:sp>
      <p:sp>
        <p:nvSpPr>
          <p:cNvPr id="19" name="Text 17"/>
          <p:cNvSpPr txBox="1"/>
          <p:nvPr/>
        </p:nvSpPr>
        <p:spPr>
          <a:xfrm>
            <a:off x="6309360" y="2103120"/>
            <a:ext cx="2103120" cy="7772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Appears calm but emotionally disengaged</a:t>
            </a:r>
            <a:endParaRPr lang="en-US" sz="1400" dirty="0"/>
          </a:p>
        </p:txBody>
      </p:sp>
      <p:sp>
        <p:nvSpPr>
          <p:cNvPr id="20" name="Shape 18"/>
          <p:cNvSpPr/>
          <p:nvPr/>
        </p:nvSpPr>
        <p:spPr>
          <a:xfrm>
            <a:off x="548640" y="3200400"/>
            <a:ext cx="8046720" cy="1371600"/>
          </a:xfrm>
          <a:prstGeom prst="roundRect">
            <a:avLst>
              <a:gd name="adj" fmla="val 8000"/>
            </a:avLst>
          </a:prstGeom>
          <a:solidFill>
            <a:srgbClr val="14505C"/>
          </a:solidFill>
          <a:ln w="12700">
            <a:solidFill>
              <a:srgbClr val="14505C"/>
            </a:solidFill>
            <a:prstDash val="solid"/>
          </a:ln>
        </p:spPr>
        <p:txBody>
          <a:bodyPr/>
          <a:lstStyle/>
          <a:p>
            <a:endParaRPr lang="en-GB"/>
          </a:p>
        </p:txBody>
      </p:sp>
      <p:sp>
        <p:nvSpPr>
          <p:cNvPr id="21" name="Text 19"/>
          <p:cNvSpPr txBox="1"/>
          <p:nvPr/>
        </p:nvSpPr>
        <p:spPr>
          <a:xfrm>
            <a:off x="777240" y="3200400"/>
            <a:ext cx="7589520" cy="1371600"/>
          </a:xfrm>
          <a:prstGeom prst="rect">
            <a:avLst/>
          </a:prstGeom>
          <a:noFill/>
          <a:ln/>
        </p:spPr>
        <p:txBody>
          <a:bodyPr wrap="square" lIns="0" tIns="0" rIns="0" bIns="0" rtlCol="0" anchor="ctr"/>
          <a:lstStyle/>
          <a:p>
            <a:pPr marL="0" indent="0">
              <a:buNone/>
            </a:pPr>
            <a:r>
              <a:rPr lang="en-US" sz="1600" b="1" dirty="0">
                <a:solidFill>
                  <a:srgbClr val="F2B84B"/>
                </a:solidFill>
                <a:latin typeface="Calibri" pitchFamily="34" charset="0"/>
                <a:ea typeface="Calibri" pitchFamily="34" charset="-122"/>
                <a:cs typeface="Calibri" pitchFamily="34" charset="-120"/>
              </a:rPr>
              <a:t>Where is Shona? </a:t>
            </a:r>
            <a:r>
              <a:rPr lang="en-US" sz="1600" dirty="0">
                <a:solidFill>
                  <a:srgbClr val="FFFFFF"/>
                </a:solidFill>
                <a:latin typeface="Calibri" pitchFamily="34" charset="0"/>
                <a:ea typeface="Calibri" pitchFamily="34" charset="-122"/>
                <a:cs typeface="Calibri" pitchFamily="34" charset="-120"/>
              </a:rPr>
              <a:t>Her distress points to protest, and her quietness is something to watch. Our aim is to soothe distress early so it does not move towards despair or detachment (Bowlby, 1969).</a:t>
            </a:r>
            <a:endParaRPr lang="en-US" sz="16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Practical strategies in nursery</a:t>
            </a:r>
            <a:endParaRPr lang="en-US" sz="3400" dirty="0"/>
          </a:p>
        </p:txBody>
      </p:sp>
      <p:sp>
        <p:nvSpPr>
          <p:cNvPr id="3" name="card"/>
          <p:cNvSpPr/>
          <p:nvPr/>
        </p:nvSpPr>
        <p:spPr>
          <a:xfrm>
            <a:off x="548640" y="1234440"/>
            <a:ext cx="1874520" cy="2788920"/>
          </a:xfrm>
          <a:prstGeom prst="roundRect">
            <a:avLst>
              <a:gd name="adj" fmla="val 5854"/>
            </a:avLst>
          </a:prstGeom>
          <a:solidFill>
            <a:srgbClr val="EAF4F4"/>
          </a:solidFill>
          <a:ln w="12700">
            <a:solidFill>
              <a:srgbClr val="EAF4F4"/>
            </a:solidFill>
            <a:prstDash val="solid"/>
          </a:ln>
        </p:spPr>
        <p:txBody>
          <a:bodyPr/>
          <a:lstStyle/>
          <a:p>
            <a:endParaRPr lang="en-GB"/>
          </a:p>
        </p:txBody>
      </p:sp>
      <p:sp>
        <p:nvSpPr>
          <p:cNvPr id="4" name="iconCircle"/>
          <p:cNvSpPr/>
          <p:nvPr/>
        </p:nvSpPr>
        <p:spPr>
          <a:xfrm>
            <a:off x="731520" y="1417320"/>
            <a:ext cx="594360" cy="594360"/>
          </a:xfrm>
          <a:prstGeom prst="ellipse">
            <a:avLst/>
          </a:prstGeom>
          <a:solidFill>
            <a:srgbClr val="E8604C"/>
          </a:solidFill>
          <a:ln w="12700">
            <a:solidFill>
              <a:srgbClr val="E8604C"/>
            </a:solidFill>
            <a:prstDash val="solid"/>
          </a:ln>
        </p:spPr>
        <p:txBody>
          <a:bodyPr/>
          <a:lstStyle/>
          <a:p>
            <a:endParaRPr lang="en-GB"/>
          </a:p>
        </p:txBody>
      </p:sp>
      <p:pic>
        <p:nvPicPr>
          <p:cNvPr id="5" name="Image 0" descr="key"/>
          <p:cNvPicPr>
            <a:picLocks noChangeAspect="1"/>
          </p:cNvPicPr>
          <p:nvPr/>
        </p:nvPicPr>
        <p:blipFill>
          <a:blip r:embed="rId3"/>
          <a:stretch>
            <a:fillRect/>
          </a:stretch>
        </p:blipFill>
        <p:spPr>
          <a:xfrm>
            <a:off x="897941" y="1583741"/>
            <a:ext cx="261518" cy="261518"/>
          </a:xfrm>
          <a:prstGeom prst="rect">
            <a:avLst/>
          </a:prstGeom>
        </p:spPr>
      </p:pic>
      <p:sp>
        <p:nvSpPr>
          <p:cNvPr id="6" name="Text 3"/>
          <p:cNvSpPr txBox="1"/>
          <p:nvPr/>
        </p:nvSpPr>
        <p:spPr>
          <a:xfrm>
            <a:off x="1874520" y="1371600"/>
            <a:ext cx="411480" cy="548640"/>
          </a:xfrm>
          <a:prstGeom prst="rect">
            <a:avLst/>
          </a:prstGeom>
          <a:noFill/>
          <a:ln/>
        </p:spPr>
        <p:txBody>
          <a:bodyPr wrap="square" lIns="0" tIns="0" rIns="0" bIns="0" rtlCol="0" anchor="t"/>
          <a:lstStyle/>
          <a:p>
            <a:pPr marL="0" indent="0" algn="r">
              <a:buNone/>
            </a:pPr>
            <a:r>
              <a:rPr lang="en-US" sz="3200" b="1" dirty="0">
                <a:solidFill>
                  <a:srgbClr val="9FC5C5"/>
                </a:solidFill>
                <a:latin typeface="Cambria" pitchFamily="34" charset="0"/>
                <a:ea typeface="Cambria" pitchFamily="34" charset="-122"/>
                <a:cs typeface="Cambria" pitchFamily="34" charset="-120"/>
              </a:rPr>
              <a:t>1</a:t>
            </a:r>
            <a:endParaRPr lang="en-US" sz="3200" dirty="0"/>
          </a:p>
        </p:txBody>
      </p:sp>
      <p:sp>
        <p:nvSpPr>
          <p:cNvPr id="7" name="Text 4"/>
          <p:cNvSpPr txBox="1"/>
          <p:nvPr/>
        </p:nvSpPr>
        <p:spPr>
          <a:xfrm>
            <a:off x="731520" y="2148840"/>
            <a:ext cx="1554480" cy="32004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Key person</a:t>
            </a:r>
            <a:endParaRPr lang="en-US" sz="1600" dirty="0"/>
          </a:p>
        </p:txBody>
      </p:sp>
      <p:sp>
        <p:nvSpPr>
          <p:cNvPr id="8" name="Text 5"/>
          <p:cNvSpPr txBox="1"/>
          <p:nvPr/>
        </p:nvSpPr>
        <p:spPr>
          <a:xfrm>
            <a:off x="731520" y="2514600"/>
            <a:ext cx="1554480" cy="14630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One consistent adult greets Shona, comforts her and builds trust (Elfer, Goldschmied and Selleck, 2012).</a:t>
            </a:r>
            <a:endParaRPr lang="en-US" sz="1400" dirty="0"/>
          </a:p>
        </p:txBody>
      </p:sp>
      <p:sp>
        <p:nvSpPr>
          <p:cNvPr id="9" name="card"/>
          <p:cNvSpPr/>
          <p:nvPr/>
        </p:nvSpPr>
        <p:spPr>
          <a:xfrm>
            <a:off x="2606040" y="1234440"/>
            <a:ext cx="1874520" cy="2788920"/>
          </a:xfrm>
          <a:prstGeom prst="roundRect">
            <a:avLst>
              <a:gd name="adj" fmla="val 5854"/>
            </a:avLst>
          </a:prstGeom>
          <a:solidFill>
            <a:srgbClr val="EAF4F4"/>
          </a:solidFill>
          <a:ln w="12700">
            <a:solidFill>
              <a:srgbClr val="EAF4F4"/>
            </a:solidFill>
            <a:prstDash val="solid"/>
          </a:ln>
        </p:spPr>
        <p:txBody>
          <a:bodyPr/>
          <a:lstStyle/>
          <a:p>
            <a:endParaRPr lang="en-GB"/>
          </a:p>
        </p:txBody>
      </p:sp>
      <p:sp>
        <p:nvSpPr>
          <p:cNvPr id="10" name="iconCircle"/>
          <p:cNvSpPr/>
          <p:nvPr/>
        </p:nvSpPr>
        <p:spPr>
          <a:xfrm>
            <a:off x="2788920" y="1417320"/>
            <a:ext cx="594360" cy="594360"/>
          </a:xfrm>
          <a:prstGeom prst="ellipse">
            <a:avLst/>
          </a:prstGeom>
          <a:solidFill>
            <a:srgbClr val="2A9D8F"/>
          </a:solidFill>
          <a:ln w="12700">
            <a:solidFill>
              <a:srgbClr val="2A9D8F"/>
            </a:solidFill>
            <a:prstDash val="solid"/>
          </a:ln>
        </p:spPr>
        <p:txBody>
          <a:bodyPr/>
          <a:lstStyle/>
          <a:p>
            <a:endParaRPr lang="en-GB"/>
          </a:p>
        </p:txBody>
      </p:sp>
      <p:pic>
        <p:nvPicPr>
          <p:cNvPr id="11" name="Image 1" descr="clock"/>
          <p:cNvPicPr>
            <a:picLocks noChangeAspect="1"/>
          </p:cNvPicPr>
          <p:nvPr/>
        </p:nvPicPr>
        <p:blipFill>
          <a:blip r:embed="rId4"/>
          <a:stretch>
            <a:fillRect/>
          </a:stretch>
        </p:blipFill>
        <p:spPr>
          <a:xfrm>
            <a:off x="2955341" y="1583741"/>
            <a:ext cx="261518" cy="261518"/>
          </a:xfrm>
          <a:prstGeom prst="rect">
            <a:avLst/>
          </a:prstGeom>
        </p:spPr>
      </p:pic>
      <p:sp>
        <p:nvSpPr>
          <p:cNvPr id="12" name="Text 8"/>
          <p:cNvSpPr txBox="1"/>
          <p:nvPr/>
        </p:nvSpPr>
        <p:spPr>
          <a:xfrm>
            <a:off x="3931920" y="1371600"/>
            <a:ext cx="411480" cy="548640"/>
          </a:xfrm>
          <a:prstGeom prst="rect">
            <a:avLst/>
          </a:prstGeom>
          <a:noFill/>
          <a:ln/>
        </p:spPr>
        <p:txBody>
          <a:bodyPr wrap="square" lIns="0" tIns="0" rIns="0" bIns="0" rtlCol="0" anchor="t"/>
          <a:lstStyle/>
          <a:p>
            <a:pPr marL="0" indent="0" algn="r">
              <a:buNone/>
            </a:pPr>
            <a:r>
              <a:rPr lang="en-US" sz="3200" b="1" dirty="0">
                <a:solidFill>
                  <a:srgbClr val="9FC5C5"/>
                </a:solidFill>
                <a:latin typeface="Cambria" pitchFamily="34" charset="0"/>
                <a:ea typeface="Cambria" pitchFamily="34" charset="-122"/>
                <a:cs typeface="Cambria" pitchFamily="34" charset="-120"/>
              </a:rPr>
              <a:t>2</a:t>
            </a:r>
            <a:endParaRPr lang="en-US" sz="3200" dirty="0"/>
          </a:p>
        </p:txBody>
      </p:sp>
      <p:sp>
        <p:nvSpPr>
          <p:cNvPr id="13" name="Text 9"/>
          <p:cNvSpPr txBox="1"/>
          <p:nvPr/>
        </p:nvSpPr>
        <p:spPr>
          <a:xfrm>
            <a:off x="2788920" y="2148840"/>
            <a:ext cx="1554480" cy="32004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Gradual settling-in</a:t>
            </a:r>
            <a:endParaRPr lang="en-US" sz="1600" dirty="0"/>
          </a:p>
        </p:txBody>
      </p:sp>
      <p:sp>
        <p:nvSpPr>
          <p:cNvPr id="14" name="Text 10"/>
          <p:cNvSpPr txBox="1"/>
          <p:nvPr/>
        </p:nvSpPr>
        <p:spPr>
          <a:xfrm>
            <a:off x="2788920" y="2514600"/>
            <a:ext cx="1554480" cy="14630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Short, planned separations with a goodbye routine and a comfort item from home.</a:t>
            </a:r>
            <a:endParaRPr lang="en-US" sz="1400" dirty="0"/>
          </a:p>
        </p:txBody>
      </p:sp>
      <p:sp>
        <p:nvSpPr>
          <p:cNvPr id="15" name="card"/>
          <p:cNvSpPr/>
          <p:nvPr/>
        </p:nvSpPr>
        <p:spPr>
          <a:xfrm>
            <a:off x="4663440" y="1234440"/>
            <a:ext cx="1874520" cy="2788920"/>
          </a:xfrm>
          <a:prstGeom prst="roundRect">
            <a:avLst>
              <a:gd name="adj" fmla="val 5854"/>
            </a:avLst>
          </a:prstGeom>
          <a:solidFill>
            <a:srgbClr val="EAF4F4"/>
          </a:solidFill>
          <a:ln w="12700">
            <a:solidFill>
              <a:srgbClr val="EAF4F4"/>
            </a:solidFill>
            <a:prstDash val="solid"/>
          </a:ln>
        </p:spPr>
        <p:txBody>
          <a:bodyPr/>
          <a:lstStyle/>
          <a:p>
            <a:endParaRPr lang="en-GB"/>
          </a:p>
        </p:txBody>
      </p:sp>
      <p:sp>
        <p:nvSpPr>
          <p:cNvPr id="16" name="iconCircle"/>
          <p:cNvSpPr/>
          <p:nvPr/>
        </p:nvSpPr>
        <p:spPr>
          <a:xfrm>
            <a:off x="4846320" y="1417320"/>
            <a:ext cx="594360" cy="594360"/>
          </a:xfrm>
          <a:prstGeom prst="ellipse">
            <a:avLst/>
          </a:prstGeom>
          <a:solidFill>
            <a:srgbClr val="14505C"/>
          </a:solidFill>
          <a:ln w="12700">
            <a:solidFill>
              <a:srgbClr val="14505C"/>
            </a:solidFill>
            <a:prstDash val="solid"/>
          </a:ln>
        </p:spPr>
        <p:txBody>
          <a:bodyPr/>
          <a:lstStyle/>
          <a:p>
            <a:endParaRPr lang="en-GB"/>
          </a:p>
        </p:txBody>
      </p:sp>
      <p:pic>
        <p:nvPicPr>
          <p:cNvPr id="17" name="Image 2" descr="hands"/>
          <p:cNvPicPr>
            <a:picLocks noChangeAspect="1"/>
          </p:cNvPicPr>
          <p:nvPr/>
        </p:nvPicPr>
        <p:blipFill>
          <a:blip r:embed="rId5"/>
          <a:stretch>
            <a:fillRect/>
          </a:stretch>
        </p:blipFill>
        <p:spPr>
          <a:xfrm>
            <a:off x="5012741" y="1583741"/>
            <a:ext cx="261518" cy="261518"/>
          </a:xfrm>
          <a:prstGeom prst="rect">
            <a:avLst/>
          </a:prstGeom>
        </p:spPr>
      </p:pic>
      <p:sp>
        <p:nvSpPr>
          <p:cNvPr id="18" name="Text 13"/>
          <p:cNvSpPr txBox="1"/>
          <p:nvPr/>
        </p:nvSpPr>
        <p:spPr>
          <a:xfrm>
            <a:off x="5989320" y="1371600"/>
            <a:ext cx="411480" cy="548640"/>
          </a:xfrm>
          <a:prstGeom prst="rect">
            <a:avLst/>
          </a:prstGeom>
          <a:noFill/>
          <a:ln/>
        </p:spPr>
        <p:txBody>
          <a:bodyPr wrap="square" lIns="0" tIns="0" rIns="0" bIns="0" rtlCol="0" anchor="t"/>
          <a:lstStyle/>
          <a:p>
            <a:pPr marL="0" indent="0" algn="r">
              <a:buNone/>
            </a:pPr>
            <a:r>
              <a:rPr lang="en-US" sz="3200" b="1" dirty="0">
                <a:solidFill>
                  <a:srgbClr val="9FC5C5"/>
                </a:solidFill>
                <a:latin typeface="Cambria" pitchFamily="34" charset="0"/>
                <a:ea typeface="Cambria" pitchFamily="34" charset="-122"/>
                <a:cs typeface="Cambria" pitchFamily="34" charset="-120"/>
              </a:rPr>
              <a:t>3</a:t>
            </a:r>
            <a:endParaRPr lang="en-US" sz="3200" dirty="0"/>
          </a:p>
        </p:txBody>
      </p:sp>
      <p:sp>
        <p:nvSpPr>
          <p:cNvPr id="19" name="Text 14"/>
          <p:cNvSpPr txBox="1"/>
          <p:nvPr/>
        </p:nvSpPr>
        <p:spPr>
          <a:xfrm>
            <a:off x="4846320" y="2148840"/>
            <a:ext cx="1554480" cy="32004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Secure base</a:t>
            </a:r>
            <a:endParaRPr lang="en-US" sz="1600" dirty="0"/>
          </a:p>
        </p:txBody>
      </p:sp>
      <p:sp>
        <p:nvSpPr>
          <p:cNvPr id="20" name="Text 15"/>
          <p:cNvSpPr txBox="1"/>
          <p:nvPr/>
        </p:nvSpPr>
        <p:spPr>
          <a:xfrm>
            <a:off x="4846320" y="2514600"/>
            <a:ext cx="1554480" cy="14630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Stay close, respond warmly and name feelings so she can explore and talk.</a:t>
            </a:r>
            <a:endParaRPr lang="en-US" sz="1400" dirty="0"/>
          </a:p>
        </p:txBody>
      </p:sp>
      <p:sp>
        <p:nvSpPr>
          <p:cNvPr id="21" name="card"/>
          <p:cNvSpPr/>
          <p:nvPr/>
        </p:nvSpPr>
        <p:spPr>
          <a:xfrm>
            <a:off x="6720840" y="1234440"/>
            <a:ext cx="1874520" cy="2788920"/>
          </a:xfrm>
          <a:prstGeom prst="roundRect">
            <a:avLst>
              <a:gd name="adj" fmla="val 5854"/>
            </a:avLst>
          </a:prstGeom>
          <a:solidFill>
            <a:srgbClr val="EAF4F4"/>
          </a:solidFill>
          <a:ln w="12700">
            <a:solidFill>
              <a:srgbClr val="EAF4F4"/>
            </a:solidFill>
            <a:prstDash val="solid"/>
          </a:ln>
        </p:spPr>
        <p:txBody>
          <a:bodyPr/>
          <a:lstStyle/>
          <a:p>
            <a:endParaRPr lang="en-GB"/>
          </a:p>
        </p:txBody>
      </p:sp>
      <p:sp>
        <p:nvSpPr>
          <p:cNvPr id="22" name="iconCircle"/>
          <p:cNvSpPr/>
          <p:nvPr/>
        </p:nvSpPr>
        <p:spPr>
          <a:xfrm>
            <a:off x="6903720" y="1417320"/>
            <a:ext cx="594360" cy="594360"/>
          </a:xfrm>
          <a:prstGeom prst="ellipse">
            <a:avLst/>
          </a:prstGeom>
          <a:solidFill>
            <a:srgbClr val="E8604C"/>
          </a:solidFill>
          <a:ln w="12700">
            <a:solidFill>
              <a:srgbClr val="E8604C"/>
            </a:solidFill>
            <a:prstDash val="solid"/>
          </a:ln>
        </p:spPr>
        <p:txBody>
          <a:bodyPr/>
          <a:lstStyle/>
          <a:p>
            <a:endParaRPr lang="en-GB"/>
          </a:p>
        </p:txBody>
      </p:sp>
      <p:pic>
        <p:nvPicPr>
          <p:cNvPr id="23" name="Image 3" descr="puzzle"/>
          <p:cNvPicPr>
            <a:picLocks noChangeAspect="1"/>
          </p:cNvPicPr>
          <p:nvPr/>
        </p:nvPicPr>
        <p:blipFill>
          <a:blip r:embed="rId6"/>
          <a:stretch>
            <a:fillRect/>
          </a:stretch>
        </p:blipFill>
        <p:spPr>
          <a:xfrm>
            <a:off x="7070141" y="1583741"/>
            <a:ext cx="261518" cy="261518"/>
          </a:xfrm>
          <a:prstGeom prst="rect">
            <a:avLst/>
          </a:prstGeom>
        </p:spPr>
      </p:pic>
      <p:sp>
        <p:nvSpPr>
          <p:cNvPr id="24" name="Text 18"/>
          <p:cNvSpPr txBox="1"/>
          <p:nvPr/>
        </p:nvSpPr>
        <p:spPr>
          <a:xfrm>
            <a:off x="8046720" y="1371600"/>
            <a:ext cx="411480" cy="548640"/>
          </a:xfrm>
          <a:prstGeom prst="rect">
            <a:avLst/>
          </a:prstGeom>
          <a:noFill/>
          <a:ln/>
        </p:spPr>
        <p:txBody>
          <a:bodyPr wrap="square" lIns="0" tIns="0" rIns="0" bIns="0" rtlCol="0" anchor="t"/>
          <a:lstStyle/>
          <a:p>
            <a:pPr marL="0" indent="0" algn="r">
              <a:buNone/>
            </a:pPr>
            <a:r>
              <a:rPr lang="en-US" sz="3200" b="1" dirty="0">
                <a:solidFill>
                  <a:srgbClr val="9FC5C5"/>
                </a:solidFill>
                <a:latin typeface="Cambria" pitchFamily="34" charset="0"/>
                <a:ea typeface="Cambria" pitchFamily="34" charset="-122"/>
                <a:cs typeface="Cambria" pitchFamily="34" charset="-120"/>
              </a:rPr>
              <a:t>4</a:t>
            </a:r>
            <a:endParaRPr lang="en-US" sz="3200" dirty="0"/>
          </a:p>
        </p:txBody>
      </p:sp>
      <p:sp>
        <p:nvSpPr>
          <p:cNvPr id="25" name="Text 19"/>
          <p:cNvSpPr txBox="1"/>
          <p:nvPr/>
        </p:nvSpPr>
        <p:spPr>
          <a:xfrm>
            <a:off x="6903720" y="2148840"/>
            <a:ext cx="1554480" cy="320040"/>
          </a:xfrm>
          <a:prstGeom prst="rect">
            <a:avLst/>
          </a:prstGeom>
          <a:noFill/>
          <a:ln/>
        </p:spPr>
        <p:txBody>
          <a:bodyPr wrap="square" lIns="0" tIns="0" rIns="0" bIns="0" rtlCol="0" anchor="t"/>
          <a:lstStyle/>
          <a:p>
            <a:pPr marL="0" indent="0">
              <a:buNone/>
            </a:pPr>
            <a:r>
              <a:rPr lang="en-US" sz="1600" b="1" dirty="0">
                <a:solidFill>
                  <a:srgbClr val="14505C"/>
                </a:solidFill>
                <a:latin typeface="Calibri" pitchFamily="34" charset="0"/>
                <a:ea typeface="Calibri" pitchFamily="34" charset="-122"/>
                <a:cs typeface="Calibri" pitchFamily="34" charset="-120"/>
              </a:rPr>
              <a:t>Small steps</a:t>
            </a:r>
            <a:endParaRPr lang="en-US" sz="1600" dirty="0"/>
          </a:p>
        </p:txBody>
      </p:sp>
      <p:sp>
        <p:nvSpPr>
          <p:cNvPr id="26" name="Text 20"/>
          <p:cNvSpPr txBox="1"/>
          <p:nvPr/>
        </p:nvSpPr>
        <p:spPr>
          <a:xfrm>
            <a:off x="6903720" y="2514600"/>
            <a:ext cx="1554480" cy="146304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Adult-supported play with one peer first, then a small group.</a:t>
            </a:r>
            <a:endParaRPr lang="en-US" sz="1400" dirty="0"/>
          </a:p>
        </p:txBody>
      </p:sp>
      <p:sp>
        <p:nvSpPr>
          <p:cNvPr id="27" name="Text 21"/>
          <p:cNvSpPr txBox="1"/>
          <p:nvPr/>
        </p:nvSpPr>
        <p:spPr>
          <a:xfrm>
            <a:off x="548640" y="4206240"/>
            <a:ext cx="8046720" cy="365760"/>
          </a:xfrm>
          <a:prstGeom prst="rect">
            <a:avLst/>
          </a:prstGeom>
          <a:noFill/>
          <a:ln/>
        </p:spPr>
        <p:txBody>
          <a:bodyPr wrap="square" lIns="0" tIns="0" rIns="0" bIns="0" rtlCol="0" anchor="t"/>
          <a:lstStyle/>
          <a:p>
            <a:pPr marL="0" indent="0">
              <a:buNone/>
            </a:pPr>
            <a:r>
              <a:rPr lang="en-US" sz="1600" b="1" i="1" dirty="0">
                <a:solidFill>
                  <a:srgbClr val="E8604C"/>
                </a:solidFill>
                <a:latin typeface="Calibri" pitchFamily="34" charset="0"/>
                <a:ea typeface="Calibri" pitchFamily="34" charset="-122"/>
                <a:cs typeface="Calibri" pitchFamily="34" charset="-120"/>
              </a:rPr>
              <a:t>Each strategy builds trust first, then confidence to explore.</a:t>
            </a:r>
            <a:endParaRPr lang="en-US" sz="1600" dirty="0"/>
          </a:p>
        </p:txBody>
      </p:sp>
      <p:sp>
        <p:nvSpPr>
          <p:cNvPr id="28"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Working with carers and the team</a:t>
            </a:r>
            <a:endParaRPr lang="en-US" sz="3400" dirty="0"/>
          </a:p>
        </p:txBody>
      </p:sp>
      <p:sp>
        <p:nvSpPr>
          <p:cNvPr id="3" name="card"/>
          <p:cNvSpPr/>
          <p:nvPr/>
        </p:nvSpPr>
        <p:spPr>
          <a:xfrm>
            <a:off x="548640" y="1234440"/>
            <a:ext cx="2560320" cy="2834640"/>
          </a:xfrm>
          <a:prstGeom prst="roundRect">
            <a:avLst>
              <a:gd name="adj" fmla="val 4286"/>
            </a:avLst>
          </a:prstGeom>
          <a:solidFill>
            <a:srgbClr val="EAF4F4"/>
          </a:solidFill>
          <a:ln w="12700">
            <a:solidFill>
              <a:srgbClr val="EAF4F4"/>
            </a:solidFill>
            <a:prstDash val="solid"/>
          </a:ln>
        </p:spPr>
        <p:txBody>
          <a:bodyPr/>
          <a:lstStyle/>
          <a:p>
            <a:endParaRPr lang="en-GB"/>
          </a:p>
        </p:txBody>
      </p:sp>
      <p:sp>
        <p:nvSpPr>
          <p:cNvPr id="4" name="Shape 2"/>
          <p:cNvSpPr/>
          <p:nvPr/>
        </p:nvSpPr>
        <p:spPr>
          <a:xfrm>
            <a:off x="777240" y="1463040"/>
            <a:ext cx="548640" cy="548640"/>
          </a:xfrm>
          <a:prstGeom prst="ellipse">
            <a:avLst/>
          </a:prstGeom>
          <a:solidFill>
            <a:srgbClr val="F2B84B"/>
          </a:solidFill>
          <a:ln w="12700">
            <a:solidFill>
              <a:srgbClr val="F2B84B"/>
            </a:solidFill>
            <a:prstDash val="solid"/>
          </a:ln>
        </p:spPr>
        <p:txBody>
          <a:bodyPr/>
          <a:lstStyle/>
          <a:p>
            <a:endParaRPr lang="en-GB"/>
          </a:p>
        </p:txBody>
      </p:sp>
      <p:sp>
        <p:nvSpPr>
          <p:cNvPr id="5" name="Text 3"/>
          <p:cNvSpPr txBox="1"/>
          <p:nvPr/>
        </p:nvSpPr>
        <p:spPr>
          <a:xfrm>
            <a:off x="777240" y="1463040"/>
            <a:ext cx="548640" cy="548640"/>
          </a:xfrm>
          <a:prstGeom prst="rect">
            <a:avLst/>
          </a:prstGeom>
          <a:noFill/>
          <a:ln/>
        </p:spPr>
        <p:txBody>
          <a:bodyPr wrap="square" lIns="0" tIns="0" rIns="0" bIns="0" rtlCol="0" anchor="ctr"/>
          <a:lstStyle/>
          <a:p>
            <a:pPr marL="0" indent="0" algn="ctr">
              <a:buNone/>
            </a:pPr>
            <a:r>
              <a:rPr lang="en-US" sz="2200" b="1" dirty="0">
                <a:solidFill>
                  <a:srgbClr val="1B2A33"/>
                </a:solidFill>
                <a:latin typeface="Calibri" pitchFamily="34" charset="0"/>
                <a:ea typeface="Calibri" pitchFamily="34" charset="-122"/>
                <a:cs typeface="Calibri" pitchFamily="34" charset="-120"/>
              </a:rPr>
              <a:t>1</a:t>
            </a:r>
            <a:endParaRPr lang="en-US" sz="2200" dirty="0"/>
          </a:p>
        </p:txBody>
      </p:sp>
      <p:sp>
        <p:nvSpPr>
          <p:cNvPr id="6" name="Text 4"/>
          <p:cNvSpPr txBox="1"/>
          <p:nvPr/>
        </p:nvSpPr>
        <p:spPr>
          <a:xfrm>
            <a:off x="777240" y="2194560"/>
            <a:ext cx="2194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Share information</a:t>
            </a:r>
            <a:endParaRPr lang="en-US" sz="1800" dirty="0"/>
          </a:p>
        </p:txBody>
      </p:sp>
      <p:sp>
        <p:nvSpPr>
          <p:cNvPr id="7" name="Text 5"/>
          <p:cNvSpPr txBox="1"/>
          <p:nvPr/>
        </p:nvSpPr>
        <p:spPr>
          <a:xfrm>
            <a:off x="777240" y="2606040"/>
            <a:ext cx="2148840" cy="137160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Ask carers about routines, comforters and how Shona communicates at home, including any home language.</a:t>
            </a:r>
            <a:endParaRPr lang="en-US" sz="1400" dirty="0"/>
          </a:p>
        </p:txBody>
      </p:sp>
      <p:sp>
        <p:nvSpPr>
          <p:cNvPr id="8" name="card"/>
          <p:cNvSpPr/>
          <p:nvPr/>
        </p:nvSpPr>
        <p:spPr>
          <a:xfrm>
            <a:off x="3291840" y="1234440"/>
            <a:ext cx="2560320" cy="2834640"/>
          </a:xfrm>
          <a:prstGeom prst="roundRect">
            <a:avLst>
              <a:gd name="adj" fmla="val 4286"/>
            </a:avLst>
          </a:prstGeom>
          <a:solidFill>
            <a:srgbClr val="EAF4F4"/>
          </a:solidFill>
          <a:ln w="12700">
            <a:solidFill>
              <a:srgbClr val="EAF4F4"/>
            </a:solidFill>
            <a:prstDash val="solid"/>
          </a:ln>
        </p:spPr>
        <p:txBody>
          <a:bodyPr/>
          <a:lstStyle/>
          <a:p>
            <a:endParaRPr lang="en-GB"/>
          </a:p>
        </p:txBody>
      </p:sp>
      <p:sp>
        <p:nvSpPr>
          <p:cNvPr id="9" name="Shape 7"/>
          <p:cNvSpPr/>
          <p:nvPr/>
        </p:nvSpPr>
        <p:spPr>
          <a:xfrm>
            <a:off x="3520440" y="1463040"/>
            <a:ext cx="548640" cy="548640"/>
          </a:xfrm>
          <a:prstGeom prst="ellipse">
            <a:avLst/>
          </a:prstGeom>
          <a:solidFill>
            <a:srgbClr val="F2B84B"/>
          </a:solidFill>
          <a:ln w="12700">
            <a:solidFill>
              <a:srgbClr val="F2B84B"/>
            </a:solidFill>
            <a:prstDash val="solid"/>
          </a:ln>
        </p:spPr>
        <p:txBody>
          <a:bodyPr/>
          <a:lstStyle/>
          <a:p>
            <a:endParaRPr lang="en-GB"/>
          </a:p>
        </p:txBody>
      </p:sp>
      <p:sp>
        <p:nvSpPr>
          <p:cNvPr id="10" name="Text 8"/>
          <p:cNvSpPr txBox="1"/>
          <p:nvPr/>
        </p:nvSpPr>
        <p:spPr>
          <a:xfrm>
            <a:off x="3520440" y="1463040"/>
            <a:ext cx="548640" cy="548640"/>
          </a:xfrm>
          <a:prstGeom prst="rect">
            <a:avLst/>
          </a:prstGeom>
          <a:noFill/>
          <a:ln/>
        </p:spPr>
        <p:txBody>
          <a:bodyPr wrap="square" lIns="0" tIns="0" rIns="0" bIns="0" rtlCol="0" anchor="ctr"/>
          <a:lstStyle/>
          <a:p>
            <a:pPr marL="0" indent="0" algn="ctr">
              <a:buNone/>
            </a:pPr>
            <a:r>
              <a:rPr lang="en-US" sz="2200" b="1" dirty="0">
                <a:solidFill>
                  <a:srgbClr val="1B2A33"/>
                </a:solidFill>
                <a:latin typeface="Calibri" pitchFamily="34" charset="0"/>
                <a:ea typeface="Calibri" pitchFamily="34" charset="-122"/>
                <a:cs typeface="Calibri" pitchFamily="34" charset="-120"/>
              </a:rPr>
              <a:t>2</a:t>
            </a:r>
            <a:endParaRPr lang="en-US" sz="2200" dirty="0"/>
          </a:p>
        </p:txBody>
      </p:sp>
      <p:sp>
        <p:nvSpPr>
          <p:cNvPr id="11" name="Text 9"/>
          <p:cNvSpPr txBox="1"/>
          <p:nvPr/>
        </p:nvSpPr>
        <p:spPr>
          <a:xfrm>
            <a:off x="3520440" y="2194560"/>
            <a:ext cx="2194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Keep it consistent</a:t>
            </a:r>
            <a:endParaRPr lang="en-US" sz="1800" dirty="0"/>
          </a:p>
        </p:txBody>
      </p:sp>
      <p:sp>
        <p:nvSpPr>
          <p:cNvPr id="12" name="Text 10"/>
          <p:cNvSpPr txBox="1"/>
          <p:nvPr/>
        </p:nvSpPr>
        <p:spPr>
          <a:xfrm>
            <a:off x="3520440" y="2606040"/>
            <a:ext cx="2148840" cy="137160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Use the same goodbye routine at home and nursery so separations feel predictable.</a:t>
            </a:r>
            <a:endParaRPr lang="en-US" sz="1400" dirty="0"/>
          </a:p>
        </p:txBody>
      </p:sp>
      <p:sp>
        <p:nvSpPr>
          <p:cNvPr id="13" name="card"/>
          <p:cNvSpPr/>
          <p:nvPr/>
        </p:nvSpPr>
        <p:spPr>
          <a:xfrm>
            <a:off x="6035040" y="1234440"/>
            <a:ext cx="2560320" cy="2834640"/>
          </a:xfrm>
          <a:prstGeom prst="roundRect">
            <a:avLst>
              <a:gd name="adj" fmla="val 4286"/>
            </a:avLst>
          </a:prstGeom>
          <a:solidFill>
            <a:srgbClr val="EAF4F4"/>
          </a:solidFill>
          <a:ln w="12700">
            <a:solidFill>
              <a:srgbClr val="EAF4F4"/>
            </a:solidFill>
            <a:prstDash val="solid"/>
          </a:ln>
        </p:spPr>
        <p:txBody>
          <a:bodyPr/>
          <a:lstStyle/>
          <a:p>
            <a:endParaRPr lang="en-GB"/>
          </a:p>
        </p:txBody>
      </p:sp>
      <p:sp>
        <p:nvSpPr>
          <p:cNvPr id="14" name="Shape 12"/>
          <p:cNvSpPr/>
          <p:nvPr/>
        </p:nvSpPr>
        <p:spPr>
          <a:xfrm>
            <a:off x="6263640" y="1463040"/>
            <a:ext cx="548640" cy="548640"/>
          </a:xfrm>
          <a:prstGeom prst="ellipse">
            <a:avLst/>
          </a:prstGeom>
          <a:solidFill>
            <a:srgbClr val="F2B84B"/>
          </a:solidFill>
          <a:ln w="12700">
            <a:solidFill>
              <a:srgbClr val="F2B84B"/>
            </a:solidFill>
            <a:prstDash val="solid"/>
          </a:ln>
        </p:spPr>
        <p:txBody>
          <a:bodyPr/>
          <a:lstStyle/>
          <a:p>
            <a:endParaRPr lang="en-GB"/>
          </a:p>
        </p:txBody>
      </p:sp>
      <p:sp>
        <p:nvSpPr>
          <p:cNvPr id="15" name="Text 13"/>
          <p:cNvSpPr txBox="1"/>
          <p:nvPr/>
        </p:nvSpPr>
        <p:spPr>
          <a:xfrm>
            <a:off x="6263640" y="1463040"/>
            <a:ext cx="548640" cy="548640"/>
          </a:xfrm>
          <a:prstGeom prst="rect">
            <a:avLst/>
          </a:prstGeom>
          <a:noFill/>
          <a:ln/>
        </p:spPr>
        <p:txBody>
          <a:bodyPr wrap="square" lIns="0" tIns="0" rIns="0" bIns="0" rtlCol="0" anchor="ctr"/>
          <a:lstStyle/>
          <a:p>
            <a:pPr marL="0" indent="0" algn="ctr">
              <a:buNone/>
            </a:pPr>
            <a:r>
              <a:rPr lang="en-US" sz="2200" b="1" dirty="0">
                <a:solidFill>
                  <a:srgbClr val="1B2A33"/>
                </a:solidFill>
                <a:latin typeface="Calibri" pitchFamily="34" charset="0"/>
                <a:ea typeface="Calibri" pitchFamily="34" charset="-122"/>
                <a:cs typeface="Calibri" pitchFamily="34" charset="-120"/>
              </a:rPr>
              <a:t>3</a:t>
            </a:r>
            <a:endParaRPr lang="en-US" sz="2200" dirty="0"/>
          </a:p>
        </p:txBody>
      </p:sp>
      <p:sp>
        <p:nvSpPr>
          <p:cNvPr id="16" name="Text 14"/>
          <p:cNvSpPr txBox="1"/>
          <p:nvPr/>
        </p:nvSpPr>
        <p:spPr>
          <a:xfrm>
            <a:off x="6263640" y="2194560"/>
            <a:ext cx="2194560" cy="320040"/>
          </a:xfrm>
          <a:prstGeom prst="rect">
            <a:avLst/>
          </a:prstGeom>
          <a:noFill/>
          <a:ln/>
        </p:spPr>
        <p:txBody>
          <a:bodyPr wrap="square" lIns="0" tIns="0" rIns="0" bIns="0" rtlCol="0" anchor="t"/>
          <a:lstStyle/>
          <a:p>
            <a:pPr marL="0" indent="0">
              <a:buNone/>
            </a:pPr>
            <a:r>
              <a:rPr lang="en-US" sz="1800" b="1" dirty="0">
                <a:solidFill>
                  <a:srgbClr val="14505C"/>
                </a:solidFill>
                <a:latin typeface="Calibri" pitchFamily="34" charset="0"/>
                <a:ea typeface="Calibri" pitchFamily="34" charset="-122"/>
                <a:cs typeface="Calibri" pitchFamily="34" charset="-120"/>
              </a:rPr>
              <a:t>Observe and review</a:t>
            </a:r>
            <a:endParaRPr lang="en-US" sz="1800" dirty="0"/>
          </a:p>
        </p:txBody>
      </p:sp>
      <p:sp>
        <p:nvSpPr>
          <p:cNvPr id="17" name="Text 15"/>
          <p:cNvSpPr txBox="1"/>
          <p:nvPr/>
        </p:nvSpPr>
        <p:spPr>
          <a:xfrm>
            <a:off x="6263640" y="2606040"/>
            <a:ext cx="2148840" cy="1371600"/>
          </a:xfrm>
          <a:prstGeom prst="rect">
            <a:avLst/>
          </a:prstGeom>
          <a:noFill/>
          <a:ln/>
        </p:spPr>
        <p:txBody>
          <a:bodyPr wrap="square" lIns="0" tIns="0" rIns="0" bIns="0" rtlCol="0" anchor="t"/>
          <a:lstStyle/>
          <a:p>
            <a:pPr marL="0" indent="0">
              <a:buNone/>
            </a:pPr>
            <a:r>
              <a:rPr lang="en-US" sz="1400" dirty="0">
                <a:solidFill>
                  <a:srgbClr val="1B2A33"/>
                </a:solidFill>
                <a:latin typeface="Calibri" pitchFamily="34" charset="0"/>
                <a:ea typeface="Calibri" pitchFamily="34" charset="-122"/>
                <a:cs typeface="Calibri" pitchFamily="34" charset="-120"/>
              </a:rPr>
              <a:t>Record progress and review regularly. Involve the SENCO if speech or distress persists.</a:t>
            </a:r>
            <a:endParaRPr lang="en-US" sz="1400" dirty="0"/>
          </a:p>
        </p:txBody>
      </p:sp>
      <p:sp>
        <p:nvSpPr>
          <p:cNvPr id="18" name="Text 16"/>
          <p:cNvSpPr txBox="1"/>
          <p:nvPr/>
        </p:nvSpPr>
        <p:spPr>
          <a:xfrm>
            <a:off x="548640" y="4251960"/>
            <a:ext cx="8046720" cy="365760"/>
          </a:xfrm>
          <a:prstGeom prst="rect">
            <a:avLst/>
          </a:prstGeom>
          <a:noFill/>
          <a:ln/>
        </p:spPr>
        <p:txBody>
          <a:bodyPr wrap="square" lIns="0" tIns="0" rIns="0" bIns="0" rtlCol="0" anchor="t"/>
          <a:lstStyle/>
          <a:p>
            <a:pPr marL="0" indent="0">
              <a:buNone/>
            </a:pPr>
            <a:r>
              <a:rPr lang="en-US" sz="1600" b="1" i="1" dirty="0">
                <a:solidFill>
                  <a:srgbClr val="E8604C"/>
                </a:solidFill>
                <a:latin typeface="Calibri" pitchFamily="34" charset="0"/>
                <a:ea typeface="Calibri" pitchFamily="34" charset="-122"/>
                <a:cs typeface="Calibri" pitchFamily="34" charset="-120"/>
              </a:rPr>
              <a:t>Shona's carers are her attachment figures, so they are partners in the plan.</a:t>
            </a:r>
            <a:endParaRPr lang="en-US" sz="16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Nature and nurture</a:t>
            </a:r>
            <a:endParaRPr lang="en-US" sz="3400" dirty="0"/>
          </a:p>
        </p:txBody>
      </p:sp>
      <p:sp>
        <p:nvSpPr>
          <p:cNvPr id="3" name="card"/>
          <p:cNvSpPr/>
          <p:nvPr/>
        </p:nvSpPr>
        <p:spPr>
          <a:xfrm>
            <a:off x="548640" y="1234440"/>
            <a:ext cx="3931920" cy="2423160"/>
          </a:xfrm>
          <a:prstGeom prst="roundRect">
            <a:avLst>
              <a:gd name="adj" fmla="val 4528"/>
            </a:avLst>
          </a:prstGeom>
          <a:solidFill>
            <a:srgbClr val="EAF4F4"/>
          </a:solidFill>
          <a:ln w="12700">
            <a:solidFill>
              <a:srgbClr val="EAF4F4"/>
            </a:solidFill>
            <a:prstDash val="solid"/>
          </a:ln>
        </p:spPr>
        <p:txBody>
          <a:bodyPr/>
          <a:lstStyle/>
          <a:p>
            <a:endParaRPr lang="en-GB"/>
          </a:p>
        </p:txBody>
      </p:sp>
      <p:sp>
        <p:nvSpPr>
          <p:cNvPr id="4" name="iconCircle"/>
          <p:cNvSpPr/>
          <p:nvPr/>
        </p:nvSpPr>
        <p:spPr>
          <a:xfrm>
            <a:off x="731520" y="1371600"/>
            <a:ext cx="502920" cy="502920"/>
          </a:xfrm>
          <a:prstGeom prst="ellipse">
            <a:avLst/>
          </a:prstGeom>
          <a:solidFill>
            <a:srgbClr val="14505C"/>
          </a:solidFill>
          <a:ln w="12700">
            <a:solidFill>
              <a:srgbClr val="14505C"/>
            </a:solidFill>
            <a:prstDash val="solid"/>
          </a:ln>
        </p:spPr>
        <p:txBody>
          <a:bodyPr/>
          <a:lstStyle/>
          <a:p>
            <a:endParaRPr lang="en-GB"/>
          </a:p>
        </p:txBody>
      </p:sp>
      <p:pic>
        <p:nvPicPr>
          <p:cNvPr id="5" name="Image 0" descr="dna"/>
          <p:cNvPicPr>
            <a:picLocks noChangeAspect="1"/>
          </p:cNvPicPr>
          <p:nvPr/>
        </p:nvPicPr>
        <p:blipFill>
          <a:blip r:embed="rId3"/>
          <a:stretch>
            <a:fillRect/>
          </a:stretch>
        </p:blipFill>
        <p:spPr>
          <a:xfrm>
            <a:off x="872338" y="1512418"/>
            <a:ext cx="221285" cy="221285"/>
          </a:xfrm>
          <a:prstGeom prst="rect">
            <a:avLst/>
          </a:prstGeom>
        </p:spPr>
      </p:pic>
      <p:sp>
        <p:nvSpPr>
          <p:cNvPr id="6" name="Text 3"/>
          <p:cNvSpPr txBox="1"/>
          <p:nvPr/>
        </p:nvSpPr>
        <p:spPr>
          <a:xfrm>
            <a:off x="1371600" y="1371600"/>
            <a:ext cx="2926080" cy="502920"/>
          </a:xfrm>
          <a:prstGeom prst="rect">
            <a:avLst/>
          </a:prstGeom>
          <a:noFill/>
          <a:ln/>
        </p:spPr>
        <p:txBody>
          <a:bodyPr wrap="square" lIns="0" tIns="0" rIns="0" bIns="0" rtlCol="0" anchor="ctr"/>
          <a:lstStyle/>
          <a:p>
            <a:pPr marL="0" indent="0">
              <a:buNone/>
            </a:pPr>
            <a:r>
              <a:rPr lang="en-US" sz="1800" b="1" dirty="0">
                <a:solidFill>
                  <a:srgbClr val="14505C"/>
                </a:solidFill>
                <a:latin typeface="Calibri" pitchFamily="34" charset="0"/>
                <a:ea typeface="Calibri" pitchFamily="34" charset="-122"/>
                <a:cs typeface="Calibri" pitchFamily="34" charset="-120"/>
              </a:rPr>
              <a:t>Nature: biology</a:t>
            </a:r>
            <a:endParaRPr lang="en-US" sz="1800" dirty="0"/>
          </a:p>
        </p:txBody>
      </p:sp>
      <p:sp>
        <p:nvSpPr>
          <p:cNvPr id="7" name="Text 4"/>
          <p:cNvSpPr txBox="1"/>
          <p:nvPr/>
        </p:nvSpPr>
        <p:spPr>
          <a:xfrm>
            <a:off x="777240" y="2011680"/>
            <a:ext cx="352044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rgbClr val="1B2A33"/>
                </a:solidFill>
                <a:latin typeface="Calibri" pitchFamily="34" charset="0"/>
                <a:ea typeface="Calibri" pitchFamily="34" charset="-122"/>
                <a:cs typeface="Calibri" pitchFamily="34" charset="-120"/>
              </a:rPr>
              <a:t>An innate drive to seek closeness (Bowlby, 1969)</a:t>
            </a:r>
            <a:endParaRPr lang="en-US" sz="1400" dirty="0"/>
          </a:p>
          <a:p>
            <a:pPr marL="342900" indent="-342900">
              <a:spcAft>
                <a:spcPts val="600"/>
              </a:spcAft>
              <a:buSzPct val="100000"/>
              <a:buChar char="•"/>
            </a:pPr>
            <a:r>
              <a:rPr lang="en-US" sz="1400" dirty="0">
                <a:solidFill>
                  <a:srgbClr val="1B2A33"/>
                </a:solidFill>
                <a:latin typeface="Calibri" pitchFamily="34" charset="0"/>
                <a:ea typeface="Calibri" pitchFamily="34" charset="-122"/>
                <a:cs typeface="Calibri" pitchFamily="34" charset="-120"/>
              </a:rPr>
              <a:t>Developmental stage: a 3-year-old's language is still emerging</a:t>
            </a:r>
            <a:endParaRPr lang="en-US" sz="1400" dirty="0"/>
          </a:p>
          <a:p>
            <a:pPr marL="342900" indent="-342900">
              <a:spcAft>
                <a:spcPts val="600"/>
              </a:spcAft>
              <a:buSzPct val="100000"/>
              <a:buChar char="•"/>
            </a:pPr>
            <a:r>
              <a:rPr lang="en-US" sz="1400" dirty="0">
                <a:solidFill>
                  <a:srgbClr val="1B2A33"/>
                </a:solidFill>
                <a:latin typeface="Calibri" pitchFamily="34" charset="0"/>
                <a:ea typeface="Calibri" pitchFamily="34" charset="-122"/>
                <a:cs typeface="Calibri" pitchFamily="34" charset="-120"/>
              </a:rPr>
              <a:t>Individual differences, such as temperament or hearing</a:t>
            </a:r>
            <a:endParaRPr lang="en-US" sz="1400" dirty="0"/>
          </a:p>
        </p:txBody>
      </p:sp>
      <p:sp>
        <p:nvSpPr>
          <p:cNvPr id="8" name="card"/>
          <p:cNvSpPr/>
          <p:nvPr/>
        </p:nvSpPr>
        <p:spPr>
          <a:xfrm>
            <a:off x="4663440" y="1234440"/>
            <a:ext cx="3931920" cy="2423160"/>
          </a:xfrm>
          <a:prstGeom prst="roundRect">
            <a:avLst>
              <a:gd name="adj" fmla="val 4528"/>
            </a:avLst>
          </a:prstGeom>
          <a:solidFill>
            <a:srgbClr val="EAF4F4"/>
          </a:solidFill>
          <a:ln w="12700">
            <a:solidFill>
              <a:srgbClr val="EAF4F4"/>
            </a:solidFill>
            <a:prstDash val="solid"/>
          </a:ln>
        </p:spPr>
        <p:txBody>
          <a:bodyPr/>
          <a:lstStyle/>
          <a:p>
            <a:endParaRPr lang="en-GB"/>
          </a:p>
        </p:txBody>
      </p:sp>
      <p:sp>
        <p:nvSpPr>
          <p:cNvPr id="9" name="iconCircle"/>
          <p:cNvSpPr/>
          <p:nvPr/>
        </p:nvSpPr>
        <p:spPr>
          <a:xfrm>
            <a:off x="4846320" y="1371600"/>
            <a:ext cx="502920" cy="502920"/>
          </a:xfrm>
          <a:prstGeom prst="ellipse">
            <a:avLst/>
          </a:prstGeom>
          <a:solidFill>
            <a:srgbClr val="2A9D8F"/>
          </a:solidFill>
          <a:ln w="12700">
            <a:solidFill>
              <a:srgbClr val="2A9D8F"/>
            </a:solidFill>
            <a:prstDash val="solid"/>
          </a:ln>
        </p:spPr>
        <p:txBody>
          <a:bodyPr/>
          <a:lstStyle/>
          <a:p>
            <a:endParaRPr lang="en-GB"/>
          </a:p>
        </p:txBody>
      </p:sp>
      <p:pic>
        <p:nvPicPr>
          <p:cNvPr id="10" name="Image 1" descr="home"/>
          <p:cNvPicPr>
            <a:picLocks noChangeAspect="1"/>
          </p:cNvPicPr>
          <p:nvPr/>
        </p:nvPicPr>
        <p:blipFill>
          <a:blip r:embed="rId4"/>
          <a:stretch>
            <a:fillRect/>
          </a:stretch>
        </p:blipFill>
        <p:spPr>
          <a:xfrm>
            <a:off x="4987138" y="1512418"/>
            <a:ext cx="221285" cy="221285"/>
          </a:xfrm>
          <a:prstGeom prst="rect">
            <a:avLst/>
          </a:prstGeom>
        </p:spPr>
      </p:pic>
      <p:sp>
        <p:nvSpPr>
          <p:cNvPr id="11" name="Text 7"/>
          <p:cNvSpPr txBox="1"/>
          <p:nvPr/>
        </p:nvSpPr>
        <p:spPr>
          <a:xfrm>
            <a:off x="5486400" y="1371600"/>
            <a:ext cx="2926080" cy="502920"/>
          </a:xfrm>
          <a:prstGeom prst="rect">
            <a:avLst/>
          </a:prstGeom>
          <a:noFill/>
          <a:ln/>
        </p:spPr>
        <p:txBody>
          <a:bodyPr wrap="square" lIns="0" tIns="0" rIns="0" bIns="0" rtlCol="0" anchor="ctr"/>
          <a:lstStyle/>
          <a:p>
            <a:pPr marL="0" indent="0">
              <a:buNone/>
            </a:pPr>
            <a:r>
              <a:rPr lang="en-US" sz="1800" b="1" dirty="0">
                <a:solidFill>
                  <a:srgbClr val="14505C"/>
                </a:solidFill>
                <a:latin typeface="Calibri" pitchFamily="34" charset="0"/>
                <a:ea typeface="Calibri" pitchFamily="34" charset="-122"/>
                <a:cs typeface="Calibri" pitchFamily="34" charset="-120"/>
              </a:rPr>
              <a:t>Nurture: environment</a:t>
            </a:r>
            <a:endParaRPr lang="en-US" sz="1800" dirty="0"/>
          </a:p>
        </p:txBody>
      </p:sp>
      <p:sp>
        <p:nvSpPr>
          <p:cNvPr id="12" name="Text 8"/>
          <p:cNvSpPr txBox="1"/>
          <p:nvPr/>
        </p:nvSpPr>
        <p:spPr>
          <a:xfrm>
            <a:off x="4892040" y="2011680"/>
            <a:ext cx="352044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rgbClr val="1B2A33"/>
                </a:solidFill>
                <a:latin typeface="Calibri" pitchFamily="34" charset="0"/>
                <a:ea typeface="Calibri" pitchFamily="34" charset="-122"/>
                <a:cs typeface="Calibri" pitchFamily="34" charset="-120"/>
              </a:rPr>
              <a:t>Sensitive, responsive care shapes security (Ainsworth et al., 1978)</a:t>
            </a:r>
            <a:endParaRPr lang="en-US" sz="1400" dirty="0"/>
          </a:p>
          <a:p>
            <a:pPr marL="342900" indent="-342900">
              <a:spcAft>
                <a:spcPts val="600"/>
              </a:spcAft>
              <a:buSzPct val="100000"/>
              <a:buChar char="•"/>
            </a:pPr>
            <a:r>
              <a:rPr lang="en-US" sz="1400" dirty="0">
                <a:solidFill>
                  <a:srgbClr val="1B2A33"/>
                </a:solidFill>
                <a:latin typeface="Calibri" pitchFamily="34" charset="0"/>
                <a:ea typeface="Calibri" pitchFamily="34" charset="-122"/>
                <a:cs typeface="Calibri" pitchFamily="34" charset="-120"/>
              </a:rPr>
              <a:t>Home life, and how nursery handles settling-in</a:t>
            </a:r>
            <a:endParaRPr lang="en-US" sz="1400" dirty="0"/>
          </a:p>
          <a:p>
            <a:pPr marL="342900" indent="-342900">
              <a:spcAft>
                <a:spcPts val="600"/>
              </a:spcAft>
              <a:buSzPct val="100000"/>
              <a:buChar char="•"/>
            </a:pPr>
            <a:r>
              <a:rPr lang="en-US" sz="1400" dirty="0">
                <a:solidFill>
                  <a:srgbClr val="1B2A33"/>
                </a:solidFill>
                <a:latin typeface="Calibri" pitchFamily="34" charset="0"/>
                <a:ea typeface="Calibri" pitchFamily="34" charset="-122"/>
                <a:cs typeface="Calibri" pitchFamily="34" charset="-120"/>
              </a:rPr>
              <a:t>Early patterns are not fixed: good later care can help (Rutter, 1981)</a:t>
            </a:r>
            <a:endParaRPr lang="en-US" sz="1400" dirty="0"/>
          </a:p>
        </p:txBody>
      </p:sp>
      <p:sp>
        <p:nvSpPr>
          <p:cNvPr id="13" name="Shape 9"/>
          <p:cNvSpPr/>
          <p:nvPr/>
        </p:nvSpPr>
        <p:spPr>
          <a:xfrm>
            <a:off x="548640" y="3840480"/>
            <a:ext cx="8046720" cy="731520"/>
          </a:xfrm>
          <a:prstGeom prst="roundRect">
            <a:avLst>
              <a:gd name="adj" fmla="val 15000"/>
            </a:avLst>
          </a:prstGeom>
          <a:solidFill>
            <a:srgbClr val="14505C"/>
          </a:solidFill>
          <a:ln w="12700">
            <a:solidFill>
              <a:srgbClr val="14505C"/>
            </a:solidFill>
            <a:prstDash val="solid"/>
          </a:ln>
        </p:spPr>
        <p:txBody>
          <a:bodyPr/>
          <a:lstStyle/>
          <a:p>
            <a:endParaRPr lang="en-GB"/>
          </a:p>
        </p:txBody>
      </p:sp>
      <p:sp>
        <p:nvSpPr>
          <p:cNvPr id="14" name="Text 10"/>
          <p:cNvSpPr txBox="1"/>
          <p:nvPr/>
        </p:nvSpPr>
        <p:spPr>
          <a:xfrm>
            <a:off x="777240" y="3840480"/>
            <a:ext cx="7589520" cy="73152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They work together: an innate system shaped by experience. Nursery can be part of Shona's nurture.</a:t>
            </a:r>
            <a:endParaRPr lang="en-US" sz="16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How useful is the theory?</a:t>
            </a:r>
            <a:endParaRPr lang="en-US" sz="3400" dirty="0"/>
          </a:p>
        </p:txBody>
      </p:sp>
      <p:sp>
        <p:nvSpPr>
          <p:cNvPr id="3" name="card"/>
          <p:cNvSpPr/>
          <p:nvPr/>
        </p:nvSpPr>
        <p:spPr>
          <a:xfrm>
            <a:off x="548640" y="1234440"/>
            <a:ext cx="3931920" cy="3017520"/>
          </a:xfrm>
          <a:prstGeom prst="roundRect">
            <a:avLst>
              <a:gd name="adj" fmla="val 3636"/>
            </a:avLst>
          </a:prstGeom>
          <a:solidFill>
            <a:srgbClr val="EAF4F4"/>
          </a:solidFill>
          <a:ln w="12700">
            <a:solidFill>
              <a:srgbClr val="EAF4F4"/>
            </a:solidFill>
            <a:prstDash val="solid"/>
          </a:ln>
        </p:spPr>
        <p:txBody>
          <a:bodyPr/>
          <a:lstStyle/>
          <a:p>
            <a:endParaRPr lang="en-GB"/>
          </a:p>
        </p:txBody>
      </p:sp>
      <p:sp>
        <p:nvSpPr>
          <p:cNvPr id="4" name="iconCircle"/>
          <p:cNvSpPr/>
          <p:nvPr/>
        </p:nvSpPr>
        <p:spPr>
          <a:xfrm>
            <a:off x="731520" y="1371600"/>
            <a:ext cx="502920" cy="502920"/>
          </a:xfrm>
          <a:prstGeom prst="ellipse">
            <a:avLst/>
          </a:prstGeom>
          <a:solidFill>
            <a:srgbClr val="2A9D8F"/>
          </a:solidFill>
          <a:ln w="12700">
            <a:solidFill>
              <a:srgbClr val="2A9D8F"/>
            </a:solidFill>
            <a:prstDash val="solid"/>
          </a:ln>
        </p:spPr>
        <p:txBody>
          <a:bodyPr/>
          <a:lstStyle/>
          <a:p>
            <a:endParaRPr lang="en-GB"/>
          </a:p>
        </p:txBody>
      </p:sp>
      <p:pic>
        <p:nvPicPr>
          <p:cNvPr id="5" name="Image 0" descr="check"/>
          <p:cNvPicPr>
            <a:picLocks noChangeAspect="1"/>
          </p:cNvPicPr>
          <p:nvPr/>
        </p:nvPicPr>
        <p:blipFill>
          <a:blip r:embed="rId3"/>
          <a:stretch>
            <a:fillRect/>
          </a:stretch>
        </p:blipFill>
        <p:spPr>
          <a:xfrm>
            <a:off x="872338" y="1512418"/>
            <a:ext cx="221285" cy="221285"/>
          </a:xfrm>
          <a:prstGeom prst="rect">
            <a:avLst/>
          </a:prstGeom>
        </p:spPr>
      </p:pic>
      <p:sp>
        <p:nvSpPr>
          <p:cNvPr id="6" name="Text 3"/>
          <p:cNvSpPr txBox="1"/>
          <p:nvPr/>
        </p:nvSpPr>
        <p:spPr>
          <a:xfrm>
            <a:off x="1371600" y="1371600"/>
            <a:ext cx="2926080" cy="502920"/>
          </a:xfrm>
          <a:prstGeom prst="rect">
            <a:avLst/>
          </a:prstGeom>
          <a:noFill/>
          <a:ln/>
        </p:spPr>
        <p:txBody>
          <a:bodyPr wrap="square" lIns="0" tIns="0" rIns="0" bIns="0" rtlCol="0" anchor="ctr"/>
          <a:lstStyle/>
          <a:p>
            <a:pPr marL="0" indent="0">
              <a:buNone/>
            </a:pPr>
            <a:r>
              <a:rPr lang="en-US" sz="2000" b="1" dirty="0">
                <a:solidFill>
                  <a:srgbClr val="14505C"/>
                </a:solidFill>
                <a:latin typeface="Calibri" pitchFamily="34" charset="0"/>
                <a:ea typeface="Calibri" pitchFamily="34" charset="-122"/>
                <a:cs typeface="Calibri" pitchFamily="34" charset="-120"/>
              </a:rPr>
              <a:t>Strengths</a:t>
            </a:r>
            <a:endParaRPr lang="en-US" sz="2000" dirty="0"/>
          </a:p>
        </p:txBody>
      </p:sp>
      <p:sp>
        <p:nvSpPr>
          <p:cNvPr id="7" name="Text 4"/>
          <p:cNvSpPr txBox="1"/>
          <p:nvPr/>
        </p:nvSpPr>
        <p:spPr>
          <a:xfrm>
            <a:off x="777240" y="2057400"/>
            <a:ext cx="3520440" cy="2103120"/>
          </a:xfrm>
          <a:prstGeom prst="rect">
            <a:avLst/>
          </a:prstGeom>
          <a:noFill/>
          <a:ln/>
        </p:spPr>
        <p:txBody>
          <a:bodyPr wrap="square" lIns="0" tIns="0" rIns="0" bIns="0" rtlCol="0" anchor="t"/>
          <a:lstStyle/>
          <a:p>
            <a:pPr marL="342900" indent="-342900">
              <a:spcAft>
                <a:spcPts val="800"/>
              </a:spcAft>
              <a:buSzPct val="100000"/>
              <a:buChar char="•"/>
            </a:pPr>
            <a:r>
              <a:rPr lang="en-US" sz="1400" dirty="0">
                <a:solidFill>
                  <a:srgbClr val="1B2A33"/>
                </a:solidFill>
                <a:latin typeface="Calibri" pitchFamily="34" charset="0"/>
                <a:ea typeface="Calibri" pitchFamily="34" charset="-122"/>
                <a:cs typeface="Calibri" pitchFamily="34" charset="-120"/>
              </a:rPr>
              <a:t>Explains separation distress clearly, so we respond with support, not blame</a:t>
            </a:r>
            <a:endParaRPr lang="en-US" sz="1400" dirty="0"/>
          </a:p>
          <a:p>
            <a:pPr marL="342900" indent="-342900">
              <a:spcAft>
                <a:spcPts val="800"/>
              </a:spcAft>
              <a:buSzPct val="100000"/>
              <a:buChar char="•"/>
            </a:pPr>
            <a:r>
              <a:rPr lang="en-US" sz="1400" dirty="0">
                <a:solidFill>
                  <a:srgbClr val="1B2A33"/>
                </a:solidFill>
                <a:latin typeface="Calibri" pitchFamily="34" charset="0"/>
                <a:ea typeface="Calibri" pitchFamily="34" charset="-122"/>
                <a:cs typeface="Calibri" pitchFamily="34" charset="-120"/>
              </a:rPr>
              <a:t>Led to practice such as the key person approach (Elfer, Goldschmied and Selleck, 2012)</a:t>
            </a:r>
            <a:endParaRPr lang="en-US" sz="1400" dirty="0"/>
          </a:p>
          <a:p>
            <a:pPr marL="342900" indent="-342900">
              <a:spcAft>
                <a:spcPts val="800"/>
              </a:spcAft>
              <a:buSzPct val="100000"/>
              <a:buChar char="•"/>
            </a:pPr>
            <a:r>
              <a:rPr lang="en-US" sz="1400" dirty="0">
                <a:solidFill>
                  <a:srgbClr val="1B2A33"/>
                </a:solidFill>
                <a:latin typeface="Calibri" pitchFamily="34" charset="0"/>
                <a:ea typeface="Calibri" pitchFamily="34" charset="-122"/>
                <a:cs typeface="Calibri" pitchFamily="34" charset="-120"/>
              </a:rPr>
              <a:t>Children can feel secure with nursery staff when care is sensitive (Ahnert, Pinquart and Lamb, 2006)</a:t>
            </a:r>
            <a:endParaRPr lang="en-US" sz="1400" dirty="0"/>
          </a:p>
        </p:txBody>
      </p:sp>
      <p:sp>
        <p:nvSpPr>
          <p:cNvPr id="8" name="card"/>
          <p:cNvSpPr/>
          <p:nvPr/>
        </p:nvSpPr>
        <p:spPr>
          <a:xfrm>
            <a:off x="4663440" y="1234440"/>
            <a:ext cx="3931920" cy="3017520"/>
          </a:xfrm>
          <a:prstGeom prst="roundRect">
            <a:avLst>
              <a:gd name="adj" fmla="val 3636"/>
            </a:avLst>
          </a:prstGeom>
          <a:solidFill>
            <a:srgbClr val="EAF4F4"/>
          </a:solidFill>
          <a:ln w="12700">
            <a:solidFill>
              <a:srgbClr val="EAF4F4"/>
            </a:solidFill>
            <a:prstDash val="solid"/>
          </a:ln>
        </p:spPr>
        <p:txBody>
          <a:bodyPr/>
          <a:lstStyle/>
          <a:p>
            <a:endParaRPr lang="en-GB"/>
          </a:p>
        </p:txBody>
      </p:sp>
      <p:sp>
        <p:nvSpPr>
          <p:cNvPr id="9" name="iconCircle"/>
          <p:cNvSpPr/>
          <p:nvPr/>
        </p:nvSpPr>
        <p:spPr>
          <a:xfrm>
            <a:off x="4846320" y="1371600"/>
            <a:ext cx="502920" cy="502920"/>
          </a:xfrm>
          <a:prstGeom prst="ellipse">
            <a:avLst/>
          </a:prstGeom>
          <a:solidFill>
            <a:srgbClr val="E8604C"/>
          </a:solidFill>
          <a:ln w="12700">
            <a:solidFill>
              <a:srgbClr val="E8604C"/>
            </a:solidFill>
            <a:prstDash val="solid"/>
          </a:ln>
        </p:spPr>
        <p:txBody>
          <a:bodyPr/>
          <a:lstStyle/>
          <a:p>
            <a:endParaRPr lang="en-GB"/>
          </a:p>
        </p:txBody>
      </p:sp>
      <p:pic>
        <p:nvPicPr>
          <p:cNvPr id="10" name="Image 1" descr="warn"/>
          <p:cNvPicPr>
            <a:picLocks noChangeAspect="1"/>
          </p:cNvPicPr>
          <p:nvPr/>
        </p:nvPicPr>
        <p:blipFill>
          <a:blip r:embed="rId4"/>
          <a:stretch>
            <a:fillRect/>
          </a:stretch>
        </p:blipFill>
        <p:spPr>
          <a:xfrm>
            <a:off x="4987138" y="1512418"/>
            <a:ext cx="221285" cy="221285"/>
          </a:xfrm>
          <a:prstGeom prst="rect">
            <a:avLst/>
          </a:prstGeom>
        </p:spPr>
      </p:pic>
      <p:sp>
        <p:nvSpPr>
          <p:cNvPr id="11" name="Text 7"/>
          <p:cNvSpPr txBox="1"/>
          <p:nvPr/>
        </p:nvSpPr>
        <p:spPr>
          <a:xfrm>
            <a:off x="5486400" y="1371600"/>
            <a:ext cx="2926080" cy="502920"/>
          </a:xfrm>
          <a:prstGeom prst="rect">
            <a:avLst/>
          </a:prstGeom>
          <a:noFill/>
          <a:ln/>
        </p:spPr>
        <p:txBody>
          <a:bodyPr wrap="square" lIns="0" tIns="0" rIns="0" bIns="0" rtlCol="0" anchor="ctr"/>
          <a:lstStyle/>
          <a:p>
            <a:pPr marL="0" indent="0">
              <a:buNone/>
            </a:pPr>
            <a:r>
              <a:rPr lang="en-US" sz="2000" b="1" dirty="0">
                <a:solidFill>
                  <a:srgbClr val="14505C"/>
                </a:solidFill>
                <a:latin typeface="Calibri" pitchFamily="34" charset="0"/>
                <a:ea typeface="Calibri" pitchFamily="34" charset="-122"/>
                <a:cs typeface="Calibri" pitchFamily="34" charset="-120"/>
              </a:rPr>
              <a:t>Limitations</a:t>
            </a:r>
            <a:endParaRPr lang="en-US" sz="2000" dirty="0"/>
          </a:p>
        </p:txBody>
      </p:sp>
      <p:sp>
        <p:nvSpPr>
          <p:cNvPr id="12" name="Text 8"/>
          <p:cNvSpPr txBox="1"/>
          <p:nvPr/>
        </p:nvSpPr>
        <p:spPr>
          <a:xfrm>
            <a:off x="4892040" y="2057400"/>
            <a:ext cx="3520440" cy="2103120"/>
          </a:xfrm>
          <a:prstGeom prst="rect">
            <a:avLst/>
          </a:prstGeom>
          <a:noFill/>
          <a:ln/>
        </p:spPr>
        <p:txBody>
          <a:bodyPr wrap="square" lIns="0" tIns="0" rIns="0" bIns="0" rtlCol="0" anchor="t"/>
          <a:lstStyle/>
          <a:p>
            <a:pPr marL="342900" indent="-342900">
              <a:spcAft>
                <a:spcPts val="800"/>
              </a:spcAft>
              <a:buSzPct val="100000"/>
              <a:buChar char="•"/>
            </a:pPr>
            <a:r>
              <a:rPr lang="en-US" sz="1400" dirty="0">
                <a:solidFill>
                  <a:srgbClr val="1B2A33"/>
                </a:solidFill>
                <a:latin typeface="Calibri" pitchFamily="34" charset="0"/>
                <a:ea typeface="Calibri" pitchFamily="34" charset="-122"/>
                <a:cs typeface="Calibri" pitchFamily="34" charset="-120"/>
              </a:rPr>
              <a:t>Monotropy is too narrow: children form several attachments (Schaffer and Emerson, 1964)</a:t>
            </a:r>
            <a:endParaRPr lang="en-US" sz="1400" dirty="0"/>
          </a:p>
          <a:p>
            <a:pPr marL="342900" indent="-342900">
              <a:spcAft>
                <a:spcPts val="800"/>
              </a:spcAft>
              <a:buSzPct val="100000"/>
              <a:buChar char="•"/>
            </a:pPr>
            <a:r>
              <a:rPr lang="en-US" sz="1400" dirty="0">
                <a:solidFill>
                  <a:srgbClr val="1B2A33"/>
                </a:solidFill>
                <a:latin typeface="Calibri" pitchFamily="34" charset="0"/>
                <a:ea typeface="Calibri" pitchFamily="34" charset="-122"/>
                <a:cs typeface="Calibri" pitchFamily="34" charset="-120"/>
              </a:rPr>
              <a:t>Cultural bias: attachment patterns vary across cultures (van IJzendoorn and Kroonenberg, 1988)</a:t>
            </a:r>
            <a:endParaRPr lang="en-US" sz="1400" dirty="0"/>
          </a:p>
          <a:p>
            <a:pPr marL="342900" indent="-342900">
              <a:spcAft>
                <a:spcPts val="800"/>
              </a:spcAft>
              <a:buSzPct val="100000"/>
              <a:buChar char="•"/>
            </a:pPr>
            <a:r>
              <a:rPr lang="en-US" sz="1400" dirty="0">
                <a:solidFill>
                  <a:srgbClr val="1B2A33"/>
                </a:solidFill>
                <a:latin typeface="Calibri" pitchFamily="34" charset="0"/>
                <a:ea typeface="Calibri" pitchFamily="34" charset="-122"/>
                <a:cs typeface="Calibri" pitchFamily="34" charset="-120"/>
              </a:rPr>
              <a:t>Cannot explain everything: Shona's speech needs separate assessment</a:t>
            </a:r>
            <a:endParaRPr lang="en-US" sz="14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640080" y="411480"/>
            <a:ext cx="7863840" cy="73152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Key takeaways</a:t>
            </a:r>
            <a:endParaRPr lang="en-US" sz="3600" dirty="0"/>
          </a:p>
        </p:txBody>
      </p:sp>
      <p:sp>
        <p:nvSpPr>
          <p:cNvPr id="3" name="Shape 1"/>
          <p:cNvSpPr/>
          <p:nvPr/>
        </p:nvSpPr>
        <p:spPr>
          <a:xfrm>
            <a:off x="640080" y="1371600"/>
            <a:ext cx="594360" cy="594360"/>
          </a:xfrm>
          <a:prstGeom prst="ellipse">
            <a:avLst/>
          </a:prstGeom>
          <a:solidFill>
            <a:srgbClr val="E8604C"/>
          </a:solidFill>
          <a:ln w="12700">
            <a:solidFill>
              <a:srgbClr val="E8604C"/>
            </a:solidFill>
            <a:prstDash val="solid"/>
          </a:ln>
        </p:spPr>
        <p:txBody>
          <a:bodyPr/>
          <a:lstStyle/>
          <a:p>
            <a:endParaRPr lang="en-GB"/>
          </a:p>
        </p:txBody>
      </p:sp>
      <p:sp>
        <p:nvSpPr>
          <p:cNvPr id="4" name="Text 2"/>
          <p:cNvSpPr txBox="1"/>
          <p:nvPr/>
        </p:nvSpPr>
        <p:spPr>
          <a:xfrm>
            <a:off x="640080" y="1371600"/>
            <a:ext cx="594360" cy="594360"/>
          </a:xfrm>
          <a:prstGeom prst="rect">
            <a:avLst/>
          </a:prstGeom>
          <a:noFill/>
          <a:ln/>
        </p:spPr>
        <p:txBody>
          <a:bodyPr wrap="square" lIns="0" tIns="0" rIns="0" bIns="0"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1</a:t>
            </a:r>
            <a:endParaRPr lang="en-US" sz="2200" dirty="0"/>
          </a:p>
        </p:txBody>
      </p:sp>
      <p:sp>
        <p:nvSpPr>
          <p:cNvPr id="5" name="Text 3"/>
          <p:cNvSpPr txBox="1"/>
          <p:nvPr/>
        </p:nvSpPr>
        <p:spPr>
          <a:xfrm>
            <a:off x="1508760" y="1371600"/>
            <a:ext cx="6949440" cy="594360"/>
          </a:xfrm>
          <a:prstGeom prst="rect">
            <a:avLst/>
          </a:prstGeom>
          <a:noFill/>
          <a:ln/>
        </p:spPr>
        <p:txBody>
          <a:bodyPr wrap="square" lIns="0" tIns="0" rIns="0" bIns="0" rtlCol="0" anchor="ctr"/>
          <a:lstStyle/>
          <a:p>
            <a:pPr marL="0" indent="0">
              <a:buNone/>
            </a:pPr>
            <a:r>
              <a:rPr lang="en-US" sz="2000" dirty="0">
                <a:solidFill>
                  <a:srgbClr val="FFFFFF"/>
                </a:solidFill>
                <a:latin typeface="Calibri" pitchFamily="34" charset="0"/>
                <a:ea typeface="Calibri" pitchFamily="34" charset="-122"/>
                <a:cs typeface="Calibri" pitchFamily="34" charset="-120"/>
              </a:rPr>
              <a:t>Shona's behaviour makes sense as an attachment response, not a "problem".</a:t>
            </a:r>
            <a:endParaRPr lang="en-US" sz="2000" dirty="0"/>
          </a:p>
        </p:txBody>
      </p:sp>
      <p:sp>
        <p:nvSpPr>
          <p:cNvPr id="6" name="Shape 4"/>
          <p:cNvSpPr/>
          <p:nvPr/>
        </p:nvSpPr>
        <p:spPr>
          <a:xfrm>
            <a:off x="640080" y="2240280"/>
            <a:ext cx="594360" cy="594360"/>
          </a:xfrm>
          <a:prstGeom prst="ellipse">
            <a:avLst/>
          </a:prstGeom>
          <a:solidFill>
            <a:srgbClr val="E8604C"/>
          </a:solidFill>
          <a:ln w="12700">
            <a:solidFill>
              <a:srgbClr val="E8604C"/>
            </a:solidFill>
            <a:prstDash val="solid"/>
          </a:ln>
        </p:spPr>
        <p:txBody>
          <a:bodyPr/>
          <a:lstStyle/>
          <a:p>
            <a:endParaRPr lang="en-GB"/>
          </a:p>
        </p:txBody>
      </p:sp>
      <p:sp>
        <p:nvSpPr>
          <p:cNvPr id="7" name="Text 5"/>
          <p:cNvSpPr txBox="1"/>
          <p:nvPr/>
        </p:nvSpPr>
        <p:spPr>
          <a:xfrm>
            <a:off x="640080" y="2240280"/>
            <a:ext cx="594360" cy="594360"/>
          </a:xfrm>
          <a:prstGeom prst="rect">
            <a:avLst/>
          </a:prstGeom>
          <a:noFill/>
          <a:ln/>
        </p:spPr>
        <p:txBody>
          <a:bodyPr wrap="square" lIns="0" tIns="0" rIns="0" bIns="0"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2</a:t>
            </a:r>
            <a:endParaRPr lang="en-US" sz="2200" dirty="0"/>
          </a:p>
        </p:txBody>
      </p:sp>
      <p:sp>
        <p:nvSpPr>
          <p:cNvPr id="8" name="Text 6"/>
          <p:cNvSpPr txBox="1"/>
          <p:nvPr/>
        </p:nvSpPr>
        <p:spPr>
          <a:xfrm>
            <a:off x="1508760" y="2240280"/>
            <a:ext cx="6949440" cy="594360"/>
          </a:xfrm>
          <a:prstGeom prst="rect">
            <a:avLst/>
          </a:prstGeom>
          <a:noFill/>
          <a:ln/>
        </p:spPr>
        <p:txBody>
          <a:bodyPr wrap="square" lIns="0" tIns="0" rIns="0" bIns="0" rtlCol="0" anchor="ctr"/>
          <a:lstStyle/>
          <a:p>
            <a:pPr marL="0" indent="0">
              <a:buNone/>
            </a:pPr>
            <a:r>
              <a:rPr lang="en-US" sz="2000" dirty="0">
                <a:solidFill>
                  <a:srgbClr val="FFFFFF"/>
                </a:solidFill>
                <a:latin typeface="Calibri" pitchFamily="34" charset="0"/>
                <a:ea typeface="Calibri" pitchFamily="34" charset="-122"/>
                <a:cs typeface="Calibri" pitchFamily="34" charset="-120"/>
              </a:rPr>
              <a:t>A key person, gradual settling-in and a secure base come first.</a:t>
            </a:r>
            <a:endParaRPr lang="en-US" sz="2000" dirty="0"/>
          </a:p>
        </p:txBody>
      </p:sp>
      <p:sp>
        <p:nvSpPr>
          <p:cNvPr id="9" name="Shape 7"/>
          <p:cNvSpPr/>
          <p:nvPr/>
        </p:nvSpPr>
        <p:spPr>
          <a:xfrm>
            <a:off x="640080" y="3108960"/>
            <a:ext cx="594360" cy="594360"/>
          </a:xfrm>
          <a:prstGeom prst="ellipse">
            <a:avLst/>
          </a:prstGeom>
          <a:solidFill>
            <a:srgbClr val="E8604C"/>
          </a:solidFill>
          <a:ln w="12700">
            <a:solidFill>
              <a:srgbClr val="E8604C"/>
            </a:solidFill>
            <a:prstDash val="solid"/>
          </a:ln>
        </p:spPr>
        <p:txBody>
          <a:bodyPr/>
          <a:lstStyle/>
          <a:p>
            <a:endParaRPr lang="en-GB"/>
          </a:p>
        </p:txBody>
      </p:sp>
      <p:sp>
        <p:nvSpPr>
          <p:cNvPr id="10" name="Text 8"/>
          <p:cNvSpPr txBox="1"/>
          <p:nvPr/>
        </p:nvSpPr>
        <p:spPr>
          <a:xfrm>
            <a:off x="640080" y="3108960"/>
            <a:ext cx="594360" cy="594360"/>
          </a:xfrm>
          <a:prstGeom prst="rect">
            <a:avLst/>
          </a:prstGeom>
          <a:noFill/>
          <a:ln/>
        </p:spPr>
        <p:txBody>
          <a:bodyPr wrap="square" lIns="0" tIns="0" rIns="0" bIns="0"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3</a:t>
            </a:r>
            <a:endParaRPr lang="en-US" sz="2200" dirty="0"/>
          </a:p>
        </p:txBody>
      </p:sp>
      <p:sp>
        <p:nvSpPr>
          <p:cNvPr id="11" name="Text 9"/>
          <p:cNvSpPr txBox="1"/>
          <p:nvPr/>
        </p:nvSpPr>
        <p:spPr>
          <a:xfrm>
            <a:off x="1508760" y="3108960"/>
            <a:ext cx="6949440" cy="594360"/>
          </a:xfrm>
          <a:prstGeom prst="rect">
            <a:avLst/>
          </a:prstGeom>
          <a:noFill/>
          <a:ln/>
        </p:spPr>
        <p:txBody>
          <a:bodyPr wrap="square" lIns="0" tIns="0" rIns="0" bIns="0" rtlCol="0" anchor="ctr"/>
          <a:lstStyle/>
          <a:p>
            <a:pPr marL="0" indent="0">
              <a:buNone/>
            </a:pPr>
            <a:r>
              <a:rPr lang="en-US" sz="2000" dirty="0">
                <a:solidFill>
                  <a:srgbClr val="FFFFFF"/>
                </a:solidFill>
                <a:latin typeface="Calibri" pitchFamily="34" charset="0"/>
                <a:ea typeface="Calibri" pitchFamily="34" charset="-122"/>
                <a:cs typeface="Calibri" pitchFamily="34" charset="-120"/>
              </a:rPr>
              <a:t>Use the theory with care. It is a lens, not the whole picture.</a:t>
            </a:r>
            <a:endParaRPr lang="en-US" sz="2000" dirty="0"/>
          </a:p>
        </p:txBody>
      </p:sp>
      <p:sp>
        <p:nvSpPr>
          <p:cNvPr id="12" name="Text 10"/>
          <p:cNvSpPr txBox="1"/>
          <p:nvPr/>
        </p:nvSpPr>
        <p:spPr>
          <a:xfrm>
            <a:off x="640080" y="4114800"/>
            <a:ext cx="7315200" cy="457200"/>
          </a:xfrm>
          <a:prstGeom prst="rect">
            <a:avLst/>
          </a:prstGeom>
          <a:noFill/>
          <a:ln/>
        </p:spPr>
        <p:txBody>
          <a:bodyPr wrap="square" lIns="0" tIns="0" rIns="0" bIns="0" rtlCol="0" anchor="ctr"/>
          <a:lstStyle/>
          <a:p>
            <a:pPr marL="0" indent="0">
              <a:buNone/>
            </a:pPr>
            <a:r>
              <a:rPr lang="en-US" sz="2400" b="1" dirty="0">
                <a:solidFill>
                  <a:srgbClr val="F2B84B"/>
                </a:solidFill>
                <a:latin typeface="Cambria" pitchFamily="34" charset="0"/>
                <a:ea typeface="Cambria" pitchFamily="34" charset="-122"/>
                <a:cs typeface="Cambria" pitchFamily="34" charset="-120"/>
              </a:rPr>
              <a:t>Thank you. Any questions?</a:t>
            </a:r>
            <a:endParaRPr lang="en-US" sz="24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BFD9D9"/>
                </a:solidFill>
              </a:defRPr>
            </a:lvl1pPr>
          </a:lstStyle>
          <a:p>
            <a:pPr algn="l"/>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400" b="1" dirty="0">
                <a:solidFill>
                  <a:srgbClr val="14505C"/>
                </a:solidFill>
                <a:latin typeface="Cambria" pitchFamily="34" charset="0"/>
                <a:ea typeface="Cambria" pitchFamily="34" charset="-122"/>
                <a:cs typeface="Cambria" pitchFamily="34" charset="-120"/>
              </a:rPr>
              <a:t>Reference list</a:t>
            </a:r>
            <a:endParaRPr lang="en-US" sz="3400" dirty="0"/>
          </a:p>
        </p:txBody>
      </p:sp>
      <p:sp>
        <p:nvSpPr>
          <p:cNvPr id="3" name="Text 1"/>
          <p:cNvSpPr txBox="1"/>
          <p:nvPr/>
        </p:nvSpPr>
        <p:spPr>
          <a:xfrm>
            <a:off x="548640" y="1188720"/>
            <a:ext cx="8046720" cy="3474720"/>
          </a:xfrm>
          <a:prstGeom prst="rect">
            <a:avLst/>
          </a:prstGeom>
          <a:noFill/>
          <a:ln/>
        </p:spPr>
        <p:txBody>
          <a:bodyPr wrap="square" lIns="0" tIns="0" rIns="0" bIns="0" rtlCol="0" anchor="t"/>
          <a:lstStyle/>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Ahnert, L., Pinquart, M. and Lamb, M.E. (2006) 'Security of children's relationships with nonparental care providers: a meta-analysis', Child Development, 77(3), pp. 664-679.</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Ainsworth, M.D.S., Blehar, M.C., Waters, E. and Wall, S. (1978) Patterns of attachment: a psychological study of the Strange Situation. Hillsdale, NJ: Lawrence Erlbaum.</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Bowlby, J. (1969) Attachment and loss. Volume 1: Attachment. London: Hogarth Press.</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Bowlby, J. (1988) A secure base: parent-child attachment and healthy human development. London: Routledge.</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Bretherton, I. (1992) 'The origins of attachment theory: John Bowlby and Mary Ainsworth', Developmental Psychology, 28(5), pp. 759-775.</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Elfer, P., Goldschmied, E. and Selleck, D. (2012) Key persons in the early years. 2nd edn. London: Routledge.</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Rutter, M. (1981) Maternal deprivation reassessed. 2nd edn. Harmondsworth: Penguin.</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Schaffer, H.R. and Emerson, P.E. (1964) 'The development of social attachments in infancy', Monographs of the Society for Research in Child Development, 29(3), pp. 1-77.</a:t>
            </a:r>
            <a:endParaRPr lang="en-US" sz="1200" dirty="0"/>
          </a:p>
          <a:p>
            <a:pPr marL="0" indent="0">
              <a:spcAft>
                <a:spcPts val="500"/>
              </a:spcAft>
              <a:buNone/>
            </a:pPr>
            <a:r>
              <a:rPr lang="en-US" sz="1200" dirty="0">
                <a:solidFill>
                  <a:srgbClr val="1B2A33"/>
                </a:solidFill>
                <a:latin typeface="Calibri" pitchFamily="34" charset="0"/>
                <a:ea typeface="Calibri" pitchFamily="34" charset="-122"/>
                <a:cs typeface="Calibri" pitchFamily="34" charset="-120"/>
              </a:rPr>
              <a:t>van IJzendoorn, M.H. and Kroonenberg, P.M. (1988) 'Cross-cultural patterns of attachment: a meta-analysis of the Strange Situation', Child Development, 59(1), pp. 147-156.</a:t>
            </a:r>
            <a:endParaRPr lang="en-US" sz="1200" dirty="0"/>
          </a:p>
        </p:txBody>
      </p:sp>
      <p:sp>
        <p:nvSpPr>
          <p:cNvPr id="25" name="Slide Number Placeholder 0"/>
          <p:cNvSpPr>
            <a:spLocks noGrp="1"/>
          </p:cNvSpPr>
          <p:nvPr>
            <p:ph type="sldNum" sz="quarter" idx="4294967295"/>
          </p:nvPr>
        </p:nvSpPr>
        <p:spPr>
          <a:xfrm>
            <a:off x="8412480" y="480060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3"/>
                </a:solidFill>
              </a:defRPr>
            </a:lvl1pPr>
          </a:lstStyle>
          <a:p>
            <a:pPr algn="l"/>
            <a:fld id="{F7021451-1387-4CA6-816F-3879F97B5CBC}" type="slidenum">
              <a:rPr lang="en-US" b="0"/>
              <a:t>13</a:t>
            </a:fld>
            <a:endParaRPr lang="en-US"/>
          </a:p>
        </p:txBody>
      </p:sp>
    </p:spTree>
  </p:cSld>
  <p:clrMapOvr>
    <a:masterClrMapping/>
  </p:clrMapOvr>
</p:sld>
</file>

<file path=ppt/theme/theme1.xml><?xml version="1.0" encoding="utf-8"?>
<a:theme xmlns:a="http://schemas.openxmlformats.org/drawingml/2006/main" name="Shona Attachment">
  <a:themeElements>
    <a:clrScheme name="Shona Attachment">
      <a:dk1>
        <a:srgbClr val="1B2A33"/>
      </a:dk1>
      <a:lt1>
        <a:srgbClr val="FFFFFF"/>
      </a:lt1>
      <a:dk2>
        <a:srgbClr val="14505C"/>
      </a:dk2>
      <a:lt2>
        <a:srgbClr val="EAF4F4"/>
      </a:lt2>
      <a:accent1>
        <a:srgbClr val="E8604C"/>
      </a:accent1>
      <a:accent2>
        <a:srgbClr val="2A9D8F"/>
      </a:accent2>
      <a:accent3>
        <a:srgbClr val="F2B84B"/>
      </a:accent3>
      <a:accent4>
        <a:srgbClr val="14505C"/>
      </a:accent4>
      <a:accent5>
        <a:srgbClr val="6C8EAD"/>
      </a:accent5>
      <a:accent6>
        <a:srgbClr val="8E6C8A"/>
      </a:accent6>
      <a:hlink>
        <a:srgbClr val="14505C"/>
      </a:hlink>
      <a:folHlink>
        <a:srgbClr val="6C8EAD"/>
      </a:folHlink>
    </a:clrScheme>
    <a:fontScheme name="Shona Attachment">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3021</Words>
  <Application>Microsoft Office PowerPoint</Application>
  <PresentationFormat>On-screen Show (16:9)</PresentationFormat>
  <Paragraphs>157</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Shona Attachment</vt:lpstr>
      <vt:lpstr>PowerPoint Presentation</vt:lpstr>
      <vt:lpstr>Meet Shona, aged 3</vt:lpstr>
      <vt:lpstr>Why attachment theory?</vt:lpstr>
      <vt:lpstr>Bowlby's attachment theory</vt:lpstr>
      <vt:lpstr>Ainsworth's attachment patterns</vt:lpstr>
      <vt:lpstr>Applying the theory to Shona</vt:lpstr>
      <vt:lpstr>Bowlby's stages of separation</vt:lpstr>
      <vt:lpstr>Practical strategies in nursery</vt:lpstr>
      <vt:lpstr>Working with carers and the team</vt:lpstr>
      <vt:lpstr>Nature and nurture</vt:lpstr>
      <vt:lpstr>How useful is the theory?</vt:lpstr>
      <vt:lpstr>PowerPoint Presentation</vt:lpstr>
      <vt:lpstr>Reference list</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Shona: Bowlby's attachment theory in early years practice</dc:title>
  <dc:subject>PptxGenJS Presentation</dc:subject>
  <dc:creator>PptxGenJS</dc:creator>
  <cp:lastModifiedBy>Amreena fiaz</cp:lastModifiedBy>
  <cp:revision>2</cp:revision>
  <dcterms:created xsi:type="dcterms:W3CDTF">2026-10-11T18:22:02Z</dcterms:created>
  <dcterms:modified xsi:type="dcterms:W3CDTF">2026-10-11T20:08:40Z</dcterms:modified>
</cp:coreProperties>
</file>