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7" r:id="rId2"/>
    <p:sldId id="258" r:id="rId3"/>
    <p:sldId id="260" r:id="rId4"/>
    <p:sldId id="261" r:id="rId5"/>
    <p:sldId id="262" r:id="rId6"/>
    <p:sldId id="263" r:id="rId7"/>
    <p:sldId id="264" r:id="rId8"/>
    <p:sldId id="265" r:id="rId9"/>
    <p:sldId id="266" r:id="rId10"/>
    <p:sldId id="267" r:id="rId1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38"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26186468-75E4-429F-B35F-936FE28321D0}" type="datetimeFigureOut">
              <a:rPr lang="en-GB" smtClean="0"/>
              <a:t>07/12/2017</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53AEBA4E-CC81-4A6E-BFC6-6992E3D99D07}" type="slidenum">
              <a:rPr lang="en-GB" smtClean="0"/>
              <a:t>‹#›</a:t>
            </a:fld>
            <a:endParaRPr lang="en-GB"/>
          </a:p>
        </p:txBody>
      </p:sp>
    </p:spTree>
    <p:extLst>
      <p:ext uri="{BB962C8B-B14F-4D97-AF65-F5344CB8AC3E}">
        <p14:creationId xmlns:p14="http://schemas.microsoft.com/office/powerpoint/2010/main" val="2619915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6946" y="0"/>
            <a:ext cx="2890568" cy="489502"/>
          </a:xfrm>
          <a:prstGeom prst="rect">
            <a:avLst/>
          </a:prstGeom>
        </p:spPr>
        <p:txBody>
          <a:bodyPr vert="horz" lIns="91010" tIns="45505" rIns="91010" bIns="45505" rtlCol="0"/>
          <a:lstStyle>
            <a:lvl1pPr algn="r">
              <a:defRPr sz="1200"/>
            </a:lvl1pPr>
          </a:lstStyle>
          <a:p>
            <a:fld id="{87CCFBED-D727-42C3-9D28-994128F429B5}" type="datetimeFigureOut">
              <a:rPr lang="en-GB" smtClean="0"/>
              <a:t>07/12/2017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7539" y="4693831"/>
            <a:ext cx="5334011" cy="3839975"/>
          </a:xfrm>
          <a:prstGeom prst="rect">
            <a:avLst/>
          </a:prstGeom>
        </p:spPr>
        <p:txBody>
          <a:bodyPr vert="horz" lIns="91010" tIns="45505" rIns="91010" bIns="4550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6946" y="9264098"/>
            <a:ext cx="2890568" cy="489502"/>
          </a:xfrm>
          <a:prstGeom prst="rect">
            <a:avLst/>
          </a:prstGeom>
        </p:spPr>
        <p:txBody>
          <a:bodyPr vert="horz" lIns="91010" tIns="45505" rIns="91010" bIns="45505" rtlCol="0" anchor="b"/>
          <a:lstStyle>
            <a:lvl1pPr algn="r">
              <a:defRPr sz="1200"/>
            </a:lvl1pPr>
          </a:lstStyle>
          <a:p>
            <a:fld id="{4AF4942F-AD92-475B-8350-37C2A04622C5}" type="slidenum">
              <a:rPr lang="en-GB" smtClean="0"/>
              <a:t>‹#›</a:t>
            </a:fld>
            <a:endParaRPr lang="en-GB"/>
          </a:p>
        </p:txBody>
      </p:sp>
    </p:spTree>
    <p:extLst>
      <p:ext uri="{BB962C8B-B14F-4D97-AF65-F5344CB8AC3E}">
        <p14:creationId xmlns:p14="http://schemas.microsoft.com/office/powerpoint/2010/main" val="1970509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1</a:t>
            </a:fld>
            <a:endParaRPr lang="en-GB"/>
          </a:p>
        </p:txBody>
      </p:sp>
    </p:spTree>
    <p:extLst>
      <p:ext uri="{BB962C8B-B14F-4D97-AF65-F5344CB8AC3E}">
        <p14:creationId xmlns:p14="http://schemas.microsoft.com/office/powerpoint/2010/main" val="3186434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2</a:t>
            </a:fld>
            <a:endParaRPr lang="en-GB"/>
          </a:p>
        </p:txBody>
      </p:sp>
    </p:spTree>
    <p:extLst>
      <p:ext uri="{BB962C8B-B14F-4D97-AF65-F5344CB8AC3E}">
        <p14:creationId xmlns:p14="http://schemas.microsoft.com/office/powerpoint/2010/main" val="1439145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3</a:t>
            </a:fld>
            <a:endParaRPr lang="en-GB"/>
          </a:p>
        </p:txBody>
      </p:sp>
    </p:spTree>
    <p:extLst>
      <p:ext uri="{BB962C8B-B14F-4D97-AF65-F5344CB8AC3E}">
        <p14:creationId xmlns:p14="http://schemas.microsoft.com/office/powerpoint/2010/main" val="355629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4</a:t>
            </a:fld>
            <a:endParaRPr lang="en-GB"/>
          </a:p>
        </p:txBody>
      </p:sp>
    </p:spTree>
    <p:extLst>
      <p:ext uri="{BB962C8B-B14F-4D97-AF65-F5344CB8AC3E}">
        <p14:creationId xmlns:p14="http://schemas.microsoft.com/office/powerpoint/2010/main" val="2585382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5</a:t>
            </a:fld>
            <a:endParaRPr lang="en-GB"/>
          </a:p>
        </p:txBody>
      </p:sp>
    </p:spTree>
    <p:extLst>
      <p:ext uri="{BB962C8B-B14F-4D97-AF65-F5344CB8AC3E}">
        <p14:creationId xmlns:p14="http://schemas.microsoft.com/office/powerpoint/2010/main" val="3476415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6</a:t>
            </a:fld>
            <a:endParaRPr lang="en-GB"/>
          </a:p>
        </p:txBody>
      </p:sp>
    </p:spTree>
    <p:extLst>
      <p:ext uri="{BB962C8B-B14F-4D97-AF65-F5344CB8AC3E}">
        <p14:creationId xmlns:p14="http://schemas.microsoft.com/office/powerpoint/2010/main" val="2245798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7</a:t>
            </a:fld>
            <a:endParaRPr lang="en-GB"/>
          </a:p>
        </p:txBody>
      </p:sp>
    </p:spTree>
    <p:extLst>
      <p:ext uri="{BB962C8B-B14F-4D97-AF65-F5344CB8AC3E}">
        <p14:creationId xmlns:p14="http://schemas.microsoft.com/office/powerpoint/2010/main" val="908612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8</a:t>
            </a:fld>
            <a:endParaRPr lang="en-GB"/>
          </a:p>
        </p:txBody>
      </p:sp>
    </p:spTree>
    <p:extLst>
      <p:ext uri="{BB962C8B-B14F-4D97-AF65-F5344CB8AC3E}">
        <p14:creationId xmlns:p14="http://schemas.microsoft.com/office/powerpoint/2010/main" val="3146381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9</a:t>
            </a:fld>
            <a:endParaRPr lang="en-GB"/>
          </a:p>
        </p:txBody>
      </p:sp>
    </p:spTree>
    <p:extLst>
      <p:ext uri="{BB962C8B-B14F-4D97-AF65-F5344CB8AC3E}">
        <p14:creationId xmlns:p14="http://schemas.microsoft.com/office/powerpoint/2010/main" val="3163269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F4942F-AD92-475B-8350-37C2A04622C5}" type="slidenum">
              <a:rPr lang="en-GB" smtClean="0"/>
              <a:t>10</a:t>
            </a:fld>
            <a:endParaRPr lang="en-GB"/>
          </a:p>
        </p:txBody>
      </p:sp>
    </p:spTree>
    <p:extLst>
      <p:ext uri="{BB962C8B-B14F-4D97-AF65-F5344CB8AC3E}">
        <p14:creationId xmlns:p14="http://schemas.microsoft.com/office/powerpoint/2010/main" val="1126152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2B01850-B413-494E-AFF7-74CD54CE2F9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4268792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B01850-B413-494E-AFF7-74CD54CE2F9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115380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B01850-B413-494E-AFF7-74CD54CE2F9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83248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2B01850-B413-494E-AFF7-74CD54CE2F95}" type="datetimeFigureOut">
              <a:rPr lang="en-GB" smtClean="0"/>
              <a:t>07/12/2017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3544600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2B01850-B413-494E-AFF7-74CD54CE2F95}" type="datetimeFigureOut">
              <a:rPr lang="en-GB" smtClean="0"/>
              <a:t>07/12/2017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2335155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2B01850-B413-494E-AFF7-74CD54CE2F95}" type="datetimeFigureOut">
              <a:rPr lang="en-GB" smtClean="0"/>
              <a:t>07/12/2017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2544151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B01850-B413-494E-AFF7-74CD54CE2F95}" type="datetimeFigureOut">
              <a:rPr lang="en-GB" smtClean="0"/>
              <a:t>07/12/2017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226951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B01850-B413-494E-AFF7-74CD54CE2F95}" type="datetimeFigureOut">
              <a:rPr lang="en-GB" smtClean="0"/>
              <a:t>07/12/2017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3336954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B01850-B413-494E-AFF7-74CD54CE2F95}" type="datetimeFigureOut">
              <a:rPr lang="en-GB" smtClean="0"/>
              <a:t>07/12/2017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2657475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B01850-B413-494E-AFF7-74CD54CE2F9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1912792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B01850-B413-494E-AFF7-74CD54CE2F9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E860-2B39-40A1-ABC5-AA3EF97DB8F0}" type="slidenum">
              <a:rPr lang="en-GB" smtClean="0"/>
              <a:t>‹#›</a:t>
            </a:fld>
            <a:endParaRPr lang="en-GB"/>
          </a:p>
        </p:txBody>
      </p:sp>
    </p:spTree>
    <p:extLst>
      <p:ext uri="{BB962C8B-B14F-4D97-AF65-F5344CB8AC3E}">
        <p14:creationId xmlns:p14="http://schemas.microsoft.com/office/powerpoint/2010/main" val="1438498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B01850-B413-494E-AFF7-74CD54CE2F95}" type="datetimeFigureOut">
              <a:rPr lang="en-GB" smtClean="0"/>
              <a:t>07/12/2017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FBE860-2B39-40A1-ABC5-AA3EF97DB8F0}" type="slidenum">
              <a:rPr lang="en-GB" smtClean="0"/>
              <a:t>‹#›</a:t>
            </a:fld>
            <a:endParaRPr lang="en-GB"/>
          </a:p>
        </p:txBody>
      </p:sp>
    </p:spTree>
    <p:extLst>
      <p:ext uri="{BB962C8B-B14F-4D97-AF65-F5344CB8AC3E}">
        <p14:creationId xmlns:p14="http://schemas.microsoft.com/office/powerpoint/2010/main" val="2966699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1775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None/>
            </a:pPr>
            <a:endParaRPr lang="en-GB" dirty="0"/>
          </a:p>
        </p:txBody>
      </p:sp>
      <p:sp>
        <p:nvSpPr>
          <p:cNvPr id="6" name="Title 1"/>
          <p:cNvSpPr txBox="1">
            <a:spLocks/>
          </p:cNvSpPr>
          <p:nvPr/>
        </p:nvSpPr>
        <p:spPr>
          <a:xfrm>
            <a:off x="1919536" y="76470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3200" dirty="0"/>
          </a:p>
        </p:txBody>
      </p:sp>
      <p:sp>
        <p:nvSpPr>
          <p:cNvPr id="7" name="Title 1"/>
          <p:cNvSpPr txBox="1">
            <a:spLocks/>
          </p:cNvSpPr>
          <p:nvPr/>
        </p:nvSpPr>
        <p:spPr>
          <a:xfrm>
            <a:off x="1547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2" name="Title 1"/>
          <p:cNvSpPr>
            <a:spLocks noGrp="1"/>
          </p:cNvSpPr>
          <p:nvPr>
            <p:ph type="title"/>
          </p:nvPr>
        </p:nvSpPr>
        <p:spPr>
          <a:xfrm>
            <a:off x="2309597" y="3140968"/>
            <a:ext cx="6781800" cy="1600200"/>
          </a:xfrm>
        </p:spPr>
        <p:txBody>
          <a:bodyPr>
            <a:noAutofit/>
          </a:bodyPr>
          <a:lstStyle/>
          <a:p>
            <a:pPr algn="ctr"/>
            <a:r>
              <a:rPr lang="en-GB" dirty="0" smtClean="0"/>
              <a:t>Critical thinking </a:t>
            </a:r>
            <a:br>
              <a:rPr lang="en-GB" dirty="0" smtClean="0"/>
            </a:br>
            <a:r>
              <a:rPr lang="en-GB" dirty="0" smtClean="0"/>
              <a:t>and approaches to assessment at Master’s level</a:t>
            </a:r>
            <a:endParaRPr lang="en-GB" dirty="0"/>
          </a:p>
        </p:txBody>
      </p:sp>
    </p:spTree>
    <p:extLst>
      <p:ext uri="{BB962C8B-B14F-4D97-AF65-F5344CB8AC3E}">
        <p14:creationId xmlns:p14="http://schemas.microsoft.com/office/powerpoint/2010/main" val="13231225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847528" y="-99392"/>
            <a:ext cx="8426450" cy="1071563"/>
          </a:xfrm>
        </p:spPr>
        <p:txBody>
          <a:bodyPr>
            <a:normAutofit/>
          </a:bodyPr>
          <a:lstStyle/>
          <a:p>
            <a:pPr eaLnBrk="1" hangingPunct="1"/>
            <a:r>
              <a:rPr lang="en-GB" altLang="en-US" sz="3600" dirty="0"/>
              <a:t>Academic Levels</a:t>
            </a:r>
            <a:endParaRPr lang="en-US" altLang="en-US" sz="3600" dirty="0"/>
          </a:p>
        </p:txBody>
      </p:sp>
      <p:graphicFrame>
        <p:nvGraphicFramePr>
          <p:cNvPr id="11288" name="Group 24"/>
          <p:cNvGraphicFramePr>
            <a:graphicFrameLocks noGrp="1"/>
          </p:cNvGraphicFramePr>
          <p:nvPr>
            <p:ph idx="1"/>
            <p:extLst/>
          </p:nvPr>
        </p:nvGraphicFramePr>
        <p:xfrm>
          <a:off x="2063552" y="908721"/>
          <a:ext cx="8426450" cy="5670213"/>
        </p:xfrm>
        <a:graphic>
          <a:graphicData uri="http://schemas.openxmlformats.org/drawingml/2006/table">
            <a:tbl>
              <a:tblPr/>
              <a:tblGrid>
                <a:gridCol w="1428750"/>
                <a:gridCol w="6997700"/>
              </a:tblGrid>
              <a:tr h="3651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smtClean="0">
                          <a:ln>
                            <a:noFill/>
                          </a:ln>
                          <a:solidFill>
                            <a:srgbClr val="FFFFFF"/>
                          </a:solidFill>
                          <a:effectLst/>
                          <a:latin typeface="Lucida Sans" pitchFamily="34" charset="0"/>
                          <a:ea typeface="ＭＳ Ｐゴシック" pitchFamily="16" charset="-128"/>
                        </a:rPr>
                        <a:t>Level</a:t>
                      </a:r>
                      <a:endParaRPr kumimoji="0" lang="en-US" altLang="en-US" sz="1800" b="1" i="0" u="none" strike="noStrike" cap="none" normalizeH="0" baseline="0" dirty="0" smtClean="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smtClean="0">
                          <a:ln>
                            <a:noFill/>
                          </a:ln>
                          <a:solidFill>
                            <a:srgbClr val="FFFFFF"/>
                          </a:solidFill>
                          <a:effectLst/>
                          <a:latin typeface="Lucida Sans" pitchFamily="34" charset="0"/>
                          <a:ea typeface="ＭＳ Ｐゴシック" pitchFamily="16" charset="-128"/>
                        </a:rPr>
                        <a:t>What does it look like?</a:t>
                      </a:r>
                      <a:endParaRPr kumimoji="0" lang="en-US" altLang="en-US" sz="1800" b="1" i="0" u="none" strike="noStrike" cap="none" normalizeH="0" baseline="0" smtClean="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r>
              <a:tr h="1189038">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4</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smtClean="0">
                          <a:ln>
                            <a:noFill/>
                          </a:ln>
                          <a:solidFill>
                            <a:srgbClr val="261604"/>
                          </a:solidFill>
                          <a:effectLst/>
                          <a:latin typeface="Lucida Sans" pitchFamily="34" charset="0"/>
                          <a:ea typeface="ＭＳ Ｐゴシック" pitchFamily="16" charset="-128"/>
                        </a:rPr>
                        <a:t>Description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 Opinion and research findings used to illustrate points but taken ‘at face value’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Theories and experiences described</a:t>
                      </a:r>
                      <a:endParaRPr kumimoji="0" lang="en-US" alt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r>
              <a:tr h="914400">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5</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smtClean="0">
                          <a:ln>
                            <a:noFill/>
                          </a:ln>
                          <a:solidFill>
                            <a:srgbClr val="261604"/>
                          </a:solidFill>
                          <a:effectLst/>
                          <a:latin typeface="Lucida Sans" pitchFamily="34" charset="0"/>
                          <a:ea typeface="ＭＳ Ｐゴシック" pitchFamily="16" charset="-128"/>
                        </a:rPr>
                        <a:t>Discussion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Compare and contrast different research findings, opinions and experiences</a:t>
                      </a:r>
                      <a:endParaRPr kumimoji="0" lang="en-US" alt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r>
              <a:tr h="146367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6</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smtClean="0">
                          <a:ln>
                            <a:noFill/>
                          </a:ln>
                          <a:solidFill>
                            <a:srgbClr val="261604"/>
                          </a:solidFill>
                          <a:effectLst/>
                          <a:latin typeface="Lucida Sans" pitchFamily="34" charset="0"/>
                          <a:ea typeface="ＭＳ Ｐゴシック" pitchFamily="16" charset="-128"/>
                        </a:rPr>
                        <a:t>Critical analysis</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View different research findings, opinions and experiences critically</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Emphasis on importance of ‘good’ evidence as a basis for drawing conclusions</a:t>
                      </a:r>
                      <a:endParaRPr kumimoji="0" lang="en-US" alt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r>
              <a:tr h="17367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7</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dirty="0" smtClean="0">
                          <a:ln>
                            <a:noFill/>
                          </a:ln>
                          <a:solidFill>
                            <a:srgbClr val="261604"/>
                          </a:solidFill>
                          <a:effectLst/>
                          <a:latin typeface="Lucida Sans" pitchFamily="34" charset="0"/>
                          <a:ea typeface="ＭＳ Ｐゴシック" pitchFamily="16" charset="-128"/>
                        </a:rPr>
                        <a:t>Critical analysis, synthesis and evaluation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In depth critical analysis of research findings, opinions and experiences used to construct an argument</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Justifying a particular viewpoint or conclusion as a result of ‘weighing up’ the evidence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r>
            </a:tbl>
          </a:graphicData>
        </a:graphic>
      </p:graphicFrame>
    </p:spTree>
    <p:extLst>
      <p:ext uri="{BB962C8B-B14F-4D97-AF65-F5344CB8AC3E}">
        <p14:creationId xmlns:p14="http://schemas.microsoft.com/office/powerpoint/2010/main" val="26437876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1412" y="437069"/>
            <a:ext cx="8837935" cy="5760639"/>
          </a:xfrm>
          <a:prstGeom prst="rect">
            <a:avLst/>
          </a:prstGeom>
          <a:solidFill>
            <a:schemeClr val="bg1"/>
          </a:solidFill>
          <a:ln>
            <a:noFill/>
          </a:ln>
          <a:effectLst/>
        </p:spPr>
      </p:pic>
      <p:sp>
        <p:nvSpPr>
          <p:cNvPr id="3" name="Title 1"/>
          <p:cNvSpPr txBox="1">
            <a:spLocks/>
          </p:cNvSpPr>
          <p:nvPr/>
        </p:nvSpPr>
        <p:spPr>
          <a:xfrm>
            <a:off x="2047916" y="6197707"/>
            <a:ext cx="8058472" cy="1600200"/>
          </a:xfrm>
          <a:prstGeom prst="rect">
            <a:avLst/>
          </a:prstGeom>
        </p:spPr>
        <p:txBody>
          <a:bodyPr>
            <a:normAutofit/>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dirty="0"/>
              <a:t>Differences between MSc and Undergrad</a:t>
            </a:r>
            <a:endParaRPr lang="en-GB" sz="3600" dirty="0"/>
          </a:p>
        </p:txBody>
      </p:sp>
    </p:spTree>
    <p:extLst>
      <p:ext uri="{BB962C8B-B14F-4D97-AF65-F5344CB8AC3E}">
        <p14:creationId xmlns:p14="http://schemas.microsoft.com/office/powerpoint/2010/main" val="11510740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02841" y="476672"/>
            <a:ext cx="8185720" cy="6063198"/>
          </a:xfrm>
          <a:prstGeom prst="rect">
            <a:avLst/>
          </a:prstGeom>
        </p:spPr>
        <p:txBody>
          <a:bodyPr wrap="square">
            <a:spAutoFit/>
          </a:bodyPr>
          <a:lstStyle/>
          <a:p>
            <a:r>
              <a:rPr lang="en-GB" sz="2800" b="1" dirty="0"/>
              <a:t>Critical reading </a:t>
            </a:r>
          </a:p>
          <a:p>
            <a:endParaRPr lang="en-GB" sz="2400" dirty="0"/>
          </a:p>
          <a:p>
            <a:r>
              <a:rPr lang="en-GB" sz="2400" dirty="0"/>
              <a:t>As you read your module materials follow these three steps.</a:t>
            </a:r>
          </a:p>
          <a:p>
            <a:endParaRPr lang="en-GB" sz="2400" dirty="0"/>
          </a:p>
          <a:p>
            <a:r>
              <a:rPr lang="en-GB" sz="2400" b="1" dirty="0"/>
              <a:t>Analyse </a:t>
            </a:r>
            <a:r>
              <a:rPr lang="en-GB" sz="2400" dirty="0"/>
              <a:t>- Examine how key components within your module materials fit together and relate to each other</a:t>
            </a:r>
            <a:r>
              <a:rPr lang="en-GB" sz="2400" dirty="0"/>
              <a:t>.</a:t>
            </a:r>
          </a:p>
          <a:p>
            <a:endParaRPr lang="en-GB" sz="2400" dirty="0"/>
          </a:p>
          <a:p>
            <a:r>
              <a:rPr lang="en-GB" sz="2400" b="1" dirty="0"/>
              <a:t>Compare</a:t>
            </a:r>
            <a:r>
              <a:rPr lang="en-GB" sz="2400" dirty="0"/>
              <a:t> - Explore the similarities and differences between the ideas you are reading about. Do some ideas conflict with or complement each other</a:t>
            </a:r>
            <a:r>
              <a:rPr lang="en-GB" sz="2400" dirty="0"/>
              <a:t>?</a:t>
            </a:r>
          </a:p>
          <a:p>
            <a:endParaRPr lang="en-GB" sz="2400" dirty="0"/>
          </a:p>
          <a:p>
            <a:r>
              <a:rPr lang="en-GB" sz="2400" b="1" dirty="0"/>
              <a:t>Synthesise </a:t>
            </a:r>
            <a:r>
              <a:rPr lang="en-GB" sz="2400" dirty="0"/>
              <a:t>- Bring together different sources of information to serve an argument or idea you are constructing. Make logical connections between the different sources that help you shape and support your ideas. Are there any inferences you can draw from the material and apply to an assignment question?</a:t>
            </a:r>
          </a:p>
        </p:txBody>
      </p:sp>
    </p:spTree>
    <p:extLst>
      <p:ext uri="{BB962C8B-B14F-4D97-AF65-F5344CB8AC3E}">
        <p14:creationId xmlns:p14="http://schemas.microsoft.com/office/powerpoint/2010/main" val="26747619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703512" y="620689"/>
            <a:ext cx="8426450" cy="785813"/>
          </a:xfrm>
        </p:spPr>
        <p:txBody>
          <a:bodyPr>
            <a:normAutofit/>
          </a:bodyPr>
          <a:lstStyle/>
          <a:p>
            <a:pPr eaLnBrk="1" hangingPunct="1"/>
            <a:r>
              <a:rPr lang="en-GB" altLang="en-US" dirty="0" smtClean="0"/>
              <a:t>Critical Thinking - Analysis</a:t>
            </a:r>
            <a:endParaRPr lang="en-US" altLang="en-US" dirty="0" smtClean="0"/>
          </a:p>
        </p:txBody>
      </p:sp>
      <p:sp>
        <p:nvSpPr>
          <p:cNvPr id="16387" name="Content Placeholder 2"/>
          <p:cNvSpPr>
            <a:spLocks noGrp="1"/>
          </p:cNvSpPr>
          <p:nvPr>
            <p:ph idx="1"/>
          </p:nvPr>
        </p:nvSpPr>
        <p:spPr>
          <a:xfrm>
            <a:off x="1703512" y="1340768"/>
            <a:ext cx="8426450" cy="5072062"/>
          </a:xfrm>
        </p:spPr>
        <p:txBody>
          <a:bodyPr/>
          <a:lstStyle/>
          <a:p>
            <a:pPr eaLnBrk="1" hangingPunct="1"/>
            <a:r>
              <a:rPr lang="en-GB" altLang="en-US" dirty="0">
                <a:solidFill>
                  <a:schemeClr val="accent4">
                    <a:lumMod val="25000"/>
                  </a:schemeClr>
                </a:solidFill>
              </a:rPr>
              <a:t>‘Detailed examination of elements’ </a:t>
            </a:r>
            <a:endParaRPr lang="en-GB" altLang="en-US" dirty="0">
              <a:solidFill>
                <a:schemeClr val="accent4">
                  <a:lumMod val="25000"/>
                </a:schemeClr>
              </a:solidFill>
            </a:endParaRPr>
          </a:p>
          <a:p>
            <a:pPr eaLnBrk="1" hangingPunct="1"/>
            <a:r>
              <a:rPr lang="en-GB" altLang="en-US" dirty="0">
                <a:solidFill>
                  <a:schemeClr val="accent4">
                    <a:lumMod val="25000"/>
                  </a:schemeClr>
                </a:solidFill>
              </a:rPr>
              <a:t>Critiquing different viewpoints – other people’s positions, arguments and conclusions</a:t>
            </a:r>
          </a:p>
          <a:p>
            <a:pPr eaLnBrk="1" hangingPunct="1"/>
            <a:r>
              <a:rPr lang="en-GB" altLang="en-US" dirty="0">
                <a:solidFill>
                  <a:schemeClr val="accent4">
                    <a:lumMod val="25000"/>
                  </a:schemeClr>
                </a:solidFill>
              </a:rPr>
              <a:t>Evaluating the reliability and validity of the literature/evidence</a:t>
            </a:r>
          </a:p>
          <a:p>
            <a:pPr eaLnBrk="1" hangingPunct="1"/>
            <a:r>
              <a:rPr lang="en-GB" altLang="en-US" dirty="0">
                <a:solidFill>
                  <a:schemeClr val="accent4">
                    <a:lumMod val="25000"/>
                  </a:schemeClr>
                </a:solidFill>
              </a:rPr>
              <a:t>Viewing everything you read critically – not taking anything at face value</a:t>
            </a:r>
          </a:p>
          <a:p>
            <a:pPr eaLnBrk="1" hangingPunct="1"/>
            <a:r>
              <a:rPr lang="en-GB" altLang="en-US" dirty="0">
                <a:solidFill>
                  <a:schemeClr val="accent4">
                    <a:lumMod val="25000"/>
                  </a:schemeClr>
                </a:solidFill>
              </a:rPr>
              <a:t>Weighing up opposing arguments</a:t>
            </a:r>
          </a:p>
          <a:p>
            <a:pPr eaLnBrk="1" hangingPunct="1"/>
            <a:r>
              <a:rPr lang="en-GB" altLang="en-US" dirty="0">
                <a:solidFill>
                  <a:schemeClr val="accent4">
                    <a:lumMod val="25000"/>
                  </a:schemeClr>
                </a:solidFill>
              </a:rPr>
              <a:t>Structured reflection on personal experience</a:t>
            </a:r>
            <a:endParaRPr lang="en-US" altLang="en-US" dirty="0" smtClean="0">
              <a:solidFill>
                <a:schemeClr val="accent4">
                  <a:lumMod val="25000"/>
                </a:schemeClr>
              </a:solidFill>
            </a:endParaRPr>
          </a:p>
        </p:txBody>
      </p:sp>
    </p:spTree>
    <p:extLst>
      <p:ext uri="{BB962C8B-B14F-4D97-AF65-F5344CB8AC3E}">
        <p14:creationId xmlns:p14="http://schemas.microsoft.com/office/powerpoint/2010/main" val="3727155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775520" y="548680"/>
            <a:ext cx="8426450" cy="928688"/>
          </a:xfrm>
        </p:spPr>
        <p:txBody>
          <a:bodyPr/>
          <a:lstStyle/>
          <a:p>
            <a:pPr eaLnBrk="1" hangingPunct="1"/>
            <a:r>
              <a:rPr lang="en-GB" altLang="en-US" dirty="0" smtClean="0"/>
              <a:t>Critical Thinking - Synthesis</a:t>
            </a:r>
            <a:endParaRPr lang="en-US" altLang="en-US" dirty="0" smtClean="0"/>
          </a:p>
        </p:txBody>
      </p:sp>
      <p:sp>
        <p:nvSpPr>
          <p:cNvPr id="22531" name="Content Placeholder 2"/>
          <p:cNvSpPr>
            <a:spLocks noGrp="1"/>
          </p:cNvSpPr>
          <p:nvPr>
            <p:ph idx="1"/>
          </p:nvPr>
        </p:nvSpPr>
        <p:spPr>
          <a:xfrm>
            <a:off x="1775520" y="1214438"/>
            <a:ext cx="8426450" cy="5643562"/>
          </a:xfrm>
        </p:spPr>
        <p:txBody>
          <a:bodyPr/>
          <a:lstStyle/>
          <a:p>
            <a:pPr eaLnBrk="1" hangingPunct="1"/>
            <a:r>
              <a:rPr lang="en-GB" altLang="en-US" dirty="0">
                <a:solidFill>
                  <a:schemeClr val="accent4">
                    <a:lumMod val="25000"/>
                  </a:schemeClr>
                </a:solidFill>
              </a:rPr>
              <a:t>Combining elements into a whole</a:t>
            </a:r>
          </a:p>
          <a:p>
            <a:pPr eaLnBrk="1" hangingPunct="1"/>
            <a:r>
              <a:rPr lang="en-GB" altLang="en-US" dirty="0">
                <a:solidFill>
                  <a:schemeClr val="accent4">
                    <a:lumMod val="25000"/>
                  </a:schemeClr>
                </a:solidFill>
              </a:rPr>
              <a:t>Drawing conclusions about whether arguments put forward are valid, evidence based and justifiable  </a:t>
            </a:r>
          </a:p>
          <a:p>
            <a:pPr eaLnBrk="1" hangingPunct="1"/>
            <a:r>
              <a:rPr lang="en-GB" altLang="en-US" dirty="0">
                <a:solidFill>
                  <a:schemeClr val="accent4">
                    <a:lumMod val="25000"/>
                  </a:schemeClr>
                </a:solidFill>
              </a:rPr>
              <a:t>Consider whether arguments are realistic</a:t>
            </a:r>
          </a:p>
          <a:p>
            <a:pPr eaLnBrk="1" hangingPunct="1"/>
            <a:r>
              <a:rPr lang="en-GB" altLang="en-US" dirty="0">
                <a:solidFill>
                  <a:schemeClr val="accent4">
                    <a:lumMod val="25000"/>
                  </a:schemeClr>
                </a:solidFill>
              </a:rPr>
              <a:t>Deciding based on the argument, the evidence and the practice context what your point of view is or what you will recommend</a:t>
            </a:r>
          </a:p>
          <a:p>
            <a:pPr eaLnBrk="1" hangingPunct="1"/>
            <a:r>
              <a:rPr lang="en-GB" altLang="en-US" dirty="0">
                <a:solidFill>
                  <a:schemeClr val="accent4">
                    <a:lumMod val="25000"/>
                  </a:schemeClr>
                </a:solidFill>
              </a:rPr>
              <a:t>Present your point of view in a clear, well reasoned way </a:t>
            </a:r>
            <a:r>
              <a:rPr lang="en-GB" altLang="en-US" i="1" dirty="0">
                <a:solidFill>
                  <a:schemeClr val="accent4">
                    <a:lumMod val="25000"/>
                  </a:schemeClr>
                </a:solidFill>
              </a:rPr>
              <a:t>with justification</a:t>
            </a:r>
            <a:endParaRPr lang="en-GB" altLang="en-US" sz="1800" dirty="0">
              <a:solidFill>
                <a:schemeClr val="accent4">
                  <a:lumMod val="25000"/>
                </a:schemeClr>
              </a:solidFill>
            </a:endParaRPr>
          </a:p>
        </p:txBody>
      </p:sp>
    </p:spTree>
    <p:extLst>
      <p:ext uri="{BB962C8B-B14F-4D97-AF65-F5344CB8AC3E}">
        <p14:creationId xmlns:p14="http://schemas.microsoft.com/office/powerpoint/2010/main" val="20132580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882775" y="1"/>
            <a:ext cx="8426450" cy="1285875"/>
          </a:xfrm>
        </p:spPr>
        <p:txBody>
          <a:bodyPr>
            <a:normAutofit/>
          </a:bodyPr>
          <a:lstStyle/>
          <a:p>
            <a:pPr eaLnBrk="1" hangingPunct="1"/>
            <a:r>
              <a:rPr lang="en-GB" altLang="en-US" smtClean="0"/>
              <a:t>Characteristics of an Argument</a:t>
            </a:r>
            <a:endParaRPr lang="en-US" altLang="en-US" smtClean="0"/>
          </a:p>
        </p:txBody>
      </p:sp>
      <p:sp>
        <p:nvSpPr>
          <p:cNvPr id="27651" name="Content Placeholder 2"/>
          <p:cNvSpPr>
            <a:spLocks noGrp="1"/>
          </p:cNvSpPr>
          <p:nvPr>
            <p:ph idx="1"/>
          </p:nvPr>
        </p:nvSpPr>
        <p:spPr>
          <a:xfrm>
            <a:off x="1775520" y="1412777"/>
            <a:ext cx="8426450" cy="4702175"/>
          </a:xfrm>
        </p:spPr>
        <p:txBody>
          <a:bodyPr/>
          <a:lstStyle/>
          <a:p>
            <a:pPr eaLnBrk="1" hangingPunct="1"/>
            <a:r>
              <a:rPr lang="en-GB" altLang="en-US" sz="2400" b="1" dirty="0">
                <a:solidFill>
                  <a:schemeClr val="accent4">
                    <a:lumMod val="25000"/>
                  </a:schemeClr>
                </a:solidFill>
              </a:rPr>
              <a:t>Position</a:t>
            </a:r>
            <a:r>
              <a:rPr lang="en-GB" altLang="en-US" sz="2400" dirty="0">
                <a:solidFill>
                  <a:schemeClr val="accent4">
                    <a:lumMod val="25000"/>
                  </a:schemeClr>
                </a:solidFill>
              </a:rPr>
              <a:t> – author has a position that they want the audience to accept (may or may not be stated at the beginning)</a:t>
            </a:r>
          </a:p>
          <a:p>
            <a:pPr eaLnBrk="1" hangingPunct="1"/>
            <a:r>
              <a:rPr lang="en-GB" altLang="en-US" sz="2400" b="1" dirty="0">
                <a:solidFill>
                  <a:schemeClr val="accent4">
                    <a:lumMod val="25000"/>
                  </a:schemeClr>
                </a:solidFill>
              </a:rPr>
              <a:t>Reasons</a:t>
            </a:r>
            <a:r>
              <a:rPr lang="en-GB" altLang="en-US" sz="2400" dirty="0">
                <a:solidFill>
                  <a:schemeClr val="accent4">
                    <a:lumMod val="25000"/>
                  </a:schemeClr>
                </a:solidFill>
              </a:rPr>
              <a:t> (propositions) are given to support (justify) the author’s position</a:t>
            </a:r>
          </a:p>
          <a:p>
            <a:pPr eaLnBrk="1" hangingPunct="1"/>
            <a:r>
              <a:rPr lang="en-GB" altLang="en-US" sz="2400" b="1" dirty="0">
                <a:solidFill>
                  <a:schemeClr val="accent4">
                    <a:lumMod val="25000"/>
                  </a:schemeClr>
                </a:solidFill>
              </a:rPr>
              <a:t>Line of reasoning </a:t>
            </a:r>
            <a:r>
              <a:rPr lang="en-GB" altLang="en-US" sz="2400" dirty="0">
                <a:solidFill>
                  <a:schemeClr val="accent4">
                    <a:lumMod val="25000"/>
                  </a:schemeClr>
                </a:solidFill>
              </a:rPr>
              <a:t>is the logical ‘unpacking’ of the reasons why ‘on balance’, considering everything, this argument (viewpoint) is justifiable</a:t>
            </a:r>
          </a:p>
          <a:p>
            <a:pPr eaLnBrk="1" hangingPunct="1"/>
            <a:r>
              <a:rPr lang="en-GB" altLang="en-US" sz="2400" b="1" dirty="0">
                <a:solidFill>
                  <a:schemeClr val="accent4">
                    <a:lumMod val="25000"/>
                  </a:schemeClr>
                </a:solidFill>
              </a:rPr>
              <a:t>Conclusions</a:t>
            </a:r>
            <a:r>
              <a:rPr lang="en-GB" altLang="en-US" sz="2400" dirty="0">
                <a:solidFill>
                  <a:schemeClr val="accent4">
                    <a:lumMod val="25000"/>
                  </a:schemeClr>
                </a:solidFill>
              </a:rPr>
              <a:t> – not just a summary of the essay but makes the author’s position clear. You will often have several smaller arguments/conclusions, leading to one overall conclusion</a:t>
            </a:r>
            <a:endParaRPr lang="en-US" altLang="en-US" sz="1600" dirty="0">
              <a:solidFill>
                <a:schemeClr val="accent4">
                  <a:lumMod val="25000"/>
                </a:schemeClr>
              </a:solidFill>
            </a:endParaRPr>
          </a:p>
        </p:txBody>
      </p:sp>
    </p:spTree>
    <p:extLst>
      <p:ext uri="{BB962C8B-B14F-4D97-AF65-F5344CB8AC3E}">
        <p14:creationId xmlns:p14="http://schemas.microsoft.com/office/powerpoint/2010/main" val="3850590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791547" y="262489"/>
            <a:ext cx="10515600" cy="1325563"/>
          </a:xfrm>
        </p:spPr>
        <p:txBody>
          <a:bodyPr>
            <a:normAutofit/>
          </a:bodyPr>
          <a:lstStyle/>
          <a:p>
            <a:pPr eaLnBrk="1" hangingPunct="1"/>
            <a:r>
              <a:rPr lang="en-GB" altLang="en-US" dirty="0" smtClean="0"/>
              <a:t>What is Good Evidence?</a:t>
            </a:r>
            <a:endParaRPr lang="en-US" altLang="en-US" dirty="0" smtClean="0"/>
          </a:p>
        </p:txBody>
      </p:sp>
      <p:sp>
        <p:nvSpPr>
          <p:cNvPr id="28675" name="Content Placeholder 2"/>
          <p:cNvSpPr>
            <a:spLocks noGrp="1"/>
          </p:cNvSpPr>
          <p:nvPr>
            <p:ph idx="1"/>
          </p:nvPr>
        </p:nvSpPr>
        <p:spPr>
          <a:xfrm>
            <a:off x="1503716" y="1311831"/>
            <a:ext cx="8426450" cy="5808117"/>
          </a:xfrm>
        </p:spPr>
        <p:txBody>
          <a:bodyPr/>
          <a:lstStyle/>
          <a:p>
            <a:pPr eaLnBrk="1" hangingPunct="1"/>
            <a:r>
              <a:rPr lang="en-GB" altLang="en-US" dirty="0" smtClean="0">
                <a:solidFill>
                  <a:schemeClr val="accent4">
                    <a:lumMod val="25000"/>
                  </a:schemeClr>
                </a:solidFill>
              </a:rPr>
              <a:t>Contemporary research evidence – valid and reliable</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Seminal research evidence</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Published in peer reviewed journals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Primary research as opposed to secondary citation </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But don’t overlook the value of other forms of evidence.....</a:t>
            </a:r>
          </a:p>
        </p:txBody>
      </p:sp>
    </p:spTree>
    <p:extLst>
      <p:ext uri="{BB962C8B-B14F-4D97-AF65-F5344CB8AC3E}">
        <p14:creationId xmlns:p14="http://schemas.microsoft.com/office/powerpoint/2010/main" val="16264706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898443" y="335902"/>
            <a:ext cx="8640960" cy="1600200"/>
          </a:xfrm>
        </p:spPr>
        <p:txBody>
          <a:bodyPr>
            <a:normAutofit/>
          </a:bodyPr>
          <a:lstStyle/>
          <a:p>
            <a:pPr eaLnBrk="1" hangingPunct="1"/>
            <a:r>
              <a:rPr lang="en-GB" altLang="en-US" dirty="0" smtClean="0"/>
              <a:t>Evidence is more than research....</a:t>
            </a:r>
            <a:endParaRPr lang="en-US" altLang="en-US" dirty="0" smtClean="0"/>
          </a:p>
        </p:txBody>
      </p:sp>
      <p:sp>
        <p:nvSpPr>
          <p:cNvPr id="29699" name="Content Placeholder 2"/>
          <p:cNvSpPr>
            <a:spLocks noGrp="1"/>
          </p:cNvSpPr>
          <p:nvPr>
            <p:ph idx="1"/>
          </p:nvPr>
        </p:nvSpPr>
        <p:spPr>
          <a:xfrm>
            <a:off x="1657359" y="2080118"/>
            <a:ext cx="8426450" cy="4502150"/>
          </a:xfrm>
        </p:spPr>
        <p:txBody>
          <a:bodyPr/>
          <a:lstStyle/>
          <a:p>
            <a:r>
              <a:rPr lang="en-GB" altLang="en-US" dirty="0" smtClean="0">
                <a:solidFill>
                  <a:schemeClr val="accent4">
                    <a:lumMod val="25000"/>
                  </a:schemeClr>
                </a:solidFill>
              </a:rPr>
              <a:t>Expert opinion – so some ‘opinion pieces’ may be ‘good evidence</a:t>
            </a:r>
          </a:p>
          <a:p>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Patient/client/carer perspectives</a:t>
            </a:r>
          </a:p>
          <a:p>
            <a:pPr eaLnBrk="1" hangingPunct="1"/>
            <a:endParaRPr lang="en-GB" altLang="en-US" dirty="0">
              <a:solidFill>
                <a:schemeClr val="accent4">
                  <a:lumMod val="25000"/>
                </a:schemeClr>
              </a:solidFill>
            </a:endParaRPr>
          </a:p>
          <a:p>
            <a:pPr eaLnBrk="1" hangingPunct="1"/>
            <a:r>
              <a:rPr lang="en-GB" altLang="en-US" dirty="0" smtClean="0">
                <a:solidFill>
                  <a:schemeClr val="accent4">
                    <a:lumMod val="25000"/>
                  </a:schemeClr>
                </a:solidFill>
              </a:rPr>
              <a:t>Own professional/personal experiences?</a:t>
            </a:r>
          </a:p>
        </p:txBody>
      </p:sp>
    </p:spTree>
    <p:extLst>
      <p:ext uri="{BB962C8B-B14F-4D97-AF65-F5344CB8AC3E}">
        <p14:creationId xmlns:p14="http://schemas.microsoft.com/office/powerpoint/2010/main" val="4432186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882775" y="0"/>
            <a:ext cx="8426450" cy="1143000"/>
          </a:xfrm>
        </p:spPr>
        <p:txBody>
          <a:bodyPr/>
          <a:lstStyle/>
          <a:p>
            <a:pPr eaLnBrk="1" hangingPunct="1"/>
            <a:r>
              <a:rPr lang="en-GB" altLang="en-US" dirty="0" smtClean="0"/>
              <a:t>Barriers to Critical Thinking</a:t>
            </a:r>
            <a:endParaRPr lang="en-US" altLang="en-US" dirty="0" smtClean="0"/>
          </a:p>
        </p:txBody>
      </p:sp>
      <p:sp>
        <p:nvSpPr>
          <p:cNvPr id="32771" name="Content Placeholder 2"/>
          <p:cNvSpPr>
            <a:spLocks noGrp="1"/>
          </p:cNvSpPr>
          <p:nvPr>
            <p:ph idx="1"/>
          </p:nvPr>
        </p:nvSpPr>
        <p:spPr>
          <a:xfrm>
            <a:off x="1847528" y="1484784"/>
            <a:ext cx="8426450" cy="4845050"/>
          </a:xfrm>
        </p:spPr>
        <p:txBody>
          <a:bodyPr>
            <a:normAutofit lnSpcReduction="10000"/>
          </a:bodyPr>
          <a:lstStyle/>
          <a:p>
            <a:pPr eaLnBrk="1" hangingPunct="1"/>
            <a:r>
              <a:rPr lang="en-GB" altLang="en-US" dirty="0" smtClean="0">
                <a:solidFill>
                  <a:schemeClr val="accent4">
                    <a:lumMod val="25000"/>
                  </a:schemeClr>
                </a:solidFill>
              </a:rPr>
              <a:t>Reluctance to critique experts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Mistaking critical analysis for ‘just commenting on the bad points’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Assuming teachers and experts always ‘have the answers’. Critical thinking means pursuing your own answers.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Our own assumptions, preconceptions, biases, experiences, beliefs etc.</a:t>
            </a:r>
          </a:p>
          <a:p>
            <a:pPr eaLnBrk="1" hangingPunct="1"/>
            <a:endParaRPr lang="en-GB" altLang="en-US" dirty="0" smtClean="0">
              <a:solidFill>
                <a:schemeClr val="accent4">
                  <a:lumMod val="25000"/>
                </a:schemeClr>
              </a:solidFill>
            </a:endParaRPr>
          </a:p>
          <a:p>
            <a:pPr eaLnBrk="1" hangingPunct="1"/>
            <a:endParaRPr lang="en-US" altLang="en-US" dirty="0" smtClean="0">
              <a:solidFill>
                <a:schemeClr val="accent4">
                  <a:lumMod val="25000"/>
                </a:schemeClr>
              </a:solidFill>
            </a:endParaRPr>
          </a:p>
        </p:txBody>
      </p:sp>
    </p:spTree>
    <p:extLst>
      <p:ext uri="{BB962C8B-B14F-4D97-AF65-F5344CB8AC3E}">
        <p14:creationId xmlns:p14="http://schemas.microsoft.com/office/powerpoint/2010/main" val="396055753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564</Words>
  <Application>Microsoft Office PowerPoint</Application>
  <PresentationFormat>Widescreen</PresentationFormat>
  <Paragraphs>81</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ＭＳ Ｐゴシック</vt:lpstr>
      <vt:lpstr>Arial</vt:lpstr>
      <vt:lpstr>Calibri</vt:lpstr>
      <vt:lpstr>Calibri Light</vt:lpstr>
      <vt:lpstr>Lucida Sans</vt:lpstr>
      <vt:lpstr>Office Theme</vt:lpstr>
      <vt:lpstr>Critical thinking  and approaches to assessment at Master’s level</vt:lpstr>
      <vt:lpstr>Academic Levels</vt:lpstr>
      <vt:lpstr>PowerPoint Presentation</vt:lpstr>
      <vt:lpstr>PowerPoint Presentation</vt:lpstr>
      <vt:lpstr>Critical Thinking - Analysis</vt:lpstr>
      <vt:lpstr>Critical Thinking - Synthesis</vt:lpstr>
      <vt:lpstr>Characteristics of an Argument</vt:lpstr>
      <vt:lpstr>What is Good Evidence?</vt:lpstr>
      <vt:lpstr>Evidence is more than research....</vt:lpstr>
      <vt:lpstr>Barriers to Critical Thinking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and approaches to assessment at Master’s level</dc:title>
  <dc:creator>Ceri Phelps</dc:creator>
  <cp:lastModifiedBy>Ceri Phelps</cp:lastModifiedBy>
  <cp:revision>1</cp:revision>
  <cp:lastPrinted>2017-12-07T13:08:58Z</cp:lastPrinted>
  <dcterms:created xsi:type="dcterms:W3CDTF">2017-12-07T13:08:50Z</dcterms:created>
  <dcterms:modified xsi:type="dcterms:W3CDTF">2017-12-07T13:09:52Z</dcterms:modified>
</cp:coreProperties>
</file>