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8" r:id="rId2"/>
    <p:sldId id="259" r:id="rId3"/>
    <p:sldId id="260" r:id="rId4"/>
    <p:sldId id="275" r:id="rId5"/>
    <p:sldId id="274" r:id="rId6"/>
    <p:sldId id="276" r:id="rId7"/>
    <p:sldId id="277" r:id="rId8"/>
    <p:sldId id="294" r:id="rId9"/>
    <p:sldId id="293" r:id="rId10"/>
    <p:sldId id="295" r:id="rId11"/>
    <p:sldId id="289" r:id="rId12"/>
    <p:sldId id="291" r:id="rId13"/>
    <p:sldId id="292" r:id="rId14"/>
    <p:sldId id="28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4" autoAdjust="0"/>
    <p:restoredTop sz="94660"/>
  </p:normalViewPr>
  <p:slideViewPr>
    <p:cSldViewPr>
      <p:cViewPr varScale="1">
        <p:scale>
          <a:sx n="92" d="100"/>
          <a:sy n="92" d="100"/>
        </p:scale>
        <p:origin x="840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smtClean="0"/>
              <a:t>Croeso</a:t>
            </a:r>
          </a:p>
          <a:p>
            <a:r>
              <a:rPr lang="cy-GB" altLang="cy-GB" smtClean="0"/>
              <a:t>Cyflwyno gweddill y tîm </a:t>
            </a:r>
          </a:p>
        </p:txBody>
      </p:sp>
    </p:spTree>
    <p:extLst>
      <p:ext uri="{BB962C8B-B14F-4D97-AF65-F5344CB8AC3E}">
        <p14:creationId xmlns:p14="http://schemas.microsoft.com/office/powerpoint/2010/main" val="3872488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7133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1446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3209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4959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647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7963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Article 7 - </a:t>
            </a:r>
            <a:r>
              <a:rPr lang="en-GB" b="1" dirty="0" smtClean="0"/>
              <a:t>Article 7</a:t>
            </a:r>
            <a:r>
              <a:rPr lang="en-GB" dirty="0" smtClean="0"/>
              <a:t> of the UNCRC says that all children and young people have the right to a name and nationality, which they should be granted at birth. It also says that they have a right to – as far as possible – know and be cared for by their parents.</a:t>
            </a:r>
          </a:p>
          <a:p>
            <a:endParaRPr lang="en-GB" dirty="0" smtClean="0"/>
          </a:p>
          <a:p>
            <a:r>
              <a:rPr lang="en-GB" dirty="0" smtClean="0"/>
              <a:t>article 8 - their race, culture, religion and language</a:t>
            </a:r>
          </a:p>
          <a:p>
            <a:r>
              <a:rPr lang="en-GB" b="1" dirty="0" smtClean="0"/>
              <a:t>Article 8</a:t>
            </a:r>
            <a:r>
              <a:rPr lang="en-GB" dirty="0" smtClean="0"/>
              <a:t> of the UNCRC is about a child or young person's name, nationality and family relationships. It says that the government shouldn't interfere with a child or young person's right to any of these. It also says the government should be able to help if any of these things are taken from them illegally.</a:t>
            </a:r>
          </a:p>
          <a:p>
            <a:endParaRPr lang="en-GB" dirty="0" smtClean="0"/>
          </a:p>
          <a:p>
            <a:r>
              <a:rPr lang="en-GB" dirty="0" smtClean="0"/>
              <a:t>Article 30 - Article 30 of the UNCRC makes it clear that children and young people who belong to a minority group have the right to share their culture, language and religion with other people in that group.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>
                <a:solidFill>
                  <a:prstClr val="black"/>
                </a:solidFill>
              </a:rPr>
              <a:pPr/>
              <a:t>8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6031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How important is the Welsh language to our identity and culture?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>
                <a:solidFill>
                  <a:prstClr val="black"/>
                </a:solidFill>
              </a:rPr>
              <a:pPr/>
              <a:t>9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2570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Hand out copy of infographic from Welsh language survey 2013-2015.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6751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Discuss</a:t>
            </a:r>
          </a:p>
          <a:p>
            <a:endParaRPr lang="en-GB" dirty="0" smtClean="0"/>
          </a:p>
          <a:p>
            <a:r>
              <a:rPr lang="en-GB" dirty="0" smtClean="0"/>
              <a:t>How</a:t>
            </a:r>
            <a:r>
              <a:rPr lang="en-GB" baseline="0" dirty="0" smtClean="0"/>
              <a:t> difficult do you think it would be?</a:t>
            </a:r>
          </a:p>
          <a:p>
            <a:endParaRPr lang="en-GB" baseline="0" dirty="0" smtClean="0"/>
          </a:p>
          <a:p>
            <a:r>
              <a:rPr lang="en-GB" baseline="0" dirty="0" smtClean="0"/>
              <a:t>How difficult did you find it to learn Welsh in school?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2551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Discuss before playing video of four year old who can speak and read seven languages.</a:t>
            </a:r>
          </a:p>
          <a:p>
            <a:endParaRPr lang="en-GB" dirty="0" smtClean="0"/>
          </a:p>
          <a:p>
            <a:r>
              <a:rPr lang="en-GB" dirty="0" smtClean="0"/>
              <a:t>4 minutes long</a:t>
            </a:r>
          </a:p>
          <a:p>
            <a:endParaRPr lang="en-GB" dirty="0" smtClean="0"/>
          </a:p>
          <a:p>
            <a:r>
              <a:rPr lang="en-GB" dirty="0" smtClean="0"/>
              <a:t>Discuss their reaction, what was</a:t>
            </a:r>
            <a:r>
              <a:rPr lang="en-GB" baseline="0" dirty="0" smtClean="0"/>
              <a:t> the key factor here?</a:t>
            </a:r>
          </a:p>
          <a:p>
            <a:endParaRPr lang="en-GB" baseline="0" dirty="0" smtClean="0"/>
          </a:p>
          <a:p>
            <a:r>
              <a:rPr lang="en-GB" baseline="0" dirty="0" smtClean="0"/>
              <a:t>Enthusiasm</a:t>
            </a:r>
          </a:p>
          <a:p>
            <a:r>
              <a:rPr lang="en-GB" baseline="0" dirty="0" smtClean="0"/>
              <a:t>Motivation</a:t>
            </a:r>
          </a:p>
          <a:p>
            <a:r>
              <a:rPr lang="en-GB" baseline="0" dirty="0" smtClean="0"/>
              <a:t>Opportunity</a:t>
            </a:r>
          </a:p>
          <a:p>
            <a:r>
              <a:rPr lang="en-GB" baseline="0" dirty="0" smtClean="0"/>
              <a:t>Enjoyment – think back to learning through play</a:t>
            </a:r>
          </a:p>
          <a:p>
            <a:r>
              <a:rPr lang="en-GB" baseline="0" dirty="0" smtClean="0"/>
              <a:t>PARENT SUPPORT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2297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0901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29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967A57C-7C13-4A25-81AF-05AFF196FA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041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03/07/2017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hyperlink" Target="mailto:Natalie.macdonald@uwtsd.ac.uk" TargetMode="External"/><Relationship Id="rId4" Type="http://schemas.openxmlformats.org/officeDocument/2006/relationships/hyperlink" Target="mailto:g.tinney@uwtsd.ac.uk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uhs2GWrnXc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uhs2GWrnXc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dera.ioe.ac.uk/21175/1/141006-foundation-phase-mathematical-development-area-of-learning.pdf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ctrTitle"/>
          </p:nvPr>
        </p:nvSpPr>
        <p:spPr>
          <a:xfrm>
            <a:off x="539552" y="620688"/>
            <a:ext cx="8352928" cy="2838177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EAEE4006/C</a:t>
            </a:r>
            <a:b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EAEE4011/C</a:t>
            </a:r>
            <a:b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Multilingualism</a:t>
            </a:r>
            <a:r>
              <a:rPr lang="cy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, </a:t>
            </a:r>
            <a:r>
              <a:rPr lang="cy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Multithinking</a:t>
            </a: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endParaRPr lang="cy-GB" altLang="cy-GB" sz="32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539552" y="3744614"/>
            <a:ext cx="8352928" cy="2348681"/>
          </a:xfrm>
        </p:spPr>
        <p:txBody>
          <a:bodyPr>
            <a:normAutofit/>
          </a:bodyPr>
          <a:lstStyle/>
          <a:p>
            <a:pPr algn="l"/>
            <a:endParaRPr lang="en-GB" altLang="cy-GB" sz="2800" i="1" dirty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8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Darlith 1 – </a:t>
            </a:r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Cyflwyniad</a:t>
            </a:r>
            <a:r>
              <a:rPr lang="en-GB" altLang="cy-GB" sz="28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i’r</a:t>
            </a:r>
            <a:r>
              <a:rPr lang="en-GB" altLang="cy-GB" sz="28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modwl</a:t>
            </a:r>
            <a:endParaRPr lang="en-GB" altLang="cy-GB" sz="2800" dirty="0" smtClean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800" i="1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Lecture 1 – Introduction to the module</a:t>
            </a:r>
            <a:endParaRPr lang="en-GB" altLang="cy-GB" sz="2800" i="1" dirty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11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                                                    </a:t>
            </a:r>
            <a:endParaRPr lang="cy-GB" altLang="cy-GB" sz="20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6502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685800" y="221213"/>
            <a:ext cx="7772400" cy="1119555"/>
          </a:xfrm>
        </p:spPr>
        <p:txBody>
          <a:bodyPr>
            <a:normAutofit/>
          </a:bodyPr>
          <a:lstStyle/>
          <a:p>
            <a:r>
              <a:rPr lang="cy-GB" altLang="cy-GB" sz="3200" dirty="0" smtClean="0">
                <a:latin typeface="Lucida Sans" pitchFamily="34" charset="0"/>
              </a:rPr>
              <a:t>Tîm y modwl</a:t>
            </a:r>
            <a:br>
              <a:rPr lang="cy-GB" altLang="cy-GB" sz="3200" dirty="0" smtClean="0">
                <a:latin typeface="Lucida Sans" pitchFamily="34" charset="0"/>
              </a:rPr>
            </a:br>
            <a:r>
              <a:rPr lang="cy-GB" altLang="cy-GB" sz="3200" dirty="0" smtClean="0">
                <a:solidFill>
                  <a:srgbClr val="002060"/>
                </a:solidFill>
                <a:latin typeface="Lucida Sans" pitchFamily="34" charset="0"/>
              </a:rPr>
              <a:t>The module team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685800" y="1340768"/>
            <a:ext cx="3810000" cy="2621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Alison Rees Edwards</a:t>
            </a:r>
          </a:p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  <a:hlinkClick r:id="rId3"/>
              </a:rPr>
              <a:t>a.rees-Edwards@uwtsd.ac.uk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2"/>
          </p:nvPr>
        </p:nvSpPr>
        <p:spPr>
          <a:xfrm>
            <a:off x="4648200" y="1340768"/>
            <a:ext cx="3810000" cy="2621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Dawn Jones</a:t>
            </a:r>
          </a:p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d</a:t>
            </a:r>
            <a:r>
              <a:rPr lang="en-GB" sz="2000" dirty="0" smtClean="0">
                <a:latin typeface="Lucida Sans" panose="020B0602030504020204" pitchFamily="34" charset="0"/>
              </a:rPr>
              <a:t>awn.jones@uwtsd.ac.uk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3"/>
          </p:nvPr>
        </p:nvSpPr>
        <p:spPr>
          <a:xfrm>
            <a:off x="685800" y="3895262"/>
            <a:ext cx="3810000" cy="2200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Glenda </a:t>
            </a:r>
            <a:r>
              <a:rPr lang="en-GB" sz="2000" dirty="0" err="1" smtClean="0">
                <a:latin typeface="Lucida Sans" panose="020B0602030504020204" pitchFamily="34" charset="0"/>
              </a:rPr>
              <a:t>Tinney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  <a:hlinkClick r:id="rId4"/>
              </a:rPr>
              <a:t>g.tinney@uwtsd.ac.uk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>
          <a:xfrm>
            <a:off x="4648200" y="3895262"/>
            <a:ext cx="3810000" cy="2200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Natalie MacDonald</a:t>
            </a:r>
          </a:p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  <a:hlinkClick r:id="rId5"/>
              </a:rPr>
              <a:t>Natalie.macdonald@uwtsd.ac.uk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63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Amcan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y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modiwl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Aim of module 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 fontAlgn="base" hangingPunct="0"/>
            <a:r>
              <a:rPr lang="cy-GB" sz="2600" dirty="0" smtClean="0">
                <a:latin typeface="Lucida Sans" panose="020B0602030504020204" pitchFamily="34" charset="0"/>
              </a:rPr>
              <a:t>Codi </a:t>
            </a:r>
            <a:r>
              <a:rPr lang="cy-GB" sz="2600" dirty="0">
                <a:latin typeface="Lucida Sans" panose="020B0602030504020204" pitchFamily="34" charset="0"/>
              </a:rPr>
              <a:t>ymwybyddiaeth myfyrwyr o’r cysyniad o amlieithrwydd a’i bwysigrwydd mewn lleoliadau blynyddoedd cynnar.</a:t>
            </a:r>
          </a:p>
          <a:p>
            <a:pPr lvl="0" fontAlgn="base" hangingPunct="0"/>
            <a:r>
              <a:rPr lang="cy-GB" sz="2600" dirty="0" smtClean="0">
                <a:latin typeface="Lucida Sans" panose="020B0602030504020204" pitchFamily="34" charset="0"/>
              </a:rPr>
              <a:t>Galluogi </a:t>
            </a:r>
            <a:r>
              <a:rPr lang="cy-GB" sz="2600" dirty="0">
                <a:latin typeface="Lucida Sans" panose="020B0602030504020204" pitchFamily="34" charset="0"/>
              </a:rPr>
              <a:t>myfyrwyr i wneud cynnydd yn eu defnydd o’r iaith Gymraeg mewn perthynas </a:t>
            </a:r>
            <a:r>
              <a:rPr lang="cy-GB" sz="2600" dirty="0" err="1">
                <a:latin typeface="Lucida Sans" panose="020B0602030504020204" pitchFamily="34" charset="0"/>
              </a:rPr>
              <a:t>â’u</a:t>
            </a:r>
            <a:r>
              <a:rPr lang="cy-GB" sz="2600" dirty="0">
                <a:latin typeface="Lucida Sans" panose="020B0602030504020204" pitchFamily="34" charset="0"/>
              </a:rPr>
              <a:t> lefelau personol a’u sgiliau cyfredol i’w defnyddio gyda phlant ifanc.</a:t>
            </a:r>
          </a:p>
          <a:p>
            <a:endParaRPr lang="cy-GB" altLang="en-US" sz="18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lvl="0" hangingPunct="0"/>
            <a:r>
              <a:rPr lang="en-GB" dirty="0"/>
              <a:t>To raise students’ awareness of the concept and importance of multilingualism in early years settings</a:t>
            </a:r>
            <a:r>
              <a:rPr lang="en-GB" dirty="0" smtClean="0"/>
              <a:t>.</a:t>
            </a:r>
          </a:p>
          <a:p>
            <a:pPr marL="0" lvl="0" indent="0" hangingPunct="0">
              <a:buNone/>
            </a:pPr>
            <a:endParaRPr lang="en-GB" dirty="0"/>
          </a:p>
          <a:p>
            <a:pPr lvl="0" hangingPunct="0"/>
            <a:r>
              <a:rPr lang="en-GB" dirty="0"/>
              <a:t>To enable students to progress in the use of the Welsh language in relation to their personal levels and current skills for use with young children.</a:t>
            </a:r>
          </a:p>
          <a:p>
            <a:pPr marL="0" indent="0"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83088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Deilliannau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dysgu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Learning outcomes 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316288" cy="4320481"/>
          </a:xfrm>
        </p:spPr>
        <p:txBody>
          <a:bodyPr>
            <a:normAutofit fontScale="25000" lnSpcReduction="20000"/>
          </a:bodyPr>
          <a:lstStyle/>
          <a:p>
            <a:pPr lvl="0" fontAlgn="base" hangingPunct="0"/>
            <a:r>
              <a:rPr lang="cy-GB" sz="6400" dirty="0"/>
              <a:t>dangos hyder cynyddol o ran eu gafael ar Gymraeg llafar sy’n addas i’w defnyddio mewn lleoliadau blynyddoedd cynnar, a chaffael gwybodaeth estynedig ynglŷn â sut i ynganu’r Gymraeg ac ymadroddion Cymraeg;</a:t>
            </a:r>
            <a:endParaRPr lang="en-GB" sz="6400" dirty="0"/>
          </a:p>
          <a:p>
            <a:pPr lvl="0" fontAlgn="base" hangingPunct="0"/>
            <a:r>
              <a:rPr lang="cy-GB" sz="6400" dirty="0"/>
              <a:t>deall pwysigrwydd agweddau cadarnhaol at amlieithrwydd, meddwl dargyfeiriol a darparu amrywiaeth o brofiadau iaith i annog dwyieithrwydd cynnar plant; </a:t>
            </a:r>
            <a:endParaRPr lang="en-GB" sz="6400" dirty="0"/>
          </a:p>
          <a:p>
            <a:pPr lvl="0" fontAlgn="base" hangingPunct="0"/>
            <a:r>
              <a:rPr lang="cy-GB" sz="6400" dirty="0"/>
              <a:t>datblygu a dangos sgiliau cynyddol o ran cynllunio gweithgareddau ar gyfer plant ifanc yn ymwneud ag iaith a diwylliant, gyda chysylltiadau â Fframwaith y Cyfnod Sylfaen a’r Cwricwlwm Cymreig;</a:t>
            </a:r>
            <a:endParaRPr lang="en-GB" sz="6400" dirty="0"/>
          </a:p>
          <a:p>
            <a:pPr lvl="0" fontAlgn="base" hangingPunct="0"/>
            <a:r>
              <a:rPr lang="cy-GB" sz="6400" dirty="0"/>
              <a:t>trefnu eu gwybodaeth a’r hyn y maent wedi’i ddysgu drwy ddefnyddio amrywiaeth o adnoddau gwybodaeth, a chyflwyno’u gwaith ar y lefel briodol.</a:t>
            </a:r>
            <a:endParaRPr lang="en-GB" sz="6400" dirty="0"/>
          </a:p>
          <a:p>
            <a:endParaRPr lang="cy-GB" altLang="en-US" dirty="0" smtClean="0"/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589540" y="1268759"/>
            <a:ext cx="4374947" cy="4320481"/>
          </a:xfrm>
        </p:spPr>
        <p:txBody>
          <a:bodyPr>
            <a:normAutofit fontScale="25000" lnSpcReduction="20000"/>
          </a:bodyPr>
          <a:lstStyle/>
          <a:p>
            <a:pPr lvl="0" hangingPunct="0"/>
            <a:r>
              <a:rPr lang="en-GB" sz="6400" dirty="0"/>
              <a:t>demonstrate increased confidence in  command of spoken Welsh suitable for early years settings, acquiring an extended  knowledge of Welsh pronunciation and Welsh phrases;</a:t>
            </a:r>
          </a:p>
          <a:p>
            <a:pPr lvl="0" hangingPunct="0"/>
            <a:r>
              <a:rPr lang="en-GB" sz="6400" dirty="0"/>
              <a:t>understand the importance of positive attitudes towards multilingualism, divergent thinking and providing a variety of language experiences to encourage children’s early bilingualism </a:t>
            </a:r>
          </a:p>
          <a:p>
            <a:pPr lvl="0" hangingPunct="0"/>
            <a:r>
              <a:rPr lang="en-GB" sz="6400" dirty="0"/>
              <a:t>develop and demonstrate increasing skills in planning activities for young children relating to language and culture, with links to the Foundation Phase Framework and </a:t>
            </a:r>
            <a:r>
              <a:rPr lang="en-GB" sz="6400" i="1" dirty="0"/>
              <a:t>Curriculum </a:t>
            </a:r>
            <a:r>
              <a:rPr lang="en-GB" sz="6400" i="1" dirty="0" err="1"/>
              <a:t>Cymreig</a:t>
            </a:r>
            <a:r>
              <a:rPr lang="en-GB" sz="6400" i="1" dirty="0"/>
              <a:t>;</a:t>
            </a:r>
            <a:endParaRPr lang="en-GB" sz="6400" dirty="0"/>
          </a:p>
          <a:p>
            <a:pPr lvl="0" hangingPunct="0"/>
            <a:r>
              <a:rPr lang="en-GB" sz="6400" dirty="0"/>
              <a:t>organise their knowledge and learning through use of a range of information resources, and present their work at the appropriate level.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14951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Cynnwys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y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modiwl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Module content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4176465"/>
          </a:xfrm>
        </p:spPr>
        <p:txBody>
          <a:bodyPr>
            <a:normAutofit fontScale="25000" lnSpcReduction="20000"/>
          </a:bodyPr>
          <a:lstStyle/>
          <a:p>
            <a:r>
              <a:rPr lang="cy-GB" altLang="en-US" sz="8000" dirty="0" smtClean="0">
                <a:latin typeface="Lucida Sans" panose="020B0602030504020204" pitchFamily="34" charset="0"/>
              </a:rPr>
              <a:t>Rôl chwarae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Hanes </a:t>
            </a:r>
            <a:r>
              <a:rPr lang="cy-GB" altLang="en-US" sz="8000" dirty="0">
                <a:latin typeface="Lucida Sans" panose="020B0602030504020204" pitchFamily="34" charset="0"/>
              </a:rPr>
              <a:t>a </a:t>
            </a:r>
            <a:r>
              <a:rPr lang="cy-GB" altLang="en-US" sz="8000" dirty="0" smtClean="0">
                <a:latin typeface="Lucida Sans" panose="020B0602030504020204" pitchFamily="34" charset="0"/>
              </a:rPr>
              <a:t>Diwylliant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Hunaniaeth</a:t>
            </a:r>
          </a:p>
          <a:p>
            <a:r>
              <a:rPr lang="cy-GB" altLang="en-US" sz="8000" dirty="0">
                <a:latin typeface="Lucida Sans" panose="020B0602030504020204" pitchFamily="34" charset="0"/>
              </a:rPr>
              <a:t>Iaith Ychwanegol </a:t>
            </a:r>
            <a:r>
              <a:rPr lang="cy-GB" altLang="en-US" sz="8000" dirty="0" smtClean="0">
                <a:latin typeface="Lucida Sans" panose="020B0602030504020204" pitchFamily="34" charset="0"/>
              </a:rPr>
              <a:t>Saesneg IYS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Adnoddau a gweithgareddau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Amgylcheddau dysgu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Rôl rhieni, ymarferwyr a phlant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Cwricwla a mentrau blynyddoedd cynnar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Cyflwyno </a:t>
            </a:r>
            <a:r>
              <a:rPr lang="cy-GB" altLang="en-US" sz="8000" dirty="0">
                <a:latin typeface="Lucida Sans" panose="020B0602030504020204" pitchFamily="34" charset="0"/>
              </a:rPr>
              <a:t>dwyieithrwydd</a:t>
            </a:r>
            <a:endParaRPr lang="cy-GB" altLang="en-US" sz="8000" dirty="0" smtClean="0">
              <a:latin typeface="Lucida Sans" panose="020B0602030504020204" pitchFamily="34" charset="0"/>
            </a:endParaRPr>
          </a:p>
          <a:p>
            <a:endParaRPr lang="cy-GB" altLang="en-US" sz="6200" dirty="0" smtClean="0">
              <a:latin typeface="Lucida Sans" panose="020B0602030504020204" pitchFamily="34" charset="0"/>
            </a:endParaRP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244280" cy="4176465"/>
          </a:xfrm>
        </p:spPr>
        <p:txBody>
          <a:bodyPr>
            <a:normAutofit fontScale="25000" lnSpcReduction="20000"/>
          </a:bodyPr>
          <a:lstStyle/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Role of play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History and Culture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Identity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English Additional Language EAL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Resources and activities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Learning environments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Role of parents, practitioners and children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Early years curricula and initiatives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Introducing bilingualism</a:t>
            </a:r>
          </a:p>
          <a:p>
            <a:endParaRPr lang="en-GB" altLang="en-US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8405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5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100" dirty="0" err="1" smtClean="0">
                <a:latin typeface="Lucida Sans" panose="020B0602030504020204" pitchFamily="34" charset="0"/>
              </a:rPr>
              <a:t>Yr</a:t>
            </a:r>
            <a:r>
              <a:rPr lang="en-GB" altLang="en-US" sz="3100" dirty="0" smtClean="0">
                <a:latin typeface="Lucida Sans" panose="020B0602030504020204" pitchFamily="34" charset="0"/>
              </a:rPr>
              <a:t> </a:t>
            </a:r>
            <a:r>
              <a:rPr lang="en-GB" altLang="en-US" sz="3100" dirty="0" err="1" smtClean="0">
                <a:latin typeface="Lucida Sans" panose="020B0602030504020204" pitchFamily="34" charset="0"/>
              </a:rPr>
              <a:t>asesiad</a:t>
            </a:r>
            <a:r>
              <a:rPr lang="en-GB" altLang="en-US" sz="3100" dirty="0" smtClean="0">
                <a:latin typeface="Lucida Sans" panose="020B0602030504020204" pitchFamily="34" charset="0"/>
              </a:rPr>
              <a:t>               </a:t>
            </a:r>
            <a:r>
              <a:rPr lang="en-GB" altLang="en-US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assessment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07504" y="692697"/>
            <a:ext cx="4680520" cy="52565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600" b="1" dirty="0"/>
              <a:t>Prosiect gyda 2 gydran (cyfwerth â 3,000 o eiriau)</a:t>
            </a:r>
            <a:endParaRPr lang="en-GB" sz="1600" dirty="0"/>
          </a:p>
          <a:p>
            <a:pPr lvl="0"/>
            <a:r>
              <a:rPr lang="cy-GB" sz="1600" dirty="0"/>
              <a:t> Cynlluniwch a gweithredwch weithgaredd 10 munud sydd yn seiliedig ar chwarae ac sydd yn hyrwyddo a chefnogi dwyieithrwydd ac/neu amlieithrwydd. </a:t>
            </a:r>
            <a:r>
              <a:rPr lang="cy-GB" sz="1600" b="1" dirty="0"/>
              <a:t>Rhaid recordio hwn.</a:t>
            </a:r>
            <a:endParaRPr lang="en-GB" sz="1600" dirty="0"/>
          </a:p>
          <a:p>
            <a:pPr lvl="0"/>
            <a:r>
              <a:rPr lang="cy-GB" sz="1600" dirty="0"/>
              <a:t>Llwythwch eich recordiad ar eich </a:t>
            </a:r>
            <a:r>
              <a:rPr lang="cy-GB" sz="1600" dirty="0" err="1"/>
              <a:t>OneDrive</a:t>
            </a:r>
            <a:r>
              <a:rPr lang="cy-GB" sz="1600" dirty="0"/>
              <a:t> erbyn y dyddiad cyflwyno cyntaf a rhannwch gyda thîm y modwl.</a:t>
            </a:r>
            <a:endParaRPr lang="en-GB" sz="1600" dirty="0"/>
          </a:p>
          <a:p>
            <a:pPr lvl="0"/>
            <a:r>
              <a:rPr lang="cy-GB" sz="1600" dirty="0"/>
              <a:t>Ysgrifennwch bapur cefnogol 1,500 o eiriau i’w gyflwyno ar yr ail ddyddiad cyflwyno. </a:t>
            </a:r>
            <a:r>
              <a:rPr lang="cy-GB" sz="1600" b="1" dirty="0"/>
              <a:t>Dylai’r papur cynnwys</a:t>
            </a:r>
            <a:r>
              <a:rPr lang="cy-GB" sz="1600" b="1" dirty="0" smtClean="0"/>
              <a:t>:</a:t>
            </a:r>
            <a:endParaRPr lang="en-GB" sz="1600" dirty="0"/>
          </a:p>
          <a:p>
            <a:pPr lvl="1"/>
            <a:r>
              <a:rPr lang="cy-GB" sz="1400" dirty="0"/>
              <a:t>Buddion dwyieithrwydd ac/neu amlieithrwydd</a:t>
            </a:r>
            <a:endParaRPr lang="en-GB" sz="1400" dirty="0"/>
          </a:p>
          <a:p>
            <a:pPr lvl="1"/>
            <a:r>
              <a:rPr lang="cy-GB" sz="1400" dirty="0"/>
              <a:t>Saesneg fel Iaith Ychwanegol/Cymraeg fel Iaith Ychwanegol</a:t>
            </a:r>
            <a:endParaRPr lang="en-GB" sz="1400" dirty="0"/>
          </a:p>
          <a:p>
            <a:pPr lvl="1"/>
            <a:r>
              <a:rPr lang="cy-GB" sz="1400" dirty="0"/>
              <a:t>Datblygiad yr ymennydd</a:t>
            </a:r>
            <a:endParaRPr lang="en-GB" sz="1400" dirty="0"/>
          </a:p>
          <a:p>
            <a:pPr lvl="1"/>
            <a:r>
              <a:rPr lang="cy-GB" sz="1400" dirty="0"/>
              <a:t>Meddwl dargyfeiriol</a:t>
            </a:r>
            <a:endParaRPr lang="en-GB" sz="1400" dirty="0"/>
          </a:p>
          <a:p>
            <a:pPr lvl="1"/>
            <a:r>
              <a:rPr lang="cy-GB" sz="1400" dirty="0"/>
              <a:t>Cysylltiadau gyda’r Cyfnod Sylfaen a’r Cwricwlwm Cymreig</a:t>
            </a:r>
            <a:endParaRPr lang="en-GB" sz="1400" dirty="0">
              <a:effectLst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692698"/>
            <a:ext cx="4248472" cy="489654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800" b="1" dirty="0"/>
              <a:t>A project with 2 components (equivalent to 3,000 words) 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Plan and carry out a 10 minute play-based activity which promotes and supports bilingualism and/or multilingualism. </a:t>
            </a:r>
            <a:r>
              <a:rPr lang="en-GB" sz="1800" b="1" dirty="0"/>
              <a:t>This needs to be recorded.</a:t>
            </a:r>
            <a:endParaRPr lang="en-GB" sz="1800" dirty="0"/>
          </a:p>
          <a:p>
            <a:pPr lvl="0"/>
            <a:r>
              <a:rPr lang="en-GB" sz="1800" dirty="0"/>
              <a:t>Upload your recording onto your OneDrive by the first submission date and share with the module team.</a:t>
            </a:r>
          </a:p>
          <a:p>
            <a:pPr lvl="0"/>
            <a:r>
              <a:rPr lang="en-GB" sz="1800" dirty="0"/>
              <a:t>Write a 1,500 word supporting paper to be presented on </a:t>
            </a:r>
            <a:r>
              <a:rPr lang="en-GB" sz="1800"/>
              <a:t>the </a:t>
            </a:r>
            <a:r>
              <a:rPr lang="en-GB" sz="1800"/>
              <a:t> </a:t>
            </a:r>
            <a:r>
              <a:rPr lang="en-GB" sz="1800" smtClean="0"/>
              <a:t>same </a:t>
            </a:r>
            <a:r>
              <a:rPr lang="en-GB" sz="1800" smtClean="0"/>
              <a:t>submission </a:t>
            </a:r>
            <a:r>
              <a:rPr lang="en-GB" sz="1800" dirty="0"/>
              <a:t>date. </a:t>
            </a:r>
            <a:r>
              <a:rPr lang="en-GB" sz="1800" b="1" dirty="0"/>
              <a:t>Your paper should include: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 </a:t>
            </a:r>
            <a:endParaRPr lang="en-GB" sz="1800" dirty="0" smtClean="0"/>
          </a:p>
          <a:p>
            <a:pPr lvl="1"/>
            <a:r>
              <a:rPr lang="en-GB" sz="1400" dirty="0"/>
              <a:t>Benefits of bilingualism and/or multilingualism</a:t>
            </a:r>
          </a:p>
          <a:p>
            <a:pPr lvl="1"/>
            <a:r>
              <a:rPr lang="en-GB" sz="1400" dirty="0"/>
              <a:t>English as an Additional Language/Welsh as an Additional Language</a:t>
            </a:r>
          </a:p>
          <a:p>
            <a:pPr lvl="1"/>
            <a:r>
              <a:rPr lang="en-GB" sz="1400" dirty="0"/>
              <a:t>Brain development</a:t>
            </a:r>
          </a:p>
          <a:p>
            <a:pPr lvl="1"/>
            <a:r>
              <a:rPr lang="en-GB" sz="1400" dirty="0"/>
              <a:t>Divergent thinking</a:t>
            </a:r>
          </a:p>
          <a:p>
            <a:pPr lvl="1"/>
            <a:r>
              <a:rPr lang="en-GB" sz="1400" dirty="0"/>
              <a:t>Links with the Foundation Phase and Curriculum </a:t>
            </a:r>
            <a:r>
              <a:rPr lang="en-GB" sz="1400" dirty="0" err="1"/>
              <a:t>Cymreig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82445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Meini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prawf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Marking criteria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 fontScale="92500" lnSpcReduction="20000"/>
          </a:bodyPr>
          <a:lstStyle/>
          <a:p>
            <a:r>
              <a:rPr lang="cy-GB" sz="2000" dirty="0"/>
              <a:t>Gwybodaeth a Dealltwriaeth o’r Pwnc </a:t>
            </a:r>
            <a:endParaRPr lang="cy-GB" sz="2000" dirty="0" smtClean="0"/>
          </a:p>
          <a:p>
            <a:pPr lvl="1"/>
            <a:r>
              <a:rPr lang="en-GB" sz="1600" dirty="0" err="1"/>
              <a:t>Buddion</a:t>
            </a:r>
            <a:r>
              <a:rPr lang="en-GB" sz="1600" dirty="0"/>
              <a:t> </a:t>
            </a:r>
            <a:r>
              <a:rPr lang="en-GB" sz="1600" dirty="0" err="1" smtClean="0"/>
              <a:t>amlieithrwydd</a:t>
            </a:r>
            <a:r>
              <a:rPr lang="en-GB" sz="1600" dirty="0" smtClean="0"/>
              <a:t> (20 Marks)</a:t>
            </a:r>
          </a:p>
          <a:p>
            <a:pPr lvl="1"/>
            <a:r>
              <a:rPr lang="en-GB" sz="1600" dirty="0" err="1"/>
              <a:t>Cefnogi</a:t>
            </a:r>
            <a:r>
              <a:rPr lang="en-GB" sz="1600" dirty="0"/>
              <a:t> </a:t>
            </a:r>
            <a:r>
              <a:rPr lang="en-GB" sz="1600" dirty="0" smtClean="0"/>
              <a:t>plant (20 Marks)</a:t>
            </a:r>
            <a:endParaRPr lang="cy-GB" altLang="en-US" sz="1600" dirty="0" smtClean="0">
              <a:latin typeface="Lucida Sans" panose="020B0602030504020204" pitchFamily="34" charset="0"/>
            </a:endParaRP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Cynllun gweithgaredd (20 marc)</a:t>
            </a:r>
          </a:p>
          <a:p>
            <a:r>
              <a:rPr lang="en-GB" sz="2000" dirty="0" err="1"/>
              <a:t>Cyswllt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fframweithiau</a:t>
            </a:r>
            <a:r>
              <a:rPr lang="en-GB" sz="2000" dirty="0"/>
              <a:t> a </a:t>
            </a:r>
            <a:r>
              <a:rPr lang="en-GB" sz="2000" dirty="0" err="1" smtClean="0"/>
              <a:t>rhaglenni</a:t>
            </a:r>
            <a:r>
              <a:rPr lang="en-GB" sz="2000" dirty="0" smtClean="0"/>
              <a:t> (10 Marks)</a:t>
            </a:r>
            <a:endParaRPr lang="cy-GB" altLang="en-US" sz="2000" dirty="0" smtClean="0">
              <a:latin typeface="Lucida Sans" panose="020B0602030504020204" pitchFamily="34" charset="0"/>
            </a:endParaRP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Sgiliau allweddol (20 marc)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Cyfeiriadau (10 marc)</a:t>
            </a:r>
          </a:p>
          <a:p>
            <a:pPr marL="0" indent="0">
              <a:buNone/>
            </a:pPr>
            <a:endParaRPr lang="cy-GB" alt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cy-GB" altLang="en-US" sz="2000" dirty="0" smtClean="0">
                <a:latin typeface="Lucida Sans" panose="020B0602030504020204" pitchFamily="34" charset="0"/>
              </a:rPr>
              <a:t>Gweler canllawiau pellach ar feini prawf ar gyfer yr aseiniad hwn ar Moodle.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Subject Knowledge and Understanding </a:t>
            </a:r>
          </a:p>
          <a:p>
            <a:pPr lvl="1"/>
            <a:r>
              <a:rPr lang="en-GB" altLang="en-US" sz="1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Benefits of Multilingualism (20 Marks)</a:t>
            </a:r>
          </a:p>
          <a:p>
            <a:pPr lvl="1"/>
            <a:r>
              <a:rPr lang="en-GB" altLang="en-US" sz="1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Supporting children (20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Activity plan (20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Links with Frameworks and Programmes (10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Key skills (20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 (10 marks)</a:t>
            </a:r>
          </a:p>
          <a:p>
            <a:pPr marL="0" indent="0">
              <a:buNone/>
            </a:pP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See further guidance on marking criteria for this assessment on Moodle.</a:t>
            </a:r>
          </a:p>
        </p:txBody>
      </p:sp>
    </p:spTree>
    <p:extLst>
      <p:ext uri="{BB962C8B-B14F-4D97-AF65-F5344CB8AC3E}">
        <p14:creationId xmlns:p14="http://schemas.microsoft.com/office/powerpoint/2010/main" val="634426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CCUHP         UNCRC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28801"/>
            <a:ext cx="4040188" cy="3960439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Erthygl</a:t>
            </a:r>
            <a:r>
              <a:rPr lang="en-GB" dirty="0"/>
              <a:t> 7 – Mae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I </a:t>
            </a:r>
            <a:r>
              <a:rPr lang="en-GB" dirty="0" err="1"/>
              <a:t>enw</a:t>
            </a:r>
            <a:r>
              <a:rPr lang="en-GB" dirty="0"/>
              <a:t> a </a:t>
            </a:r>
            <a:r>
              <a:rPr lang="en-GB" dirty="0" err="1"/>
              <a:t>chenedligrwydd</a:t>
            </a:r>
            <a:endParaRPr lang="en-GB" dirty="0"/>
          </a:p>
          <a:p>
            <a:r>
              <a:rPr lang="en-GB" dirty="0" err="1"/>
              <a:t>Erthygl</a:t>
            </a:r>
            <a:r>
              <a:rPr lang="en-GB" dirty="0"/>
              <a:t> 8 - Mae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hunaniaeth</a:t>
            </a:r>
            <a:endParaRPr lang="en-GB" dirty="0"/>
          </a:p>
          <a:p>
            <a:r>
              <a:rPr lang="en-GB" dirty="0" err="1"/>
              <a:t>Erthygl</a:t>
            </a:r>
            <a:r>
              <a:rPr lang="en-GB" dirty="0"/>
              <a:t> 30 -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aelod</a:t>
            </a:r>
            <a:r>
              <a:rPr lang="en-GB" dirty="0"/>
              <a:t> o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ethnig</a:t>
            </a:r>
            <a:r>
              <a:rPr lang="en-GB" dirty="0"/>
              <a:t> </a:t>
            </a:r>
            <a:r>
              <a:rPr lang="en-GB" dirty="0" err="1"/>
              <a:t>lleiafrifol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fwynhau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diwylliant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,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crefydd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628801"/>
            <a:ext cx="4041775" cy="3960440"/>
          </a:xfrm>
        </p:spPr>
        <p:txBody>
          <a:bodyPr>
            <a:normAutofit/>
          </a:bodyPr>
          <a:lstStyle/>
          <a:p>
            <a:pPr lvl="1"/>
            <a:r>
              <a:rPr lang="en-GB" dirty="0" smtClean="0"/>
              <a:t>Article 7 – You have the right to a name and a nationality</a:t>
            </a:r>
          </a:p>
          <a:p>
            <a:pPr lvl="1"/>
            <a:r>
              <a:rPr lang="en-GB" dirty="0" smtClean="0"/>
              <a:t>Article 8 – You have the right to an identity</a:t>
            </a:r>
          </a:p>
          <a:p>
            <a:pPr lvl="1"/>
            <a:r>
              <a:rPr lang="en-GB" dirty="0"/>
              <a:t>Article 30 - If you come from a minority group you have the right to enjoy your own culture, practice your own religion and use your own language</a:t>
            </a:r>
          </a:p>
        </p:txBody>
      </p:sp>
    </p:spTree>
    <p:extLst>
      <p:ext uri="{BB962C8B-B14F-4D97-AF65-F5344CB8AC3E}">
        <p14:creationId xmlns:p14="http://schemas.microsoft.com/office/powerpoint/2010/main" val="26168738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Iaith</a:t>
            </a:r>
            <a:r>
              <a:rPr lang="en-GB" dirty="0" smtClean="0"/>
              <a:t> a </a:t>
            </a:r>
            <a:r>
              <a:rPr lang="en-GB" dirty="0" err="1" smtClean="0"/>
              <a:t>hunaniaeth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Language and Identity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417639"/>
            <a:ext cx="4040188" cy="4171602"/>
          </a:xfrm>
        </p:spPr>
        <p:txBody>
          <a:bodyPr>
            <a:normAutofit fontScale="85000" lnSpcReduction="10000"/>
          </a:bodyPr>
          <a:lstStyle/>
          <a:p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1.8 </a:t>
            </a:r>
            <a:r>
              <a:rPr lang="en-GB" dirty="0" err="1"/>
              <a:t>miliwn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Cymry</a:t>
            </a:r>
            <a:r>
              <a:rPr lang="en-GB" dirty="0"/>
              <a:t> (58%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boblogaeth</a:t>
            </a:r>
            <a:r>
              <a:rPr lang="en-GB" dirty="0"/>
              <a:t>) </a:t>
            </a:r>
            <a:r>
              <a:rPr lang="en-GB" dirty="0" err="1"/>
              <a:t>gyda</a:t>
            </a:r>
            <a:r>
              <a:rPr lang="en-GB" dirty="0"/>
              <a:t> 218.000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disgrifio’u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Cymry</a:t>
            </a:r>
            <a:r>
              <a:rPr lang="en-GB" dirty="0"/>
              <a:t> a </a:t>
            </a:r>
            <a:r>
              <a:rPr lang="en-GB" dirty="0" err="1"/>
              <a:t>Phrydeinig</a:t>
            </a:r>
            <a:r>
              <a:rPr lang="en-GB" dirty="0"/>
              <a:t> (7%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boblogaeth</a:t>
            </a:r>
            <a:r>
              <a:rPr lang="en-GB" dirty="0"/>
              <a:t>)</a:t>
            </a:r>
          </a:p>
          <a:p>
            <a:r>
              <a:rPr lang="en-GB" dirty="0"/>
              <a:t>Noda </a:t>
            </a:r>
            <a:r>
              <a:rPr lang="en-GB" dirty="0" err="1"/>
              <a:t>data’r</a:t>
            </a:r>
            <a:r>
              <a:rPr lang="en-GB" dirty="0"/>
              <a:t> </a:t>
            </a:r>
            <a:r>
              <a:rPr lang="en-GB" dirty="0" err="1"/>
              <a:t>Cyfrifiad</a:t>
            </a:r>
            <a:r>
              <a:rPr lang="en-GB" dirty="0"/>
              <a:t> (2011) bod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‘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tebygol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ddatgan</a:t>
            </a:r>
            <a:r>
              <a:rPr lang="en-GB" dirty="0"/>
              <a:t>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genedlaethol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(77%) </a:t>
            </a:r>
            <a:r>
              <a:rPr lang="en-GB" dirty="0" err="1"/>
              <a:t>na’r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ydynt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(53%)</a:t>
            </a:r>
          </a:p>
          <a:p>
            <a:r>
              <a:rPr lang="en-GB" dirty="0"/>
              <a:t>(JRF, 2014)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17639"/>
            <a:ext cx="4041775" cy="417160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 Wales, 1.8 million people identify as Welsh only (58% </a:t>
            </a:r>
            <a:r>
              <a:rPr lang="en-GB" dirty="0" smtClean="0"/>
              <a:t>of the </a:t>
            </a:r>
            <a:r>
              <a:rPr lang="en-GB" dirty="0"/>
              <a:t>population) and 218,000 identify their national </a:t>
            </a:r>
            <a:r>
              <a:rPr lang="en-GB" dirty="0" smtClean="0"/>
              <a:t>identity as </a:t>
            </a:r>
            <a:r>
              <a:rPr lang="en-GB" dirty="0"/>
              <a:t>Welsh and British (7% of the population</a:t>
            </a:r>
            <a:r>
              <a:rPr lang="en-GB" dirty="0" smtClean="0"/>
              <a:t>).</a:t>
            </a:r>
          </a:p>
          <a:p>
            <a:r>
              <a:rPr lang="en-GB" dirty="0" smtClean="0"/>
              <a:t>Census data (2011) informs that people who ‘can </a:t>
            </a:r>
            <a:r>
              <a:rPr lang="en-GB" dirty="0"/>
              <a:t>speak Welsh’ are more likely to report a single </a:t>
            </a:r>
            <a:r>
              <a:rPr lang="en-GB" dirty="0" smtClean="0"/>
              <a:t>Welsh national </a:t>
            </a:r>
            <a:r>
              <a:rPr lang="en-GB" dirty="0"/>
              <a:t>identity (77%) than those who do not </a:t>
            </a:r>
            <a:r>
              <a:rPr lang="en-GB" dirty="0" smtClean="0"/>
              <a:t>speak Welsh </a:t>
            </a:r>
            <a:r>
              <a:rPr lang="en-GB" dirty="0"/>
              <a:t>(53</a:t>
            </a:r>
            <a:r>
              <a:rPr lang="en-GB" dirty="0" smtClean="0"/>
              <a:t>%).</a:t>
            </a:r>
          </a:p>
          <a:p>
            <a:pPr lvl="3"/>
            <a:r>
              <a:rPr lang="en-GB" dirty="0" smtClean="0"/>
              <a:t>(JRF,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1725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Welsh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‘Infographic’ I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ystadegau’n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am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Using the Infographic what information can be drawn from these statistics on the Welsh language in Wales?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723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32556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gall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How </a:t>
            </a:r>
            <a:r>
              <a:rPr lang="en-GB" dirty="0"/>
              <a:t>many languages can a child learn?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>
              <a:hlinkClick r:id="rId3"/>
            </a:endParaRPr>
          </a:p>
          <a:p>
            <a:endParaRPr lang="en-GB" dirty="0"/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8964" y="2152935"/>
            <a:ext cx="4766071" cy="2811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587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32556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gall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How many languages can a child learn?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>
              <a:hlinkClick r:id=""/>
            </a:endParaRPr>
          </a:p>
          <a:p>
            <a:pPr marL="0" indent="0">
              <a:buNone/>
            </a:pPr>
            <a:r>
              <a:rPr lang="en-GB" dirty="0" smtClean="0">
                <a:hlinkClick r:id="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www.youtube.com/watch?v=Tuhs2GWrnXc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26056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Tasg</a:t>
            </a:r>
            <a:r>
              <a:rPr lang="en-GB" dirty="0"/>
              <a:t> </a:t>
            </a:r>
            <a:r>
              <a:rPr lang="en-GB" dirty="0" smtClean="0"/>
              <a:t>          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erthygl</a:t>
            </a:r>
            <a:r>
              <a:rPr lang="en-GB" dirty="0"/>
              <a:t> McLeod (2015) (</a:t>
            </a:r>
            <a:r>
              <a:rPr lang="en-GB" dirty="0" err="1"/>
              <a:t>ar</a:t>
            </a:r>
            <a:r>
              <a:rPr lang="en-GB" dirty="0"/>
              <a:t> Moodle)</a:t>
            </a:r>
          </a:p>
          <a:p>
            <a:r>
              <a:rPr lang="en-GB" dirty="0" err="1"/>
              <a:t>Dewiswch</a:t>
            </a:r>
            <a:r>
              <a:rPr lang="en-GB" dirty="0"/>
              <a:t> pa </a:t>
            </a:r>
            <a:r>
              <a:rPr lang="en-GB" dirty="0" err="1"/>
              <a:t>fantais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pwysicaf</a:t>
            </a:r>
            <a:r>
              <a:rPr lang="en-GB" dirty="0"/>
              <a:t> </a:t>
            </a:r>
            <a:r>
              <a:rPr lang="en-GB" dirty="0" err="1"/>
              <a:t>o’ch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trafodaethau</a:t>
            </a:r>
            <a:r>
              <a:rPr lang="en-GB" dirty="0"/>
              <a:t> </a:t>
            </a:r>
            <a:r>
              <a:rPr lang="en-GB" dirty="0" err="1"/>
              <a:t>heddiw</a:t>
            </a:r>
            <a:endParaRPr lang="en-GB" dirty="0"/>
          </a:p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Gwener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Read the article by McLeod (2015) (on Moodle)</a:t>
            </a:r>
          </a:p>
          <a:p>
            <a:r>
              <a:rPr lang="en-GB" dirty="0" smtClean="0"/>
              <a:t>Choose which benefit you feel is the most important from the article and discussions today</a:t>
            </a:r>
          </a:p>
          <a:p>
            <a:r>
              <a:rPr lang="en-GB" dirty="0"/>
              <a:t>B</a:t>
            </a:r>
            <a:r>
              <a:rPr lang="en-GB" dirty="0" smtClean="0"/>
              <a:t>e prepared to discuss this next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3002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Cyfeiriadau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>
                <a:latin typeface="Lucida Sans" panose="020B0602030504020204" pitchFamily="34" charset="0"/>
              </a:rPr>
              <a:t>Welsh Government (2014) ‘Foundation </a:t>
            </a:r>
            <a:r>
              <a:rPr lang="en-GB" sz="1800" dirty="0">
                <a:latin typeface="Lucida Sans" panose="020B0602030504020204" pitchFamily="34" charset="0"/>
              </a:rPr>
              <a:t>Phase Mathematical Development Area of Learning,’ </a:t>
            </a:r>
            <a:r>
              <a:rPr lang="en-GB" sz="1800" dirty="0">
                <a:latin typeface="Lucida Sans" panose="020B0602030504020204" pitchFamily="34" charset="0"/>
                <a:hlinkClick r:id="rId3"/>
              </a:rPr>
              <a:t>http://</a:t>
            </a:r>
            <a:r>
              <a:rPr lang="en-GB" sz="1800" dirty="0" smtClean="0">
                <a:latin typeface="Lucida Sans" panose="020B0602030504020204" pitchFamily="34" charset="0"/>
                <a:hlinkClick r:id="rId3"/>
              </a:rPr>
              <a:t>dera.ioe.ac.uk/21175/1/141006-foundation-phase-mathematical-development-area-of-learning.pdf</a:t>
            </a:r>
            <a:r>
              <a:rPr lang="en-GB" sz="1800" dirty="0" smtClean="0">
                <a:latin typeface="Lucida Sans" panose="020B0602030504020204" pitchFamily="34" charset="0"/>
              </a:rPr>
              <a:t> [Accessed: October 25 2016].</a:t>
            </a:r>
            <a:endParaRPr lang="en-GB" sz="1800" dirty="0"/>
          </a:p>
          <a:p>
            <a:pPr lvl="0"/>
            <a:r>
              <a:rPr lang="en-GB" sz="1800" dirty="0"/>
              <a:t>JRF (2014).</a:t>
            </a:r>
            <a:r>
              <a:rPr lang="en-GB" sz="1800" i="1" dirty="0"/>
              <a:t>’Who identifies as Welsh? National identities and ethnicity in Wales’, </a:t>
            </a:r>
            <a:r>
              <a:rPr lang="en-GB" sz="1800" dirty="0"/>
              <a:t>Manchester: EHRC.</a:t>
            </a:r>
          </a:p>
          <a:p>
            <a:pPr marL="0" indent="0">
              <a:buNone/>
            </a:pPr>
            <a:endParaRPr lang="en-GB" sz="18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3546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423</TotalTime>
  <Words>1222</Words>
  <Application>Microsoft Office PowerPoint</Application>
  <PresentationFormat>On-screen Show (4:3)</PresentationFormat>
  <Paragraphs>166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ＭＳ Ｐゴシック</vt:lpstr>
      <vt:lpstr>Arial</vt:lpstr>
      <vt:lpstr>Calibri</vt:lpstr>
      <vt:lpstr>Lucida Sans</vt:lpstr>
      <vt:lpstr>Myriad Pro</vt:lpstr>
      <vt:lpstr>20140311PresentationUWTSDTemplate</vt:lpstr>
      <vt:lpstr> EAEE4006/C EAEE4011/C  Multilingualism, Multithinking </vt:lpstr>
      <vt:lpstr>Tîm y modwl The module team</vt:lpstr>
      <vt:lpstr> Amcan y modiwl Aim of module </vt:lpstr>
      <vt:lpstr> Deilliannau dysgu Learning outcomes </vt:lpstr>
      <vt:lpstr> Cynnwys y modiwl Module content</vt:lpstr>
      <vt:lpstr> Yr asesiad               The assessment</vt:lpstr>
      <vt:lpstr> Meini prawf Marking criteria</vt:lpstr>
      <vt:lpstr>CCUHP         UNCRC</vt:lpstr>
      <vt:lpstr>Iaith a hunaniaeth Language and Identity</vt:lpstr>
      <vt:lpstr>Y Gymraeg yng Nghymru Welsh in Wales</vt:lpstr>
      <vt:lpstr>Sawl iaith gall plentyn dysgu? How many languages can a child learn?</vt:lpstr>
      <vt:lpstr>Sawl iaith gall plentyn dysgu? How many languages can a child learn?</vt:lpstr>
      <vt:lpstr>Tasg            Task</vt:lpstr>
      <vt:lpstr> Cyfeiriadau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Dawn Jones</cp:lastModifiedBy>
  <cp:revision>16</cp:revision>
  <dcterms:created xsi:type="dcterms:W3CDTF">2015-04-14T15:21:28Z</dcterms:created>
  <dcterms:modified xsi:type="dcterms:W3CDTF">2017-07-03T13:08:39Z</dcterms:modified>
</cp:coreProperties>
</file>