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</p:sldIdLst>
  <p:sldSz cx="15113000" cy="21374100"/>
  <p:notesSz cx="6858000" cy="9144000"/>
  <p:embeddedFontLst>
    <p:embeddedFont>
      <p:font typeface="Canva Sans" panose="020B0604020202020204" charset="0"/>
      <p:regular r:id="rId4"/>
    </p:embeddedFont>
    <p:embeddedFont>
      <p:font typeface="Canva Sans Bold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4" d="100"/>
          <a:sy n="54" d="100"/>
        </p:scale>
        <p:origin x="630" y="-58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10" Type="http://schemas.microsoft.com/office/2016/11/relationships/changesInfo" Target="changesInfos/changesInfo1.xml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Roman" userId="451968f2a01ff7bb" providerId="LiveId" clId="{18FB7511-ADAB-4E1C-8370-C73E3BD1528E}"/>
    <pc:docChg chg="modSld">
      <pc:chgData name="Mariana Roman" userId="451968f2a01ff7bb" providerId="LiveId" clId="{18FB7511-ADAB-4E1C-8370-C73E3BD1528E}" dt="2026-03-04T09:49:27.579" v="27" actId="20577"/>
      <pc:docMkLst>
        <pc:docMk/>
      </pc:docMkLst>
      <pc:sldChg chg="modSp mod">
        <pc:chgData name="Mariana Roman" userId="451968f2a01ff7bb" providerId="LiveId" clId="{18FB7511-ADAB-4E1C-8370-C73E3BD1528E}" dt="2026-03-04T09:49:27.579" v="27" actId="20577"/>
        <pc:sldMkLst>
          <pc:docMk/>
          <pc:sldMk cId="306913320" sldId="257"/>
        </pc:sldMkLst>
        <pc:spChg chg="mod">
          <ac:chgData name="Mariana Roman" userId="451968f2a01ff7bb" providerId="LiveId" clId="{18FB7511-ADAB-4E1C-8370-C73E3BD1528E}" dt="2026-03-04T09:49:27.579" v="27" actId="20577"/>
          <ac:spMkLst>
            <pc:docMk/>
            <pc:sldMk cId="306913320" sldId="257"/>
            <ac:spMk id="3" creationId="{E10F580C-F078-4A9E-D65D-79B2BD9395D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0F580C-F078-4A9E-D65D-79B2BD9395DA}"/>
              </a:ext>
            </a:extLst>
          </p:cNvPr>
          <p:cNvSpPr txBox="1"/>
          <p:nvPr/>
        </p:nvSpPr>
        <p:spPr>
          <a:xfrm>
            <a:off x="3822700" y="3067050"/>
            <a:ext cx="8458200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                                </a:t>
            </a:r>
          </a:p>
          <a:p>
            <a:endParaRPr lang="en-GB" dirty="0"/>
          </a:p>
          <a:p>
            <a:r>
              <a:rPr lang="en-GB" dirty="0"/>
              <a:t>                                 </a:t>
            </a:r>
            <a:r>
              <a:rPr lang="en-GB" sz="2400" b="1" dirty="0"/>
              <a:t>University of Wales Trinity Saint David</a:t>
            </a:r>
          </a:p>
          <a:p>
            <a:r>
              <a:rPr lang="en-GB" sz="2400" b="1" dirty="0"/>
              <a:t>                      Master of Business Administration (MBA)</a:t>
            </a:r>
          </a:p>
          <a:p>
            <a:endParaRPr lang="en-GB" dirty="0"/>
          </a:p>
          <a:p>
            <a:r>
              <a:rPr lang="fr-FR" dirty="0"/>
              <a:t>                                          </a:t>
            </a:r>
            <a:r>
              <a:rPr lang="fr-FR" sz="2000" b="1" dirty="0"/>
              <a:t>Module:</a:t>
            </a:r>
            <a:r>
              <a:rPr lang="fr-FR" sz="2000" dirty="0"/>
              <a:t> </a:t>
            </a:r>
            <a:r>
              <a:rPr lang="fr-FR" sz="2000" b="1" dirty="0"/>
              <a:t>Marketing Management</a:t>
            </a:r>
          </a:p>
          <a:p>
            <a:r>
              <a:rPr lang="fr-FR" sz="2000" dirty="0"/>
              <a:t>                                                </a:t>
            </a:r>
            <a:r>
              <a:rPr lang="fr-FR" sz="2000" b="1" dirty="0"/>
              <a:t>Module Code: LCMB7024</a:t>
            </a:r>
          </a:p>
          <a:p>
            <a:endParaRPr lang="en-GB" dirty="0"/>
          </a:p>
          <a:p>
            <a:r>
              <a:rPr lang="en-GB" sz="2000" dirty="0"/>
              <a:t>        </a:t>
            </a:r>
            <a:r>
              <a:rPr lang="en-GB" sz="2000" b="1" dirty="0"/>
              <a:t>Assignment </a:t>
            </a:r>
            <a:r>
              <a:rPr lang="en-US" sz="2000" b="1" dirty="0"/>
              <a:t>Title</a:t>
            </a:r>
            <a:r>
              <a:rPr lang="en-GB" sz="2000" b="1" dirty="0"/>
              <a:t>:</a:t>
            </a:r>
            <a:r>
              <a:rPr lang="en-GB" sz="2000" dirty="0"/>
              <a:t> </a:t>
            </a:r>
            <a:r>
              <a:rPr lang="en-GB" sz="2000" b="1" dirty="0"/>
              <a:t>Brand Development through Brand Extension: Apple</a:t>
            </a:r>
          </a:p>
          <a:p>
            <a:r>
              <a:rPr lang="en-GB" sz="2000" dirty="0"/>
              <a:t>                                          </a:t>
            </a:r>
            <a:r>
              <a:rPr lang="en-GB" sz="2000" b="1" dirty="0"/>
              <a:t>Assessment Type: Poster</a:t>
            </a:r>
          </a:p>
          <a:p>
            <a:endParaRPr lang="en-GB" dirty="0"/>
          </a:p>
          <a:p>
            <a:r>
              <a:rPr lang="en-GB" sz="2400" b="1" dirty="0"/>
              <a:t>                         Lecturer: Taonga Kaonga </a:t>
            </a:r>
            <a:r>
              <a:rPr lang="en-GB" sz="2400" b="1" dirty="0" err="1"/>
              <a:t>Sobere-Snithers</a:t>
            </a:r>
            <a:r>
              <a:rPr lang="en-GB" sz="2400" b="1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400" dirty="0"/>
              <a:t>                                 </a:t>
            </a:r>
            <a:r>
              <a:rPr lang="en-GB" sz="2400" b="1" dirty="0"/>
              <a:t>Student Name :</a:t>
            </a:r>
            <a:r>
              <a:rPr lang="en-GB" sz="2400" dirty="0"/>
              <a:t> </a:t>
            </a:r>
            <a:r>
              <a:rPr lang="en-GB" sz="2000" b="1" dirty="0"/>
              <a:t>Mariana Roman </a:t>
            </a:r>
          </a:p>
          <a:p>
            <a:r>
              <a:rPr lang="en-GB" sz="2400" b="1"/>
              <a:t>                                            </a:t>
            </a:r>
            <a:r>
              <a:rPr lang="en-GB" sz="2400" b="1" dirty="0"/>
              <a:t>Student ID :  </a:t>
            </a:r>
            <a:r>
              <a:rPr lang="en-GB" sz="2000" b="1" dirty="0"/>
              <a:t>2118893</a:t>
            </a:r>
          </a:p>
        </p:txBody>
      </p:sp>
    </p:spTree>
    <p:extLst>
      <p:ext uri="{BB962C8B-B14F-4D97-AF65-F5344CB8AC3E}">
        <p14:creationId xmlns:p14="http://schemas.microsoft.com/office/powerpoint/2010/main" val="306913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8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5075920" y="4813210"/>
            <a:ext cx="0" cy="15293643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flipV="1">
            <a:off x="10044080" y="4813210"/>
            <a:ext cx="0" cy="15293643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595560" y="11709841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5385768" y="14510280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10345829" y="11676503"/>
            <a:ext cx="4349281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302391" y="4417525"/>
            <a:ext cx="14515218" cy="0"/>
          </a:xfrm>
          <a:prstGeom prst="line">
            <a:avLst/>
          </a:prstGeom>
          <a:ln w="57150" cap="rnd">
            <a:solidFill>
              <a:srgbClr val="75647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429957" y="4813210"/>
            <a:ext cx="4349281" cy="6358468"/>
            <a:chOff x="0" y="0"/>
            <a:chExt cx="779342" cy="113936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79342" cy="1139366"/>
            </a:xfrm>
            <a:custGeom>
              <a:avLst/>
              <a:gdLst/>
              <a:ahLst/>
              <a:cxnLst/>
              <a:rect l="l" t="t" r="r" b="b"/>
              <a:pathLst>
                <a:path w="779342" h="1139366">
                  <a:moveTo>
                    <a:pt x="0" y="0"/>
                  </a:moveTo>
                  <a:lnTo>
                    <a:pt x="779342" y="0"/>
                  </a:lnTo>
                  <a:lnTo>
                    <a:pt x="779342" y="1139366"/>
                  </a:lnTo>
                  <a:lnTo>
                    <a:pt x="0" y="1139366"/>
                  </a:lnTo>
                  <a:close/>
                </a:path>
              </a:pathLst>
            </a:custGeom>
            <a:solidFill>
              <a:srgbClr val="C3ECD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779342" cy="1186991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2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385360" y="14743642"/>
            <a:ext cx="4349281" cy="5363211"/>
            <a:chOff x="0" y="0"/>
            <a:chExt cx="779342" cy="96102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79342" cy="961027"/>
            </a:xfrm>
            <a:custGeom>
              <a:avLst/>
              <a:gdLst/>
              <a:ahLst/>
              <a:cxnLst/>
              <a:rect l="l" t="t" r="r" b="b"/>
              <a:pathLst>
                <a:path w="779342" h="961027">
                  <a:moveTo>
                    <a:pt x="0" y="0"/>
                  </a:moveTo>
                  <a:lnTo>
                    <a:pt x="779342" y="0"/>
                  </a:lnTo>
                  <a:lnTo>
                    <a:pt x="779342" y="961027"/>
                  </a:lnTo>
                  <a:lnTo>
                    <a:pt x="0" y="961027"/>
                  </a:lnTo>
                  <a:close/>
                </a:path>
              </a:pathLst>
            </a:custGeom>
            <a:solidFill>
              <a:srgbClr val="F5D7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779342" cy="1008652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2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341580" y="4813210"/>
            <a:ext cx="4349281" cy="6506960"/>
            <a:chOff x="0" y="0"/>
            <a:chExt cx="779342" cy="116597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79342" cy="1165974"/>
            </a:xfrm>
            <a:custGeom>
              <a:avLst/>
              <a:gdLst/>
              <a:ahLst/>
              <a:cxnLst/>
              <a:rect l="l" t="t" r="r" b="b"/>
              <a:pathLst>
                <a:path w="779342" h="1165974">
                  <a:moveTo>
                    <a:pt x="0" y="0"/>
                  </a:moveTo>
                  <a:lnTo>
                    <a:pt x="779342" y="0"/>
                  </a:lnTo>
                  <a:lnTo>
                    <a:pt x="779342" y="1165974"/>
                  </a:lnTo>
                  <a:lnTo>
                    <a:pt x="0" y="1165974"/>
                  </a:lnTo>
                  <a:close/>
                </a:path>
              </a:pathLst>
            </a:custGeom>
            <a:solidFill>
              <a:srgbClr val="E5D8D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779342" cy="1213599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2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0" y="53854"/>
            <a:ext cx="15120000" cy="1887171"/>
            <a:chOff x="0" y="0"/>
            <a:chExt cx="2709333" cy="33816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09333" cy="338160"/>
            </a:xfrm>
            <a:custGeom>
              <a:avLst/>
              <a:gdLst/>
              <a:ahLst/>
              <a:cxnLst/>
              <a:rect l="l" t="t" r="r" b="b"/>
              <a:pathLst>
                <a:path w="2709333" h="338160">
                  <a:moveTo>
                    <a:pt x="0" y="0"/>
                  </a:moveTo>
                  <a:lnTo>
                    <a:pt x="2709333" y="0"/>
                  </a:lnTo>
                  <a:lnTo>
                    <a:pt x="2709333" y="338160"/>
                  </a:lnTo>
                  <a:lnTo>
                    <a:pt x="0" y="338160"/>
                  </a:lnTo>
                  <a:close/>
                </a:path>
              </a:pathLst>
            </a:custGeom>
            <a:solidFill>
              <a:srgbClr val="E6992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2709333" cy="385785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2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5628901" y="8409581"/>
            <a:ext cx="498235" cy="668364"/>
          </a:xfrm>
          <a:custGeom>
            <a:avLst/>
            <a:gdLst/>
            <a:ahLst/>
            <a:cxnLst/>
            <a:rect l="l" t="t" r="r" b="b"/>
            <a:pathLst>
              <a:path w="498235" h="668364">
                <a:moveTo>
                  <a:pt x="0" y="0"/>
                </a:moveTo>
                <a:lnTo>
                  <a:pt x="498236" y="0"/>
                </a:lnTo>
                <a:lnTo>
                  <a:pt x="498236" y="668365"/>
                </a:lnTo>
                <a:lnTo>
                  <a:pt x="0" y="66836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596005" y="4813210"/>
            <a:ext cx="443583" cy="654077"/>
          </a:xfrm>
          <a:custGeom>
            <a:avLst/>
            <a:gdLst/>
            <a:ahLst/>
            <a:cxnLst/>
            <a:rect l="l" t="t" r="r" b="b"/>
            <a:pathLst>
              <a:path w="443583" h="654077">
                <a:moveTo>
                  <a:pt x="0" y="0"/>
                </a:moveTo>
                <a:lnTo>
                  <a:pt x="443583" y="0"/>
                </a:lnTo>
                <a:lnTo>
                  <a:pt x="443583" y="654077"/>
                </a:lnTo>
                <a:lnTo>
                  <a:pt x="0" y="6540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0664857" y="5293946"/>
            <a:ext cx="561891" cy="796495"/>
          </a:xfrm>
          <a:custGeom>
            <a:avLst/>
            <a:gdLst/>
            <a:ahLst/>
            <a:cxnLst/>
            <a:rect l="l" t="t" r="r" b="b"/>
            <a:pathLst>
              <a:path w="561891" h="796495">
                <a:moveTo>
                  <a:pt x="0" y="0"/>
                </a:moveTo>
                <a:lnTo>
                  <a:pt x="561892" y="0"/>
                </a:lnTo>
                <a:lnTo>
                  <a:pt x="561892" y="796495"/>
                </a:lnTo>
                <a:lnTo>
                  <a:pt x="0" y="7964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596005" y="16083174"/>
            <a:ext cx="766135" cy="918026"/>
          </a:xfrm>
          <a:custGeom>
            <a:avLst/>
            <a:gdLst/>
            <a:ahLst/>
            <a:cxnLst/>
            <a:rect l="l" t="t" r="r" b="b"/>
            <a:pathLst>
              <a:path w="766135" h="918026">
                <a:moveTo>
                  <a:pt x="0" y="0"/>
                </a:moveTo>
                <a:lnTo>
                  <a:pt x="766135" y="0"/>
                </a:lnTo>
                <a:lnTo>
                  <a:pt x="766135" y="918026"/>
                </a:lnTo>
                <a:lnTo>
                  <a:pt x="0" y="91802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5744133" y="14971887"/>
            <a:ext cx="600898" cy="867438"/>
          </a:xfrm>
          <a:custGeom>
            <a:avLst/>
            <a:gdLst/>
            <a:ahLst/>
            <a:cxnLst/>
            <a:rect l="l" t="t" r="r" b="b"/>
            <a:pathLst>
              <a:path w="600898" h="867438">
                <a:moveTo>
                  <a:pt x="0" y="0"/>
                </a:moveTo>
                <a:lnTo>
                  <a:pt x="600898" y="0"/>
                </a:lnTo>
                <a:lnTo>
                  <a:pt x="600898" y="867438"/>
                </a:lnTo>
                <a:lnTo>
                  <a:pt x="0" y="86743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0561452" y="15738611"/>
            <a:ext cx="528077" cy="710128"/>
          </a:xfrm>
          <a:custGeom>
            <a:avLst/>
            <a:gdLst/>
            <a:ahLst/>
            <a:cxnLst/>
            <a:rect l="l" t="t" r="r" b="b"/>
            <a:pathLst>
              <a:path w="528077" h="710128">
                <a:moveTo>
                  <a:pt x="0" y="0"/>
                </a:moveTo>
                <a:lnTo>
                  <a:pt x="528077" y="0"/>
                </a:lnTo>
                <a:lnTo>
                  <a:pt x="528077" y="710128"/>
                </a:lnTo>
                <a:lnTo>
                  <a:pt x="0" y="7101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0715592" y="11930789"/>
            <a:ext cx="3991699" cy="3586873"/>
          </a:xfrm>
          <a:custGeom>
            <a:avLst/>
            <a:gdLst/>
            <a:ahLst/>
            <a:cxnLst/>
            <a:rect l="l" t="t" r="r" b="b"/>
            <a:pathLst>
              <a:path w="3991699" h="3586873">
                <a:moveTo>
                  <a:pt x="0" y="0"/>
                </a:moveTo>
                <a:lnTo>
                  <a:pt x="3991699" y="0"/>
                </a:lnTo>
                <a:lnTo>
                  <a:pt x="3991699" y="3586874"/>
                </a:lnTo>
                <a:lnTo>
                  <a:pt x="0" y="3586874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t="-6315" b="-631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59873" y="2046029"/>
            <a:ext cx="15060127" cy="2219096"/>
          </a:xfrm>
          <a:custGeom>
            <a:avLst/>
            <a:gdLst/>
            <a:ahLst/>
            <a:cxnLst/>
            <a:rect l="l" t="t" r="r" b="b"/>
            <a:pathLst>
              <a:path w="15060127" h="2219096">
                <a:moveTo>
                  <a:pt x="0" y="0"/>
                </a:moveTo>
                <a:lnTo>
                  <a:pt x="15060127" y="0"/>
                </a:lnTo>
                <a:lnTo>
                  <a:pt x="15060127" y="2219096"/>
                </a:lnTo>
                <a:lnTo>
                  <a:pt x="0" y="2219096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t="-30590" b="-305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0237610" y="18249635"/>
            <a:ext cx="4469682" cy="1981840"/>
          </a:xfrm>
          <a:custGeom>
            <a:avLst/>
            <a:gdLst/>
            <a:ahLst/>
            <a:cxnLst/>
            <a:rect l="l" t="t" r="r" b="b"/>
            <a:pathLst>
              <a:path w="4469682" h="1981840">
                <a:moveTo>
                  <a:pt x="0" y="0"/>
                </a:moveTo>
                <a:lnTo>
                  <a:pt x="4469681" y="0"/>
                </a:lnTo>
                <a:lnTo>
                  <a:pt x="4469681" y="1981840"/>
                </a:lnTo>
                <a:lnTo>
                  <a:pt x="0" y="1981840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210498" y="12362303"/>
            <a:ext cx="4517760" cy="3208473"/>
          </a:xfrm>
          <a:custGeom>
            <a:avLst/>
            <a:gdLst/>
            <a:ahLst/>
            <a:cxnLst/>
            <a:rect l="l" t="t" r="r" b="b"/>
            <a:pathLst>
              <a:path w="4517760" h="3208473">
                <a:moveTo>
                  <a:pt x="0" y="0"/>
                </a:moveTo>
                <a:lnTo>
                  <a:pt x="4517760" y="0"/>
                </a:lnTo>
                <a:lnTo>
                  <a:pt x="4517760" y="3208473"/>
                </a:lnTo>
                <a:lnTo>
                  <a:pt x="0" y="3208473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5248636" y="4852551"/>
            <a:ext cx="4543031" cy="3252230"/>
          </a:xfrm>
          <a:custGeom>
            <a:avLst/>
            <a:gdLst/>
            <a:ahLst/>
            <a:cxnLst/>
            <a:rect l="l" t="t" r="r" b="b"/>
            <a:pathLst>
              <a:path w="4543031" h="3252230">
                <a:moveTo>
                  <a:pt x="0" y="0"/>
                </a:moveTo>
                <a:lnTo>
                  <a:pt x="4543031" y="0"/>
                </a:lnTo>
                <a:lnTo>
                  <a:pt x="4543031" y="3252230"/>
                </a:lnTo>
                <a:lnTo>
                  <a:pt x="0" y="325223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 l="-8779" r="-986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1488383" y="5065994"/>
            <a:ext cx="2971354" cy="288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04715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Brand Over view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96005" y="5682669"/>
            <a:ext cx="3894128" cy="519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Apple is a world technology leader that is known by refined design, constant innovation and a high level of integration. Faithfulness and devotion are two attributes that the brand has created through the provision of trustworthy, user-friendly, and quality products that clearly integrate hardware, software and services. Apple ecosystem strategy enables customers to have convenience, safety, and uniformity on all devices strengthening its positioning as a premium brand.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45031" y="8534848"/>
            <a:ext cx="3699049" cy="288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Brand Extinsion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423583" y="9176191"/>
            <a:ext cx="4368084" cy="5000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Apple Smart Living is a green smart-home platform that is made to work together with other devices that are already in place in their customers. It provides energy-saving smart-home applications, which focus on privacy, ease, and user-control. The extension uses the established brand of Apple, something that makes it less risky in the eyes of prospective clients and promotes its use by current ones. 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1471749" y="5168126"/>
            <a:ext cx="2833687" cy="564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9B70AE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Why the Market Wants This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664857" y="6557290"/>
            <a:ext cx="3718584" cy="5000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There has been an increasing trend in consumer demand of smart living based on the interest in premium connected technology, convenience, and digital security. Sustainability as a factor to purchase has also involved a major part of the customers as they want the solutions that minimize energy use and keep the performance.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634202" y="16259771"/>
            <a:ext cx="2798781" cy="564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Competitive Advantage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1164" y="17329825"/>
            <a:ext cx="4018074" cy="266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Apple Smart Living advantages with valuable parent brand equity, design-based differentiation, and rich integration of the ecosystem, providing long-term customers loyalty.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594280" y="15405606"/>
            <a:ext cx="2519877" cy="564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E751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Sustainability &amp; ESG Alignment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700708" y="16166323"/>
            <a:ext cx="3702725" cy="2333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extension enhances the environmental agenda of Apple based on energy-saving technology, recycled material, as well as responsible sourcing.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1226749" y="16160132"/>
            <a:ext cx="2833687" cy="288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Value Proposition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72830" y="16792310"/>
            <a:ext cx="3718584" cy="133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“A smarter, more sustainable way to live  powered by Apple.”</a:t>
            </a:r>
          </a:p>
          <a:p>
            <a:pPr algn="l">
              <a:lnSpc>
                <a:spcPts val="2639"/>
              </a:lnSpc>
            </a:pPr>
            <a:endParaRPr lang="en-US" sz="21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817797" y="148738"/>
            <a:ext cx="13811246" cy="1925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62"/>
              </a:lnSpc>
            </a:pPr>
            <a:r>
              <a:rPr lang="en-US" sz="474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Apple Brand Extension</a:t>
            </a:r>
          </a:p>
          <a:p>
            <a:pPr algn="ctr">
              <a:lnSpc>
                <a:spcPts val="4312"/>
              </a:lnSpc>
            </a:pPr>
            <a:r>
              <a:rPr lang="en-US" sz="374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Apple Smart Living: Sustainable Smart Home Ecosystem</a:t>
            </a:r>
          </a:p>
          <a:p>
            <a:pPr algn="ctr">
              <a:lnSpc>
                <a:spcPts val="5462"/>
              </a:lnSpc>
            </a:pPr>
            <a:endParaRPr lang="en-US" sz="374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9978</TotalTime>
  <Words>353</Words>
  <Application>Microsoft Office PowerPoint</Application>
  <PresentationFormat>Custom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Canva Sans Bold</vt:lpstr>
      <vt:lpstr>Arial</vt:lpstr>
      <vt:lpstr>Calibri</vt:lpstr>
      <vt:lpstr>Canva Sans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Mariana Roman</dc:creator>
  <cp:lastModifiedBy>Mariana Roman</cp:lastModifiedBy>
  <cp:revision>1</cp:revision>
  <dcterms:created xsi:type="dcterms:W3CDTF">2006-08-16T00:00:00Z</dcterms:created>
  <dcterms:modified xsi:type="dcterms:W3CDTF">2026-03-04T09:49:30Z</dcterms:modified>
  <dc:identifier>DAG_zlj3GAk</dc:identifier>
</cp:coreProperties>
</file>