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7"/>
  </p:notesMasterIdLst>
  <p:sldIdLst>
    <p:sldId id="256" r:id="rId2"/>
    <p:sldId id="258" r:id="rId3"/>
    <p:sldId id="259" r:id="rId4"/>
    <p:sldId id="261" r:id="rId5"/>
    <p:sldId id="257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99" autoAdjust="0"/>
    <p:restoredTop sz="82947" autoAdjust="0"/>
  </p:normalViewPr>
  <p:slideViewPr>
    <p:cSldViewPr snapToGrid="0" snapToObjects="1">
      <p:cViewPr varScale="1">
        <p:scale>
          <a:sx n="76" d="100"/>
          <a:sy n="76" d="100"/>
        </p:scale>
        <p:origin x="870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0E22BC-02AC-F54D-B916-D41ABB6F8744}" type="datetimeFigureOut">
              <a:rPr lang="en-US" smtClean="0"/>
              <a:pPr/>
              <a:t>1/27/2017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C62A1D-4582-E74C-92F5-73A3ECD25D2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089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1/27/2017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1/27/2017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1/27/2017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1/27/2017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1/27/2017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1/27/2017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1/27/2017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1/27/2017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1/27/2017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1/27/2017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1/27/2017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1/27/2017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1.png@01CE8951.83435F7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dirty="0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</a:p>
          <a:p>
            <a:pPr lvl="4"/>
            <a:r>
              <a:rPr lang="en-GB" dirty="0" smtClean="0"/>
              <a:t>Fifth level</a:t>
            </a:r>
            <a:endParaRPr dirty="0"/>
          </a:p>
        </p:txBody>
      </p:sp>
      <p:pic>
        <p:nvPicPr>
          <p:cNvPr id="7" name="d5399414-2235-41fb-819d-363ee4936f50" descr="cid:image001.png@01CE8951.83435F70"/>
          <p:cNvPicPr/>
          <p:nvPr userDrawn="1"/>
        </p:nvPicPr>
        <p:blipFill>
          <a:blip r:embed="rId14" r:link="rId15" cstate="print"/>
          <a:srcRect/>
          <a:stretch>
            <a:fillRect/>
          </a:stretch>
        </p:blipFill>
        <p:spPr bwMode="auto">
          <a:xfrm>
            <a:off x="6134986" y="-138223"/>
            <a:ext cx="3189767" cy="12865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59" y="0"/>
            <a:ext cx="2303780" cy="920115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mailto:kapilan.radhakrishnan@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2605586"/>
            <a:ext cx="6498158" cy="1037999"/>
          </a:xfrm>
        </p:spPr>
        <p:txBody>
          <a:bodyPr/>
          <a:lstStyle/>
          <a:p>
            <a:r>
              <a:rPr lang="en-US" altLang="ja-JP" sz="4800" dirty="0" smtClean="0">
                <a:latin typeface="Arial" charset="0"/>
                <a:cs typeface="ＭＳ Ｐゴシック" charset="0"/>
              </a:rPr>
              <a:t>Data Centre Technologies</a:t>
            </a:r>
            <a:endParaRPr lang="en-US" sz="2800" dirty="0">
              <a:solidFill>
                <a:srgbClr val="FF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60449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907" y="1093198"/>
            <a:ext cx="7498080" cy="838636"/>
          </a:xfrm>
        </p:spPr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Learning Outcomes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907" y="1957592"/>
            <a:ext cx="7862938" cy="4212162"/>
          </a:xfrm>
        </p:spPr>
        <p:txBody>
          <a:bodyPr>
            <a:normAutofit fontScale="92500" lnSpcReduction="10000"/>
          </a:bodyPr>
          <a:lstStyle/>
          <a:p>
            <a:r>
              <a:rPr lang="en-US" b="1" u="sng" dirty="0" smtClean="0">
                <a:solidFill>
                  <a:schemeClr val="accent6"/>
                </a:solidFill>
              </a:rPr>
              <a:t>Aim</a:t>
            </a:r>
            <a:r>
              <a:rPr lang="en-US" dirty="0" smtClean="0">
                <a:solidFill>
                  <a:schemeClr val="accent6"/>
                </a:solidFill>
              </a:rPr>
              <a:t>: To </a:t>
            </a:r>
            <a:r>
              <a:rPr lang="en-US" dirty="0">
                <a:solidFill>
                  <a:schemeClr val="accent6"/>
                </a:solidFill>
              </a:rPr>
              <a:t>study in depth the technical details of data center fundamentals and technologies. To contextualize an overview of how DC technologies fits into the wider field of cloud computing.</a:t>
            </a:r>
            <a:endParaRPr lang="en-GB" dirty="0">
              <a:solidFill>
                <a:schemeClr val="accent6"/>
              </a:solidFill>
            </a:endParaRPr>
          </a:p>
          <a:p>
            <a:pPr lvl="0"/>
            <a:endParaRPr lang="en-US" dirty="0" smtClean="0">
              <a:solidFill>
                <a:schemeClr val="tx1"/>
              </a:solidFill>
            </a:endParaRPr>
          </a:p>
          <a:p>
            <a:pPr lvl="0"/>
            <a:r>
              <a:rPr lang="en-US" dirty="0" smtClean="0">
                <a:solidFill>
                  <a:schemeClr val="tx1"/>
                </a:solidFill>
              </a:rPr>
              <a:t>Demonstrate </a:t>
            </a:r>
            <a:r>
              <a:rPr lang="en-US" dirty="0">
                <a:solidFill>
                  <a:schemeClr val="tx1"/>
                </a:solidFill>
              </a:rPr>
              <a:t>comprehensive and detailed theoretical knowledge of data center technologies and their deployment.</a:t>
            </a:r>
            <a:endParaRPr lang="en-GB" dirty="0">
              <a:solidFill>
                <a:schemeClr val="tx1"/>
              </a:solidFill>
            </a:endParaRPr>
          </a:p>
          <a:p>
            <a:pPr lvl="0"/>
            <a:r>
              <a:rPr lang="en-US" dirty="0">
                <a:solidFill>
                  <a:schemeClr val="tx1"/>
                </a:solidFill>
              </a:rPr>
              <a:t>Research how data center relates to the wider field of cloud computing and critically evaluate current and advancements in the field, including sustainability</a:t>
            </a:r>
            <a:r>
              <a:rPr lang="en-US" dirty="0"/>
              <a:t>.</a:t>
            </a:r>
            <a:endParaRPr lang="en-GB" dirty="0"/>
          </a:p>
          <a:p>
            <a:pPr marL="82296" indent="0">
              <a:buNone/>
            </a:pP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01430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5436" y="773477"/>
            <a:ext cx="3879122" cy="681836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latin typeface="Times New Roman"/>
                <a:cs typeface="Times New Roman"/>
              </a:rPr>
              <a:t>Course Contents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6059" y="1455313"/>
            <a:ext cx="7498080" cy="4871956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US" dirty="0">
                <a:solidFill>
                  <a:schemeClr val="tx1"/>
                </a:solidFill>
              </a:rPr>
              <a:t>LAN and SAN</a:t>
            </a:r>
            <a:endParaRPr lang="en-GB" sz="2800" dirty="0">
              <a:solidFill>
                <a:schemeClr val="tx1"/>
              </a:solidFill>
            </a:endParaRPr>
          </a:p>
          <a:p>
            <a:pPr lvl="0"/>
            <a:r>
              <a:rPr lang="en-US" dirty="0">
                <a:solidFill>
                  <a:schemeClr val="tx1"/>
                </a:solidFill>
              </a:rPr>
              <a:t>Introduction to server farm</a:t>
            </a:r>
            <a:endParaRPr lang="en-GB" sz="2800" dirty="0">
              <a:solidFill>
                <a:schemeClr val="tx1"/>
              </a:solidFill>
            </a:endParaRPr>
          </a:p>
          <a:p>
            <a:pPr lvl="3"/>
            <a:r>
              <a:rPr lang="en-US" dirty="0">
                <a:solidFill>
                  <a:schemeClr val="tx1"/>
                </a:solidFill>
              </a:rPr>
              <a:t>Data </a:t>
            </a:r>
            <a:r>
              <a:rPr lang="en-US" dirty="0" err="1">
                <a:solidFill>
                  <a:schemeClr val="tx1"/>
                </a:solidFill>
              </a:rPr>
              <a:t>centre</a:t>
            </a:r>
            <a:r>
              <a:rPr lang="en-US" dirty="0">
                <a:solidFill>
                  <a:schemeClr val="tx1"/>
                </a:solidFill>
              </a:rPr>
              <a:t> architecture </a:t>
            </a:r>
            <a:endParaRPr lang="en-GB" sz="2000" dirty="0">
              <a:solidFill>
                <a:schemeClr val="tx1"/>
              </a:solidFill>
            </a:endParaRPr>
          </a:p>
          <a:p>
            <a:pPr lvl="3"/>
            <a:r>
              <a:rPr lang="en-US" dirty="0">
                <a:solidFill>
                  <a:schemeClr val="tx1"/>
                </a:solidFill>
              </a:rPr>
              <a:t>Application architecture model</a:t>
            </a:r>
            <a:endParaRPr lang="en-GB" sz="2000" dirty="0">
              <a:solidFill>
                <a:schemeClr val="tx1"/>
              </a:solidFill>
            </a:endParaRPr>
          </a:p>
          <a:p>
            <a:pPr lvl="0"/>
            <a:r>
              <a:rPr lang="en-US" dirty="0">
                <a:solidFill>
                  <a:schemeClr val="tx1"/>
                </a:solidFill>
              </a:rPr>
              <a:t>Data </a:t>
            </a:r>
            <a:r>
              <a:rPr lang="en-US" dirty="0" err="1">
                <a:solidFill>
                  <a:schemeClr val="tx1"/>
                </a:solidFill>
              </a:rPr>
              <a:t>centre</a:t>
            </a:r>
            <a:r>
              <a:rPr lang="en-US" dirty="0">
                <a:solidFill>
                  <a:schemeClr val="tx1"/>
                </a:solidFill>
              </a:rPr>
              <a:t> network design</a:t>
            </a:r>
            <a:endParaRPr lang="en-GB" sz="2800" dirty="0">
              <a:solidFill>
                <a:schemeClr val="tx1"/>
              </a:solidFill>
            </a:endParaRPr>
          </a:p>
          <a:p>
            <a:pPr lvl="0"/>
            <a:r>
              <a:rPr lang="en-US" dirty="0">
                <a:solidFill>
                  <a:schemeClr val="tx1"/>
                </a:solidFill>
              </a:rPr>
              <a:t>Data </a:t>
            </a:r>
            <a:r>
              <a:rPr lang="en-US" dirty="0" err="1">
                <a:solidFill>
                  <a:schemeClr val="tx1"/>
                </a:solidFill>
              </a:rPr>
              <a:t>centre</a:t>
            </a:r>
            <a:r>
              <a:rPr lang="en-US" dirty="0">
                <a:solidFill>
                  <a:schemeClr val="tx1"/>
                </a:solidFill>
              </a:rPr>
              <a:t> topologies</a:t>
            </a:r>
            <a:endParaRPr lang="en-GB" sz="2800" dirty="0">
              <a:solidFill>
                <a:schemeClr val="tx1"/>
              </a:solidFill>
            </a:endParaRPr>
          </a:p>
          <a:p>
            <a:pPr lvl="0"/>
            <a:r>
              <a:rPr lang="en-US" dirty="0">
                <a:solidFill>
                  <a:schemeClr val="tx1"/>
                </a:solidFill>
              </a:rPr>
              <a:t>Fully redundant layer 2 and layer 3 design</a:t>
            </a:r>
            <a:endParaRPr lang="en-GB" sz="2800" dirty="0">
              <a:solidFill>
                <a:schemeClr val="tx1"/>
              </a:solidFill>
            </a:endParaRPr>
          </a:p>
          <a:p>
            <a:pPr lvl="0"/>
            <a:r>
              <a:rPr lang="en-US" dirty="0">
                <a:solidFill>
                  <a:schemeClr val="tx1"/>
                </a:solidFill>
              </a:rPr>
              <a:t>Server and application architecture</a:t>
            </a:r>
            <a:endParaRPr lang="en-GB" sz="2800" dirty="0">
              <a:solidFill>
                <a:schemeClr val="tx1"/>
              </a:solidFill>
            </a:endParaRPr>
          </a:p>
          <a:p>
            <a:pPr lvl="0"/>
            <a:r>
              <a:rPr lang="en-US" dirty="0">
                <a:solidFill>
                  <a:schemeClr val="tx1"/>
                </a:solidFill>
              </a:rPr>
              <a:t>Server load balancing</a:t>
            </a:r>
            <a:endParaRPr lang="en-GB" sz="2800" dirty="0">
              <a:solidFill>
                <a:schemeClr val="tx1"/>
              </a:solidFill>
            </a:endParaRPr>
          </a:p>
          <a:p>
            <a:pPr lvl="0"/>
            <a:r>
              <a:rPr lang="en-US" dirty="0">
                <a:solidFill>
                  <a:schemeClr val="tx1"/>
                </a:solidFill>
              </a:rPr>
              <a:t>Server farm protocols</a:t>
            </a:r>
            <a:endParaRPr lang="en-GB" sz="2800" dirty="0">
              <a:solidFill>
                <a:schemeClr val="tx1"/>
              </a:solidFill>
            </a:endParaRPr>
          </a:p>
          <a:p>
            <a:pPr lvl="0"/>
            <a:r>
              <a:rPr lang="en-US" dirty="0" smtClean="0">
                <a:solidFill>
                  <a:schemeClr val="tx1"/>
                </a:solidFill>
              </a:rPr>
              <a:t>The </a:t>
            </a:r>
            <a:r>
              <a:rPr lang="en-US" dirty="0">
                <a:solidFill>
                  <a:schemeClr val="tx1"/>
                </a:solidFill>
              </a:rPr>
              <a:t>sustainable data </a:t>
            </a:r>
            <a:r>
              <a:rPr lang="en-US" dirty="0" err="1">
                <a:solidFill>
                  <a:schemeClr val="tx1"/>
                </a:solidFill>
              </a:rPr>
              <a:t>centre</a:t>
            </a:r>
            <a:endParaRPr lang="en-GB" sz="2800" dirty="0">
              <a:solidFill>
                <a:schemeClr val="tx1"/>
              </a:solidFill>
            </a:endParaRPr>
          </a:p>
          <a:p>
            <a:pPr lvl="0"/>
            <a:endParaRPr lang="en-GB" sz="2000" dirty="0">
              <a:solidFill>
                <a:schemeClr val="tx1"/>
              </a:solidFill>
            </a:endParaRPr>
          </a:p>
          <a:p>
            <a:pPr lvl="0"/>
            <a:endParaRPr lang="en-GB" sz="2000" dirty="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1624992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556238"/>
            <a:ext cx="8042276" cy="1336956"/>
          </a:xfrm>
        </p:spPr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Assessment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2219615"/>
            <a:ext cx="7881897" cy="3045558"/>
          </a:xfrm>
        </p:spPr>
        <p:txBody>
          <a:bodyPr>
            <a:normAutofit/>
          </a:bodyPr>
          <a:lstStyle/>
          <a:p>
            <a:pPr algn="ctr"/>
            <a:r>
              <a:rPr lang="en-US" dirty="0" smtClean="0">
                <a:solidFill>
                  <a:schemeClr val="tx1"/>
                </a:solidFill>
                <a:latin typeface="Times New Roman"/>
                <a:cs typeface="Times New Roman"/>
              </a:rPr>
              <a:t>Coursework 50</a:t>
            </a:r>
            <a:r>
              <a:rPr lang="en-US" dirty="0" smtClean="0">
                <a:solidFill>
                  <a:schemeClr val="tx1"/>
                </a:solidFill>
                <a:latin typeface="Times New Roman"/>
                <a:cs typeface="Times New Roman"/>
              </a:rPr>
              <a:t>% - 24/03/2017</a:t>
            </a:r>
            <a:endParaRPr lang="en-US" dirty="0" smtClean="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 algn="ctr"/>
            <a:r>
              <a:rPr lang="en-US" dirty="0" smtClean="0">
                <a:solidFill>
                  <a:schemeClr val="tx1"/>
                </a:solidFill>
                <a:latin typeface="Times New Roman"/>
                <a:cs typeface="Times New Roman"/>
              </a:rPr>
              <a:t>Exam </a:t>
            </a:r>
            <a:r>
              <a:rPr lang="en-US" dirty="0" smtClean="0">
                <a:solidFill>
                  <a:schemeClr val="tx1"/>
                </a:solidFill>
                <a:latin typeface="Times New Roman"/>
                <a:cs typeface="Times New Roman"/>
              </a:rPr>
              <a:t>50</a:t>
            </a:r>
            <a:r>
              <a:rPr lang="en-US" dirty="0" smtClean="0">
                <a:solidFill>
                  <a:schemeClr val="tx1"/>
                </a:solidFill>
                <a:latin typeface="Times New Roman"/>
                <a:cs typeface="Times New Roman"/>
              </a:rPr>
              <a:t>% - May 2017</a:t>
            </a:r>
            <a:endParaRPr lang="en-US" dirty="0" smtClean="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 lvl="1" algn="ctr">
              <a:buNone/>
            </a:pPr>
            <a:endParaRPr lang="en-US" dirty="0" smtClean="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 lvl="1" algn="ctr">
              <a:buNone/>
            </a:pPr>
            <a:endParaRPr lang="en-US" dirty="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4831566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311540"/>
            <a:ext cx="8042276" cy="1336956"/>
          </a:xfrm>
        </p:spPr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Contact info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7887" y="1841679"/>
            <a:ext cx="7303664" cy="4101922"/>
          </a:xfrm>
        </p:spPr>
        <p:txBody>
          <a:bodyPr/>
          <a:lstStyle/>
          <a:p>
            <a:pPr marL="82296" indent="0">
              <a:buNone/>
            </a:pPr>
            <a:r>
              <a:rPr lang="en-US" smtClean="0">
                <a:solidFill>
                  <a:schemeClr val="tx1"/>
                </a:solidFill>
                <a:latin typeface="Times New Roman"/>
                <a:cs typeface="Times New Roman"/>
              </a:rPr>
              <a:t>Dr Kapilan </a:t>
            </a:r>
            <a:r>
              <a:rPr lang="en-US" dirty="0" smtClean="0">
                <a:solidFill>
                  <a:schemeClr val="tx1"/>
                </a:solidFill>
                <a:latin typeface="Times New Roman"/>
                <a:cs typeface="Times New Roman"/>
              </a:rPr>
              <a:t>Radhakrishnan</a:t>
            </a:r>
          </a:p>
          <a:p>
            <a:pPr marL="82296" indent="0">
              <a:buNone/>
            </a:pPr>
            <a:r>
              <a:rPr lang="en-US" dirty="0" smtClean="0">
                <a:solidFill>
                  <a:schemeClr val="tx1"/>
                </a:solidFill>
                <a:latin typeface="Times New Roman"/>
                <a:cs typeface="Times New Roman"/>
              </a:rPr>
              <a:t>MH504 </a:t>
            </a:r>
          </a:p>
          <a:p>
            <a:pPr marL="82296" indent="0">
              <a:buNone/>
            </a:pPr>
            <a:r>
              <a:rPr lang="en-US" dirty="0" smtClean="0">
                <a:solidFill>
                  <a:schemeClr val="tx1"/>
                </a:solidFill>
                <a:latin typeface="Times New Roman"/>
                <a:cs typeface="Times New Roman"/>
              </a:rPr>
              <a:t>Email</a:t>
            </a:r>
            <a:r>
              <a:rPr lang="en-US" dirty="0" smtClean="0">
                <a:solidFill>
                  <a:schemeClr val="accent6">
                    <a:lumMod val="50000"/>
                  </a:schemeClr>
                </a:solidFill>
                <a:latin typeface="Times New Roman"/>
                <a:cs typeface="Times New Roman"/>
              </a:rPr>
              <a:t>: </a:t>
            </a:r>
            <a:r>
              <a:rPr lang="en-US" u="sng" dirty="0" smtClean="0">
                <a:solidFill>
                  <a:schemeClr val="accent6">
                    <a:lumMod val="50000"/>
                  </a:schemeClr>
                </a:solidFill>
                <a:latin typeface="Times New Roman"/>
                <a:cs typeface="Times New Roman"/>
                <a:hlinkClick r:id="rId2"/>
              </a:rPr>
              <a:t>kapilan.radhakrishnan@uwtsd.ac.uk</a:t>
            </a:r>
            <a:endParaRPr lang="en-US" u="sng" dirty="0" smtClean="0">
              <a:solidFill>
                <a:schemeClr val="accent6">
                  <a:lumMod val="50000"/>
                </a:schemeClr>
              </a:solidFill>
              <a:latin typeface="Times New Roman"/>
              <a:cs typeface="Times New Roman"/>
            </a:endParaRPr>
          </a:p>
          <a:p>
            <a:pPr marL="82296" indent="0">
              <a:buNone/>
            </a:pPr>
            <a:r>
              <a:rPr lang="en-US" dirty="0" smtClean="0">
                <a:solidFill>
                  <a:schemeClr val="tx1"/>
                </a:solidFill>
                <a:latin typeface="Times New Roman"/>
                <a:cs typeface="Times New Roman"/>
              </a:rPr>
              <a:t>Tel: 01792 418154</a:t>
            </a:r>
          </a:p>
        </p:txBody>
      </p:sp>
    </p:spTree>
    <p:extLst>
      <p:ext uri="{BB962C8B-B14F-4D97-AF65-F5344CB8AC3E}">
        <p14:creationId xmlns:p14="http://schemas.microsoft.com/office/powerpoint/2010/main" val="34143236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1438</TotalTime>
  <Words>146</Words>
  <Application>Microsoft Office PowerPoint</Application>
  <PresentationFormat>On-screen Show (4:3)</PresentationFormat>
  <Paragraphs>26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ＭＳ Ｐゴシック</vt:lpstr>
      <vt:lpstr>Arial</vt:lpstr>
      <vt:lpstr>Calibri</vt:lpstr>
      <vt:lpstr>News Gothic MT</vt:lpstr>
      <vt:lpstr>Times New Roman</vt:lpstr>
      <vt:lpstr>Wingdings 2</vt:lpstr>
      <vt:lpstr>Breeze</vt:lpstr>
      <vt:lpstr>Data Centre Technologies</vt:lpstr>
      <vt:lpstr>Learning Outcomes</vt:lpstr>
      <vt:lpstr>Course Contents</vt:lpstr>
      <vt:lpstr>Assessment</vt:lpstr>
      <vt:lpstr>Contact info</vt:lpstr>
    </vt:vector>
  </TitlesOfParts>
  <Company>Swansea Metropolitan University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Radhakrishnan, Kapilan</cp:lastModifiedBy>
  <cp:revision>79</cp:revision>
  <dcterms:created xsi:type="dcterms:W3CDTF">2011-10-03T10:20:59Z</dcterms:created>
  <dcterms:modified xsi:type="dcterms:W3CDTF">2017-01-27T10:50:38Z</dcterms:modified>
</cp:coreProperties>
</file>