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56" r:id="rId5"/>
    <p:sldId id="283" r:id="rId6"/>
    <p:sldId id="302" r:id="rId7"/>
    <p:sldId id="319" r:id="rId8"/>
    <p:sldId id="326" r:id="rId9"/>
    <p:sldId id="296" r:id="rId10"/>
    <p:sldId id="303" r:id="rId11"/>
    <p:sldId id="292" r:id="rId12"/>
    <p:sldId id="321" r:id="rId13"/>
    <p:sldId id="322" r:id="rId14"/>
    <p:sldId id="323" r:id="rId15"/>
    <p:sldId id="329" r:id="rId16"/>
    <p:sldId id="327" r:id="rId17"/>
    <p:sldId id="325" r:id="rId18"/>
    <p:sldId id="328" r:id="rId19"/>
  </p:sldIdLst>
  <p:sldSz cx="9144000" cy="6858000" type="screen4x3"/>
  <p:notesSz cx="6865938" cy="95408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userDrawn="1">
          <p15:clr>
            <a:srgbClr val="A4A3A4"/>
          </p15:clr>
        </p15:guide>
        <p15:guide id="2" pos="2163"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282E8C-99CB-4E1E-A031-E9EABDE2F179}" v="2451" dt="2021-05-12T14:58:18.0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12"/>
    <p:restoredTop sz="72362" autoAdjust="0"/>
  </p:normalViewPr>
  <p:slideViewPr>
    <p:cSldViewPr>
      <p:cViewPr varScale="1">
        <p:scale>
          <a:sx n="82" d="100"/>
          <a:sy n="82" d="100"/>
        </p:scale>
        <p:origin x="2070"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GB"/>
          </a:p>
        </p:txBody>
      </p:sp>
      <p:sp>
        <p:nvSpPr>
          <p:cNvPr id="3" name="Date Placeholder 2"/>
          <p:cNvSpPr>
            <a:spLocks noGrp="1"/>
          </p:cNvSpPr>
          <p:nvPr>
            <p:ph type="dt" sz="quarter" idx="1"/>
          </p:nvPr>
        </p:nvSpPr>
        <p:spPr>
          <a:xfrm>
            <a:off x="3889109" y="0"/>
            <a:ext cx="2975240" cy="477044"/>
          </a:xfrm>
          <a:prstGeom prst="rect">
            <a:avLst/>
          </a:prstGeom>
        </p:spPr>
        <p:txBody>
          <a:bodyPr vert="horz" lIns="93744" tIns="46872" rIns="93744" bIns="46872" rtlCol="0"/>
          <a:lstStyle>
            <a:lvl1pPr algn="r">
              <a:defRPr sz="1200"/>
            </a:lvl1pPr>
          </a:lstStyle>
          <a:p>
            <a:fld id="{96D292DE-8B7A-4254-AA83-74C1F4DD4AF0}" type="datetimeFigureOut">
              <a:rPr lang="en-GB" smtClean="0"/>
              <a:t>24/01/2022</a:t>
            </a:fld>
            <a:endParaRPr lang="en-GB"/>
          </a:p>
        </p:txBody>
      </p:sp>
      <p:sp>
        <p:nvSpPr>
          <p:cNvPr id="4" name="Footer Placeholder 3"/>
          <p:cNvSpPr>
            <a:spLocks noGrp="1"/>
          </p:cNvSpPr>
          <p:nvPr>
            <p:ph type="ftr" sz="quarter" idx="2"/>
          </p:nvPr>
        </p:nvSpPr>
        <p:spPr>
          <a:xfrm>
            <a:off x="0" y="9062175"/>
            <a:ext cx="2975240" cy="477044"/>
          </a:xfrm>
          <a:prstGeom prst="rect">
            <a:avLst/>
          </a:prstGeom>
        </p:spPr>
        <p:txBody>
          <a:bodyPr vert="horz" lIns="93744" tIns="46872" rIns="93744" bIns="46872" rtlCol="0" anchor="b"/>
          <a:lstStyle>
            <a:lvl1pPr algn="l">
              <a:defRPr sz="1200"/>
            </a:lvl1pPr>
          </a:lstStyle>
          <a:p>
            <a:endParaRPr lang="en-GB"/>
          </a:p>
        </p:txBody>
      </p:sp>
      <p:sp>
        <p:nvSpPr>
          <p:cNvPr id="5" name="Slide Number Placeholder 4"/>
          <p:cNvSpPr>
            <a:spLocks noGrp="1"/>
          </p:cNvSpPr>
          <p:nvPr>
            <p:ph type="sldNum" sz="quarter" idx="3"/>
          </p:nvPr>
        </p:nvSpPr>
        <p:spPr>
          <a:xfrm>
            <a:off x="3889109" y="9062175"/>
            <a:ext cx="2975240" cy="477044"/>
          </a:xfrm>
          <a:prstGeom prst="rect">
            <a:avLst/>
          </a:prstGeom>
        </p:spPr>
        <p:txBody>
          <a:bodyPr vert="horz" lIns="93744" tIns="46872" rIns="93744" bIns="4687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US"/>
          </a:p>
        </p:txBody>
      </p:sp>
      <p:sp>
        <p:nvSpPr>
          <p:cNvPr id="3" name="Date Placeholder 2"/>
          <p:cNvSpPr>
            <a:spLocks noGrp="1"/>
          </p:cNvSpPr>
          <p:nvPr>
            <p:ph type="dt" idx="1"/>
          </p:nvPr>
        </p:nvSpPr>
        <p:spPr>
          <a:xfrm>
            <a:off x="3889109" y="0"/>
            <a:ext cx="2975240" cy="477044"/>
          </a:xfrm>
          <a:prstGeom prst="rect">
            <a:avLst/>
          </a:prstGeom>
        </p:spPr>
        <p:txBody>
          <a:bodyPr vert="horz" lIns="93744" tIns="46872" rIns="93744" bIns="46872" rtlCol="0"/>
          <a:lstStyle>
            <a:lvl1pPr algn="r">
              <a:defRPr sz="1200"/>
            </a:lvl1pPr>
          </a:lstStyle>
          <a:p>
            <a:fld id="{42C52AA0-F73F-F045-97A6-855AB18EE645}" type="datetimeFigureOut">
              <a:rPr lang="en-US" smtClean="0"/>
              <a:t>1/24/2022</a:t>
            </a:fld>
            <a:endParaRPr lang="en-US"/>
          </a:p>
        </p:txBody>
      </p:sp>
      <p:sp>
        <p:nvSpPr>
          <p:cNvPr id="4" name="Slide Image Placeholder 3"/>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endParaRPr lang="en-US"/>
          </a:p>
        </p:txBody>
      </p:sp>
      <p:sp>
        <p:nvSpPr>
          <p:cNvPr id="5" name="Notes Placeholder 4"/>
          <p:cNvSpPr>
            <a:spLocks noGrp="1"/>
          </p:cNvSpPr>
          <p:nvPr>
            <p:ph type="body" sz="quarter" idx="3"/>
          </p:nvPr>
        </p:nvSpPr>
        <p:spPr>
          <a:xfrm>
            <a:off x="686594" y="4531916"/>
            <a:ext cx="5492750" cy="4293394"/>
          </a:xfrm>
          <a:prstGeom prst="rect">
            <a:avLst/>
          </a:prstGeom>
        </p:spPr>
        <p:txBody>
          <a:bodyPr vert="horz" lIns="93744" tIns="46872" rIns="93744" bIns="46872"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062175"/>
            <a:ext cx="2975240" cy="477044"/>
          </a:xfrm>
          <a:prstGeom prst="rect">
            <a:avLst/>
          </a:prstGeom>
        </p:spPr>
        <p:txBody>
          <a:bodyPr vert="horz" lIns="93744" tIns="46872" rIns="93744" bIns="46872" rtlCol="0" anchor="b"/>
          <a:lstStyle>
            <a:lvl1pPr algn="l">
              <a:defRPr sz="1200"/>
            </a:lvl1pPr>
          </a:lstStyle>
          <a:p>
            <a:endParaRPr lang="en-US"/>
          </a:p>
        </p:txBody>
      </p:sp>
      <p:sp>
        <p:nvSpPr>
          <p:cNvPr id="7" name="Slide Number Placeholder 6"/>
          <p:cNvSpPr>
            <a:spLocks noGrp="1"/>
          </p:cNvSpPr>
          <p:nvPr>
            <p:ph type="sldNum" sz="quarter" idx="5"/>
          </p:nvPr>
        </p:nvSpPr>
        <p:spPr>
          <a:xfrm>
            <a:off x="3889109" y="9062175"/>
            <a:ext cx="2975240" cy="477044"/>
          </a:xfrm>
          <a:prstGeom prst="rect">
            <a:avLst/>
          </a:prstGeom>
        </p:spPr>
        <p:txBody>
          <a:bodyPr vert="horz" lIns="93744" tIns="46872" rIns="93744" bIns="46872"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mailto:BirminghamITServiceDesk@uwtsd.ac.uk" TargetMode="External"/><Relationship Id="rId3" Type="http://schemas.openxmlformats.org/officeDocument/2006/relationships/hyperlink" Target="mailto:birminghamadmissions@uwtsd.ac.uk" TargetMode="External"/><Relationship Id="rId7" Type="http://schemas.openxmlformats.org/officeDocument/2006/relationships/hyperlink" Target="mailto:disability.birmingham@uwtsd.ac.uk"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mailto:careers@uwtsd.ac.uk" TargetMode="External"/><Relationship Id="rId5" Type="http://schemas.openxmlformats.org/officeDocument/2006/relationships/hyperlink" Target="mailto:birminghamstudentservice@uwtsd.ac.uk" TargetMode="External"/><Relationship Id="rId4" Type="http://schemas.openxmlformats.org/officeDocument/2006/relationships/hyperlink" Target="mailto:birminghamassessments@uwtsd.ac.uk" TargetMode="External"/><Relationship Id="rId9" Type="http://schemas.openxmlformats.org/officeDocument/2006/relationships/hyperlink" Target="https://eur01.safelinks.protection.outlook.com/?url=https%3A%2F%2Fwww.uwtsd.ac.uk%2Facademic-office%2Facademic-quality-handbook%2F&amp;data=04%7C01%7C%7C65041147c13c4aab7c3808d8b339c741%7C4e0f11f9046e45059cb8db2152311e21%7C0%7C0%7C637456408429565803%7CUnknown%7CTWFpbGZsb3d8eyJWIjoiMC4wLjAwMDAiLCJQIjoiV2luMzIiLCJBTiI6Ik1haWwiLCJXVCI6Mn0%3D%7C1000&amp;sdata=dRjXGhL%2BpLqJ202RLwlRI8nksE6bj%2BWYv89pTcOglZc%3D&amp;reserved=0"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313230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solidFill>
                  <a:srgbClr val="000000"/>
                </a:solidFill>
                <a:latin typeface="Calibri" panose="020F0502020204030204" pitchFamily="34" charset="0"/>
              </a:rPr>
              <a:t>Professional Service Contact Details</a:t>
            </a:r>
          </a:p>
          <a:p>
            <a:pPr fontAlgn="base"/>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0121 229 3000 - the Operations Team will forward requests to specific departments</a:t>
            </a:r>
            <a:br>
              <a:rPr lang="en-GB" dirty="0">
                <a:solidFill>
                  <a:srgbClr val="000000"/>
                </a:solidFill>
                <a:latin typeface="Calibri" panose="020F0502020204030204" pitchFamily="34" charset="0"/>
              </a:rPr>
            </a:b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Admissions - </a:t>
            </a:r>
            <a:r>
              <a:rPr lang="en-GB" dirty="0">
                <a:solidFill>
                  <a:srgbClr val="201F1E"/>
                </a:solidFill>
                <a:latin typeface="Calibri" panose="020F0502020204030204" pitchFamily="34" charset="0"/>
                <a:hlinkClick r:id="rId3" tooltip="birminghamadmissions@uwtsd.ac.uk"/>
              </a:rPr>
              <a:t>birminghamadmissions@uwtsd.ac.uk</a:t>
            </a:r>
            <a:endParaRPr lang="en-GB" dirty="0">
              <a:solidFill>
                <a:srgbClr val="201F1E"/>
              </a:solidFill>
              <a:latin typeface="Calibri" panose="020F0502020204030204" pitchFamily="34" charset="0"/>
            </a:endParaRPr>
          </a:p>
          <a:p>
            <a:pPr fontAlgn="base">
              <a:buFont typeface="Arial" panose="020B0604020202020204" pitchFamily="34" charset="0"/>
              <a:buChar char="•"/>
            </a:pP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Assessments - </a:t>
            </a:r>
            <a:r>
              <a:rPr lang="en-GB" dirty="0">
                <a:solidFill>
                  <a:srgbClr val="201F1E"/>
                </a:solidFill>
                <a:latin typeface="Calibri" panose="020F0502020204030204" pitchFamily="34" charset="0"/>
                <a:hlinkClick r:id="rId4" tooltip="birminghamassessments@uwtsd.ac.uk"/>
              </a:rPr>
              <a:t>birminghamassessments@uwtsd.ac.uk</a:t>
            </a:r>
            <a:endParaRPr lang="en-GB" dirty="0">
              <a:solidFill>
                <a:srgbClr val="201F1E"/>
              </a:solidFill>
              <a:latin typeface="Calibri" panose="020F0502020204030204" pitchFamily="34" charset="0"/>
            </a:endParaRPr>
          </a:p>
          <a:p>
            <a:pPr fontAlgn="base">
              <a:buFont typeface="Arial" panose="020B0604020202020204" pitchFamily="34" charset="0"/>
              <a:buChar char="•"/>
            </a:pP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sz="1100" dirty="0">
                <a:solidFill>
                  <a:srgbClr val="201F1E"/>
                </a:solidFill>
                <a:latin typeface="calibri" panose="020F0502020204030204" pitchFamily="34" charset="0"/>
              </a:rPr>
              <a:t>Student Services - </a:t>
            </a:r>
            <a:r>
              <a:rPr lang="en-GB" sz="1100" dirty="0">
                <a:solidFill>
                  <a:srgbClr val="201F1E"/>
                </a:solidFill>
                <a:latin typeface="calibri" panose="020F0502020204030204" pitchFamily="34" charset="0"/>
                <a:hlinkClick r:id="rId5" tooltip="birminghamstudentservice@uwtsd.ac.uk"/>
              </a:rPr>
              <a:t>birminghamstudentservice@uwtsd.ac.uk</a:t>
            </a:r>
            <a:br>
              <a:rPr lang="en-GB" dirty="0">
                <a:solidFill>
                  <a:srgbClr val="201F1E"/>
                </a:solidFill>
                <a:latin typeface="Calibri" panose="020F0502020204030204" pitchFamily="34" charset="0"/>
              </a:rPr>
            </a:b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Careers - currently </a:t>
            </a:r>
            <a:r>
              <a:rPr lang="en-GB" dirty="0">
                <a:solidFill>
                  <a:srgbClr val="201F1E"/>
                </a:solidFill>
                <a:latin typeface="Calibri" panose="020F0502020204030204" pitchFamily="34" charset="0"/>
                <a:hlinkClick r:id="rId6" tooltip="careers@uwtsd.ac.uk"/>
              </a:rPr>
              <a:t>careers@uwtsd.ac.uk</a:t>
            </a:r>
            <a:r>
              <a:rPr lang="en-GB" dirty="0">
                <a:solidFill>
                  <a:srgbClr val="201F1E"/>
                </a:solidFill>
                <a:latin typeface="Calibri" panose="020F0502020204030204" pitchFamily="34" charset="0"/>
              </a:rPr>
              <a:t> (usually careers.birmingham@uwtsd.ac.uk)</a:t>
            </a:r>
          </a:p>
          <a:p>
            <a:pPr fontAlgn="base">
              <a:buFont typeface="Arial" panose="020B0604020202020204" pitchFamily="34" charset="0"/>
              <a:buChar char="•"/>
            </a:pP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Disability Support - </a:t>
            </a:r>
            <a:r>
              <a:rPr lang="en-GB" dirty="0">
                <a:solidFill>
                  <a:srgbClr val="201F1E"/>
                </a:solidFill>
                <a:latin typeface="Calibri" panose="020F0502020204030204" pitchFamily="34" charset="0"/>
                <a:hlinkClick r:id="rId7" tooltip="disability.birmingham@uwtsd.ac.uk"/>
              </a:rPr>
              <a:t>disability.birmingham@uwtsd.ac.uk</a:t>
            </a:r>
            <a:endParaRPr lang="en-GB" dirty="0">
              <a:solidFill>
                <a:srgbClr val="201F1E"/>
              </a:solidFill>
              <a:latin typeface="Calibri" panose="020F0502020204030204" pitchFamily="34" charset="0"/>
            </a:endParaRPr>
          </a:p>
          <a:p>
            <a:pPr fontAlgn="base">
              <a:buFont typeface="Arial" panose="020B0604020202020204" pitchFamily="34" charset="0"/>
              <a:buChar char="•"/>
            </a:pP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201F1E"/>
                </a:solidFill>
                <a:latin typeface="Calibri" panose="020F0502020204030204" pitchFamily="34" charset="0"/>
              </a:rPr>
              <a:t>IT - </a:t>
            </a:r>
            <a:r>
              <a:rPr lang="en-GB" dirty="0">
                <a:solidFill>
                  <a:srgbClr val="201F1E"/>
                </a:solidFill>
                <a:latin typeface="Calibri" panose="020F0502020204030204" pitchFamily="34" charset="0"/>
                <a:hlinkClick r:id="rId8"/>
              </a:rPr>
              <a:t>BirminghamITServiceDesk@uwtsd.ac.uk</a:t>
            </a:r>
            <a:r>
              <a:rPr lang="en-GB" dirty="0">
                <a:solidFill>
                  <a:srgbClr val="000000"/>
                </a:solidFill>
                <a:latin typeface="Calibri" panose="020F0502020204030204" pitchFamily="34" charset="0"/>
              </a:rPr>
              <a:t> </a:t>
            </a:r>
          </a:p>
          <a:p>
            <a:pPr fontAlgn="base">
              <a:buFont typeface="Arial" panose="020B0604020202020204" pitchFamily="34" charset="0"/>
              <a:buNone/>
            </a:pPr>
            <a:endParaRPr lang="en-GB" dirty="0">
              <a:solidFill>
                <a:srgbClr val="000000"/>
              </a:solidFill>
              <a:latin typeface="Calibri" panose="020F0502020204030204" pitchFamily="34" charset="0"/>
            </a:endParaRPr>
          </a:p>
          <a:p>
            <a:pPr fontAlgn="base"/>
            <a:r>
              <a:rPr lang="en-GB" b="1" dirty="0">
                <a:solidFill>
                  <a:srgbClr val="000000"/>
                </a:solidFill>
                <a:latin typeface="Calibri" panose="020F0502020204030204" pitchFamily="34" charset="0"/>
              </a:rPr>
              <a:t>Policies</a:t>
            </a: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000000"/>
                </a:solidFill>
                <a:latin typeface="Calibri" panose="020F0502020204030204" pitchFamily="34" charset="0"/>
                <a:hlinkClick r:id="rId9" tooltip="Original URL: https://www.uwtsd.ac.uk/academic-office/academic-quality-handbook/. Click or tap if you trust this link."/>
              </a:rPr>
              <a:t>Academic Quality Handbook</a:t>
            </a:r>
            <a:endParaRPr lang="en-GB" dirty="0">
              <a:solidFill>
                <a:srgbClr val="000000"/>
              </a:solidFill>
              <a:latin typeface="Calibri" panose="020F0502020204030204" pitchFamily="34" charset="0"/>
            </a:endParaRPr>
          </a:p>
          <a:p>
            <a:pPr fontAlgn="base">
              <a:buFont typeface="Arial" panose="020B0604020202020204" pitchFamily="34" charset="0"/>
              <a:buChar char="•"/>
            </a:pPr>
            <a:r>
              <a:rPr lang="en-GB" dirty="0">
                <a:solidFill>
                  <a:srgbClr val="000000"/>
                </a:solidFill>
                <a:latin typeface="Calibri" panose="020F0502020204030204" pitchFamily="34" charset="0"/>
              </a:rPr>
              <a:t>Student Code of Conduct </a:t>
            </a:r>
          </a:p>
          <a:p>
            <a:pPr fontAlgn="base">
              <a:buFont typeface="Arial" panose="020B0604020202020204" pitchFamily="34" charset="0"/>
              <a:buChar char="•"/>
            </a:pPr>
            <a:r>
              <a:rPr lang="en-GB" dirty="0">
                <a:solidFill>
                  <a:srgbClr val="000000"/>
                </a:solidFill>
                <a:latin typeface="Calibri" panose="020F0502020204030204" pitchFamily="34" charset="0"/>
              </a:rPr>
              <a:t>Virtual Code of Conduct </a:t>
            </a:r>
          </a:p>
          <a:p>
            <a:pPr fontAlgn="base">
              <a:buFont typeface="Arial" panose="020B0604020202020204" pitchFamily="34" charset="0"/>
              <a:buChar char="•"/>
            </a:pPr>
            <a:r>
              <a:rPr lang="en-GB" dirty="0">
                <a:solidFill>
                  <a:srgbClr val="000000"/>
                </a:solidFill>
                <a:latin typeface="Calibri" panose="020F0502020204030204" pitchFamily="34" charset="0"/>
              </a:rPr>
              <a:t>Extenuating Circumstances </a:t>
            </a:r>
          </a:p>
          <a:p>
            <a:br>
              <a:rPr lang="en-GB" dirty="0">
                <a:solidFill>
                  <a:srgbClr val="000000"/>
                </a:solidFill>
                <a:latin typeface="Calibri" panose="020F0502020204030204" pitchFamily="34" charset="0"/>
              </a:rPr>
            </a:b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278206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4229190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1239891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68721">
              <a:defRPr/>
            </a:pPr>
            <a:endParaRPr lang="en-GB"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1737571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Unit 1 Brand You (Purpose and Proposition) One of the first steps in developing a personal brand is defining your values and what you stand for. You want to end up with a personal brand which is truly you and which appeals to your audience. Your ‘why’ is what makes you tick – what gets you out of bed. Knowing why you do what you do – and reminding yourself of it – helps you deal with the peaks and troughs that are part of life. It’s really empowering and </a:t>
            </a:r>
            <a:r>
              <a:rPr lang="en-US" dirty="0" err="1"/>
              <a:t>energising</a:t>
            </a:r>
            <a:r>
              <a:rPr lang="en-US" dirty="0"/>
              <a:t> to identify your why and to use it as part of your story. Topics 1 and 2 will help you to think about your purpose and how this contributes to future success, whilst topics 3 and 4 will support in the discovery of skills you have that make up your unique proposition</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3763693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Unit 2 It’s a Small World (People) Though there is negativity associated with the term, ‘It’s not what you know, it’s who you know’, there is no denying that your personal network of contacts will have an influence on growth in your status and pave the way for better opportunities in your career. Your connections are powerful! Having a good quality network is the key tool to growth in a resourceful career. In this unit you will learn about how networks are formed and the importance of developing open, deep and diverse networks.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53082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Unit 3 Opportunity Knocks (Packaging) You never get a second chance to make a first impression. Will Rogers – Author and Actor “There is a very, very fine line between success and failure... it is about being constantly hammered and coming back from the hard times and low moments.” Robbie </a:t>
            </a:r>
            <a:r>
              <a:rPr lang="en-US" dirty="0" err="1"/>
              <a:t>Brozin</a:t>
            </a:r>
            <a:r>
              <a:rPr lang="en-US" dirty="0"/>
              <a:t>, </a:t>
            </a:r>
            <a:r>
              <a:rPr lang="en-US" dirty="0" err="1"/>
              <a:t>Nandos</a:t>
            </a:r>
            <a:r>
              <a:rPr lang="en-US" dirty="0"/>
              <a:t> How we package ourselves communicates who we are through: • Appearance • Voice • Body Language • CV • Blogs and other online platforms In this unit you will be supported to develop a mindset and tools to present the best version of yourself, positioning yourself to take advantage of opportunities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30492368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successful people are those who - despite being knocked back - return to reinforce their message with more power and meaning continuously. Maintaining focus on what you want to achieve takes resilience, grit and sometimes inspiration. This unit will introduce you to the techniques for overcoming limiting beliefs, developing grit resilience and how you can seek inspiration from others when things might not be going your way. </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62548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2563432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oublog/view.php?id=324542" TargetMode="External"/><Relationship Id="rId2" Type="http://schemas.openxmlformats.org/officeDocument/2006/relationships/hyperlink" Target="https://moodle.uwtsd.ac.uk/mod/forum/view.php?id=324541" TargetMode="External"/><Relationship Id="rId1" Type="http://schemas.openxmlformats.org/officeDocument/2006/relationships/slideLayout" Target="../slideLayouts/slideLayout7.xml"/><Relationship Id="rId5" Type="http://schemas.openxmlformats.org/officeDocument/2006/relationships/hyperlink" Target="https://moodle.uwtsd.ac.uk/mod/url/view.php?id=324544&amp;redirect=1" TargetMode="Externa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755576" y="3429000"/>
            <a:ext cx="7560840" cy="2304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395536" y="404664"/>
            <a:ext cx="8352928" cy="4680520"/>
          </a:xfrm>
        </p:spPr>
        <p:txBody>
          <a:bodyPr>
            <a:normAutofit fontScale="90000"/>
          </a:bodyPr>
          <a:lstStyle/>
          <a:p>
            <a:r>
              <a:rPr lang="en-GB" dirty="0"/>
              <a:t> </a:t>
            </a:r>
            <a:br>
              <a:rPr lang="en-GB" dirty="0"/>
            </a:br>
            <a:br>
              <a:rPr lang="en-GB" dirty="0"/>
            </a:br>
            <a:r>
              <a:rPr lang="en-GB" sz="4000" b="1" dirty="0">
                <a:solidFill>
                  <a:schemeClr val="accent2">
                    <a:lumMod val="20000"/>
                    <a:lumOff val="80000"/>
                  </a:schemeClr>
                </a:solidFill>
              </a:rPr>
              <a:t>BSc in Health &amp; Social Care</a:t>
            </a:r>
            <a:br>
              <a:rPr lang="en-GB" sz="3100" b="1" dirty="0">
                <a:solidFill>
                  <a:schemeClr val="accent2">
                    <a:lumMod val="20000"/>
                    <a:lumOff val="80000"/>
                  </a:schemeClr>
                </a:solidFill>
              </a:rPr>
            </a:br>
            <a:r>
              <a:rPr lang="en-GB" sz="3100" b="1" dirty="0">
                <a:solidFill>
                  <a:schemeClr val="accent2">
                    <a:lumMod val="20000"/>
                    <a:lumOff val="80000"/>
                  </a:schemeClr>
                </a:solidFill>
              </a:rPr>
              <a:t> </a:t>
            </a:r>
            <a:br>
              <a:rPr lang="en-GB" sz="3100" b="1" dirty="0">
                <a:solidFill>
                  <a:schemeClr val="accent2">
                    <a:lumMod val="20000"/>
                    <a:lumOff val="80000"/>
                  </a:schemeClr>
                </a:solidFill>
              </a:rPr>
            </a:br>
            <a:r>
              <a:rPr lang="en-GB" sz="3100" b="1" dirty="0">
                <a:solidFill>
                  <a:schemeClr val="accent2">
                    <a:lumMod val="20000"/>
                    <a:lumOff val="80000"/>
                  </a:schemeClr>
                </a:solidFill>
              </a:rPr>
              <a:t>Changemakers – Building your Personal Brand for Sustainable Employment </a:t>
            </a:r>
            <a:br>
              <a:rPr lang="en-GB" sz="4000" b="1" dirty="0">
                <a:solidFill>
                  <a:schemeClr val="accent2">
                    <a:lumMod val="20000"/>
                    <a:lumOff val="80000"/>
                  </a:schemeClr>
                </a:solidFill>
              </a:rPr>
            </a:br>
            <a:r>
              <a:rPr lang="en-GB" sz="3100" b="1" dirty="0">
                <a:solidFill>
                  <a:schemeClr val="accent2">
                    <a:lumMod val="20000"/>
                    <a:lumOff val="80000"/>
                  </a:schemeClr>
                </a:solidFill>
              </a:rPr>
              <a:t>(BMHP 5015)</a:t>
            </a:r>
            <a:br>
              <a:rPr lang="en-GB" sz="3200" b="1" dirty="0">
                <a:solidFill>
                  <a:schemeClr val="accent2">
                    <a:lumMod val="20000"/>
                    <a:lumOff val="80000"/>
                  </a:schemeClr>
                </a:solidFill>
              </a:rPr>
            </a:br>
            <a:br>
              <a:rPr lang="en-GB" sz="3200" b="1" dirty="0">
                <a:solidFill>
                  <a:schemeClr val="accent2">
                    <a:lumMod val="20000"/>
                    <a:lumOff val="80000"/>
                  </a:schemeClr>
                </a:solidFill>
              </a:rPr>
            </a:b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4900" b="1" dirty="0">
                <a:solidFill>
                  <a:schemeClr val="accent2">
                    <a:lumMod val="20000"/>
                    <a:lumOff val="80000"/>
                  </a:schemeClr>
                </a:solidFill>
              </a:rPr>
              <a:t>Introduction to module</a:t>
            </a:r>
            <a:br>
              <a:rPr lang="en-GB" b="1" dirty="0">
                <a:solidFill>
                  <a:schemeClr val="accent2">
                    <a:lumMod val="20000"/>
                    <a:lumOff val="80000"/>
                  </a:schemeClr>
                </a:solidFill>
              </a:rPr>
            </a:b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Objectives of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268760"/>
            <a:ext cx="8507288" cy="4248473"/>
          </a:xfrm>
        </p:spPr>
        <p:txBody>
          <a:bodyPr>
            <a:normAutofit lnSpcReduction="10000"/>
          </a:bodyPr>
          <a:lstStyle/>
          <a:p>
            <a:r>
              <a:rPr lang="en-GB" b="1" dirty="0"/>
              <a:t>Provide an overview of the module, learning outcomes and the online classroom conduct.</a:t>
            </a:r>
          </a:p>
          <a:p>
            <a:r>
              <a:rPr lang="en-GB" b="1" dirty="0"/>
              <a:t>Provide an overview of the on-line tasks.</a:t>
            </a:r>
          </a:p>
          <a:p>
            <a:r>
              <a:rPr lang="en-GB" b="1" dirty="0"/>
              <a:t>Provide an outline of the expectations of the weekly sessions. </a:t>
            </a:r>
          </a:p>
          <a:p>
            <a:r>
              <a:rPr lang="en-GB" b="1" dirty="0"/>
              <a:t>Provide an outline of the assessment tasks. </a:t>
            </a:r>
          </a:p>
          <a:p>
            <a:endParaRPr lang="en-GB" b="1" dirty="0"/>
          </a:p>
          <a:p>
            <a:endParaRPr lang="en-GB" b="1" dirty="0"/>
          </a:p>
          <a:p>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Student Queries</a:t>
            </a:r>
            <a:endParaRPr lang="en-GB" dirty="0"/>
          </a:p>
        </p:txBody>
      </p:sp>
      <p:sp>
        <p:nvSpPr>
          <p:cNvPr id="3" name="Content Placeholder 2"/>
          <p:cNvSpPr>
            <a:spLocks noGrp="1"/>
          </p:cNvSpPr>
          <p:nvPr>
            <p:ph idx="1"/>
          </p:nvPr>
        </p:nvSpPr>
        <p:spPr/>
        <p:txBody>
          <a:bodyPr/>
          <a:lstStyle/>
          <a:p>
            <a:r>
              <a:rPr lang="en-GB" b="1" dirty="0"/>
              <a:t>Accessing Module material.</a:t>
            </a:r>
          </a:p>
          <a:p>
            <a:r>
              <a:rPr lang="en-GB" b="1" dirty="0"/>
              <a:t>Attendance and punctuality for each teaching session. </a:t>
            </a:r>
          </a:p>
          <a:p>
            <a:r>
              <a:rPr lang="en-GB" b="1" dirty="0"/>
              <a:t>Class representatives.</a:t>
            </a:r>
          </a:p>
          <a:p>
            <a:r>
              <a:rPr lang="en-GB" b="1" dirty="0"/>
              <a:t>Services available for students.</a:t>
            </a:r>
          </a:p>
        </p:txBody>
      </p:sp>
    </p:spTree>
    <p:extLst>
      <p:ext uri="{BB962C8B-B14F-4D97-AF65-F5344CB8AC3E}">
        <p14:creationId xmlns:p14="http://schemas.microsoft.com/office/powerpoint/2010/main" val="3992081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274638"/>
            <a:ext cx="8229600" cy="634082"/>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Module overview</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251520" y="1052736"/>
            <a:ext cx="8435280" cy="4464497"/>
          </a:xfrm>
        </p:spPr>
        <p:txBody>
          <a:bodyPr>
            <a:normAutofit/>
          </a:bodyPr>
          <a:lstStyle/>
          <a:p>
            <a:pPr marL="0" indent="0">
              <a:buNone/>
            </a:pPr>
            <a:r>
              <a:rPr lang="en-GB" b="1" dirty="0"/>
              <a:t>Title – Changemakers – Building your Personal Brand </a:t>
            </a:r>
          </a:p>
          <a:p>
            <a:pPr marL="0" indent="0">
              <a:buNone/>
            </a:pPr>
            <a:r>
              <a:rPr lang="en-GB" b="1" dirty="0"/>
              <a:t>Module Code – BMHP 5015</a:t>
            </a:r>
          </a:p>
          <a:p>
            <a:pPr marL="0" indent="0">
              <a:buNone/>
            </a:pPr>
            <a:r>
              <a:rPr lang="en-GB" b="1" dirty="0"/>
              <a:t>Credits - 20 (Level 5)</a:t>
            </a:r>
          </a:p>
          <a:p>
            <a:pPr marL="0" indent="0">
              <a:buNone/>
            </a:pPr>
            <a:r>
              <a:rPr lang="en-GB" b="1" dirty="0"/>
              <a:t>Assessments – Part 1 and 2</a:t>
            </a:r>
          </a:p>
          <a:p>
            <a:pPr marL="0" indent="0">
              <a:buNone/>
            </a:pPr>
            <a:r>
              <a:rPr lang="en-GB" b="1" dirty="0"/>
              <a:t>Part 1 – task 1 </a:t>
            </a:r>
            <a:r>
              <a:rPr lang="en-GB" b="1" u="sng" dirty="0"/>
              <a:t>or</a:t>
            </a:r>
            <a:r>
              <a:rPr lang="en-GB" b="1" dirty="0"/>
              <a:t> task 2</a:t>
            </a:r>
          </a:p>
          <a:p>
            <a:pPr marL="0" indent="0">
              <a:buNone/>
            </a:pPr>
            <a:r>
              <a:rPr lang="en-GB" b="1" dirty="0"/>
              <a:t>Part 2 – 2,000 assignment </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FEF8648E-DE72-4C60-90AC-B45C226693E3}"/>
              </a:ext>
            </a:extLst>
          </p:cNvPr>
          <p:cNvPicPr>
            <a:picLocks noChangeAspect="1"/>
          </p:cNvPicPr>
          <p:nvPr/>
        </p:nvPicPr>
        <p:blipFill>
          <a:blip r:embed="rId4"/>
          <a:stretch>
            <a:fillRect/>
          </a:stretch>
        </p:blipFill>
        <p:spPr>
          <a:xfrm>
            <a:off x="5940152" y="1844825"/>
            <a:ext cx="2952328" cy="3312368"/>
          </a:xfrm>
          <a:prstGeom prst="rect">
            <a:avLst/>
          </a:prstGeom>
        </p:spPr>
      </p:pic>
    </p:spTree>
    <p:extLst>
      <p:ext uri="{BB962C8B-B14F-4D97-AF65-F5344CB8AC3E}">
        <p14:creationId xmlns:p14="http://schemas.microsoft.com/office/powerpoint/2010/main" val="391935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92563-44A8-4FD2-9716-0BB62B3FE5C7}"/>
              </a:ext>
            </a:extLst>
          </p:cNvPr>
          <p:cNvSpPr>
            <a:spLocks noGrp="1"/>
          </p:cNvSpPr>
          <p:nvPr>
            <p:ph type="title"/>
          </p:nvPr>
        </p:nvSpPr>
        <p:spPr/>
        <p:txBody>
          <a:bodyPr/>
          <a:lstStyle/>
          <a:p>
            <a:r>
              <a:rPr lang="en-GB" sz="4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THE Module AIM</a:t>
            </a:r>
            <a:endParaRPr lang="en-GB" dirty="0"/>
          </a:p>
        </p:txBody>
      </p:sp>
      <p:sp>
        <p:nvSpPr>
          <p:cNvPr id="4" name="TextBox 3">
            <a:extLst>
              <a:ext uri="{FF2B5EF4-FFF2-40B4-BE49-F238E27FC236}">
                <a16:creationId xmlns:a16="http://schemas.microsoft.com/office/drawing/2014/main" id="{7DB2D2AC-C91B-495D-AD39-A397C2454B31}"/>
              </a:ext>
            </a:extLst>
          </p:cNvPr>
          <p:cNvSpPr txBox="1"/>
          <p:nvPr/>
        </p:nvSpPr>
        <p:spPr>
          <a:xfrm>
            <a:off x="683568" y="1417639"/>
            <a:ext cx="7560840" cy="2193677"/>
          </a:xfrm>
          <a:prstGeom prst="rect">
            <a:avLst/>
          </a:prstGeom>
          <a:noFill/>
        </p:spPr>
        <p:txBody>
          <a:bodyPr wrap="square">
            <a:spAutoFit/>
          </a:bodyPr>
          <a:lstStyle/>
          <a:p>
            <a:pPr marL="342900" lvl="0" indent="-342900">
              <a:lnSpc>
                <a:spcPct val="200000"/>
              </a:lnSpc>
              <a:buFont typeface="Symbol" panose="05050102010706020507" pitchFamily="18" charset="2"/>
              <a:buChar char=""/>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To build the skills and competencies necessary for career resilience and professional development for the future work context.</a:t>
            </a:r>
          </a:p>
        </p:txBody>
      </p:sp>
    </p:spTree>
    <p:extLst>
      <p:ext uri="{BB962C8B-B14F-4D97-AF65-F5344CB8AC3E}">
        <p14:creationId xmlns:p14="http://schemas.microsoft.com/office/powerpoint/2010/main" val="3169555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52B06-1698-472D-AFF5-028CF115E9CA}"/>
              </a:ext>
            </a:extLst>
          </p:cNvPr>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Module Learning Outcomes</a:t>
            </a:r>
          </a:p>
        </p:txBody>
      </p:sp>
      <p:sp>
        <p:nvSpPr>
          <p:cNvPr id="3" name="Content Placeholder 2">
            <a:extLst>
              <a:ext uri="{FF2B5EF4-FFF2-40B4-BE49-F238E27FC236}">
                <a16:creationId xmlns:a16="http://schemas.microsoft.com/office/drawing/2014/main" id="{316E1D30-00E1-4516-A13E-6BA10AC38DC4}"/>
              </a:ext>
            </a:extLst>
          </p:cNvPr>
          <p:cNvSpPr>
            <a:spLocks noGrp="1"/>
          </p:cNvSpPr>
          <p:nvPr>
            <p:ph idx="1"/>
          </p:nvPr>
        </p:nvSpPr>
        <p:spPr>
          <a:xfrm>
            <a:off x="251520" y="1600201"/>
            <a:ext cx="8568952" cy="3917032"/>
          </a:xfrm>
        </p:spPr>
        <p:txBody>
          <a:bodyPr>
            <a:normAutofit/>
          </a:bodyPr>
          <a:lstStyle/>
          <a:p>
            <a:pPr marL="457200" lvl="1" indent="-457200">
              <a:buFont typeface="Arial" panose="020B0604020202020204" pitchFamily="34" charset="0"/>
              <a:buChar char="•"/>
            </a:pPr>
            <a:r>
              <a:rPr lang="en-GB" sz="3300" b="1" dirty="0"/>
              <a:t>Learning Outcomes:</a:t>
            </a:r>
          </a:p>
          <a:p>
            <a:pPr marL="457200" lvl="1" indent="-457200">
              <a:buFont typeface="Arial" panose="020B0604020202020204" pitchFamily="34" charset="0"/>
              <a:buChar char="•"/>
            </a:pPr>
            <a:r>
              <a:rPr lang="en-GB" sz="3300" b="1" dirty="0"/>
              <a:t>1. </a:t>
            </a:r>
            <a:r>
              <a:rPr lang="en-GB" dirty="0"/>
              <a:t>Evaluate personal employability skills and their congruence with the skills required for professional practice in a real or simulated environment.</a:t>
            </a:r>
            <a:endParaRPr lang="en-GB" b="1" dirty="0"/>
          </a:p>
          <a:p>
            <a:pPr marL="457200" lvl="1" indent="-457200">
              <a:buFont typeface="Arial" panose="020B0604020202020204" pitchFamily="34" charset="0"/>
              <a:buChar char="•"/>
            </a:pPr>
            <a:r>
              <a:rPr lang="en-GB" b="1" dirty="0"/>
              <a:t>2. </a:t>
            </a:r>
            <a:r>
              <a:rPr lang="en-GB" dirty="0"/>
              <a:t>Build a personal brand and promote a professional identity for a specific opportunity.</a:t>
            </a:r>
            <a:endParaRPr lang="en-GB" b="1" dirty="0"/>
          </a:p>
          <a:p>
            <a:pPr marL="457200" lvl="1" indent="-457200">
              <a:buFont typeface="Arial" panose="020B0604020202020204" pitchFamily="34" charset="0"/>
              <a:buChar char="•"/>
            </a:pPr>
            <a:endParaRPr lang="en-GB" sz="3300" b="1" dirty="0"/>
          </a:p>
          <a:p>
            <a:pPr marL="400050" lvl="1" indent="0">
              <a:buNone/>
            </a:pPr>
            <a:endParaRPr lang="en-GB" sz="2400" dirty="0"/>
          </a:p>
        </p:txBody>
      </p:sp>
    </p:spTree>
    <p:extLst>
      <p:ext uri="{BB962C8B-B14F-4D97-AF65-F5344CB8AC3E}">
        <p14:creationId xmlns:p14="http://schemas.microsoft.com/office/powerpoint/2010/main" val="93776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Assessments</a:t>
            </a:r>
          </a:p>
        </p:txBody>
      </p:sp>
      <p:sp>
        <p:nvSpPr>
          <p:cNvPr id="3" name="Content Placeholder 2"/>
          <p:cNvSpPr>
            <a:spLocks noGrp="1"/>
          </p:cNvSpPr>
          <p:nvPr>
            <p:ph idx="1"/>
          </p:nvPr>
        </p:nvSpPr>
        <p:spPr>
          <a:xfrm>
            <a:off x="107504" y="836712"/>
            <a:ext cx="8856984" cy="4824536"/>
          </a:xfrm>
        </p:spPr>
        <p:txBody>
          <a:bodyPr>
            <a:normAutofit/>
          </a:bodyPr>
          <a:lstStyle/>
          <a:p>
            <a:pPr marL="0" indent="0" algn="just">
              <a:spcBef>
                <a:spcPts val="600"/>
              </a:spcBef>
              <a:spcAft>
                <a:spcPts val="600"/>
              </a:spcAft>
              <a:buNone/>
            </a:pPr>
            <a:r>
              <a:rPr lang="en-GB" sz="2400" b="1" u="sng" dirty="0">
                <a:latin typeface="+mj-lt"/>
              </a:rPr>
              <a:t>Component 1 </a:t>
            </a:r>
            <a:r>
              <a:rPr lang="en-GB" sz="2400" b="1" dirty="0">
                <a:latin typeface="+mj-lt"/>
              </a:rPr>
              <a:t>– </a:t>
            </a:r>
            <a:r>
              <a:rPr lang="en-GB" sz="2400" b="1" dirty="0">
                <a:effectLst/>
                <a:latin typeface="+mj-lt"/>
                <a:ea typeface="Times New Roman" panose="02020603050405020304" pitchFamily="18" charset="0"/>
              </a:rPr>
              <a:t>E-Portfolio Evidence of Learning – 50% </a:t>
            </a:r>
          </a:p>
          <a:p>
            <a:pPr marL="0" indent="0" algn="just">
              <a:spcBef>
                <a:spcPts val="600"/>
              </a:spcBef>
              <a:spcAft>
                <a:spcPts val="600"/>
              </a:spcAft>
              <a:buNone/>
            </a:pPr>
            <a:r>
              <a:rPr lang="en-GB" sz="2400" b="1" dirty="0">
                <a:effectLst/>
                <a:latin typeface="+mj-lt"/>
                <a:ea typeface="Times New Roman" panose="02020603050405020304" pitchFamily="18" charset="0"/>
              </a:rPr>
              <a:t>Task 1 </a:t>
            </a:r>
            <a:r>
              <a:rPr lang="en-GB" sz="2400" b="1" u="sng" dirty="0">
                <a:effectLst/>
                <a:latin typeface="+mj-lt"/>
                <a:ea typeface="Times New Roman" panose="02020603050405020304" pitchFamily="18" charset="0"/>
              </a:rPr>
              <a:t>or</a:t>
            </a:r>
            <a:r>
              <a:rPr lang="en-GB" sz="2400" b="1" dirty="0">
                <a:effectLst/>
                <a:latin typeface="+mj-lt"/>
                <a:ea typeface="Times New Roman" panose="02020603050405020304" pitchFamily="18" charset="0"/>
              </a:rPr>
              <a:t> Task 2 to be submitted to Turnitin Week </a:t>
            </a:r>
            <a:r>
              <a:rPr lang="en-GB" sz="2400" b="1" dirty="0">
                <a:latin typeface="+mj-lt"/>
                <a:ea typeface="Times New Roman" panose="02020603050405020304" pitchFamily="18" charset="0"/>
              </a:rPr>
              <a:t>8 – Friday 15</a:t>
            </a:r>
            <a:r>
              <a:rPr lang="en-GB" sz="2400" b="1" baseline="30000" dirty="0">
                <a:latin typeface="+mj-lt"/>
                <a:ea typeface="Times New Roman" panose="02020603050405020304" pitchFamily="18" charset="0"/>
              </a:rPr>
              <a:t>th</a:t>
            </a:r>
            <a:r>
              <a:rPr lang="en-GB" sz="2400" b="1" dirty="0">
                <a:latin typeface="+mj-lt"/>
                <a:ea typeface="Times New Roman" panose="02020603050405020304" pitchFamily="18" charset="0"/>
              </a:rPr>
              <a:t> March 2022 at 15:00 GMT.</a:t>
            </a:r>
            <a:endParaRPr lang="en-GB" sz="2400" b="1" dirty="0">
              <a:effectLst/>
              <a:latin typeface="+mj-lt"/>
              <a:ea typeface="Times New Roman" panose="02020603050405020304" pitchFamily="18" charset="0"/>
            </a:endParaRPr>
          </a:p>
          <a:p>
            <a:pPr marL="0" indent="0" algn="just">
              <a:spcBef>
                <a:spcPts val="600"/>
              </a:spcBef>
              <a:spcAft>
                <a:spcPts val="600"/>
              </a:spcAft>
              <a:buNone/>
            </a:pPr>
            <a:endParaRPr lang="en-GB" sz="2400" b="1" dirty="0">
              <a:highlight>
                <a:srgbClr val="FFFF00"/>
              </a:highlight>
              <a:latin typeface="+mj-lt"/>
            </a:endParaRPr>
          </a:p>
          <a:p>
            <a:pPr marL="0" indent="0">
              <a:buNone/>
            </a:pPr>
            <a:r>
              <a:rPr lang="en-GB" sz="2400" b="1" u="sng" dirty="0">
                <a:latin typeface="+mj-lt"/>
              </a:rPr>
              <a:t>Component 2</a:t>
            </a:r>
            <a:r>
              <a:rPr lang="en-GB" sz="2400" b="1" dirty="0">
                <a:latin typeface="+mj-lt"/>
              </a:rPr>
              <a:t> –  Written Assignment – 50% 2,000 word (-/+10%) </a:t>
            </a:r>
            <a:r>
              <a:rPr lang="en-GB" sz="2400" b="1" dirty="0">
                <a:effectLst/>
                <a:latin typeface="+mj-lt"/>
                <a:ea typeface="Times New Roman" panose="02020603050405020304" pitchFamily="18" charset="0"/>
              </a:rPr>
              <a:t>to be submitted to Turnitin Week 10 - Friday </a:t>
            </a:r>
            <a:r>
              <a:rPr lang="en-GB" sz="2400" b="1" dirty="0">
                <a:latin typeface="+mj-lt"/>
                <a:ea typeface="Times New Roman" panose="02020603050405020304" pitchFamily="18" charset="0"/>
              </a:rPr>
              <a:t>1</a:t>
            </a:r>
            <a:r>
              <a:rPr lang="en-GB" sz="2400" b="1" baseline="30000" dirty="0">
                <a:latin typeface="+mj-lt"/>
                <a:ea typeface="Times New Roman" panose="02020603050405020304" pitchFamily="18" charset="0"/>
              </a:rPr>
              <a:t>st</a:t>
            </a:r>
            <a:r>
              <a:rPr lang="en-GB" sz="2400" b="1" dirty="0">
                <a:latin typeface="+mj-lt"/>
                <a:ea typeface="Times New Roman" panose="02020603050405020304" pitchFamily="18" charset="0"/>
              </a:rPr>
              <a:t> April 2022</a:t>
            </a:r>
            <a:r>
              <a:rPr lang="en-GB" sz="2400" b="1" dirty="0">
                <a:effectLst/>
                <a:latin typeface="+mj-lt"/>
                <a:ea typeface="Times New Roman" panose="02020603050405020304" pitchFamily="18" charset="0"/>
              </a:rPr>
              <a:t> at </a:t>
            </a:r>
            <a:r>
              <a:rPr lang="en-GB" sz="2400" b="1" dirty="0">
                <a:latin typeface="+mj-lt"/>
                <a:ea typeface="Times New Roman" panose="02020603050405020304" pitchFamily="18" charset="0"/>
              </a:rPr>
              <a:t>15:00</a:t>
            </a:r>
            <a:r>
              <a:rPr lang="en-GB" sz="2400" b="1" dirty="0">
                <a:effectLst/>
                <a:latin typeface="+mj-lt"/>
                <a:ea typeface="Times New Roman" panose="02020603050405020304" pitchFamily="18" charset="0"/>
              </a:rPr>
              <a:t> GMT.</a:t>
            </a:r>
            <a:endParaRPr lang="en-GB" sz="2400" dirty="0">
              <a:highlight>
                <a:srgbClr val="FFFF00"/>
              </a:highlight>
              <a:latin typeface="+mj-lt"/>
            </a:endParaRPr>
          </a:p>
          <a:p>
            <a:pPr marL="0" indent="0">
              <a:buNone/>
            </a:pPr>
            <a:endParaRPr lang="en-GB" sz="2800" b="1" dirty="0">
              <a:solidFill>
                <a:srgbClr val="FF0000"/>
              </a:solidFill>
            </a:endParaRPr>
          </a:p>
          <a:p>
            <a:pPr marL="0" indent="0">
              <a:buNone/>
            </a:pPr>
            <a:endParaRPr lang="en-GB" sz="2800" b="1" dirty="0">
              <a:solidFill>
                <a:srgbClr val="FF0000"/>
              </a:solidFill>
            </a:endParaRPr>
          </a:p>
        </p:txBody>
      </p:sp>
    </p:spTree>
    <p:extLst>
      <p:ext uri="{BB962C8B-B14F-4D97-AF65-F5344CB8AC3E}">
        <p14:creationId xmlns:p14="http://schemas.microsoft.com/office/powerpoint/2010/main" val="3747764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1 Brand You – Weeks 1&amp;2</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267136"/>
            <a:ext cx="4104456" cy="1663597"/>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a:t>
            </a: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Ambition is Critical</a:t>
            </a: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Ambition defined</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Notions of Authentic Choice</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Goal Set and ‘Goal Through’</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Vice or Virtue</a:t>
            </a: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57064" y="3423964"/>
            <a:ext cx="3817564" cy="1367234"/>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a:t>
            </a: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The Boundaryless Career</a:t>
            </a: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Defining Boundaryless Careers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To Gig or not to Gig</a:t>
            </a: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Boundaryless Characteristics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788024" y="1311132"/>
            <a:ext cx="4104456" cy="2062552"/>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What Drives You?</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 </a:t>
            </a: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draw of being in the Zone</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How autonomy and mastery shape our ambition</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Purpose not pay checks</a:t>
            </a: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888160" y="3447411"/>
            <a:ext cx="3898776" cy="1367234"/>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a:t>
            </a: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Boundaryless Skills</a:t>
            </a: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Mirror </a:t>
            </a:r>
            <a:r>
              <a:rPr lang="en-GB" b="1" dirty="0" err="1">
                <a:solidFill>
                  <a:schemeClr val="accent6"/>
                </a:solidFill>
                <a:latin typeface="Calibri" panose="020F0502020204030204" pitchFamily="34" charset="0"/>
                <a:ea typeface="Calibri" panose="020F0502020204030204" pitchFamily="34" charset="0"/>
                <a:cs typeface="Times New Roman" panose="02020603050405020304" pitchFamily="18" charset="0"/>
              </a:rPr>
              <a:t>Mirror</a:t>
            </a:r>
            <a:endPar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Curiouser and Curiouser…</a:t>
            </a:r>
          </a:p>
          <a:p>
            <a:pPr marL="342900" lvl="0" indent="-342900">
              <a:lnSpc>
                <a:spcPct val="107000"/>
              </a:lnSpc>
              <a:buFont typeface="+mj-lt"/>
              <a:buAutoNum type="arabicPeriod"/>
            </a:pP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Hi Ho, Hi Ho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2706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1000"/>
                                        <p:tgtEl>
                                          <p:spTgt spid="5">
                                            <p:txEl>
                                              <p:pRg st="4" end="4"/>
                                            </p:txEl>
                                          </p:spTgt>
                                        </p:tgtEl>
                                      </p:cBhvr>
                                    </p:animEffect>
                                    <p:anim calcmode="lin" valueType="num">
                                      <p:cBhvr>
                                        <p:cTn id="2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9">
                                            <p:txEl>
                                              <p:pRg st="0" end="0"/>
                                            </p:txEl>
                                          </p:spTgt>
                                        </p:tgtEl>
                                        <p:attrNameLst>
                                          <p:attrName>style.visibility</p:attrName>
                                        </p:attrNameLst>
                                      </p:cBhvr>
                                      <p:to>
                                        <p:strVal val="visible"/>
                                      </p:to>
                                    </p:set>
                                    <p:animEffect transition="in" filter="fade">
                                      <p:cBhvr>
                                        <p:cTn id="34" dur="1000"/>
                                        <p:tgtEl>
                                          <p:spTgt spid="9">
                                            <p:txEl>
                                              <p:pRg st="0" end="0"/>
                                            </p:txEl>
                                          </p:spTgt>
                                        </p:tgtEl>
                                      </p:cBhvr>
                                    </p:animEffect>
                                    <p:anim calcmode="lin" valueType="num">
                                      <p:cBhvr>
                                        <p:cTn id="35"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0" end="0"/>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9">
                                            <p:txEl>
                                              <p:pRg st="1" end="1"/>
                                            </p:txEl>
                                          </p:spTgt>
                                        </p:tgtEl>
                                        <p:attrNameLst>
                                          <p:attrName>style.visibility</p:attrName>
                                        </p:attrNameLst>
                                      </p:cBhvr>
                                      <p:to>
                                        <p:strVal val="visible"/>
                                      </p:to>
                                    </p:set>
                                    <p:animEffect transition="in" filter="fade">
                                      <p:cBhvr>
                                        <p:cTn id="39" dur="1000"/>
                                        <p:tgtEl>
                                          <p:spTgt spid="9">
                                            <p:txEl>
                                              <p:pRg st="1" end="1"/>
                                            </p:txEl>
                                          </p:spTgt>
                                        </p:tgtEl>
                                      </p:cBhvr>
                                    </p:animEffect>
                                    <p:anim calcmode="lin" valueType="num">
                                      <p:cBhvr>
                                        <p:cTn id="40"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1"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9">
                                            <p:txEl>
                                              <p:pRg st="2" end="2"/>
                                            </p:txEl>
                                          </p:spTgt>
                                        </p:tgtEl>
                                        <p:attrNameLst>
                                          <p:attrName>style.visibility</p:attrName>
                                        </p:attrNameLst>
                                      </p:cBhvr>
                                      <p:to>
                                        <p:strVal val="visible"/>
                                      </p:to>
                                    </p:set>
                                    <p:animEffect transition="in" filter="fade">
                                      <p:cBhvr>
                                        <p:cTn id="44" dur="1000"/>
                                        <p:tgtEl>
                                          <p:spTgt spid="9">
                                            <p:txEl>
                                              <p:pRg st="2" end="2"/>
                                            </p:txEl>
                                          </p:spTgt>
                                        </p:tgtEl>
                                      </p:cBhvr>
                                    </p:animEffect>
                                    <p:anim calcmode="lin" valueType="num">
                                      <p:cBhvr>
                                        <p:cTn id="45"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6" dur="1000" fill="hold"/>
                                        <p:tgtEl>
                                          <p:spTgt spid="9">
                                            <p:txEl>
                                              <p:pRg st="2" end="2"/>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9">
                                            <p:txEl>
                                              <p:pRg st="3" end="3"/>
                                            </p:txEl>
                                          </p:spTgt>
                                        </p:tgtEl>
                                        <p:attrNameLst>
                                          <p:attrName>style.visibility</p:attrName>
                                        </p:attrNameLst>
                                      </p:cBhvr>
                                      <p:to>
                                        <p:strVal val="visible"/>
                                      </p:to>
                                    </p:set>
                                    <p:animEffect transition="in" filter="fade">
                                      <p:cBhvr>
                                        <p:cTn id="49" dur="1000"/>
                                        <p:tgtEl>
                                          <p:spTgt spid="9">
                                            <p:txEl>
                                              <p:pRg st="3" end="3"/>
                                            </p:txEl>
                                          </p:spTgt>
                                        </p:tgtEl>
                                      </p:cBhvr>
                                    </p:animEffect>
                                    <p:anim calcmode="lin" valueType="num">
                                      <p:cBhvr>
                                        <p:cTn id="50"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8">
                                            <p:txEl>
                                              <p:pRg st="0" end="0"/>
                                            </p:txEl>
                                          </p:spTgt>
                                        </p:tgtEl>
                                        <p:attrNameLst>
                                          <p:attrName>style.visibility</p:attrName>
                                        </p:attrNameLst>
                                      </p:cBhvr>
                                      <p:to>
                                        <p:strVal val="visible"/>
                                      </p:to>
                                    </p:set>
                                    <p:animEffect transition="in" filter="fade">
                                      <p:cBhvr>
                                        <p:cTn id="56" dur="1000"/>
                                        <p:tgtEl>
                                          <p:spTgt spid="8">
                                            <p:txEl>
                                              <p:pRg st="0" end="0"/>
                                            </p:txEl>
                                          </p:spTgt>
                                        </p:tgtEl>
                                      </p:cBhvr>
                                    </p:animEffect>
                                    <p:anim calcmode="lin" valueType="num">
                                      <p:cBhvr>
                                        <p:cTn id="57"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0" end="0"/>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8">
                                            <p:txEl>
                                              <p:pRg st="1" end="1"/>
                                            </p:txEl>
                                          </p:spTgt>
                                        </p:tgtEl>
                                        <p:attrNameLst>
                                          <p:attrName>style.visibility</p:attrName>
                                        </p:attrNameLst>
                                      </p:cBhvr>
                                      <p:to>
                                        <p:strVal val="visible"/>
                                      </p:to>
                                    </p:set>
                                    <p:animEffect transition="in" filter="fade">
                                      <p:cBhvr>
                                        <p:cTn id="61" dur="1000"/>
                                        <p:tgtEl>
                                          <p:spTgt spid="8">
                                            <p:txEl>
                                              <p:pRg st="1" end="1"/>
                                            </p:txEl>
                                          </p:spTgt>
                                        </p:tgtEl>
                                      </p:cBhvr>
                                    </p:animEffect>
                                    <p:anim calcmode="lin" valueType="num">
                                      <p:cBhvr>
                                        <p:cTn id="62"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63" dur="1000" fill="hold"/>
                                        <p:tgtEl>
                                          <p:spTgt spid="8">
                                            <p:txEl>
                                              <p:pRg st="1" end="1"/>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8">
                                            <p:txEl>
                                              <p:pRg st="2" end="2"/>
                                            </p:txEl>
                                          </p:spTgt>
                                        </p:tgtEl>
                                        <p:attrNameLst>
                                          <p:attrName>style.visibility</p:attrName>
                                        </p:attrNameLst>
                                      </p:cBhvr>
                                      <p:to>
                                        <p:strVal val="visible"/>
                                      </p:to>
                                    </p:set>
                                    <p:animEffect transition="in" filter="fade">
                                      <p:cBhvr>
                                        <p:cTn id="66" dur="1000"/>
                                        <p:tgtEl>
                                          <p:spTgt spid="8">
                                            <p:txEl>
                                              <p:pRg st="2" end="2"/>
                                            </p:txEl>
                                          </p:spTgt>
                                        </p:tgtEl>
                                      </p:cBhvr>
                                    </p:animEffect>
                                    <p:anim calcmode="lin" valueType="num">
                                      <p:cBhvr>
                                        <p:cTn id="67"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68" dur="1000" fill="hold"/>
                                        <p:tgtEl>
                                          <p:spTgt spid="8">
                                            <p:txEl>
                                              <p:pRg st="2" end="2"/>
                                            </p:txEl>
                                          </p:spTgt>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0"/>
                                  </p:stCondLst>
                                  <p:childTnLst>
                                    <p:set>
                                      <p:cBhvr>
                                        <p:cTn id="70" dur="1" fill="hold">
                                          <p:stCondLst>
                                            <p:cond delay="0"/>
                                          </p:stCondLst>
                                        </p:cTn>
                                        <p:tgtEl>
                                          <p:spTgt spid="8">
                                            <p:txEl>
                                              <p:pRg st="3" end="3"/>
                                            </p:txEl>
                                          </p:spTgt>
                                        </p:tgtEl>
                                        <p:attrNameLst>
                                          <p:attrName>style.visibility</p:attrName>
                                        </p:attrNameLst>
                                      </p:cBhvr>
                                      <p:to>
                                        <p:strVal val="visible"/>
                                      </p:to>
                                    </p:set>
                                    <p:animEffect transition="in" filter="fade">
                                      <p:cBhvr>
                                        <p:cTn id="71" dur="1000"/>
                                        <p:tgtEl>
                                          <p:spTgt spid="8">
                                            <p:txEl>
                                              <p:pRg st="3" end="3"/>
                                            </p:txEl>
                                          </p:spTgt>
                                        </p:tgtEl>
                                      </p:cBhvr>
                                    </p:animEffect>
                                    <p:anim calcmode="lin" valueType="num">
                                      <p:cBhvr>
                                        <p:cTn id="72"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73"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42" presetClass="entr" presetSubtype="0" fill="hold" nodeType="clickEffect">
                                  <p:stCondLst>
                                    <p:cond delay="0"/>
                                  </p:stCondLst>
                                  <p:childTnLst>
                                    <p:set>
                                      <p:cBhvr>
                                        <p:cTn id="77" dur="1" fill="hold">
                                          <p:stCondLst>
                                            <p:cond delay="0"/>
                                          </p:stCondLst>
                                        </p:cTn>
                                        <p:tgtEl>
                                          <p:spTgt spid="10">
                                            <p:txEl>
                                              <p:pRg st="0" end="0"/>
                                            </p:txEl>
                                          </p:spTgt>
                                        </p:tgtEl>
                                        <p:attrNameLst>
                                          <p:attrName>style.visibility</p:attrName>
                                        </p:attrNameLst>
                                      </p:cBhvr>
                                      <p:to>
                                        <p:strVal val="visible"/>
                                      </p:to>
                                    </p:set>
                                    <p:animEffect transition="in" filter="fade">
                                      <p:cBhvr>
                                        <p:cTn id="78" dur="1000"/>
                                        <p:tgtEl>
                                          <p:spTgt spid="10">
                                            <p:txEl>
                                              <p:pRg st="0" end="0"/>
                                            </p:txEl>
                                          </p:spTgt>
                                        </p:tgtEl>
                                      </p:cBhvr>
                                    </p:animEffect>
                                    <p:anim calcmode="lin" valueType="num">
                                      <p:cBhvr>
                                        <p:cTn id="79"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80"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81" presetID="42" presetClass="entr" presetSubtype="0" fill="hold" nodeType="withEffect">
                                  <p:stCondLst>
                                    <p:cond delay="0"/>
                                  </p:stCondLst>
                                  <p:childTnLst>
                                    <p:set>
                                      <p:cBhvr>
                                        <p:cTn id="82" dur="1" fill="hold">
                                          <p:stCondLst>
                                            <p:cond delay="0"/>
                                          </p:stCondLst>
                                        </p:cTn>
                                        <p:tgtEl>
                                          <p:spTgt spid="10">
                                            <p:txEl>
                                              <p:pRg st="1" end="1"/>
                                            </p:txEl>
                                          </p:spTgt>
                                        </p:tgtEl>
                                        <p:attrNameLst>
                                          <p:attrName>style.visibility</p:attrName>
                                        </p:attrNameLst>
                                      </p:cBhvr>
                                      <p:to>
                                        <p:strVal val="visible"/>
                                      </p:to>
                                    </p:set>
                                    <p:animEffect transition="in" filter="fade">
                                      <p:cBhvr>
                                        <p:cTn id="83" dur="1000"/>
                                        <p:tgtEl>
                                          <p:spTgt spid="10">
                                            <p:txEl>
                                              <p:pRg st="1" end="1"/>
                                            </p:txEl>
                                          </p:spTgt>
                                        </p:tgtEl>
                                      </p:cBhvr>
                                    </p:animEffect>
                                    <p:anim calcmode="lin" valueType="num">
                                      <p:cBhvr>
                                        <p:cTn id="84"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85" dur="1000" fill="hold"/>
                                        <p:tgtEl>
                                          <p:spTgt spid="10">
                                            <p:txEl>
                                              <p:pRg st="1" end="1"/>
                                            </p:txEl>
                                          </p:spTgt>
                                        </p:tgtEl>
                                        <p:attrNameLst>
                                          <p:attrName>ppt_y</p:attrName>
                                        </p:attrNameLst>
                                      </p:cBhvr>
                                      <p:tavLst>
                                        <p:tav tm="0">
                                          <p:val>
                                            <p:strVal val="#ppt_y+.1"/>
                                          </p:val>
                                        </p:tav>
                                        <p:tav tm="100000">
                                          <p:val>
                                            <p:strVal val="#ppt_y"/>
                                          </p:val>
                                        </p:tav>
                                      </p:tavLst>
                                    </p:anim>
                                  </p:childTnLst>
                                </p:cTn>
                              </p:par>
                              <p:par>
                                <p:cTn id="86" presetID="42" presetClass="entr" presetSubtype="0" fill="hold" nodeType="withEffect">
                                  <p:stCondLst>
                                    <p:cond delay="0"/>
                                  </p:stCondLst>
                                  <p:childTnLst>
                                    <p:set>
                                      <p:cBhvr>
                                        <p:cTn id="87" dur="1" fill="hold">
                                          <p:stCondLst>
                                            <p:cond delay="0"/>
                                          </p:stCondLst>
                                        </p:cTn>
                                        <p:tgtEl>
                                          <p:spTgt spid="10">
                                            <p:txEl>
                                              <p:pRg st="2" end="2"/>
                                            </p:txEl>
                                          </p:spTgt>
                                        </p:tgtEl>
                                        <p:attrNameLst>
                                          <p:attrName>style.visibility</p:attrName>
                                        </p:attrNameLst>
                                      </p:cBhvr>
                                      <p:to>
                                        <p:strVal val="visible"/>
                                      </p:to>
                                    </p:set>
                                    <p:animEffect transition="in" filter="fade">
                                      <p:cBhvr>
                                        <p:cTn id="88" dur="1000"/>
                                        <p:tgtEl>
                                          <p:spTgt spid="10">
                                            <p:txEl>
                                              <p:pRg st="2" end="2"/>
                                            </p:txEl>
                                          </p:spTgt>
                                        </p:tgtEl>
                                      </p:cBhvr>
                                    </p:animEffect>
                                    <p:anim calcmode="lin" valueType="num">
                                      <p:cBhvr>
                                        <p:cTn id="89"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90" dur="1000" fill="hold"/>
                                        <p:tgtEl>
                                          <p:spTgt spid="10">
                                            <p:txEl>
                                              <p:pRg st="2" end="2"/>
                                            </p:txEl>
                                          </p:spTgt>
                                        </p:tgtEl>
                                        <p:attrNameLst>
                                          <p:attrName>ppt_y</p:attrName>
                                        </p:attrNameLst>
                                      </p:cBhvr>
                                      <p:tavLst>
                                        <p:tav tm="0">
                                          <p:val>
                                            <p:strVal val="#ppt_y+.1"/>
                                          </p:val>
                                        </p:tav>
                                        <p:tav tm="100000">
                                          <p:val>
                                            <p:strVal val="#ppt_y"/>
                                          </p:val>
                                        </p:tav>
                                      </p:tavLst>
                                    </p:anim>
                                  </p:childTnLst>
                                </p:cTn>
                              </p:par>
                              <p:par>
                                <p:cTn id="91" presetID="42" presetClass="entr" presetSubtype="0" fill="hold" nodeType="withEffect">
                                  <p:stCondLst>
                                    <p:cond delay="0"/>
                                  </p:stCondLst>
                                  <p:childTnLst>
                                    <p:set>
                                      <p:cBhvr>
                                        <p:cTn id="92" dur="1" fill="hold">
                                          <p:stCondLst>
                                            <p:cond delay="0"/>
                                          </p:stCondLst>
                                        </p:cTn>
                                        <p:tgtEl>
                                          <p:spTgt spid="10">
                                            <p:txEl>
                                              <p:pRg st="3" end="3"/>
                                            </p:txEl>
                                          </p:spTgt>
                                        </p:tgtEl>
                                        <p:attrNameLst>
                                          <p:attrName>style.visibility</p:attrName>
                                        </p:attrNameLst>
                                      </p:cBhvr>
                                      <p:to>
                                        <p:strVal val="visible"/>
                                      </p:to>
                                    </p:set>
                                    <p:animEffect transition="in" filter="fade">
                                      <p:cBhvr>
                                        <p:cTn id="93" dur="1000"/>
                                        <p:tgtEl>
                                          <p:spTgt spid="10">
                                            <p:txEl>
                                              <p:pRg st="3" end="3"/>
                                            </p:txEl>
                                          </p:spTgt>
                                        </p:tgtEl>
                                      </p:cBhvr>
                                    </p:animEffect>
                                    <p:anim calcmode="lin" valueType="num">
                                      <p:cBhvr>
                                        <p:cTn id="94"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95"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Autofit/>
          </a:bodyPr>
          <a:lstStyle/>
          <a:p>
            <a:r>
              <a:rPr lang="en-GB" sz="40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2 It’s a small World (People) – Weeks 3&amp;4</a:t>
            </a:r>
          </a:p>
        </p:txBody>
      </p:sp>
      <p:sp>
        <p:nvSpPr>
          <p:cNvPr id="5" name="TextBox 4">
            <a:extLst>
              <a:ext uri="{FF2B5EF4-FFF2-40B4-BE49-F238E27FC236}">
                <a16:creationId xmlns:a16="http://schemas.microsoft.com/office/drawing/2014/main" id="{FB48A31E-FE95-4681-B527-90A4FF196D0F}"/>
              </a:ext>
            </a:extLst>
          </p:cNvPr>
          <p:cNvSpPr txBox="1"/>
          <p:nvPr/>
        </p:nvSpPr>
        <p:spPr>
          <a:xfrm>
            <a:off x="179513" y="1326258"/>
            <a:ext cx="4104456" cy="2062552"/>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CHANGE MARKING – </a:t>
            </a: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No One is an Island</a:t>
            </a: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Evaluating Your network</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Network Success</a:t>
            </a: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Network Connections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868781"/>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Network Society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Networks v Hierarchies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The Power of Networks</a:t>
            </a: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Persuading the Network Society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860032" y="1326258"/>
            <a:ext cx="4032448" cy="1663597"/>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a:t>
            </a: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Variety is the Spice of Life</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It’s a Small World</a:t>
            </a: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Creative minds DON’T think alike</a:t>
            </a:r>
          </a:p>
          <a:p>
            <a:pPr marL="342900" lvl="0" indent="-342900">
              <a:lnSpc>
                <a:spcPct val="107000"/>
              </a:lnSpc>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Variety’s the very spice of life, that gives it all its flavour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5170426" y="3645024"/>
            <a:ext cx="3411660" cy="774507"/>
          </a:xfrm>
          <a:prstGeom prst="rect">
            <a:avLst/>
          </a:prstGeom>
          <a:noFill/>
        </p:spPr>
        <p:txBody>
          <a:bodyPr wrap="square">
            <a:spAutoFit/>
          </a:bodyPr>
          <a:lstStyle/>
          <a:p>
            <a:pPr>
              <a:lnSpc>
                <a:spcPct val="107000"/>
              </a:lnSpc>
              <a:spcAft>
                <a:spcPts val="800"/>
              </a:spcAft>
            </a:pPr>
            <a:r>
              <a:rPr lang="en-GB"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a:t>
            </a: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Making Connections</a:t>
            </a:r>
            <a:endParaRPr lang="en-GB" dirty="0">
              <a:solidFill>
                <a:schemeClr val="accent6"/>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External Task 1 – Let’s connect!! </a:t>
            </a:r>
          </a:p>
        </p:txBody>
      </p:sp>
    </p:spTree>
    <p:extLst>
      <p:ext uri="{BB962C8B-B14F-4D97-AF65-F5344CB8AC3E}">
        <p14:creationId xmlns:p14="http://schemas.microsoft.com/office/powerpoint/2010/main" val="47552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animEffect transition="in" filter="fade">
                                      <p:cBhvr>
                                        <p:cTn id="29" dur="1000"/>
                                        <p:tgtEl>
                                          <p:spTgt spid="9">
                                            <p:txEl>
                                              <p:pRg st="0" end="0"/>
                                            </p:txEl>
                                          </p:spTgt>
                                        </p:tgtEl>
                                      </p:cBhvr>
                                    </p:animEffect>
                                    <p:anim calcmode="lin" valueType="num">
                                      <p:cBhvr>
                                        <p:cTn id="30"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9">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9">
                                            <p:txEl>
                                              <p:pRg st="1" end="1"/>
                                            </p:txEl>
                                          </p:spTgt>
                                        </p:tgtEl>
                                        <p:attrNameLst>
                                          <p:attrName>style.visibility</p:attrName>
                                        </p:attrNameLst>
                                      </p:cBhvr>
                                      <p:to>
                                        <p:strVal val="visible"/>
                                      </p:to>
                                    </p:set>
                                    <p:animEffect transition="in" filter="fade">
                                      <p:cBhvr>
                                        <p:cTn id="34" dur="1000"/>
                                        <p:tgtEl>
                                          <p:spTgt spid="9">
                                            <p:txEl>
                                              <p:pRg st="1" end="1"/>
                                            </p:txEl>
                                          </p:spTgt>
                                        </p:tgtEl>
                                      </p:cBhvr>
                                    </p:animEffect>
                                    <p:anim calcmode="lin" valueType="num">
                                      <p:cBhvr>
                                        <p:cTn id="35"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animEffect transition="in" filter="fade">
                                      <p:cBhvr>
                                        <p:cTn id="39" dur="1000"/>
                                        <p:tgtEl>
                                          <p:spTgt spid="9">
                                            <p:txEl>
                                              <p:pRg st="2" end="2"/>
                                            </p:txEl>
                                          </p:spTgt>
                                        </p:tgtEl>
                                      </p:cBhvr>
                                    </p:animEffect>
                                    <p:anim calcmode="lin" valueType="num">
                                      <p:cBhvr>
                                        <p:cTn id="4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9">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9">
                                            <p:txEl>
                                              <p:pRg st="3" end="3"/>
                                            </p:txEl>
                                          </p:spTgt>
                                        </p:tgtEl>
                                        <p:attrNameLst>
                                          <p:attrName>style.visibility</p:attrName>
                                        </p:attrNameLst>
                                      </p:cBhvr>
                                      <p:to>
                                        <p:strVal val="visible"/>
                                      </p:to>
                                    </p:set>
                                    <p:animEffect transition="in" filter="fade">
                                      <p:cBhvr>
                                        <p:cTn id="44" dur="1000"/>
                                        <p:tgtEl>
                                          <p:spTgt spid="9">
                                            <p:txEl>
                                              <p:pRg st="3" end="3"/>
                                            </p:txEl>
                                          </p:spTgt>
                                        </p:tgtEl>
                                      </p:cBhvr>
                                    </p:animEffect>
                                    <p:anim calcmode="lin" valueType="num">
                                      <p:cBhvr>
                                        <p:cTn id="45"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8">
                                            <p:txEl>
                                              <p:pRg st="0" end="0"/>
                                            </p:txEl>
                                          </p:spTgt>
                                        </p:tgtEl>
                                        <p:attrNameLst>
                                          <p:attrName>style.visibility</p:attrName>
                                        </p:attrNameLst>
                                      </p:cBhvr>
                                      <p:to>
                                        <p:strVal val="visible"/>
                                      </p:to>
                                    </p:set>
                                    <p:animEffect transition="in" filter="fade">
                                      <p:cBhvr>
                                        <p:cTn id="51" dur="1000"/>
                                        <p:tgtEl>
                                          <p:spTgt spid="8">
                                            <p:txEl>
                                              <p:pRg st="0" end="0"/>
                                            </p:txEl>
                                          </p:spTgt>
                                        </p:tgtEl>
                                      </p:cBhvr>
                                    </p:animEffect>
                                    <p:anim calcmode="lin" valueType="num">
                                      <p:cBhvr>
                                        <p:cTn id="5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3" dur="1000" fill="hold"/>
                                        <p:tgtEl>
                                          <p:spTgt spid="8">
                                            <p:txEl>
                                              <p:pRg st="0" end="0"/>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8">
                                            <p:txEl>
                                              <p:pRg st="1" end="1"/>
                                            </p:txEl>
                                          </p:spTgt>
                                        </p:tgtEl>
                                        <p:attrNameLst>
                                          <p:attrName>style.visibility</p:attrName>
                                        </p:attrNameLst>
                                      </p:cBhvr>
                                      <p:to>
                                        <p:strVal val="visible"/>
                                      </p:to>
                                    </p:set>
                                    <p:animEffect transition="in" filter="fade">
                                      <p:cBhvr>
                                        <p:cTn id="56" dur="1000"/>
                                        <p:tgtEl>
                                          <p:spTgt spid="8">
                                            <p:txEl>
                                              <p:pRg st="1" end="1"/>
                                            </p:txEl>
                                          </p:spTgt>
                                        </p:tgtEl>
                                      </p:cBhvr>
                                    </p:animEffect>
                                    <p:anim calcmode="lin" valueType="num">
                                      <p:cBhvr>
                                        <p:cTn id="57"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1" end="1"/>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8">
                                            <p:txEl>
                                              <p:pRg st="2" end="2"/>
                                            </p:txEl>
                                          </p:spTgt>
                                        </p:tgtEl>
                                        <p:attrNameLst>
                                          <p:attrName>style.visibility</p:attrName>
                                        </p:attrNameLst>
                                      </p:cBhvr>
                                      <p:to>
                                        <p:strVal val="visible"/>
                                      </p:to>
                                    </p:set>
                                    <p:animEffect transition="in" filter="fade">
                                      <p:cBhvr>
                                        <p:cTn id="61" dur="1000"/>
                                        <p:tgtEl>
                                          <p:spTgt spid="8">
                                            <p:txEl>
                                              <p:pRg st="2" end="2"/>
                                            </p:txEl>
                                          </p:spTgt>
                                        </p:tgtEl>
                                      </p:cBhvr>
                                    </p:animEffect>
                                    <p:anim calcmode="lin" valueType="num">
                                      <p:cBhvr>
                                        <p:cTn id="6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63" dur="1000" fill="hold"/>
                                        <p:tgtEl>
                                          <p:spTgt spid="8">
                                            <p:txEl>
                                              <p:pRg st="2" end="2"/>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8">
                                            <p:txEl>
                                              <p:pRg st="3" end="3"/>
                                            </p:txEl>
                                          </p:spTgt>
                                        </p:tgtEl>
                                        <p:attrNameLst>
                                          <p:attrName>style.visibility</p:attrName>
                                        </p:attrNameLst>
                                      </p:cBhvr>
                                      <p:to>
                                        <p:strVal val="visible"/>
                                      </p:to>
                                    </p:set>
                                    <p:animEffect transition="in" filter="fade">
                                      <p:cBhvr>
                                        <p:cTn id="66" dur="1000"/>
                                        <p:tgtEl>
                                          <p:spTgt spid="8">
                                            <p:txEl>
                                              <p:pRg st="3" end="3"/>
                                            </p:txEl>
                                          </p:spTgt>
                                        </p:tgtEl>
                                      </p:cBhvr>
                                    </p:animEffect>
                                    <p:anim calcmode="lin" valueType="num">
                                      <p:cBhvr>
                                        <p:cTn id="67"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68"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nodeType="clickEffect">
                                  <p:stCondLst>
                                    <p:cond delay="0"/>
                                  </p:stCondLst>
                                  <p:childTnLst>
                                    <p:set>
                                      <p:cBhvr>
                                        <p:cTn id="72" dur="1" fill="hold">
                                          <p:stCondLst>
                                            <p:cond delay="0"/>
                                          </p:stCondLst>
                                        </p:cTn>
                                        <p:tgtEl>
                                          <p:spTgt spid="10">
                                            <p:txEl>
                                              <p:pRg st="0" end="0"/>
                                            </p:txEl>
                                          </p:spTgt>
                                        </p:tgtEl>
                                        <p:attrNameLst>
                                          <p:attrName>style.visibility</p:attrName>
                                        </p:attrNameLst>
                                      </p:cBhvr>
                                      <p:to>
                                        <p:strVal val="visible"/>
                                      </p:to>
                                    </p:set>
                                    <p:animEffect transition="in" filter="fade">
                                      <p:cBhvr>
                                        <p:cTn id="73" dur="1000"/>
                                        <p:tgtEl>
                                          <p:spTgt spid="10">
                                            <p:txEl>
                                              <p:pRg st="0" end="0"/>
                                            </p:txEl>
                                          </p:spTgt>
                                        </p:tgtEl>
                                      </p:cBhvr>
                                    </p:animEffect>
                                    <p:anim calcmode="lin" valueType="num">
                                      <p:cBhvr>
                                        <p:cTn id="74"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75"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76" presetID="42" presetClass="entr" presetSubtype="0" fill="hold" nodeType="withEffect">
                                  <p:stCondLst>
                                    <p:cond delay="0"/>
                                  </p:stCondLst>
                                  <p:childTnLst>
                                    <p:set>
                                      <p:cBhvr>
                                        <p:cTn id="77" dur="1" fill="hold">
                                          <p:stCondLst>
                                            <p:cond delay="0"/>
                                          </p:stCondLst>
                                        </p:cTn>
                                        <p:tgtEl>
                                          <p:spTgt spid="10">
                                            <p:txEl>
                                              <p:pRg st="1" end="1"/>
                                            </p:txEl>
                                          </p:spTgt>
                                        </p:tgtEl>
                                        <p:attrNameLst>
                                          <p:attrName>style.visibility</p:attrName>
                                        </p:attrNameLst>
                                      </p:cBhvr>
                                      <p:to>
                                        <p:strVal val="visible"/>
                                      </p:to>
                                    </p:set>
                                    <p:animEffect transition="in" filter="fade">
                                      <p:cBhvr>
                                        <p:cTn id="78" dur="1000"/>
                                        <p:tgtEl>
                                          <p:spTgt spid="10">
                                            <p:txEl>
                                              <p:pRg st="1" end="1"/>
                                            </p:txEl>
                                          </p:spTgt>
                                        </p:tgtEl>
                                      </p:cBhvr>
                                    </p:animEffect>
                                    <p:anim calcmode="lin" valueType="num">
                                      <p:cBhvr>
                                        <p:cTn id="79"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80"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3 Opportunity knocks – Weeks 5&amp;6</a:t>
            </a:r>
          </a:p>
        </p:txBody>
      </p:sp>
      <p:sp>
        <p:nvSpPr>
          <p:cNvPr id="5" name="TextBox 4">
            <a:extLst>
              <a:ext uri="{FF2B5EF4-FFF2-40B4-BE49-F238E27FC236}">
                <a16:creationId xmlns:a16="http://schemas.microsoft.com/office/drawing/2014/main" id="{FB48A31E-FE95-4681-B527-90A4FF196D0F}"/>
              </a:ext>
            </a:extLst>
          </p:cNvPr>
          <p:cNvSpPr txBox="1"/>
          <p:nvPr/>
        </p:nvSpPr>
        <p:spPr>
          <a:xfrm>
            <a:off x="472335" y="1226597"/>
            <a:ext cx="4104456" cy="1868781"/>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Creating Your Own Luck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Are you feeling lucky?</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Just Blind Luck?</a:t>
            </a: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Fishing for Luck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282745" y="3387969"/>
            <a:ext cx="3817564" cy="1069011"/>
          </a:xfrm>
          <a:prstGeom prst="rect">
            <a:avLst/>
          </a:prstGeom>
          <a:noFill/>
        </p:spPr>
        <p:txBody>
          <a:bodyPr wrap="square">
            <a:spAutoFit/>
          </a:bodyPr>
          <a:lstStyle/>
          <a:p>
            <a:pPr>
              <a:lnSpc>
                <a:spcPct val="107000"/>
              </a:lnSpc>
              <a:spcAft>
                <a:spcPts val="800"/>
              </a:spcAft>
            </a:pPr>
            <a:r>
              <a:rPr lang="en-GB"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a:t>
            </a: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Opening Doors…</a:t>
            </a:r>
            <a:endParaRPr lang="en-GB"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b="1" dirty="0">
                <a:solidFill>
                  <a:srgbClr val="7030A0"/>
                </a:solidFill>
              </a:rPr>
              <a:t>External task 2. It's time to go knocking on doors...</a:t>
            </a:r>
            <a:endParaRPr lang="en-GB"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67236" y="1226597"/>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a:t>
            </a: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Identifying Career Opportunities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Career Conversations</a:t>
            </a: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Cultivating Opport</a:t>
            </a: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unities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Prioritising Targets</a:t>
            </a: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2062552"/>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a:t>
            </a: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Me.com</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Free resources to present yourself online</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Create a personal website</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Writing a blog post</a:t>
            </a: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09339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animEffect transition="in" filter="fade">
                                      <p:cBhvr>
                                        <p:cTn id="29" dur="1000"/>
                                        <p:tgtEl>
                                          <p:spTgt spid="9">
                                            <p:txEl>
                                              <p:pRg st="0" end="0"/>
                                            </p:txEl>
                                          </p:spTgt>
                                        </p:tgtEl>
                                      </p:cBhvr>
                                    </p:animEffect>
                                    <p:anim calcmode="lin" valueType="num">
                                      <p:cBhvr>
                                        <p:cTn id="30"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9">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9">
                                            <p:txEl>
                                              <p:pRg st="1" end="1"/>
                                            </p:txEl>
                                          </p:spTgt>
                                        </p:tgtEl>
                                        <p:attrNameLst>
                                          <p:attrName>style.visibility</p:attrName>
                                        </p:attrNameLst>
                                      </p:cBhvr>
                                      <p:to>
                                        <p:strVal val="visible"/>
                                      </p:to>
                                    </p:set>
                                    <p:animEffect transition="in" filter="fade">
                                      <p:cBhvr>
                                        <p:cTn id="34" dur="1000"/>
                                        <p:tgtEl>
                                          <p:spTgt spid="9">
                                            <p:txEl>
                                              <p:pRg st="1" end="1"/>
                                            </p:txEl>
                                          </p:spTgt>
                                        </p:tgtEl>
                                      </p:cBhvr>
                                    </p:animEffect>
                                    <p:anim calcmode="lin" valueType="num">
                                      <p:cBhvr>
                                        <p:cTn id="35"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animEffect transition="in" filter="fade">
                                      <p:cBhvr>
                                        <p:cTn id="39" dur="1000"/>
                                        <p:tgtEl>
                                          <p:spTgt spid="9">
                                            <p:txEl>
                                              <p:pRg st="2" end="2"/>
                                            </p:txEl>
                                          </p:spTgt>
                                        </p:tgtEl>
                                      </p:cBhvr>
                                    </p:animEffect>
                                    <p:anim calcmode="lin" valueType="num">
                                      <p:cBhvr>
                                        <p:cTn id="4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9">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9">
                                            <p:txEl>
                                              <p:pRg st="3" end="3"/>
                                            </p:txEl>
                                          </p:spTgt>
                                        </p:tgtEl>
                                        <p:attrNameLst>
                                          <p:attrName>style.visibility</p:attrName>
                                        </p:attrNameLst>
                                      </p:cBhvr>
                                      <p:to>
                                        <p:strVal val="visible"/>
                                      </p:to>
                                    </p:set>
                                    <p:animEffect transition="in" filter="fade">
                                      <p:cBhvr>
                                        <p:cTn id="44" dur="1000"/>
                                        <p:tgtEl>
                                          <p:spTgt spid="9">
                                            <p:txEl>
                                              <p:pRg st="3" end="3"/>
                                            </p:txEl>
                                          </p:spTgt>
                                        </p:tgtEl>
                                      </p:cBhvr>
                                    </p:animEffect>
                                    <p:anim calcmode="lin" valueType="num">
                                      <p:cBhvr>
                                        <p:cTn id="45"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8">
                                            <p:txEl>
                                              <p:pRg st="0" end="0"/>
                                            </p:txEl>
                                          </p:spTgt>
                                        </p:tgtEl>
                                        <p:attrNameLst>
                                          <p:attrName>style.visibility</p:attrName>
                                        </p:attrNameLst>
                                      </p:cBhvr>
                                      <p:to>
                                        <p:strVal val="visible"/>
                                      </p:to>
                                    </p:set>
                                    <p:animEffect transition="in" filter="fade">
                                      <p:cBhvr>
                                        <p:cTn id="51" dur="1000"/>
                                        <p:tgtEl>
                                          <p:spTgt spid="8">
                                            <p:txEl>
                                              <p:pRg st="0" end="0"/>
                                            </p:txEl>
                                          </p:spTgt>
                                        </p:tgtEl>
                                      </p:cBhvr>
                                    </p:animEffect>
                                    <p:anim calcmode="lin" valueType="num">
                                      <p:cBhvr>
                                        <p:cTn id="5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3" dur="1000" fill="hold"/>
                                        <p:tgtEl>
                                          <p:spTgt spid="8">
                                            <p:txEl>
                                              <p:pRg st="0" end="0"/>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8">
                                            <p:txEl>
                                              <p:pRg st="1" end="1"/>
                                            </p:txEl>
                                          </p:spTgt>
                                        </p:tgtEl>
                                        <p:attrNameLst>
                                          <p:attrName>style.visibility</p:attrName>
                                        </p:attrNameLst>
                                      </p:cBhvr>
                                      <p:to>
                                        <p:strVal val="visible"/>
                                      </p:to>
                                    </p:set>
                                    <p:animEffect transition="in" filter="fade">
                                      <p:cBhvr>
                                        <p:cTn id="56" dur="1000"/>
                                        <p:tgtEl>
                                          <p:spTgt spid="8">
                                            <p:txEl>
                                              <p:pRg st="1" end="1"/>
                                            </p:txEl>
                                          </p:spTgt>
                                        </p:tgtEl>
                                      </p:cBhvr>
                                    </p:animEffect>
                                    <p:anim calcmode="lin" valueType="num">
                                      <p:cBhvr>
                                        <p:cTn id="57"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10">
                                            <p:txEl>
                                              <p:pRg st="0" end="0"/>
                                            </p:txEl>
                                          </p:spTgt>
                                        </p:tgtEl>
                                        <p:attrNameLst>
                                          <p:attrName>style.visibility</p:attrName>
                                        </p:attrNameLst>
                                      </p:cBhvr>
                                      <p:to>
                                        <p:strVal val="visible"/>
                                      </p:to>
                                    </p:set>
                                    <p:animEffect transition="in" filter="fade">
                                      <p:cBhvr>
                                        <p:cTn id="63" dur="1000"/>
                                        <p:tgtEl>
                                          <p:spTgt spid="10">
                                            <p:txEl>
                                              <p:pRg st="0" end="0"/>
                                            </p:txEl>
                                          </p:spTgt>
                                        </p:tgtEl>
                                      </p:cBhvr>
                                    </p:animEffect>
                                    <p:anim calcmode="lin" valueType="num">
                                      <p:cBhvr>
                                        <p:cTn id="64"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65"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66" presetID="42" presetClass="entr" presetSubtype="0" fill="hold" nodeType="withEffect">
                                  <p:stCondLst>
                                    <p:cond delay="0"/>
                                  </p:stCondLst>
                                  <p:childTnLst>
                                    <p:set>
                                      <p:cBhvr>
                                        <p:cTn id="67" dur="1" fill="hold">
                                          <p:stCondLst>
                                            <p:cond delay="0"/>
                                          </p:stCondLst>
                                        </p:cTn>
                                        <p:tgtEl>
                                          <p:spTgt spid="10">
                                            <p:txEl>
                                              <p:pRg st="1" end="1"/>
                                            </p:txEl>
                                          </p:spTgt>
                                        </p:tgtEl>
                                        <p:attrNameLst>
                                          <p:attrName>style.visibility</p:attrName>
                                        </p:attrNameLst>
                                      </p:cBhvr>
                                      <p:to>
                                        <p:strVal val="visible"/>
                                      </p:to>
                                    </p:set>
                                    <p:animEffect transition="in" filter="fade">
                                      <p:cBhvr>
                                        <p:cTn id="68" dur="1000"/>
                                        <p:tgtEl>
                                          <p:spTgt spid="10">
                                            <p:txEl>
                                              <p:pRg st="1" end="1"/>
                                            </p:txEl>
                                          </p:spTgt>
                                        </p:tgtEl>
                                      </p:cBhvr>
                                    </p:animEffect>
                                    <p:anim calcmode="lin" valueType="num">
                                      <p:cBhvr>
                                        <p:cTn id="69"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70" dur="1000" fill="hold"/>
                                        <p:tgtEl>
                                          <p:spTgt spid="10">
                                            <p:txEl>
                                              <p:pRg st="1" end="1"/>
                                            </p:txEl>
                                          </p:spTgt>
                                        </p:tgtEl>
                                        <p:attrNameLst>
                                          <p:attrName>ppt_y</p:attrName>
                                        </p:attrNameLst>
                                      </p:cBhvr>
                                      <p:tavLst>
                                        <p:tav tm="0">
                                          <p:val>
                                            <p:strVal val="#ppt_y+.1"/>
                                          </p:val>
                                        </p:tav>
                                        <p:tav tm="100000">
                                          <p:val>
                                            <p:strVal val="#ppt_y"/>
                                          </p:val>
                                        </p:tav>
                                      </p:tavLst>
                                    </p:anim>
                                  </p:childTnLst>
                                </p:cTn>
                              </p:par>
                              <p:par>
                                <p:cTn id="71" presetID="42" presetClass="entr" presetSubtype="0" fill="hold" nodeType="withEffect">
                                  <p:stCondLst>
                                    <p:cond delay="0"/>
                                  </p:stCondLst>
                                  <p:childTnLst>
                                    <p:set>
                                      <p:cBhvr>
                                        <p:cTn id="72" dur="1" fill="hold">
                                          <p:stCondLst>
                                            <p:cond delay="0"/>
                                          </p:stCondLst>
                                        </p:cTn>
                                        <p:tgtEl>
                                          <p:spTgt spid="10">
                                            <p:txEl>
                                              <p:pRg st="2" end="2"/>
                                            </p:txEl>
                                          </p:spTgt>
                                        </p:tgtEl>
                                        <p:attrNameLst>
                                          <p:attrName>style.visibility</p:attrName>
                                        </p:attrNameLst>
                                      </p:cBhvr>
                                      <p:to>
                                        <p:strVal val="visible"/>
                                      </p:to>
                                    </p:set>
                                    <p:animEffect transition="in" filter="fade">
                                      <p:cBhvr>
                                        <p:cTn id="73" dur="1000"/>
                                        <p:tgtEl>
                                          <p:spTgt spid="10">
                                            <p:txEl>
                                              <p:pRg st="2" end="2"/>
                                            </p:txEl>
                                          </p:spTgt>
                                        </p:tgtEl>
                                      </p:cBhvr>
                                    </p:animEffect>
                                    <p:anim calcmode="lin" valueType="num">
                                      <p:cBhvr>
                                        <p:cTn id="74"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75" dur="1000" fill="hold"/>
                                        <p:tgtEl>
                                          <p:spTgt spid="10">
                                            <p:txEl>
                                              <p:pRg st="2" end="2"/>
                                            </p:txEl>
                                          </p:spTgt>
                                        </p:tgtEl>
                                        <p:attrNameLst>
                                          <p:attrName>ppt_y</p:attrName>
                                        </p:attrNameLst>
                                      </p:cBhvr>
                                      <p:tavLst>
                                        <p:tav tm="0">
                                          <p:val>
                                            <p:strVal val="#ppt_y+.1"/>
                                          </p:val>
                                        </p:tav>
                                        <p:tav tm="100000">
                                          <p:val>
                                            <p:strVal val="#ppt_y"/>
                                          </p:val>
                                        </p:tav>
                                      </p:tavLst>
                                    </p:anim>
                                  </p:childTnLst>
                                </p:cTn>
                              </p:par>
                              <p:par>
                                <p:cTn id="76" presetID="42" presetClass="entr" presetSubtype="0" fill="hold" nodeType="withEffect">
                                  <p:stCondLst>
                                    <p:cond delay="0"/>
                                  </p:stCondLst>
                                  <p:childTnLst>
                                    <p:set>
                                      <p:cBhvr>
                                        <p:cTn id="77" dur="1" fill="hold">
                                          <p:stCondLst>
                                            <p:cond delay="0"/>
                                          </p:stCondLst>
                                        </p:cTn>
                                        <p:tgtEl>
                                          <p:spTgt spid="10">
                                            <p:txEl>
                                              <p:pRg st="3" end="3"/>
                                            </p:txEl>
                                          </p:spTgt>
                                        </p:tgtEl>
                                        <p:attrNameLst>
                                          <p:attrName>style.visibility</p:attrName>
                                        </p:attrNameLst>
                                      </p:cBhvr>
                                      <p:to>
                                        <p:strVal val="visible"/>
                                      </p:to>
                                    </p:set>
                                    <p:animEffect transition="in" filter="fade">
                                      <p:cBhvr>
                                        <p:cTn id="78" dur="1000"/>
                                        <p:tgtEl>
                                          <p:spTgt spid="10">
                                            <p:txEl>
                                              <p:pRg st="3" end="3"/>
                                            </p:txEl>
                                          </p:spTgt>
                                        </p:tgtEl>
                                      </p:cBhvr>
                                    </p:animEffect>
                                    <p:anim calcmode="lin" valueType="num">
                                      <p:cBhvr>
                                        <p:cTn id="79"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80"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4 the pursuit of happiness – Weeks 7&amp;8</a:t>
            </a:r>
          </a:p>
        </p:txBody>
      </p:sp>
      <p:sp>
        <p:nvSpPr>
          <p:cNvPr id="5" name="TextBox 4">
            <a:extLst>
              <a:ext uri="{FF2B5EF4-FFF2-40B4-BE49-F238E27FC236}">
                <a16:creationId xmlns:a16="http://schemas.microsoft.com/office/drawing/2014/main" id="{FB48A31E-FE95-4681-B527-90A4FF196D0F}"/>
              </a:ext>
            </a:extLst>
          </p:cNvPr>
          <p:cNvSpPr txBox="1"/>
          <p:nvPr/>
        </p:nvSpPr>
        <p:spPr>
          <a:xfrm>
            <a:off x="180082" y="1377639"/>
            <a:ext cx="4104456" cy="1766189"/>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a:t>
            </a: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Future Me</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Why University?</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Understanding limiting beliefs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92D050"/>
                </a:solidFill>
                <a:latin typeface="Calibri" panose="020F0502020204030204" pitchFamily="34" charset="0"/>
                <a:ea typeface="Calibri" panose="020F0502020204030204" pitchFamily="34" charset="0"/>
                <a:cs typeface="Times New Roman" panose="02020603050405020304" pitchFamily="18" charset="0"/>
              </a:rPr>
              <a:t>The Art of Possibility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TOPIC 3 Plan, Prepare, Perform</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The Future of Work</a:t>
            </a: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Becoming Antifragile</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Live Like a Hydra</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377639"/>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a:t>
            </a: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Passion and Perseverance</a:t>
            </a: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Being determined to be determined</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Scientific Approaches to Setback</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T</a:t>
            </a: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he Four S Resilience Plan</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868781"/>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a:t>
            </a: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Career Role Models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Why everyone needs a mentor</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Finding a Mentor</a:t>
            </a: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Role Models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C8F0DF7A-E3DB-4968-B718-22EFF62DB313}"/>
              </a:ext>
            </a:extLst>
          </p:cNvPr>
          <p:cNvSpPr txBox="1"/>
          <p:nvPr/>
        </p:nvSpPr>
        <p:spPr>
          <a:xfrm>
            <a:off x="457200" y="4738994"/>
            <a:ext cx="8435280" cy="923330"/>
          </a:xfrm>
          <a:prstGeom prst="rect">
            <a:avLst/>
          </a:prstGeom>
          <a:noFill/>
        </p:spPr>
        <p:txBody>
          <a:bodyPr wrap="square">
            <a:spAutoFit/>
          </a:bodyPr>
          <a:lstStyle/>
          <a:p>
            <a:pPr marL="0" indent="0">
              <a:buNone/>
            </a:pPr>
            <a:r>
              <a:rPr lang="en-GB" sz="1800" b="1" dirty="0">
                <a:solidFill>
                  <a:srgbClr val="FF0000"/>
                </a:solidFill>
              </a:rPr>
              <a:t>Weeks 7&amp;8 class time will also support Component 1 – e-portfolio submission.</a:t>
            </a:r>
          </a:p>
          <a:p>
            <a:pPr marL="0" indent="0">
              <a:buNone/>
            </a:pPr>
            <a:r>
              <a:rPr lang="en-GB" sz="1800" b="1" dirty="0">
                <a:solidFill>
                  <a:srgbClr val="FF0000"/>
                </a:solidFill>
              </a:rPr>
              <a:t>Now lets take a closer look </a:t>
            </a:r>
            <a:r>
              <a:rPr lang="en-GB" b="1" dirty="0">
                <a:solidFill>
                  <a:srgbClr val="FF0000"/>
                </a:solidFill>
              </a:rPr>
              <a:t>at the </a:t>
            </a:r>
            <a:r>
              <a:rPr lang="en-GB" b="1" dirty="0" err="1">
                <a:solidFill>
                  <a:srgbClr val="FF0000"/>
                </a:solidFill>
              </a:rPr>
              <a:t>moodle</a:t>
            </a:r>
            <a:r>
              <a:rPr lang="en-GB" b="1" dirty="0">
                <a:solidFill>
                  <a:srgbClr val="FF0000"/>
                </a:solidFill>
              </a:rPr>
              <a:t> site!</a:t>
            </a:r>
            <a:endParaRPr lang="en-GB" sz="1800" b="1" dirty="0">
              <a:solidFill>
                <a:srgbClr val="FF0000"/>
              </a:solidFill>
            </a:endParaRPr>
          </a:p>
        </p:txBody>
      </p:sp>
    </p:spTree>
    <p:extLst>
      <p:ext uri="{BB962C8B-B14F-4D97-AF65-F5344CB8AC3E}">
        <p14:creationId xmlns:p14="http://schemas.microsoft.com/office/powerpoint/2010/main" val="1104597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animEffect transition="in" filter="fade">
                                      <p:cBhvr>
                                        <p:cTn id="29" dur="1000"/>
                                        <p:tgtEl>
                                          <p:spTgt spid="9">
                                            <p:txEl>
                                              <p:pRg st="0" end="0"/>
                                            </p:txEl>
                                          </p:spTgt>
                                        </p:tgtEl>
                                      </p:cBhvr>
                                    </p:animEffect>
                                    <p:anim calcmode="lin" valueType="num">
                                      <p:cBhvr>
                                        <p:cTn id="30"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9">
                                            <p:txEl>
                                              <p:pRg st="0" end="0"/>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9">
                                            <p:txEl>
                                              <p:pRg st="1" end="1"/>
                                            </p:txEl>
                                          </p:spTgt>
                                        </p:tgtEl>
                                        <p:attrNameLst>
                                          <p:attrName>style.visibility</p:attrName>
                                        </p:attrNameLst>
                                      </p:cBhvr>
                                      <p:to>
                                        <p:strVal val="visible"/>
                                      </p:to>
                                    </p:set>
                                    <p:animEffect transition="in" filter="fade">
                                      <p:cBhvr>
                                        <p:cTn id="34" dur="1000"/>
                                        <p:tgtEl>
                                          <p:spTgt spid="9">
                                            <p:txEl>
                                              <p:pRg st="1" end="1"/>
                                            </p:txEl>
                                          </p:spTgt>
                                        </p:tgtEl>
                                      </p:cBhvr>
                                    </p:animEffect>
                                    <p:anim calcmode="lin" valueType="num">
                                      <p:cBhvr>
                                        <p:cTn id="35"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6" dur="1000" fill="hold"/>
                                        <p:tgtEl>
                                          <p:spTgt spid="9">
                                            <p:txEl>
                                              <p:pRg st="1" end="1"/>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animEffect transition="in" filter="fade">
                                      <p:cBhvr>
                                        <p:cTn id="39" dur="1000"/>
                                        <p:tgtEl>
                                          <p:spTgt spid="9">
                                            <p:txEl>
                                              <p:pRg st="2" end="2"/>
                                            </p:txEl>
                                          </p:spTgt>
                                        </p:tgtEl>
                                      </p:cBhvr>
                                    </p:animEffect>
                                    <p:anim calcmode="lin" valueType="num">
                                      <p:cBhvr>
                                        <p:cTn id="4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9">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9">
                                            <p:txEl>
                                              <p:pRg st="3" end="3"/>
                                            </p:txEl>
                                          </p:spTgt>
                                        </p:tgtEl>
                                        <p:attrNameLst>
                                          <p:attrName>style.visibility</p:attrName>
                                        </p:attrNameLst>
                                      </p:cBhvr>
                                      <p:to>
                                        <p:strVal val="visible"/>
                                      </p:to>
                                    </p:set>
                                    <p:animEffect transition="in" filter="fade">
                                      <p:cBhvr>
                                        <p:cTn id="44" dur="1000"/>
                                        <p:tgtEl>
                                          <p:spTgt spid="9">
                                            <p:txEl>
                                              <p:pRg st="3" end="3"/>
                                            </p:txEl>
                                          </p:spTgt>
                                        </p:tgtEl>
                                      </p:cBhvr>
                                    </p:animEffect>
                                    <p:anim calcmode="lin" valueType="num">
                                      <p:cBhvr>
                                        <p:cTn id="45"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8">
                                            <p:txEl>
                                              <p:pRg st="0" end="0"/>
                                            </p:txEl>
                                          </p:spTgt>
                                        </p:tgtEl>
                                        <p:attrNameLst>
                                          <p:attrName>style.visibility</p:attrName>
                                        </p:attrNameLst>
                                      </p:cBhvr>
                                      <p:to>
                                        <p:strVal val="visible"/>
                                      </p:to>
                                    </p:set>
                                    <p:animEffect transition="in" filter="fade">
                                      <p:cBhvr>
                                        <p:cTn id="51" dur="1000"/>
                                        <p:tgtEl>
                                          <p:spTgt spid="8">
                                            <p:txEl>
                                              <p:pRg st="0" end="0"/>
                                            </p:txEl>
                                          </p:spTgt>
                                        </p:tgtEl>
                                      </p:cBhvr>
                                    </p:animEffect>
                                    <p:anim calcmode="lin" valueType="num">
                                      <p:cBhvr>
                                        <p:cTn id="5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3" dur="1000" fill="hold"/>
                                        <p:tgtEl>
                                          <p:spTgt spid="8">
                                            <p:txEl>
                                              <p:pRg st="0" end="0"/>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8">
                                            <p:txEl>
                                              <p:pRg st="1" end="1"/>
                                            </p:txEl>
                                          </p:spTgt>
                                        </p:tgtEl>
                                        <p:attrNameLst>
                                          <p:attrName>style.visibility</p:attrName>
                                        </p:attrNameLst>
                                      </p:cBhvr>
                                      <p:to>
                                        <p:strVal val="visible"/>
                                      </p:to>
                                    </p:set>
                                    <p:animEffect transition="in" filter="fade">
                                      <p:cBhvr>
                                        <p:cTn id="56" dur="1000"/>
                                        <p:tgtEl>
                                          <p:spTgt spid="8">
                                            <p:txEl>
                                              <p:pRg st="1" end="1"/>
                                            </p:txEl>
                                          </p:spTgt>
                                        </p:tgtEl>
                                      </p:cBhvr>
                                    </p:animEffect>
                                    <p:anim calcmode="lin" valueType="num">
                                      <p:cBhvr>
                                        <p:cTn id="57"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1" end="1"/>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8">
                                            <p:txEl>
                                              <p:pRg st="2" end="2"/>
                                            </p:txEl>
                                          </p:spTgt>
                                        </p:tgtEl>
                                        <p:attrNameLst>
                                          <p:attrName>style.visibility</p:attrName>
                                        </p:attrNameLst>
                                      </p:cBhvr>
                                      <p:to>
                                        <p:strVal val="visible"/>
                                      </p:to>
                                    </p:set>
                                    <p:animEffect transition="in" filter="fade">
                                      <p:cBhvr>
                                        <p:cTn id="61" dur="1000"/>
                                        <p:tgtEl>
                                          <p:spTgt spid="8">
                                            <p:txEl>
                                              <p:pRg st="2" end="2"/>
                                            </p:txEl>
                                          </p:spTgt>
                                        </p:tgtEl>
                                      </p:cBhvr>
                                    </p:animEffect>
                                    <p:anim calcmode="lin" valueType="num">
                                      <p:cBhvr>
                                        <p:cTn id="6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63" dur="1000" fill="hold"/>
                                        <p:tgtEl>
                                          <p:spTgt spid="8">
                                            <p:txEl>
                                              <p:pRg st="2" end="2"/>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8">
                                            <p:txEl>
                                              <p:pRg st="3" end="3"/>
                                            </p:txEl>
                                          </p:spTgt>
                                        </p:tgtEl>
                                        <p:attrNameLst>
                                          <p:attrName>style.visibility</p:attrName>
                                        </p:attrNameLst>
                                      </p:cBhvr>
                                      <p:to>
                                        <p:strVal val="visible"/>
                                      </p:to>
                                    </p:set>
                                    <p:animEffect transition="in" filter="fade">
                                      <p:cBhvr>
                                        <p:cTn id="66" dur="1000"/>
                                        <p:tgtEl>
                                          <p:spTgt spid="8">
                                            <p:txEl>
                                              <p:pRg st="3" end="3"/>
                                            </p:txEl>
                                          </p:spTgt>
                                        </p:tgtEl>
                                      </p:cBhvr>
                                    </p:animEffect>
                                    <p:anim calcmode="lin" valueType="num">
                                      <p:cBhvr>
                                        <p:cTn id="67"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68"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nodeType="clickEffect">
                                  <p:stCondLst>
                                    <p:cond delay="0"/>
                                  </p:stCondLst>
                                  <p:childTnLst>
                                    <p:set>
                                      <p:cBhvr>
                                        <p:cTn id="72" dur="1" fill="hold">
                                          <p:stCondLst>
                                            <p:cond delay="0"/>
                                          </p:stCondLst>
                                        </p:cTn>
                                        <p:tgtEl>
                                          <p:spTgt spid="10">
                                            <p:txEl>
                                              <p:pRg st="0" end="0"/>
                                            </p:txEl>
                                          </p:spTgt>
                                        </p:tgtEl>
                                        <p:attrNameLst>
                                          <p:attrName>style.visibility</p:attrName>
                                        </p:attrNameLst>
                                      </p:cBhvr>
                                      <p:to>
                                        <p:strVal val="visible"/>
                                      </p:to>
                                    </p:set>
                                    <p:animEffect transition="in" filter="fade">
                                      <p:cBhvr>
                                        <p:cTn id="73" dur="1000"/>
                                        <p:tgtEl>
                                          <p:spTgt spid="10">
                                            <p:txEl>
                                              <p:pRg st="0" end="0"/>
                                            </p:txEl>
                                          </p:spTgt>
                                        </p:tgtEl>
                                      </p:cBhvr>
                                    </p:animEffect>
                                    <p:anim calcmode="lin" valueType="num">
                                      <p:cBhvr>
                                        <p:cTn id="74"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75"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76" presetID="42" presetClass="entr" presetSubtype="0" fill="hold" nodeType="withEffect">
                                  <p:stCondLst>
                                    <p:cond delay="0"/>
                                  </p:stCondLst>
                                  <p:childTnLst>
                                    <p:set>
                                      <p:cBhvr>
                                        <p:cTn id="77" dur="1" fill="hold">
                                          <p:stCondLst>
                                            <p:cond delay="0"/>
                                          </p:stCondLst>
                                        </p:cTn>
                                        <p:tgtEl>
                                          <p:spTgt spid="10">
                                            <p:txEl>
                                              <p:pRg st="1" end="1"/>
                                            </p:txEl>
                                          </p:spTgt>
                                        </p:tgtEl>
                                        <p:attrNameLst>
                                          <p:attrName>style.visibility</p:attrName>
                                        </p:attrNameLst>
                                      </p:cBhvr>
                                      <p:to>
                                        <p:strVal val="visible"/>
                                      </p:to>
                                    </p:set>
                                    <p:animEffect transition="in" filter="fade">
                                      <p:cBhvr>
                                        <p:cTn id="78" dur="1000"/>
                                        <p:tgtEl>
                                          <p:spTgt spid="10">
                                            <p:txEl>
                                              <p:pRg st="1" end="1"/>
                                            </p:txEl>
                                          </p:spTgt>
                                        </p:tgtEl>
                                      </p:cBhvr>
                                    </p:animEffect>
                                    <p:anim calcmode="lin" valueType="num">
                                      <p:cBhvr>
                                        <p:cTn id="79"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80" dur="1000" fill="hold"/>
                                        <p:tgtEl>
                                          <p:spTgt spid="10">
                                            <p:txEl>
                                              <p:pRg st="1" end="1"/>
                                            </p:txEl>
                                          </p:spTgt>
                                        </p:tgtEl>
                                        <p:attrNameLst>
                                          <p:attrName>ppt_y</p:attrName>
                                        </p:attrNameLst>
                                      </p:cBhvr>
                                      <p:tavLst>
                                        <p:tav tm="0">
                                          <p:val>
                                            <p:strVal val="#ppt_y+.1"/>
                                          </p:val>
                                        </p:tav>
                                        <p:tav tm="100000">
                                          <p:val>
                                            <p:strVal val="#ppt_y"/>
                                          </p:val>
                                        </p:tav>
                                      </p:tavLst>
                                    </p:anim>
                                  </p:childTnLst>
                                </p:cTn>
                              </p:par>
                              <p:par>
                                <p:cTn id="81" presetID="42" presetClass="entr" presetSubtype="0" fill="hold" nodeType="withEffect">
                                  <p:stCondLst>
                                    <p:cond delay="0"/>
                                  </p:stCondLst>
                                  <p:childTnLst>
                                    <p:set>
                                      <p:cBhvr>
                                        <p:cTn id="82" dur="1" fill="hold">
                                          <p:stCondLst>
                                            <p:cond delay="0"/>
                                          </p:stCondLst>
                                        </p:cTn>
                                        <p:tgtEl>
                                          <p:spTgt spid="10">
                                            <p:txEl>
                                              <p:pRg st="2" end="2"/>
                                            </p:txEl>
                                          </p:spTgt>
                                        </p:tgtEl>
                                        <p:attrNameLst>
                                          <p:attrName>style.visibility</p:attrName>
                                        </p:attrNameLst>
                                      </p:cBhvr>
                                      <p:to>
                                        <p:strVal val="visible"/>
                                      </p:to>
                                    </p:set>
                                    <p:animEffect transition="in" filter="fade">
                                      <p:cBhvr>
                                        <p:cTn id="83" dur="1000"/>
                                        <p:tgtEl>
                                          <p:spTgt spid="10">
                                            <p:txEl>
                                              <p:pRg st="2" end="2"/>
                                            </p:txEl>
                                          </p:spTgt>
                                        </p:tgtEl>
                                      </p:cBhvr>
                                    </p:animEffect>
                                    <p:anim calcmode="lin" valueType="num">
                                      <p:cBhvr>
                                        <p:cTn id="84"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85" dur="1000" fill="hold"/>
                                        <p:tgtEl>
                                          <p:spTgt spid="10">
                                            <p:txEl>
                                              <p:pRg st="2" end="2"/>
                                            </p:txEl>
                                          </p:spTgt>
                                        </p:tgtEl>
                                        <p:attrNameLst>
                                          <p:attrName>ppt_y</p:attrName>
                                        </p:attrNameLst>
                                      </p:cBhvr>
                                      <p:tavLst>
                                        <p:tav tm="0">
                                          <p:val>
                                            <p:strVal val="#ppt_y+.1"/>
                                          </p:val>
                                        </p:tav>
                                        <p:tav tm="100000">
                                          <p:val>
                                            <p:strVal val="#ppt_y"/>
                                          </p:val>
                                        </p:tav>
                                      </p:tavLst>
                                    </p:anim>
                                  </p:childTnLst>
                                </p:cTn>
                              </p:par>
                              <p:par>
                                <p:cTn id="86" presetID="42" presetClass="entr" presetSubtype="0" fill="hold" nodeType="withEffect">
                                  <p:stCondLst>
                                    <p:cond delay="0"/>
                                  </p:stCondLst>
                                  <p:childTnLst>
                                    <p:set>
                                      <p:cBhvr>
                                        <p:cTn id="87" dur="1" fill="hold">
                                          <p:stCondLst>
                                            <p:cond delay="0"/>
                                          </p:stCondLst>
                                        </p:cTn>
                                        <p:tgtEl>
                                          <p:spTgt spid="10">
                                            <p:txEl>
                                              <p:pRg st="3" end="3"/>
                                            </p:txEl>
                                          </p:spTgt>
                                        </p:tgtEl>
                                        <p:attrNameLst>
                                          <p:attrName>style.visibility</p:attrName>
                                        </p:attrNameLst>
                                      </p:cBhvr>
                                      <p:to>
                                        <p:strVal val="visible"/>
                                      </p:to>
                                    </p:set>
                                    <p:animEffect transition="in" filter="fade">
                                      <p:cBhvr>
                                        <p:cTn id="88" dur="1000"/>
                                        <p:tgtEl>
                                          <p:spTgt spid="10">
                                            <p:txEl>
                                              <p:pRg st="3" end="3"/>
                                            </p:txEl>
                                          </p:spTgt>
                                        </p:tgtEl>
                                      </p:cBhvr>
                                    </p:animEffect>
                                    <p:anim calcmode="lin" valueType="num">
                                      <p:cBhvr>
                                        <p:cTn id="89"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90"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42" presetClass="entr" presetSubtype="0" fill="hold" nodeType="clickEffect">
                                  <p:stCondLst>
                                    <p:cond delay="0"/>
                                  </p:stCondLst>
                                  <p:childTnLst>
                                    <p:set>
                                      <p:cBhvr>
                                        <p:cTn id="94" dur="1" fill="hold">
                                          <p:stCondLst>
                                            <p:cond delay="0"/>
                                          </p:stCondLst>
                                        </p:cTn>
                                        <p:tgtEl>
                                          <p:spTgt spid="11">
                                            <p:txEl>
                                              <p:pRg st="0" end="0"/>
                                            </p:txEl>
                                          </p:spTgt>
                                        </p:tgtEl>
                                        <p:attrNameLst>
                                          <p:attrName>style.visibility</p:attrName>
                                        </p:attrNameLst>
                                      </p:cBhvr>
                                      <p:to>
                                        <p:strVal val="visible"/>
                                      </p:to>
                                    </p:set>
                                    <p:animEffect transition="in" filter="fade">
                                      <p:cBhvr>
                                        <p:cTn id="95" dur="1000"/>
                                        <p:tgtEl>
                                          <p:spTgt spid="11">
                                            <p:txEl>
                                              <p:pRg st="0" end="0"/>
                                            </p:txEl>
                                          </p:spTgt>
                                        </p:tgtEl>
                                      </p:cBhvr>
                                    </p:animEffect>
                                    <p:anim calcmode="lin" valueType="num">
                                      <p:cBhvr>
                                        <p:cTn id="96"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97"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42" presetClass="entr" presetSubtype="0" fill="hold" nodeType="clickEffect">
                                  <p:stCondLst>
                                    <p:cond delay="0"/>
                                  </p:stCondLst>
                                  <p:childTnLst>
                                    <p:set>
                                      <p:cBhvr>
                                        <p:cTn id="101" dur="1" fill="hold">
                                          <p:stCondLst>
                                            <p:cond delay="0"/>
                                          </p:stCondLst>
                                        </p:cTn>
                                        <p:tgtEl>
                                          <p:spTgt spid="11">
                                            <p:txEl>
                                              <p:pRg st="1" end="1"/>
                                            </p:txEl>
                                          </p:spTgt>
                                        </p:tgtEl>
                                        <p:attrNameLst>
                                          <p:attrName>style.visibility</p:attrName>
                                        </p:attrNameLst>
                                      </p:cBhvr>
                                      <p:to>
                                        <p:strVal val="visible"/>
                                      </p:to>
                                    </p:set>
                                    <p:animEffect transition="in" filter="fade">
                                      <p:cBhvr>
                                        <p:cTn id="102" dur="1000"/>
                                        <p:tgtEl>
                                          <p:spTgt spid="11">
                                            <p:txEl>
                                              <p:pRg st="1" end="1"/>
                                            </p:txEl>
                                          </p:spTgt>
                                        </p:tgtEl>
                                      </p:cBhvr>
                                    </p:animEffect>
                                    <p:anim calcmode="lin" valueType="num">
                                      <p:cBhvr>
                                        <p:cTn id="103"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104" dur="1000" fill="hold"/>
                                        <p:tgtEl>
                                          <p:spTgt spid="11">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5438C-D879-4F96-ACAA-F1F1D5243885}"/>
              </a:ext>
            </a:extLst>
          </p:cNvPr>
          <p:cNvSpPr>
            <a:spLocks noGrp="1"/>
          </p:cNvSpPr>
          <p:nvPr>
            <p:ph type="title"/>
          </p:nvPr>
        </p:nvSpPr>
        <p:spPr/>
        <p:txBody>
          <a:bodyPr/>
          <a:lstStyle/>
          <a:p>
            <a:r>
              <a:rPr lang="en-GB" dirty="0"/>
              <a:t>WEEKS 9&amp;10</a:t>
            </a:r>
          </a:p>
        </p:txBody>
      </p:sp>
      <p:sp>
        <p:nvSpPr>
          <p:cNvPr id="3" name="Content Placeholder 2">
            <a:extLst>
              <a:ext uri="{FF2B5EF4-FFF2-40B4-BE49-F238E27FC236}">
                <a16:creationId xmlns:a16="http://schemas.microsoft.com/office/drawing/2014/main" id="{39DA136A-1F5E-44AA-9A66-BB7D3B39426A}"/>
              </a:ext>
            </a:extLst>
          </p:cNvPr>
          <p:cNvSpPr>
            <a:spLocks noGrp="1"/>
          </p:cNvSpPr>
          <p:nvPr>
            <p:ph idx="1"/>
          </p:nvPr>
        </p:nvSpPr>
        <p:spPr/>
        <p:txBody>
          <a:bodyPr/>
          <a:lstStyle/>
          <a:p>
            <a:r>
              <a:rPr lang="en-GB" dirty="0"/>
              <a:t>Week 9: Component 2 - Essay Workshop Week.</a:t>
            </a:r>
          </a:p>
          <a:p>
            <a:endParaRPr lang="en-GB" dirty="0"/>
          </a:p>
          <a:p>
            <a:r>
              <a:rPr lang="en-GB" dirty="0"/>
              <a:t>Week 10: Catch up/reflection of module learning week. </a:t>
            </a:r>
          </a:p>
        </p:txBody>
      </p:sp>
    </p:spTree>
    <p:extLst>
      <p:ext uri="{BB962C8B-B14F-4D97-AF65-F5344CB8AC3E}">
        <p14:creationId xmlns:p14="http://schemas.microsoft.com/office/powerpoint/2010/main" val="3356837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E15702-B626-45A4-9171-6D256C729EC6}"/>
              </a:ext>
            </a:extLst>
          </p:cNvPr>
          <p:cNvSpPr>
            <a:spLocks noChangeArrowheads="1"/>
          </p:cNvSpPr>
          <p:nvPr/>
        </p:nvSpPr>
        <p:spPr bwMode="auto">
          <a:xfrm>
            <a:off x="298450" y="367343"/>
            <a:ext cx="8522022" cy="505262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63480" rIns="0" bIns="63480" numCol="1" anchor="ctr" anchorCtr="0" compatLnSpc="1">
            <a:prstTxWarp prst="textNoShape">
              <a:avLst/>
            </a:prstTxWarp>
            <a:spAutoFit/>
          </a:bodyPr>
          <a:lstStyle/>
          <a:p>
            <a:pPr eaLnBrk="0" fontAlgn="base" hangingPunct="0">
              <a:spcBef>
                <a:spcPct val="0"/>
              </a:spcBef>
              <a:spcAft>
                <a:spcPct val="0"/>
              </a:spcAft>
            </a:pPr>
            <a:r>
              <a:rPr lang="en-US" altLang="en-US" sz="3200" b="1" dirty="0">
                <a:solidFill>
                  <a:srgbClr val="555555"/>
                </a:solidFill>
                <a:latin typeface="-apple-system"/>
              </a:rPr>
              <a:t>Unit Feedback - Forum, Blog and Padlet Walls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b="0" i="0" u="none" strike="noStrike" cap="none" normalizeH="0" baseline="0" dirty="0">
                <a:ln>
                  <a:noFill/>
                </a:ln>
                <a:solidFill>
                  <a:srgbClr val="003E5A"/>
                </a:solidFill>
                <a:effectLst/>
                <a:latin typeface="-apple-system"/>
              </a:rPr>
              <a:t>Forums</a:t>
            </a:r>
            <a:endParaRPr kumimoji="0" lang="en-US" altLang="en-US" b="0" i="0" u="none" strike="noStrike" cap="none" normalizeH="0" baseline="0" dirty="0">
              <a:ln>
                <a:noFill/>
              </a:ln>
              <a:solidFill>
                <a:srgbClr val="373A3C"/>
              </a:solidFill>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effectLst/>
                <a:latin typeface="-apple-system"/>
              </a:rPr>
              <a:t>Use the forum to share and discuss ideas with your peers. Ask questions, delve deeper and learn from each other.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effectLst/>
                <a:latin typeface="-apple-system"/>
              </a:rPr>
              <a:t>Each unit requirement differs – i.e. you need to make at least X forum posts and reply to at least X post to complete each</a:t>
            </a:r>
            <a:r>
              <a:rPr kumimoji="0" lang="en-US" altLang="en-US" b="1" i="0" u="none" strike="noStrike" cap="none" normalizeH="0" dirty="0">
                <a:ln>
                  <a:noFill/>
                </a:ln>
                <a:effectLst/>
                <a:latin typeface="-apple-system"/>
              </a:rPr>
              <a:t> unit</a:t>
            </a:r>
            <a:r>
              <a:rPr kumimoji="0" lang="en-US" altLang="en-US" b="1" i="0" u="none" strike="noStrike" cap="none" normalizeH="0" baseline="0" dirty="0">
                <a:ln>
                  <a:noFill/>
                </a:ln>
                <a:effectLst/>
                <a:latin typeface="-apple-system"/>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rgbClr val="373A3C"/>
              </a:solidFill>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3E5A"/>
                </a:solidFill>
                <a:effectLst/>
                <a:latin typeface="-apple-system"/>
              </a:rPr>
              <a:t>Unit Blog</a:t>
            </a:r>
            <a:endParaRPr kumimoji="0" lang="en-US" altLang="en-US" b="0" i="0" u="none" strike="noStrike" cap="none" normalizeH="0" baseline="0" dirty="0">
              <a:ln>
                <a:noFill/>
              </a:ln>
              <a:solidFill>
                <a:srgbClr val="373A3C"/>
              </a:solidFill>
              <a:effectLst/>
              <a:latin typeface="-apple-system"/>
            </a:endParaRPr>
          </a:p>
          <a:p>
            <a:pPr eaLnBrk="0" fontAlgn="base" hangingPunct="0">
              <a:spcBef>
                <a:spcPct val="0"/>
              </a:spcBef>
              <a:spcAft>
                <a:spcPct val="0"/>
              </a:spcAft>
            </a:pPr>
            <a:r>
              <a:rPr kumimoji="0" lang="en-US" altLang="en-US" b="0" i="0" u="none" strike="noStrike" cap="none" normalizeH="0" baseline="0" dirty="0">
                <a:ln>
                  <a:noFill/>
                </a:ln>
                <a:effectLst/>
                <a:latin typeface="-apple-system"/>
              </a:rPr>
              <a:t>Use this blog to present your answers to tasks set during the learning for each topic. </a:t>
            </a:r>
            <a:r>
              <a:rPr lang="en-US" altLang="en-US" b="1" dirty="0">
                <a:latin typeface="-apple-system"/>
              </a:rPr>
              <a:t>The blog is private - only you and your module tutor can see your blog and</a:t>
            </a:r>
            <a:r>
              <a:rPr lang="en-US" altLang="en-US" dirty="0">
                <a:latin typeface="-apple-system"/>
              </a:rPr>
              <a:t> </a:t>
            </a:r>
            <a:r>
              <a:rPr lang="en-US" altLang="en-US" b="1" dirty="0">
                <a:latin typeface="-apple-system"/>
              </a:rPr>
              <a:t>e</a:t>
            </a:r>
            <a:r>
              <a:rPr kumimoji="0" lang="en-US" altLang="en-US" b="1" i="0" u="none" strike="noStrike" cap="none" normalizeH="0" baseline="0" dirty="0">
                <a:ln>
                  <a:noFill/>
                </a:ln>
                <a:effectLst/>
                <a:latin typeface="-apple-system"/>
              </a:rPr>
              <a:t>ach blog requirement differs i.e. You need to make at least X blog post to complete the</a:t>
            </a:r>
            <a:r>
              <a:rPr kumimoji="0" lang="en-US" altLang="en-US" b="1" i="0" u="none" strike="noStrike" cap="none" normalizeH="0" dirty="0">
                <a:ln>
                  <a:noFill/>
                </a:ln>
                <a:effectLst/>
                <a:latin typeface="-apple-system"/>
              </a:rPr>
              <a:t> unit.</a:t>
            </a:r>
            <a:r>
              <a:rPr kumimoji="0" lang="en-US" altLang="en-US" b="1" i="0" u="none" strike="noStrike" cap="none" normalizeH="0" baseline="0" dirty="0">
                <a:ln>
                  <a:noFill/>
                </a:ln>
                <a:effectLst/>
                <a:latin typeface="-apple-system"/>
              </a:rPr>
              <a:t> </a:t>
            </a:r>
            <a:br>
              <a:rPr kumimoji="0" lang="en-US" altLang="en-US" b="1" i="0" u="none" strike="noStrike" cap="none" normalizeH="0" baseline="0" dirty="0">
                <a:ln>
                  <a:noFill/>
                </a:ln>
                <a:solidFill>
                  <a:srgbClr val="373A3C"/>
                </a:solidFill>
                <a:effectLst/>
                <a:latin typeface="-apple-system"/>
              </a:rPr>
            </a:br>
            <a:r>
              <a:rPr kumimoji="0" lang="en-US" altLang="en-US" b="0" i="0" u="none" strike="noStrike" cap="none" normalizeH="0" baseline="0" dirty="0">
                <a:ln>
                  <a:noFill/>
                </a:ln>
                <a:solidFill>
                  <a:srgbClr val="003E5A"/>
                </a:solidFill>
                <a:effectLst/>
                <a:latin typeface="-apple-system"/>
              </a:rPr>
              <a:t> </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rgbClr val="003E5A"/>
                </a:solidFill>
                <a:latin typeface="-apple-system"/>
              </a:rPr>
              <a:t>Padlet</a:t>
            </a:r>
          </a:p>
          <a:p>
            <a:pPr lvl="0" eaLnBrk="0" fontAlgn="base" hangingPunct="0">
              <a:spcBef>
                <a:spcPct val="0"/>
              </a:spcBef>
              <a:spcAft>
                <a:spcPct val="0"/>
              </a:spcAft>
            </a:pPr>
            <a:r>
              <a:rPr kumimoji="0" lang="en-US" altLang="en-US" b="0" i="0" u="none" strike="noStrike" cap="none" normalizeH="0" baseline="0" dirty="0">
                <a:ln>
                  <a:noFill/>
                </a:ln>
                <a:effectLst/>
                <a:latin typeface="-apple-system"/>
              </a:rPr>
              <a:t>You will be instructed to post to the unit Padlet at th</a:t>
            </a:r>
            <a:r>
              <a:rPr lang="en-US" altLang="en-US" dirty="0">
                <a:latin typeface="-apple-system"/>
              </a:rPr>
              <a:t>e end of each unit</a:t>
            </a:r>
            <a:r>
              <a:rPr kumimoji="0" lang="en-US" altLang="en-US" b="0" i="0" u="none" strike="noStrike" cap="none" normalizeH="0" baseline="0" dirty="0">
                <a:ln>
                  <a:noFill/>
                </a:ln>
                <a:effectLst/>
                <a:latin typeface="-apple-system"/>
              </a:rPr>
              <a:t> - this link will open the Padlet in a new window</a:t>
            </a:r>
            <a:r>
              <a:rPr lang="en-US" altLang="en-US" dirty="0">
                <a:latin typeface="-apple-system"/>
              </a:rPr>
              <a:t>.</a:t>
            </a:r>
            <a:endParaRPr kumimoji="0" lang="en-US" altLang="en-US" b="0" i="0" u="none" strike="noStrike" cap="none" normalizeH="0" baseline="0" dirty="0">
              <a:ln>
                <a:noFill/>
              </a:ln>
              <a:effectLst/>
              <a:latin typeface="-apple-system"/>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AutoShape 2" descr=" Unit 3 Forum    ">
            <a:hlinkClick r:id="rId2"/>
            <a:extLst>
              <a:ext uri="{FF2B5EF4-FFF2-40B4-BE49-F238E27FC236}">
                <a16:creationId xmlns:a16="http://schemas.microsoft.com/office/drawing/2014/main" id="{74074A1D-A826-4FA9-98B3-B320206FA253}"/>
              </a:ext>
            </a:extLst>
          </p:cNvPr>
          <p:cNvSpPr>
            <a:spLocks noChangeAspect="1" noChangeArrowheads="1"/>
          </p:cNvSpPr>
          <p:nvPr/>
        </p:nvSpPr>
        <p:spPr bwMode="auto">
          <a:xfrm>
            <a:off x="146050" y="-898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1" name="Picture 3" descr="Unit 3 Blog     ">
            <a:hlinkClick r:id="rId3"/>
            <a:extLst>
              <a:ext uri="{FF2B5EF4-FFF2-40B4-BE49-F238E27FC236}">
                <a16:creationId xmlns:a16="http://schemas.microsoft.com/office/drawing/2014/main" id="{C7E8C7BD-B4AD-42FD-BACA-AAB8D6C1A3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050" y="-60325"/>
            <a:ext cx="152400" cy="152400"/>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a:hlinkClick r:id="rId5"/>
            <a:extLst>
              <a:ext uri="{FF2B5EF4-FFF2-40B4-BE49-F238E27FC236}">
                <a16:creationId xmlns:a16="http://schemas.microsoft.com/office/drawing/2014/main" id="{C1F8E971-3FD4-4931-A2C9-75CBCB7BEE4B}"/>
              </a:ext>
            </a:extLst>
          </p:cNvPr>
          <p:cNvSpPr>
            <a:spLocks noChangeAspect="1" noChangeArrowheads="1"/>
          </p:cNvSpPr>
          <p:nvPr/>
        </p:nvSpPr>
        <p:spPr bwMode="auto">
          <a:xfrm>
            <a:off x="146050" y="8540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17321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anim calcmode="lin" valueType="num">
                                      <p:cBhvr>
                                        <p:cTn id="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1000"/>
                                        <p:tgtEl>
                                          <p:spTgt spid="2">
                                            <p:txEl>
                                              <p:pRg st="3" end="3"/>
                                            </p:txEl>
                                          </p:spTgt>
                                        </p:tgtEl>
                                      </p:cBhvr>
                                    </p:animEffect>
                                    <p:anim calcmode="lin" valueType="num">
                                      <p:cBhvr>
                                        <p:cTn id="13"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1000"/>
                                        <p:tgtEl>
                                          <p:spTgt spid="2">
                                            <p:txEl>
                                              <p:pRg st="4" end="4"/>
                                            </p:txEl>
                                          </p:spTgt>
                                        </p:tgtEl>
                                      </p:cBhvr>
                                    </p:animEffect>
                                    <p:anim calcmode="lin" valueType="num">
                                      <p:cBhvr>
                                        <p:cTn id="18"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2">
                                            <p:txEl>
                                              <p:pRg st="6" end="6"/>
                                            </p:txEl>
                                          </p:spTgt>
                                        </p:tgtEl>
                                        <p:attrNameLst>
                                          <p:attrName>style.visibility</p:attrName>
                                        </p:attrNameLst>
                                      </p:cBhvr>
                                      <p:to>
                                        <p:strVal val="visible"/>
                                      </p:to>
                                    </p:set>
                                    <p:animEffect transition="in" filter="fade">
                                      <p:cBhvr>
                                        <p:cTn id="24" dur="1000"/>
                                        <p:tgtEl>
                                          <p:spTgt spid="2">
                                            <p:txEl>
                                              <p:pRg st="6" end="6"/>
                                            </p:txEl>
                                          </p:spTgt>
                                        </p:tgtEl>
                                      </p:cBhvr>
                                    </p:animEffect>
                                    <p:anim calcmode="lin" valueType="num">
                                      <p:cBhvr>
                                        <p:cTn id="25"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26" dur="1000" fill="hold"/>
                                        <p:tgtEl>
                                          <p:spTgt spid="2">
                                            <p:txEl>
                                              <p:pRg st="6" end="6"/>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Effect transition="in" filter="fade">
                                      <p:cBhvr>
                                        <p:cTn id="29" dur="1000"/>
                                        <p:tgtEl>
                                          <p:spTgt spid="2">
                                            <p:txEl>
                                              <p:pRg st="7" end="7"/>
                                            </p:txEl>
                                          </p:spTgt>
                                        </p:tgtEl>
                                      </p:cBhvr>
                                    </p:animEffect>
                                    <p:anim calcmode="lin" valueType="num">
                                      <p:cBhvr>
                                        <p:cTn id="30"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1"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2">
                                            <p:txEl>
                                              <p:pRg st="8" end="8"/>
                                            </p:txEl>
                                          </p:spTgt>
                                        </p:tgtEl>
                                        <p:attrNameLst>
                                          <p:attrName>style.visibility</p:attrName>
                                        </p:attrNameLst>
                                      </p:cBhvr>
                                      <p:to>
                                        <p:strVal val="visible"/>
                                      </p:to>
                                    </p:set>
                                    <p:animEffect transition="in" filter="fade">
                                      <p:cBhvr>
                                        <p:cTn id="36" dur="1000"/>
                                        <p:tgtEl>
                                          <p:spTgt spid="2">
                                            <p:txEl>
                                              <p:pRg st="8" end="8"/>
                                            </p:txEl>
                                          </p:spTgt>
                                        </p:tgtEl>
                                      </p:cBhvr>
                                    </p:animEffect>
                                    <p:anim calcmode="lin" valueType="num">
                                      <p:cBhvr>
                                        <p:cTn id="37"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2">
                                            <p:txEl>
                                              <p:pRg st="8" end="8"/>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2">
                                            <p:txEl>
                                              <p:pRg st="9" end="9"/>
                                            </p:txEl>
                                          </p:spTgt>
                                        </p:tgtEl>
                                        <p:attrNameLst>
                                          <p:attrName>style.visibility</p:attrName>
                                        </p:attrNameLst>
                                      </p:cBhvr>
                                      <p:to>
                                        <p:strVal val="visible"/>
                                      </p:to>
                                    </p:set>
                                    <p:animEffect transition="in" filter="fade">
                                      <p:cBhvr>
                                        <p:cTn id="41" dur="1000"/>
                                        <p:tgtEl>
                                          <p:spTgt spid="2">
                                            <p:txEl>
                                              <p:pRg st="9" end="9"/>
                                            </p:txEl>
                                          </p:spTgt>
                                        </p:tgtEl>
                                      </p:cBhvr>
                                    </p:animEffect>
                                    <p:anim calcmode="lin" valueType="num">
                                      <p:cBhvr>
                                        <p:cTn id="42"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43" dur="1000" fill="hold"/>
                                        <p:tgtEl>
                                          <p:spTgt spid="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Session programme each week </a:t>
            </a:r>
          </a:p>
        </p:txBody>
      </p:sp>
      <p:sp>
        <p:nvSpPr>
          <p:cNvPr id="3" name="Content Placeholder 2"/>
          <p:cNvSpPr>
            <a:spLocks noGrp="1"/>
          </p:cNvSpPr>
          <p:nvPr>
            <p:ph idx="1"/>
          </p:nvPr>
        </p:nvSpPr>
        <p:spPr>
          <a:xfrm>
            <a:off x="107504" y="836712"/>
            <a:ext cx="8856984" cy="4824536"/>
          </a:xfrm>
        </p:spPr>
        <p:txBody>
          <a:bodyPr>
            <a:normAutofit fontScale="85000" lnSpcReduction="10000"/>
          </a:bodyPr>
          <a:lstStyle/>
          <a:p>
            <a:pPr marL="514350" indent="-514350">
              <a:buFont typeface="+mj-lt"/>
              <a:buAutoNum type="arabicPeriod"/>
            </a:pPr>
            <a:r>
              <a:rPr lang="en-GB" sz="2800" b="1" dirty="0"/>
              <a:t>Each week you will join the teaching session at 14:00 (so I can take the register).</a:t>
            </a:r>
          </a:p>
          <a:p>
            <a:pPr marL="514350" indent="-514350">
              <a:buFont typeface="+mj-lt"/>
              <a:buAutoNum type="arabicPeriod"/>
            </a:pPr>
            <a:r>
              <a:rPr lang="en-GB" sz="2800" b="1" dirty="0"/>
              <a:t>Each start of the session will include a short group catch up with/progress check with myself for 30-45 minutes. </a:t>
            </a:r>
          </a:p>
          <a:p>
            <a:pPr marL="514350" indent="-514350">
              <a:buFont typeface="+mj-lt"/>
              <a:buAutoNum type="arabicPeriod"/>
            </a:pPr>
            <a:r>
              <a:rPr lang="en-GB" sz="2800" b="1" dirty="0"/>
              <a:t>Later sessions will include assignment support and 1:1 coaching with myself.</a:t>
            </a:r>
          </a:p>
          <a:p>
            <a:pPr marL="514350" indent="-514350">
              <a:buFont typeface="+mj-lt"/>
              <a:buAutoNum type="arabicPeriod"/>
            </a:pPr>
            <a:r>
              <a:rPr lang="en-GB" sz="2800" b="1" dirty="0"/>
              <a:t>You will be given time to undertake the on line activities working through the topic areas. You can come back to the main MS Teams room anytime time to check things out/chat with me. I will be using the chat box too and I encourage you to do the same. </a:t>
            </a:r>
          </a:p>
          <a:p>
            <a:pPr marL="514350" indent="-514350">
              <a:buFont typeface="+mj-lt"/>
              <a:buAutoNum type="arabicPeriod"/>
            </a:pPr>
            <a:r>
              <a:rPr lang="en-GB" sz="2800" b="1" dirty="0"/>
              <a:t>The MS Teams session ends at 4pm – however this will be extended if we’re doing 1:1 work etc… </a:t>
            </a:r>
          </a:p>
        </p:txBody>
      </p:sp>
    </p:spTree>
    <p:extLst>
      <p:ext uri="{BB962C8B-B14F-4D97-AF65-F5344CB8AC3E}">
        <p14:creationId xmlns:p14="http://schemas.microsoft.com/office/powerpoint/2010/main" val="3685706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41D4E4-0B7B-43E5-B160-A3905798BE2F}"/>
              </a:ext>
            </a:extLst>
          </p:cNvPr>
          <p:cNvSpPr>
            <a:spLocks noGrp="1"/>
          </p:cNvSpPr>
          <p:nvPr>
            <p:ph type="title"/>
          </p:nvPr>
        </p:nvSpPr>
        <p:spPr>
          <a:xfrm>
            <a:off x="457200" y="274638"/>
            <a:ext cx="8229600" cy="1143000"/>
          </a:xfrm>
        </p:spPr>
        <p:txBody>
          <a:bodyPr anchor="ctr">
            <a:normAutofit/>
          </a:bodyPr>
          <a:lstStyle/>
          <a:p>
            <a:pPr marL="0" indent="0">
              <a:buNone/>
            </a:pPr>
            <a:endParaRPr lang="en-GB" dirty="0"/>
          </a:p>
          <a:p>
            <a:pPr marL="0" indent="0">
              <a:buNone/>
            </a:pPr>
            <a:endParaRPr lang="en-GB" dirty="0"/>
          </a:p>
        </p:txBody>
      </p:sp>
      <p:pic>
        <p:nvPicPr>
          <p:cNvPr id="3074" name="Picture 2" descr="Good Luck | Netflix">
            <a:extLst>
              <a:ext uri="{FF2B5EF4-FFF2-40B4-BE49-F238E27FC236}">
                <a16:creationId xmlns:a16="http://schemas.microsoft.com/office/drawing/2014/main" id="{6EF6067F-D94E-4F54-B7B6-48FC23E05C8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809927"/>
            <a:ext cx="8229600" cy="3497579"/>
          </a:xfrm>
          <a:prstGeom prst="rect">
            <a:avLst/>
          </a:prstGeom>
          <a:solidFill>
            <a:srgbClr val="FFFFFF"/>
          </a:solidFill>
        </p:spPr>
      </p:pic>
    </p:spTree>
    <p:extLst>
      <p:ext uri="{BB962C8B-B14F-4D97-AF65-F5344CB8AC3E}">
        <p14:creationId xmlns:p14="http://schemas.microsoft.com/office/powerpoint/2010/main" val="14299105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purl.org/dc/elements/1.1/"/>
    <ds:schemaRef ds:uri="http://schemas.openxmlformats.org/package/2006/metadata/core-properties"/>
    <ds:schemaRef ds:uri="http://schemas.microsoft.com/office/infopath/2007/PartnerControls"/>
    <ds:schemaRef ds:uri="http://www.w3.org/XML/1998/namespace"/>
    <ds:schemaRef ds:uri="http://purl.org/dc/terms/"/>
    <ds:schemaRef ds:uri="http://schemas.microsoft.com/office/2006/documentManagement/types"/>
    <ds:schemaRef ds:uri="303dbf9b-b85b-46a0-94f1-894078c07ecd"/>
    <ds:schemaRef ds:uri="http://schemas.microsoft.com/office/2006/metadata/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4620</TotalTime>
  <Words>1505</Words>
  <Application>Microsoft Office PowerPoint</Application>
  <PresentationFormat>On-screen Show (4:3)</PresentationFormat>
  <Paragraphs>154</Paragraphs>
  <Slides>15</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-apple-system</vt:lpstr>
      <vt:lpstr>Arial</vt:lpstr>
      <vt:lpstr>Calibri</vt:lpstr>
      <vt:lpstr>Calibri</vt:lpstr>
      <vt:lpstr>Myriad Pro</vt:lpstr>
      <vt:lpstr>Rockwell Condensed</vt:lpstr>
      <vt:lpstr>Symbol</vt:lpstr>
      <vt:lpstr>20140311PresentationUWTSDTemplate</vt:lpstr>
      <vt:lpstr>   BSc in Health &amp; Social Care   Changemakers – Building your Personal Brand for Sustainable Employment  (BMHP 5015)    Introduction to module </vt:lpstr>
      <vt:lpstr>Objectives of session…</vt:lpstr>
      <vt:lpstr>Student Queries</vt:lpstr>
      <vt:lpstr>Module overview</vt:lpstr>
      <vt:lpstr>THE Module AIM</vt:lpstr>
      <vt:lpstr>Module Learning Outcomes</vt:lpstr>
      <vt:lpstr>Assessments</vt:lpstr>
      <vt:lpstr>Units for the on line tasks – Unit 1 Brand You – Weeks 1&amp;2</vt:lpstr>
      <vt:lpstr>Units for the on line tasks – Unit 2 It’s a small World (People) – Weeks 3&amp;4</vt:lpstr>
      <vt:lpstr>Units for the on line tasks – Unit 3 Opportunity knocks – Weeks 5&amp;6</vt:lpstr>
      <vt:lpstr>Units for the on line tasks – Unit 4 the pursuit of happiness – Weeks 7&amp;8</vt:lpstr>
      <vt:lpstr>WEEKS 9&amp;10</vt:lpstr>
      <vt:lpstr>PowerPoint Presentation</vt:lpstr>
      <vt:lpstr>Session programme each week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Mark Gallagher-Read</cp:lastModifiedBy>
  <cp:revision>28</cp:revision>
  <cp:lastPrinted>2021-01-18T19:39:53Z</cp:lastPrinted>
  <dcterms:created xsi:type="dcterms:W3CDTF">2020-06-13T21:56:47Z</dcterms:created>
  <dcterms:modified xsi:type="dcterms:W3CDTF">2022-01-24T11:45:41Z</dcterms:modified>
</cp:coreProperties>
</file>