
<file path=[Content_Types].xml><?xml version="1.0" encoding="utf-8"?>
<Types xmlns="http://schemas.openxmlformats.org/package/2006/content-types">
  <Default Extension="xml" ContentType="application/xml"/>
  <Default Extension="jpeg" ContentType="image/jpeg"/>
  <Default Extension="jpg" ContentType="image/jpeg"/>
  <Default Extension="rels" ContentType="application/vnd.openxmlformats-package.relationships+xml"/>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47"/>
  </p:handoutMasterIdLst>
  <p:sldIdLst>
    <p:sldId id="258" r:id="rId5"/>
    <p:sldId id="285" r:id="rId6"/>
    <p:sldId id="317" r:id="rId7"/>
    <p:sldId id="281" r:id="rId8"/>
    <p:sldId id="263" r:id="rId9"/>
    <p:sldId id="264" r:id="rId10"/>
    <p:sldId id="265" r:id="rId11"/>
    <p:sldId id="289" r:id="rId12"/>
    <p:sldId id="292" r:id="rId13"/>
    <p:sldId id="290" r:id="rId14"/>
    <p:sldId id="291" r:id="rId15"/>
    <p:sldId id="313" r:id="rId16"/>
    <p:sldId id="295" r:id="rId17"/>
    <p:sldId id="314" r:id="rId18"/>
    <p:sldId id="277" r:id="rId19"/>
    <p:sldId id="275" r:id="rId20"/>
    <p:sldId id="278" r:id="rId21"/>
    <p:sldId id="279" r:id="rId22"/>
    <p:sldId id="280" r:id="rId23"/>
    <p:sldId id="274" r:id="rId24"/>
    <p:sldId id="315" r:id="rId25"/>
    <p:sldId id="271" r:id="rId26"/>
    <p:sldId id="300" r:id="rId27"/>
    <p:sldId id="296" r:id="rId28"/>
    <p:sldId id="297" r:id="rId29"/>
    <p:sldId id="298" r:id="rId30"/>
    <p:sldId id="299" r:id="rId31"/>
    <p:sldId id="310" r:id="rId32"/>
    <p:sldId id="311" r:id="rId33"/>
    <p:sldId id="304" r:id="rId34"/>
    <p:sldId id="305" r:id="rId35"/>
    <p:sldId id="306" r:id="rId36"/>
    <p:sldId id="307" r:id="rId37"/>
    <p:sldId id="308" r:id="rId38"/>
    <p:sldId id="309" r:id="rId39"/>
    <p:sldId id="272" r:id="rId40"/>
    <p:sldId id="283" r:id="rId41"/>
    <p:sldId id="286" r:id="rId42"/>
    <p:sldId id="318" r:id="rId43"/>
    <p:sldId id="316" r:id="rId44"/>
    <p:sldId id="273" r:id="rId45"/>
    <p:sldId id="282" r:id="rId4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5" d="100"/>
          <a:sy n="85" d="100"/>
        </p:scale>
        <p:origin x="-1768" y="-8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slide" Target="slides/slide42.xml"/><Relationship Id="rId47" Type="http://schemas.openxmlformats.org/officeDocument/2006/relationships/handoutMaster" Target="handoutMasters/handoutMaster1.xml"/><Relationship Id="rId48" Type="http://schemas.openxmlformats.org/officeDocument/2006/relationships/printerSettings" Target="printerSettings/printerSettings1.bin"/><Relationship Id="rId49" Type="http://schemas.openxmlformats.org/officeDocument/2006/relationships/presProps" Target="presProps.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50" Type="http://schemas.openxmlformats.org/officeDocument/2006/relationships/viewProps" Target="viewProps.xml"/><Relationship Id="rId51" Type="http://schemas.openxmlformats.org/officeDocument/2006/relationships/theme" Target="theme/theme1.xml"/><Relationship Id="rId52"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slide" Target="slides/slide38.xml"/><Relationship Id="rId43" Type="http://schemas.openxmlformats.org/officeDocument/2006/relationships/slide" Target="slides/slide39.xml"/><Relationship Id="rId44" Type="http://schemas.openxmlformats.org/officeDocument/2006/relationships/slide" Target="slides/slide40.xml"/><Relationship Id="rId45" Type="http://schemas.openxmlformats.org/officeDocument/2006/relationships/slide" Target="slides/slide4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20/02/17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20/02/17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20/02/17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20/02/17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20/02/17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20/02/17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20/02/17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20/02/17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20/02/17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20/02/17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UtgFHHhm1xU"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www.youtube.com/watch?v=1ltM3GYNmtQ"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gif"/><Relationship Id="rId4" Type="http://schemas.openxmlformats.org/officeDocument/2006/relationships/image" Target="../media/image5.gif"/><Relationship Id="rId5" Type="http://schemas.openxmlformats.org/officeDocument/2006/relationships/image" Target="../media/image6.gif"/><Relationship Id="rId1" Type="http://schemas.openxmlformats.org/officeDocument/2006/relationships/slideLayout" Target="../slideLayouts/slideLayout2.xml"/><Relationship Id="rId2" Type="http://schemas.openxmlformats.org/officeDocument/2006/relationships/hyperlink" Target="https://www.youtube.com/watch?v=G7Ewqm0YHUI"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gi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gif"/></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gif"/></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gif"/></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gi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gif"/></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gi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gif"/></Relationships>
</file>

<file path=ppt/slides/_rels/slide36.xml.rels><?xml version="1.0" encoding="UTF-8" standalone="yes"?>
<Relationships xmlns="http://schemas.openxmlformats.org/package/2006/relationships"><Relationship Id="rId3" Type="http://schemas.openxmlformats.org/officeDocument/2006/relationships/hyperlink" Target="http://magicseaweed.com/North-Atlantic-Surf-Chart/2/?chartType=PRATE" TargetMode="External"/><Relationship Id="rId4" Type="http://schemas.openxmlformats.org/officeDocument/2006/relationships/hyperlink" Target="https://www.windytv.com/?pressure,51.688,-4.244,5" TargetMode="External"/><Relationship Id="rId1" Type="http://schemas.openxmlformats.org/officeDocument/2006/relationships/slideLayout" Target="../slideLayouts/slideLayout2.xml"/><Relationship Id="rId2" Type="http://schemas.openxmlformats.org/officeDocument/2006/relationships/hyperlink" Target="http://www.metoffice.gov.uk/public/weather/surface-pressure/%23?tab=surfacePressureColour&amp;fcTime=1452945600" TargetMode="Externa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metoffice.gov.uk/learning/learn-about-the-weather/how-weather-works/air-masses/types" TargetMode="External"/><Relationship Id="rId3" Type="http://schemas.openxmlformats.org/officeDocument/2006/relationships/hyperlink" Target="http://www.nasa.gov/mission_pages/noaa-n/climate/climate_weather.html" TargetMode="Externa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7504" y="2708920"/>
            <a:ext cx="8928992" cy="1980220"/>
          </a:xfrm>
        </p:spPr>
        <p:txBody>
          <a:bodyPr>
            <a:noAutofit/>
          </a:bodyPr>
          <a:lstStyle/>
          <a:p>
            <a:r>
              <a:rPr lang="en-US" sz="6000" dirty="0">
                <a:solidFill>
                  <a:schemeClr val="bg1"/>
                </a:solidFill>
                <a:latin typeface="Rockwell" charset="0"/>
              </a:rPr>
              <a:t>Weather – </a:t>
            </a:r>
            <a:br>
              <a:rPr lang="en-US" sz="6000" dirty="0">
                <a:solidFill>
                  <a:schemeClr val="bg1"/>
                </a:solidFill>
                <a:latin typeface="Rockwell" charset="0"/>
              </a:rPr>
            </a:br>
            <a:r>
              <a:rPr lang="en-US" sz="6000" dirty="0">
                <a:solidFill>
                  <a:schemeClr val="bg1"/>
                </a:solidFill>
                <a:latin typeface="Rockwell" charset="0"/>
              </a:rPr>
              <a:t>Can We Forecast A Good Day?</a:t>
            </a:r>
            <a:br>
              <a:rPr lang="en-US" sz="6000" dirty="0">
                <a:solidFill>
                  <a:schemeClr val="bg1"/>
                </a:solidFill>
                <a:latin typeface="Rockwell" charset="0"/>
              </a:rPr>
            </a:br>
            <a:r>
              <a:rPr lang="en-US" sz="6000" dirty="0" smtClean="0">
                <a:solidFill>
                  <a:schemeClr val="bg1"/>
                </a:solidFill>
                <a:latin typeface="Rockwell" charset="0"/>
              </a:rPr>
              <a:t/>
            </a:r>
            <a:br>
              <a:rPr lang="en-US" sz="6000" dirty="0" smtClean="0">
                <a:solidFill>
                  <a:schemeClr val="bg1"/>
                </a:solidFill>
                <a:latin typeface="Rockwell" charset="0"/>
              </a:rPr>
            </a:br>
            <a:r>
              <a:rPr lang="en-US" sz="4000" dirty="0" smtClean="0">
                <a:solidFill>
                  <a:schemeClr val="bg1"/>
                </a:solidFill>
                <a:latin typeface="Rockwell" charset="0"/>
              </a:rPr>
              <a:t>By </a:t>
            </a:r>
            <a:r>
              <a:rPr lang="en-US" sz="4000" dirty="0">
                <a:solidFill>
                  <a:schemeClr val="bg1"/>
                </a:solidFill>
                <a:latin typeface="Rockwell" charset="0"/>
              </a:rPr>
              <a:t>Tom Moore</a:t>
            </a:r>
            <a:br>
              <a:rPr lang="en-US" sz="4000" dirty="0">
                <a:solidFill>
                  <a:schemeClr val="bg1"/>
                </a:solidFill>
                <a:latin typeface="Rockwell" charset="0"/>
              </a:rPr>
            </a:br>
            <a:endParaRPr lang="en-GB" sz="4000" b="1" dirty="0">
              <a:ln w="12700">
                <a:solidFill>
                  <a:schemeClr val="tx2">
                    <a:satMod val="155000"/>
                  </a:schemeClr>
                </a:solidFill>
                <a:prstDash val="solid"/>
              </a:ln>
              <a:solidFill>
                <a:schemeClr val="bg1"/>
              </a:solidFill>
              <a:effectLst>
                <a:outerShdw blurRad="41275" dist="20320" dir="1800000" algn="tl" rotWithShape="0">
                  <a:srgbClr val="000000">
                    <a:alpha val="40000"/>
                  </a:srgbClr>
                </a:outerShdw>
              </a:effectLst>
            </a:endParaRPr>
          </a:p>
        </p:txBody>
      </p:sp>
    </p:spTree>
    <p:extLst>
      <p:ext uri="{BB962C8B-B14F-4D97-AF65-F5344CB8AC3E}">
        <p14:creationId xmlns:p14="http://schemas.microsoft.com/office/powerpoint/2010/main" val="112403741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1"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heckerboard(across)">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84B4"/>
                </a:solidFill>
              </a:rPr>
              <a:t>What Do We Know?</a:t>
            </a:r>
            <a:endParaRPr lang="en-US" dirty="0">
              <a:solidFill>
                <a:srgbClr val="0084B4"/>
              </a:solidFill>
            </a:endParaRPr>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195202309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Aim Of This Presentation</a:t>
            </a:r>
            <a:endParaRPr lang="en-US" dirty="0"/>
          </a:p>
        </p:txBody>
      </p:sp>
      <p:sp>
        <p:nvSpPr>
          <p:cNvPr id="3" name="Content Placeholder 2"/>
          <p:cNvSpPr>
            <a:spLocks noGrp="1"/>
          </p:cNvSpPr>
          <p:nvPr>
            <p:ph idx="1"/>
          </p:nvPr>
        </p:nvSpPr>
        <p:spPr/>
        <p:txBody>
          <a:bodyPr/>
          <a:lstStyle/>
          <a:p>
            <a:r>
              <a:rPr lang="en-US" dirty="0" smtClean="0"/>
              <a:t>For you to be able to source and </a:t>
            </a:r>
            <a:r>
              <a:rPr lang="en-US" dirty="0" err="1" smtClean="0"/>
              <a:t>utilise</a:t>
            </a:r>
            <a:r>
              <a:rPr lang="en-US" dirty="0" smtClean="0"/>
              <a:t> a surface pressure chart to produce your own weather forecast</a:t>
            </a:r>
            <a:r>
              <a:rPr lang="is-IS" dirty="0" smtClean="0"/>
              <a:t>…!</a:t>
            </a:r>
          </a:p>
          <a:p>
            <a:endParaRPr lang="is-IS" dirty="0"/>
          </a:p>
          <a:p>
            <a:r>
              <a:rPr lang="is-IS" dirty="0" smtClean="0"/>
              <a:t>To be able to interpret weather forecasts and their implications on risk management. </a:t>
            </a:r>
            <a:endParaRPr lang="en-US" dirty="0"/>
          </a:p>
        </p:txBody>
      </p:sp>
    </p:spTree>
    <p:extLst>
      <p:ext uri="{BB962C8B-B14F-4D97-AF65-F5344CB8AC3E}">
        <p14:creationId xmlns:p14="http://schemas.microsoft.com/office/powerpoint/2010/main" val="961181954"/>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Contents</a:t>
            </a:r>
            <a:endParaRPr lang="en-US" dirty="0">
              <a:solidFill>
                <a:srgbClr val="0084B4"/>
              </a:solidFill>
            </a:endParaRPr>
          </a:p>
        </p:txBody>
      </p:sp>
      <p:sp>
        <p:nvSpPr>
          <p:cNvPr id="3" name="Content Placeholder 2"/>
          <p:cNvSpPr>
            <a:spLocks noGrp="1"/>
          </p:cNvSpPr>
          <p:nvPr>
            <p:ph idx="1"/>
          </p:nvPr>
        </p:nvSpPr>
        <p:spPr/>
        <p:txBody>
          <a:bodyPr>
            <a:normAutofit/>
          </a:bodyPr>
          <a:lstStyle/>
          <a:p>
            <a:r>
              <a:rPr lang="en-US" dirty="0" smtClean="0"/>
              <a:t>Weather: What Is It?</a:t>
            </a:r>
          </a:p>
          <a:p>
            <a:r>
              <a:rPr lang="en-US" dirty="0" smtClean="0"/>
              <a:t>Air Masses</a:t>
            </a:r>
          </a:p>
          <a:p>
            <a:r>
              <a:rPr lang="en-US" dirty="0" smtClean="0"/>
              <a:t>UK Air Masses</a:t>
            </a:r>
          </a:p>
          <a:p>
            <a:r>
              <a:rPr lang="en-US" dirty="0" smtClean="0"/>
              <a:t>Fronts</a:t>
            </a:r>
          </a:p>
          <a:p>
            <a:r>
              <a:rPr lang="en-US" dirty="0" smtClean="0"/>
              <a:t>Isobars and Wind</a:t>
            </a:r>
          </a:p>
          <a:p>
            <a:r>
              <a:rPr lang="en-US" dirty="0" smtClean="0"/>
              <a:t>Surface Pressure </a:t>
            </a:r>
            <a:r>
              <a:rPr lang="en-US" dirty="0" smtClean="0"/>
              <a:t>Charts</a:t>
            </a:r>
            <a:endParaRPr lang="en-US" dirty="0" smtClean="0"/>
          </a:p>
          <a:p>
            <a:endParaRPr lang="en-US" dirty="0" smtClean="0"/>
          </a:p>
          <a:p>
            <a:endParaRPr lang="en-US" dirty="0"/>
          </a:p>
        </p:txBody>
      </p:sp>
    </p:spTree>
    <p:extLst>
      <p:ext uri="{BB962C8B-B14F-4D97-AF65-F5344CB8AC3E}">
        <p14:creationId xmlns:p14="http://schemas.microsoft.com/office/powerpoint/2010/main" val="269143487"/>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dissolv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9"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dissolv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dissolv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9"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dissolv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9"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dissolv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Weather: What Is It?</a:t>
            </a:r>
            <a:endParaRPr lang="en-US" dirty="0">
              <a:solidFill>
                <a:srgbClr val="0084B4"/>
              </a:solidFill>
            </a:endParaRPr>
          </a:p>
        </p:txBody>
      </p:sp>
      <p:sp>
        <p:nvSpPr>
          <p:cNvPr id="3" name="Content Placeholder 2"/>
          <p:cNvSpPr>
            <a:spLocks noGrp="1"/>
          </p:cNvSpPr>
          <p:nvPr>
            <p:ph idx="1"/>
          </p:nvPr>
        </p:nvSpPr>
        <p:spPr>
          <a:xfrm>
            <a:off x="457200" y="1600201"/>
            <a:ext cx="8229600" cy="3917032"/>
          </a:xfrm>
        </p:spPr>
        <p:txBody>
          <a:bodyPr/>
          <a:lstStyle/>
          <a:p>
            <a:pPr marL="0" indent="0" algn="ctr">
              <a:buNone/>
            </a:pPr>
            <a:r>
              <a:rPr lang="en-GB" sz="8000" dirty="0" smtClean="0">
                <a:latin typeface="Rockwell" charset="0"/>
              </a:rPr>
              <a:t>?</a:t>
            </a:r>
            <a:endParaRPr lang="en-GB" sz="8000" dirty="0">
              <a:latin typeface="Rockwell" charset="0"/>
            </a:endParaRPr>
          </a:p>
          <a:p>
            <a:pPr marL="0" indent="0" algn="ctr">
              <a:buNone/>
            </a:pPr>
            <a:r>
              <a:rPr lang="en-GB" dirty="0" smtClean="0">
                <a:latin typeface="Rockwell" charset="0"/>
                <a:hlinkClick r:id="rId2"/>
              </a:rPr>
              <a:t>NASA Weather Video</a:t>
            </a:r>
            <a:endParaRPr lang="en-GB" dirty="0">
              <a:latin typeface="Rockwell" charset="0"/>
            </a:endParaRPr>
          </a:p>
          <a:p>
            <a:endParaRPr lang="en-US" dirty="0" smtClean="0"/>
          </a:p>
          <a:p>
            <a:endParaRPr lang="en-US" dirty="0"/>
          </a:p>
        </p:txBody>
      </p:sp>
    </p:spTree>
    <p:extLst>
      <p:ext uri="{BB962C8B-B14F-4D97-AF65-F5344CB8AC3E}">
        <p14:creationId xmlns:p14="http://schemas.microsoft.com/office/powerpoint/2010/main" val="1871740377"/>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Weather: What Is It?</a:t>
            </a:r>
            <a:endParaRPr lang="en-US" dirty="0">
              <a:solidFill>
                <a:srgbClr val="0084B4"/>
              </a:solidFill>
            </a:endParaRPr>
          </a:p>
        </p:txBody>
      </p:sp>
      <p:sp>
        <p:nvSpPr>
          <p:cNvPr id="3" name="Content Placeholder 2"/>
          <p:cNvSpPr>
            <a:spLocks noGrp="1"/>
          </p:cNvSpPr>
          <p:nvPr>
            <p:ph idx="1"/>
          </p:nvPr>
        </p:nvSpPr>
        <p:spPr/>
        <p:txBody>
          <a:bodyPr/>
          <a:lstStyle/>
          <a:p>
            <a:pPr marL="0" indent="0" algn="ctr">
              <a:buNone/>
            </a:pPr>
            <a:r>
              <a:rPr lang="en-US" dirty="0"/>
              <a:t>“Weather is basically the way the atmosphere is behaving…in terms of temperature, humidity, precipitation, </a:t>
            </a:r>
            <a:r>
              <a:rPr lang="en-US" dirty="0" smtClean="0"/>
              <a:t>cloudiness</a:t>
            </a:r>
            <a:r>
              <a:rPr lang="is-IS" dirty="0" smtClean="0"/>
              <a:t>…[and] </a:t>
            </a:r>
            <a:r>
              <a:rPr lang="en-US" dirty="0" smtClean="0"/>
              <a:t>wind”</a:t>
            </a:r>
            <a:endParaRPr lang="en-US" dirty="0"/>
          </a:p>
          <a:p>
            <a:pPr>
              <a:buFont typeface="Wingdings 2" charset="0"/>
              <a:buNone/>
            </a:pPr>
            <a:r>
              <a:rPr lang="en-US" dirty="0"/>
              <a:t>						(NASA. 2015)</a:t>
            </a:r>
          </a:p>
          <a:p>
            <a:endParaRPr lang="en-US" dirty="0"/>
          </a:p>
        </p:txBody>
      </p:sp>
    </p:spTree>
    <p:extLst>
      <p:ext uri="{BB962C8B-B14F-4D97-AF65-F5344CB8AC3E}">
        <p14:creationId xmlns:p14="http://schemas.microsoft.com/office/powerpoint/2010/main" val="4098960071"/>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1500"/>
                                        <p:tgtEl>
                                          <p:spTgt spid="3">
                                            <p:txEl>
                                              <p:pRg st="0" end="0"/>
                                            </p:txEl>
                                          </p:spTgt>
                                        </p:tgtEl>
                                      </p:cBhvr>
                                    </p:animEffect>
                                  </p:childTnLst>
                                </p:cTn>
                              </p:par>
                              <p:par>
                                <p:cTn id="10" presetID="53" presetClass="entr" presetSubtype="16"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p:cTn id="12" dur="1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3" dur="1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4" dur="1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solidFill>
                  <a:srgbClr val="0084B4"/>
                </a:solidFill>
              </a:rPr>
              <a:t>Put Simply</a:t>
            </a:r>
            <a:r>
              <a:rPr lang="is-IS" dirty="0" smtClean="0">
                <a:solidFill>
                  <a:srgbClr val="0084B4"/>
                </a:solidFill>
              </a:rPr>
              <a:t>…</a:t>
            </a:r>
            <a:endParaRPr lang="en-US" dirty="0">
              <a:solidFill>
                <a:srgbClr val="0084B4"/>
              </a:solidFill>
            </a:endParaRPr>
          </a:p>
        </p:txBody>
      </p:sp>
      <p:sp>
        <p:nvSpPr>
          <p:cNvPr id="3" name="Content Placeholder 2"/>
          <p:cNvSpPr>
            <a:spLocks noGrp="1"/>
          </p:cNvSpPr>
          <p:nvPr>
            <p:ph idx="1"/>
          </p:nvPr>
        </p:nvSpPr>
        <p:spPr/>
        <p:txBody>
          <a:bodyPr/>
          <a:lstStyle/>
          <a:p>
            <a:pPr>
              <a:defRPr/>
            </a:pPr>
            <a:r>
              <a:rPr lang="en-US" dirty="0"/>
              <a:t>The </a:t>
            </a:r>
            <a:r>
              <a:rPr lang="en-US" dirty="0" smtClean="0"/>
              <a:t>sun </a:t>
            </a:r>
            <a:r>
              <a:rPr lang="en-US" dirty="0"/>
              <a:t>warms the earth</a:t>
            </a:r>
          </a:p>
          <a:p>
            <a:pPr>
              <a:defRPr/>
            </a:pPr>
            <a:endParaRPr lang="en-US" dirty="0"/>
          </a:p>
          <a:p>
            <a:pPr>
              <a:defRPr/>
            </a:pPr>
            <a:r>
              <a:rPr lang="en-US" dirty="0"/>
              <a:t>Warm </a:t>
            </a:r>
            <a:r>
              <a:rPr lang="en-US" dirty="0" smtClean="0"/>
              <a:t>air rises</a:t>
            </a:r>
            <a:endParaRPr lang="en-US" dirty="0"/>
          </a:p>
          <a:p>
            <a:pPr>
              <a:defRPr/>
            </a:pPr>
            <a:endParaRPr lang="en-US" dirty="0"/>
          </a:p>
          <a:p>
            <a:pPr>
              <a:defRPr/>
            </a:pPr>
            <a:r>
              <a:rPr lang="en-US" dirty="0"/>
              <a:t>Rising air cools and </a:t>
            </a:r>
            <a:r>
              <a:rPr lang="en-US" dirty="0" smtClean="0"/>
              <a:t>falls back toward the earth</a:t>
            </a:r>
            <a:endParaRPr lang="en-US" dirty="0"/>
          </a:p>
        </p:txBody>
      </p:sp>
    </p:spTree>
    <p:extLst>
      <p:ext uri="{BB962C8B-B14F-4D97-AF65-F5344CB8AC3E}">
        <p14:creationId xmlns:p14="http://schemas.microsoft.com/office/powerpoint/2010/main" val="1168605639"/>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 calcmode="lin" valueType="num">
                                      <p:cBhvr>
                                        <p:cTn id="14"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5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4" end="4"/>
                                            </p:txEl>
                                          </p:spTgt>
                                        </p:tgtEl>
                                        <p:attrNameLst>
                                          <p:attrName>ppt_h</p:attrName>
                                        </p:attrNameLst>
                                      </p:cBhvr>
                                      <p:tavLst>
                                        <p:tav tm="0">
                                          <p:val>
                                            <p:fltVal val="0"/>
                                          </p:val>
                                        </p:tav>
                                        <p:tav tm="100000">
                                          <p:val>
                                            <p:strVal val="#ppt_h"/>
                                          </p:val>
                                        </p:tav>
                                      </p:tavLst>
                                    </p:anim>
                                    <p:animEffect transition="in" filter="fade">
                                      <p:cBhvr>
                                        <p:cTn id="23"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Simply</a:t>
            </a:r>
            <a:r>
              <a:rPr lang="is-IS" dirty="0">
                <a:solidFill>
                  <a:srgbClr val="0084B4"/>
                </a:solidFill>
              </a:rPr>
              <a:t>…</a:t>
            </a:r>
            <a:endParaRPr lang="en-US" dirty="0"/>
          </a:p>
        </p:txBody>
      </p:sp>
      <p:grpSp>
        <p:nvGrpSpPr>
          <p:cNvPr id="4" name="Group 6"/>
          <p:cNvGrpSpPr>
            <a:grpSpLocks/>
          </p:cNvGrpSpPr>
          <p:nvPr/>
        </p:nvGrpSpPr>
        <p:grpSpPr bwMode="auto">
          <a:xfrm>
            <a:off x="3491880" y="2204864"/>
            <a:ext cx="2318643" cy="2304256"/>
            <a:chOff x="2880" y="1728"/>
            <a:chExt cx="2304" cy="2160"/>
          </a:xfrm>
        </p:grpSpPr>
        <p:sp>
          <p:nvSpPr>
            <p:cNvPr id="5" name="Arc 7"/>
            <p:cNvSpPr>
              <a:spLocks/>
            </p:cNvSpPr>
            <p:nvPr/>
          </p:nvSpPr>
          <p:spPr bwMode="auto">
            <a:xfrm>
              <a:off x="2880" y="1728"/>
              <a:ext cx="2304" cy="2160"/>
            </a:xfrm>
            <a:custGeom>
              <a:avLst/>
              <a:gdLst>
                <a:gd name="G0" fmla="+- 0 0 0"/>
                <a:gd name="G1" fmla="+- 21600 0 0"/>
                <a:gd name="G2" fmla="+- 21600 0 0"/>
                <a:gd name="T0" fmla="*/ 0 w 21600"/>
                <a:gd name="T1" fmla="*/ 0 h 21600"/>
                <a:gd name="T2" fmla="*/ 21600 w 21600"/>
                <a:gd name="T3" fmla="*/ 21600 h 21600"/>
                <a:gd name="T4" fmla="*/ 0 w 21600"/>
                <a:gd name="T5" fmla="*/ 21600 h 21600"/>
              </a:gdLst>
              <a:ahLst/>
              <a:cxnLst>
                <a:cxn ang="0">
                  <a:pos x="T0" y="T1"/>
                </a:cxn>
                <a:cxn ang="0">
                  <a:pos x="T2" y="T3"/>
                </a:cxn>
                <a:cxn ang="0">
                  <a:pos x="T4" y="T5"/>
                </a:cxn>
              </a:cxnLst>
              <a:rect l="0" t="0" r="r" b="b"/>
              <a:pathLst>
                <a:path w="21600" h="21600" fill="none" extrusionOk="0">
                  <a:moveTo>
                    <a:pt x="0" y="-1"/>
                  </a:moveTo>
                  <a:cubicBezTo>
                    <a:pt x="11929" y="-1"/>
                    <a:pt x="21600" y="9670"/>
                    <a:pt x="21600" y="21600"/>
                  </a:cubicBezTo>
                </a:path>
                <a:path w="21600" h="21600" stroke="0" extrusionOk="0">
                  <a:moveTo>
                    <a:pt x="0" y="-1"/>
                  </a:moveTo>
                  <a:cubicBezTo>
                    <a:pt x="11929" y="-1"/>
                    <a:pt x="21600" y="9670"/>
                    <a:pt x="21600" y="21600"/>
                  </a:cubicBezTo>
                  <a:lnTo>
                    <a:pt x="0" y="21600"/>
                  </a:lnTo>
                  <a:close/>
                </a:path>
              </a:pathLst>
            </a:cu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sp>
          <p:nvSpPr>
            <p:cNvPr id="6" name="Line 8"/>
            <p:cNvSpPr>
              <a:spLocks noChangeShapeType="1"/>
            </p:cNvSpPr>
            <p:nvPr/>
          </p:nvSpPr>
          <p:spPr bwMode="auto">
            <a:xfrm>
              <a:off x="2880" y="1728"/>
              <a:ext cx="0" cy="2160"/>
            </a:xfrm>
            <a:prstGeom prst="line">
              <a:avLst/>
            </a:pr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sp>
          <p:nvSpPr>
            <p:cNvPr id="7" name="Line 9"/>
            <p:cNvSpPr>
              <a:spLocks noChangeShapeType="1"/>
            </p:cNvSpPr>
            <p:nvPr/>
          </p:nvSpPr>
          <p:spPr bwMode="auto">
            <a:xfrm rot="-5400000">
              <a:off x="4032" y="2736"/>
              <a:ext cx="0" cy="2304"/>
            </a:xfrm>
            <a:prstGeom prst="line">
              <a:avLst/>
            </a:prstGeom>
            <a:ln>
              <a:solidFill>
                <a:srgbClr val="008000"/>
              </a:solidFill>
              <a:headEnd/>
              <a:tailEnd/>
            </a:ln>
          </p:spPr>
          <p:style>
            <a:lnRef idx="2">
              <a:schemeClr val="accent3"/>
            </a:lnRef>
            <a:fillRef idx="1">
              <a:schemeClr val="lt1"/>
            </a:fillRef>
            <a:effectRef idx="0">
              <a:schemeClr val="accent3"/>
            </a:effectRef>
            <a:fontRef idx="minor">
              <a:schemeClr val="dk1"/>
            </a:fontRef>
          </p:style>
          <p:txBody>
            <a:bodyPr/>
            <a:lstStyle/>
            <a:p>
              <a:endParaRPr lang="en-US"/>
            </a:p>
          </p:txBody>
        </p:sp>
      </p:grpSp>
      <p:sp>
        <p:nvSpPr>
          <p:cNvPr id="8" name="Arc 10"/>
          <p:cNvSpPr>
            <a:spLocks/>
          </p:cNvSpPr>
          <p:nvPr/>
        </p:nvSpPr>
        <p:spPr bwMode="auto">
          <a:xfrm>
            <a:off x="3491880" y="2060848"/>
            <a:ext cx="2590800" cy="2741613"/>
          </a:xfrm>
          <a:custGeom>
            <a:avLst/>
            <a:gdLst>
              <a:gd name="G0" fmla="+- 0 0 0"/>
              <a:gd name="G1" fmla="+- 21600 0 0"/>
              <a:gd name="G2" fmla="+- 21600 0 0"/>
              <a:gd name="T0" fmla="*/ 0 w 21412"/>
              <a:gd name="T1" fmla="*/ 0 h 21600"/>
              <a:gd name="T2" fmla="*/ 21412 w 21412"/>
              <a:gd name="T3" fmla="*/ 18760 h 21600"/>
              <a:gd name="T4" fmla="*/ 0 w 21412"/>
              <a:gd name="T5" fmla="*/ 21600 h 21600"/>
            </a:gdLst>
            <a:ahLst/>
            <a:cxnLst>
              <a:cxn ang="0">
                <a:pos x="T0" y="T1"/>
              </a:cxn>
              <a:cxn ang="0">
                <a:pos x="T2" y="T3"/>
              </a:cxn>
              <a:cxn ang="0">
                <a:pos x="T4" y="T5"/>
              </a:cxn>
            </a:cxnLst>
            <a:rect l="0" t="0" r="r" b="b"/>
            <a:pathLst>
              <a:path w="21412" h="21600" fill="none" extrusionOk="0">
                <a:moveTo>
                  <a:pt x="0" y="-1"/>
                </a:moveTo>
                <a:cubicBezTo>
                  <a:pt x="10831" y="-1"/>
                  <a:pt x="19988" y="8022"/>
                  <a:pt x="21412" y="18759"/>
                </a:cubicBezTo>
              </a:path>
              <a:path w="21412" h="21600" stroke="0" extrusionOk="0">
                <a:moveTo>
                  <a:pt x="0" y="-1"/>
                </a:moveTo>
                <a:cubicBezTo>
                  <a:pt x="10831" y="-1"/>
                  <a:pt x="19988" y="8022"/>
                  <a:pt x="21412" y="18759"/>
                </a:cubicBezTo>
                <a:lnTo>
                  <a:pt x="0" y="21600"/>
                </a:lnTo>
                <a:close/>
              </a:path>
            </a:pathLst>
          </a:custGeom>
          <a:noFill/>
          <a:ln w="28575">
            <a:solidFill>
              <a:srgbClr val="66CCFF"/>
            </a:solidFill>
            <a:round/>
            <a:headEn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9" name="Arc 11"/>
          <p:cNvSpPr>
            <a:spLocks/>
          </p:cNvSpPr>
          <p:nvPr/>
        </p:nvSpPr>
        <p:spPr bwMode="auto">
          <a:xfrm>
            <a:off x="3635896" y="1412776"/>
            <a:ext cx="3179762" cy="2896171"/>
          </a:xfrm>
          <a:custGeom>
            <a:avLst/>
            <a:gdLst>
              <a:gd name="G0" fmla="+- 3443 0 0"/>
              <a:gd name="G1" fmla="+- 21600 0 0"/>
              <a:gd name="G2" fmla="+- 21600 0 0"/>
              <a:gd name="T0" fmla="*/ 0 w 25043"/>
              <a:gd name="T1" fmla="*/ 276 h 21600"/>
              <a:gd name="T2" fmla="*/ 25043 w 25043"/>
              <a:gd name="T3" fmla="*/ 21600 h 21600"/>
              <a:gd name="T4" fmla="*/ 3443 w 25043"/>
              <a:gd name="T5" fmla="*/ 21600 h 21600"/>
            </a:gdLst>
            <a:ahLst/>
            <a:cxnLst>
              <a:cxn ang="0">
                <a:pos x="T0" y="T1"/>
              </a:cxn>
              <a:cxn ang="0">
                <a:pos x="T2" y="T3"/>
              </a:cxn>
              <a:cxn ang="0">
                <a:pos x="T4" y="T5"/>
              </a:cxn>
            </a:cxnLst>
            <a:rect l="0" t="0" r="r" b="b"/>
            <a:pathLst>
              <a:path w="25043" h="21600" fill="none" extrusionOk="0">
                <a:moveTo>
                  <a:pt x="0" y="276"/>
                </a:moveTo>
                <a:cubicBezTo>
                  <a:pt x="1138" y="92"/>
                  <a:pt x="2289" y="-1"/>
                  <a:pt x="3443" y="-1"/>
                </a:cubicBezTo>
                <a:cubicBezTo>
                  <a:pt x="15372" y="-1"/>
                  <a:pt x="25043" y="9670"/>
                  <a:pt x="25043" y="21600"/>
                </a:cubicBezTo>
              </a:path>
              <a:path w="25043" h="21600" stroke="0" extrusionOk="0">
                <a:moveTo>
                  <a:pt x="0" y="276"/>
                </a:moveTo>
                <a:cubicBezTo>
                  <a:pt x="1138" y="92"/>
                  <a:pt x="2289" y="-1"/>
                  <a:pt x="3443" y="-1"/>
                </a:cubicBezTo>
                <a:cubicBezTo>
                  <a:pt x="15372" y="-1"/>
                  <a:pt x="25043" y="9670"/>
                  <a:pt x="25043" y="21600"/>
                </a:cubicBezTo>
                <a:lnTo>
                  <a:pt x="3443" y="21600"/>
                </a:lnTo>
                <a:close/>
              </a:path>
            </a:pathLst>
          </a:custGeom>
          <a:noFill/>
          <a:ln w="28575">
            <a:solidFill>
              <a:srgbClr val="FF0000"/>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0" name="Arc 12"/>
          <p:cNvSpPr>
            <a:spLocks/>
          </p:cNvSpPr>
          <p:nvPr/>
        </p:nvSpPr>
        <p:spPr bwMode="auto">
          <a:xfrm rot="20363418" flipH="1" flipV="1">
            <a:off x="6114978" y="4335438"/>
            <a:ext cx="704850" cy="303213"/>
          </a:xfrm>
          <a:custGeom>
            <a:avLst/>
            <a:gdLst>
              <a:gd name="G0" fmla="+- 18317 0 0"/>
              <a:gd name="G1" fmla="+- 21600 0 0"/>
              <a:gd name="G2" fmla="+- 21600 0 0"/>
              <a:gd name="T0" fmla="*/ 0 w 39917"/>
              <a:gd name="T1" fmla="*/ 10152 h 28654"/>
              <a:gd name="T2" fmla="*/ 38733 w 39917"/>
              <a:gd name="T3" fmla="*/ 28654 h 28654"/>
              <a:gd name="T4" fmla="*/ 18317 w 39917"/>
              <a:gd name="T5" fmla="*/ 21600 h 28654"/>
            </a:gdLst>
            <a:ahLst/>
            <a:cxnLst>
              <a:cxn ang="0">
                <a:pos x="T0" y="T1"/>
              </a:cxn>
              <a:cxn ang="0">
                <a:pos x="T2" y="T3"/>
              </a:cxn>
              <a:cxn ang="0">
                <a:pos x="T4" y="T5"/>
              </a:cxn>
            </a:cxnLst>
            <a:rect l="0" t="0" r="r" b="b"/>
            <a:pathLst>
              <a:path w="39917" h="28654" fill="none" extrusionOk="0">
                <a:moveTo>
                  <a:pt x="0" y="10152"/>
                </a:moveTo>
                <a:cubicBezTo>
                  <a:pt x="3947" y="3836"/>
                  <a:pt x="10869" y="-1"/>
                  <a:pt x="18317" y="-1"/>
                </a:cubicBezTo>
                <a:cubicBezTo>
                  <a:pt x="30246" y="0"/>
                  <a:pt x="39917" y="9670"/>
                  <a:pt x="39917" y="21600"/>
                </a:cubicBezTo>
                <a:cubicBezTo>
                  <a:pt x="39917" y="24000"/>
                  <a:pt x="39516" y="26384"/>
                  <a:pt x="38732" y="28653"/>
                </a:cubicBezTo>
              </a:path>
              <a:path w="39917" h="28654" stroke="0" extrusionOk="0">
                <a:moveTo>
                  <a:pt x="0" y="10152"/>
                </a:moveTo>
                <a:cubicBezTo>
                  <a:pt x="3947" y="3836"/>
                  <a:pt x="10869" y="-1"/>
                  <a:pt x="18317" y="-1"/>
                </a:cubicBezTo>
                <a:cubicBezTo>
                  <a:pt x="30246" y="0"/>
                  <a:pt x="39917" y="9670"/>
                  <a:pt x="39917" y="21600"/>
                </a:cubicBezTo>
                <a:cubicBezTo>
                  <a:pt x="39917" y="24000"/>
                  <a:pt x="39516" y="26384"/>
                  <a:pt x="38732" y="28653"/>
                </a:cubicBezTo>
                <a:lnTo>
                  <a:pt x="18317" y="21600"/>
                </a:lnTo>
                <a:close/>
              </a:path>
            </a:pathLst>
          </a:custGeom>
          <a:noFill/>
          <a:ln w="28575">
            <a:solidFill>
              <a:srgbClr val="FF0000"/>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rot="10800000" wrap="none" anchor="ctr"/>
          <a:lstStyle/>
          <a:p>
            <a:pPr algn="ctr" eaLnBrk="0" hangingPunct="0"/>
            <a:endParaRPr lang="en-GB" sz="2400">
              <a:solidFill>
                <a:srgbClr val="FFFFCC"/>
              </a:solidFill>
              <a:latin typeface="Times New Roman" charset="0"/>
            </a:endParaRPr>
          </a:p>
        </p:txBody>
      </p:sp>
      <p:sp>
        <p:nvSpPr>
          <p:cNvPr id="11" name="Arc 13"/>
          <p:cNvSpPr>
            <a:spLocks/>
          </p:cNvSpPr>
          <p:nvPr/>
        </p:nvSpPr>
        <p:spPr bwMode="auto">
          <a:xfrm rot="1652977" flipH="1" flipV="1">
            <a:off x="3173339" y="1425739"/>
            <a:ext cx="421058" cy="594047"/>
          </a:xfrm>
          <a:custGeom>
            <a:avLst/>
            <a:gdLst>
              <a:gd name="G0" fmla="+- 14019 0 0"/>
              <a:gd name="G1" fmla="+- 21600 0 0"/>
              <a:gd name="G2" fmla="+- 21600 0 0"/>
              <a:gd name="T0" fmla="*/ 0 w 35619"/>
              <a:gd name="T1" fmla="*/ 5168 h 43022"/>
              <a:gd name="T2" fmla="*/ 16783 w 35619"/>
              <a:gd name="T3" fmla="*/ 43022 h 43022"/>
              <a:gd name="T4" fmla="*/ 14019 w 35619"/>
              <a:gd name="T5" fmla="*/ 21600 h 43022"/>
            </a:gdLst>
            <a:ahLst/>
            <a:cxnLst>
              <a:cxn ang="0">
                <a:pos x="T0" y="T1"/>
              </a:cxn>
              <a:cxn ang="0">
                <a:pos x="T2" y="T3"/>
              </a:cxn>
              <a:cxn ang="0">
                <a:pos x="T4" y="T5"/>
              </a:cxn>
            </a:cxnLst>
            <a:rect l="0" t="0" r="r" b="b"/>
            <a:pathLst>
              <a:path w="35619" h="43022" fill="none" extrusionOk="0">
                <a:moveTo>
                  <a:pt x="-1" y="5167"/>
                </a:moveTo>
                <a:cubicBezTo>
                  <a:pt x="3909" y="1832"/>
                  <a:pt x="8879" y="-1"/>
                  <a:pt x="14019" y="-1"/>
                </a:cubicBezTo>
                <a:cubicBezTo>
                  <a:pt x="25948" y="0"/>
                  <a:pt x="35619" y="9670"/>
                  <a:pt x="35619" y="21600"/>
                </a:cubicBezTo>
                <a:cubicBezTo>
                  <a:pt x="35619" y="32460"/>
                  <a:pt x="27554" y="41632"/>
                  <a:pt x="16783" y="43022"/>
                </a:cubicBezTo>
              </a:path>
              <a:path w="35619" h="43022" stroke="0" extrusionOk="0">
                <a:moveTo>
                  <a:pt x="-1" y="5167"/>
                </a:moveTo>
                <a:cubicBezTo>
                  <a:pt x="3909" y="1832"/>
                  <a:pt x="8879" y="-1"/>
                  <a:pt x="14019" y="-1"/>
                </a:cubicBezTo>
                <a:cubicBezTo>
                  <a:pt x="25948" y="0"/>
                  <a:pt x="35619" y="9670"/>
                  <a:pt x="35619" y="21600"/>
                </a:cubicBezTo>
                <a:cubicBezTo>
                  <a:pt x="35619" y="32460"/>
                  <a:pt x="27554" y="41632"/>
                  <a:pt x="16783" y="43022"/>
                </a:cubicBezTo>
                <a:lnTo>
                  <a:pt x="14019" y="21600"/>
                </a:lnTo>
                <a:close/>
              </a:path>
            </a:pathLst>
          </a:custGeom>
          <a:noFill/>
          <a:ln w="28575">
            <a:solidFill>
              <a:srgbClr val="66CCFF"/>
            </a:solidFill>
            <a:round/>
            <a:headEnd type="triangle" w="med" len="me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US"/>
          </a:p>
        </p:txBody>
      </p:sp>
      <p:sp>
        <p:nvSpPr>
          <p:cNvPr id="12" name="Text Box 14"/>
          <p:cNvSpPr txBox="1">
            <a:spLocks noChangeArrowheads="1"/>
          </p:cNvSpPr>
          <p:nvPr/>
        </p:nvSpPr>
        <p:spPr bwMode="auto">
          <a:xfrm>
            <a:off x="2051720" y="2276872"/>
            <a:ext cx="1343224" cy="369332"/>
          </a:xfrm>
          <a:prstGeom prst="rect">
            <a:avLst/>
          </a:prstGeom>
          <a:noFill/>
          <a:ln>
            <a:noFill/>
          </a:ln>
          <a:effectLst>
            <a:outerShdw blurRad="63500" dist="38099" dir="2700000" algn="ctr" rotWithShape="0">
              <a:schemeClr val="tx2">
                <a:alpha val="74998"/>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pPr eaLnBrk="0" hangingPunct="0"/>
            <a:r>
              <a:rPr lang="en-US" dirty="0" smtClean="0">
                <a:solidFill>
                  <a:srgbClr val="0084B4"/>
                </a:solidFill>
                <a:latin typeface="Comic Sans MS" charset="0"/>
              </a:rPr>
              <a:t>North Pole</a:t>
            </a:r>
            <a:endParaRPr lang="en-US" dirty="0">
              <a:solidFill>
                <a:srgbClr val="0084B4"/>
              </a:solidFill>
              <a:latin typeface="Comic Sans MS" charset="0"/>
            </a:endParaRPr>
          </a:p>
        </p:txBody>
      </p:sp>
      <p:sp>
        <p:nvSpPr>
          <p:cNvPr id="13" name="Text Box 15"/>
          <p:cNvSpPr txBox="1">
            <a:spLocks noChangeArrowheads="1"/>
          </p:cNvSpPr>
          <p:nvPr/>
        </p:nvSpPr>
        <p:spPr bwMode="auto">
          <a:xfrm>
            <a:off x="4860032" y="4725144"/>
            <a:ext cx="1020763" cy="366713"/>
          </a:xfrm>
          <a:prstGeom prst="rect">
            <a:avLst/>
          </a:prstGeom>
          <a:noFill/>
          <a:ln>
            <a:noFill/>
          </a:ln>
          <a:effectLst>
            <a:outerShdw blurRad="63500" dist="38099" dir="2700000" algn="ctr" rotWithShape="0">
              <a:schemeClr val="tx2">
                <a:alpha val="74998"/>
              </a:scheme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wrap="none">
            <a:spAutoFit/>
          </a:bodyPr>
          <a:lstStyle/>
          <a:p>
            <a:pPr eaLnBrk="0" hangingPunct="0"/>
            <a:r>
              <a:rPr lang="en-US" dirty="0">
                <a:solidFill>
                  <a:srgbClr val="0084B4"/>
                </a:solidFill>
                <a:latin typeface="Comic Sans MS" charset="0"/>
              </a:rPr>
              <a:t>Equator</a:t>
            </a:r>
          </a:p>
        </p:txBody>
      </p:sp>
      <p:sp>
        <p:nvSpPr>
          <p:cNvPr id="15" name="Text Box 18"/>
          <p:cNvSpPr txBox="1">
            <a:spLocks noChangeArrowheads="1"/>
          </p:cNvSpPr>
          <p:nvPr/>
        </p:nvSpPr>
        <p:spPr bwMode="auto">
          <a:xfrm>
            <a:off x="6156176" y="4725144"/>
            <a:ext cx="1657350" cy="3667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Warm air rises</a:t>
            </a:r>
            <a:endParaRPr lang="en-US" dirty="0"/>
          </a:p>
        </p:txBody>
      </p:sp>
      <p:sp>
        <p:nvSpPr>
          <p:cNvPr id="16" name="Text Box 19"/>
          <p:cNvSpPr txBox="1">
            <a:spLocks noChangeArrowheads="1"/>
          </p:cNvSpPr>
          <p:nvPr/>
        </p:nvSpPr>
        <p:spPr bwMode="auto">
          <a:xfrm>
            <a:off x="1691680" y="1484784"/>
            <a:ext cx="1441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spAutoFit/>
          </a:bodyPr>
          <a:lstStyle/>
          <a:p>
            <a:r>
              <a:rPr lang="en-GB" dirty="0"/>
              <a:t>Cold air falls</a:t>
            </a:r>
            <a:endParaRPr lang="en-US" dirty="0"/>
          </a:p>
        </p:txBody>
      </p:sp>
      <p:sp>
        <p:nvSpPr>
          <p:cNvPr id="17" name="Rectangle 16"/>
          <p:cNvSpPr/>
          <p:nvPr/>
        </p:nvSpPr>
        <p:spPr>
          <a:xfrm>
            <a:off x="3491880" y="4149080"/>
            <a:ext cx="799956" cy="369332"/>
          </a:xfrm>
          <a:prstGeom prst="rect">
            <a:avLst/>
          </a:prstGeom>
        </p:spPr>
        <p:txBody>
          <a:bodyPr wrap="none">
            <a:spAutoFit/>
          </a:bodyPr>
          <a:lstStyle/>
          <a:p>
            <a:pPr eaLnBrk="0" hangingPunct="0"/>
            <a:r>
              <a:rPr lang="en-US" dirty="0" smtClean="0">
                <a:solidFill>
                  <a:srgbClr val="0084B4"/>
                </a:solidFill>
                <a:latin typeface="Comic Sans MS" charset="0"/>
              </a:rPr>
              <a:t>Earth</a:t>
            </a:r>
            <a:endParaRPr lang="en-US" dirty="0">
              <a:solidFill>
                <a:srgbClr val="0084B4"/>
              </a:solidFill>
              <a:latin typeface="Comic Sans MS" charset="0"/>
            </a:endParaRPr>
          </a:p>
        </p:txBody>
      </p:sp>
      <p:sp>
        <p:nvSpPr>
          <p:cNvPr id="3" name="TextBox 2"/>
          <p:cNvSpPr txBox="1"/>
          <p:nvPr/>
        </p:nvSpPr>
        <p:spPr>
          <a:xfrm>
            <a:off x="7452320" y="3140968"/>
            <a:ext cx="1267464" cy="1484698"/>
          </a:xfrm>
          <a:prstGeom prst="ellipse">
            <a:avLst/>
          </a:prstGeom>
          <a:solidFill>
            <a:schemeClr val="accent2"/>
          </a:solidFill>
        </p:spPr>
        <p:style>
          <a:lnRef idx="2">
            <a:schemeClr val="accent2"/>
          </a:lnRef>
          <a:fillRef idx="1">
            <a:schemeClr val="lt1"/>
          </a:fillRef>
          <a:effectRef idx="0">
            <a:schemeClr val="accent2"/>
          </a:effectRef>
          <a:fontRef idx="minor">
            <a:schemeClr val="dk1"/>
          </a:fontRef>
        </p:style>
        <p:txBody>
          <a:bodyPr wrap="square" rtlCol="0">
            <a:spAutoFit/>
          </a:bodyPr>
          <a:lstStyle/>
          <a:p>
            <a:endParaRPr lang="en-US" dirty="0"/>
          </a:p>
        </p:txBody>
      </p:sp>
      <p:sp>
        <p:nvSpPr>
          <p:cNvPr id="14" name="Rectangle 13"/>
          <p:cNvSpPr/>
          <p:nvPr/>
        </p:nvSpPr>
        <p:spPr>
          <a:xfrm>
            <a:off x="7812360" y="3717032"/>
            <a:ext cx="585579" cy="369332"/>
          </a:xfrm>
          <a:prstGeom prst="rect">
            <a:avLst/>
          </a:prstGeom>
        </p:spPr>
        <p:txBody>
          <a:bodyPr wrap="none">
            <a:spAutoFit/>
          </a:bodyPr>
          <a:lstStyle/>
          <a:p>
            <a:pPr eaLnBrk="0" hangingPunct="0"/>
            <a:r>
              <a:rPr lang="en-US" dirty="0" smtClean="0">
                <a:solidFill>
                  <a:srgbClr val="0084B4"/>
                </a:solidFill>
                <a:latin typeface="Comic Sans MS" charset="0"/>
              </a:rPr>
              <a:t>Sun</a:t>
            </a:r>
            <a:endParaRPr lang="en-US" dirty="0">
              <a:solidFill>
                <a:srgbClr val="0084B4"/>
              </a:solidFill>
              <a:latin typeface="Comic Sans MS" charset="0"/>
            </a:endParaRPr>
          </a:p>
        </p:txBody>
      </p:sp>
    </p:spTree>
    <p:extLst>
      <p:ext uri="{BB962C8B-B14F-4D97-AF65-F5344CB8AC3E}">
        <p14:creationId xmlns:p14="http://schemas.microsoft.com/office/powerpoint/2010/main" val="383508104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7">
                                            <p:txEl>
                                              <p:pRg st="0" end="0"/>
                                            </p:txEl>
                                          </p:spTgt>
                                        </p:tgtEl>
                                        <p:attrNameLst>
                                          <p:attrName>style.visibility</p:attrName>
                                        </p:attrNameLst>
                                      </p:cBhvr>
                                      <p:to>
                                        <p:strVal val="visible"/>
                                      </p:to>
                                    </p:set>
                                    <p:animEffect transition="in" filter="fade">
                                      <p:cBhvr>
                                        <p:cTn id="12" dur="1000"/>
                                        <p:tgtEl>
                                          <p:spTgt spid="17">
                                            <p:txEl>
                                              <p:pRg st="0" end="0"/>
                                            </p:txEl>
                                          </p:spTgt>
                                        </p:tgtEl>
                                      </p:cBhvr>
                                    </p:animEffect>
                                    <p:anim calcmode="lin" valueType="num">
                                      <p:cBhvr>
                                        <p:cTn id="13" dur="1000" fill="hold"/>
                                        <p:tgtEl>
                                          <p:spTgt spid="17">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1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Effect transition="in" filter="fade">
                                      <p:cBhvr>
                                        <p:cTn id="19" dur="1000"/>
                                        <p:tgtEl>
                                          <p:spTgt spid="12"/>
                                        </p:tgtEl>
                                      </p:cBhvr>
                                    </p:animEffect>
                                    <p:anim calcmode="lin" valueType="num">
                                      <p:cBhvr>
                                        <p:cTn id="20" dur="1000" fill="hold"/>
                                        <p:tgtEl>
                                          <p:spTgt spid="12"/>
                                        </p:tgtEl>
                                        <p:attrNameLst>
                                          <p:attrName>ppt_x</p:attrName>
                                        </p:attrNameLst>
                                      </p:cBhvr>
                                      <p:tavLst>
                                        <p:tav tm="0">
                                          <p:val>
                                            <p:strVal val="#ppt_x"/>
                                          </p:val>
                                        </p:tav>
                                        <p:tav tm="100000">
                                          <p:val>
                                            <p:strVal val="#ppt_x"/>
                                          </p:val>
                                        </p:tav>
                                      </p:tavLst>
                                    </p:anim>
                                    <p:anim calcmode="lin" valueType="num">
                                      <p:cBhvr>
                                        <p:cTn id="21"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13"/>
                                        </p:tgtEl>
                                        <p:attrNameLst>
                                          <p:attrName>style.visibility</p:attrName>
                                        </p:attrNameLst>
                                      </p:cBhvr>
                                      <p:to>
                                        <p:strVal val="visible"/>
                                      </p:to>
                                    </p:set>
                                    <p:animEffect transition="in" filter="fade">
                                      <p:cBhvr>
                                        <p:cTn id="26" dur="1000"/>
                                        <p:tgtEl>
                                          <p:spTgt spid="13"/>
                                        </p:tgtEl>
                                      </p:cBhvr>
                                    </p:animEffect>
                                    <p:anim calcmode="lin" valueType="num">
                                      <p:cBhvr>
                                        <p:cTn id="27" dur="1000" fill="hold"/>
                                        <p:tgtEl>
                                          <p:spTgt spid="13"/>
                                        </p:tgtEl>
                                        <p:attrNameLst>
                                          <p:attrName>ppt_x</p:attrName>
                                        </p:attrNameLst>
                                      </p:cBhvr>
                                      <p:tavLst>
                                        <p:tav tm="0">
                                          <p:val>
                                            <p:strVal val="#ppt_x"/>
                                          </p:val>
                                        </p:tav>
                                        <p:tav tm="100000">
                                          <p:val>
                                            <p:strVal val="#ppt_x"/>
                                          </p:val>
                                        </p:tav>
                                      </p:tavLst>
                                    </p:anim>
                                    <p:anim calcmode="lin" valueType="num">
                                      <p:cBhvr>
                                        <p:cTn id="28"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gtEl>
                                        <p:attrNameLst>
                                          <p:attrName>style.visibility</p:attrName>
                                        </p:attrNameLst>
                                      </p:cBhvr>
                                      <p:to>
                                        <p:strVal val="visible"/>
                                      </p:to>
                                    </p:set>
                                    <p:animEffect transition="in" filter="fade">
                                      <p:cBhvr>
                                        <p:cTn id="33" dur="1000"/>
                                        <p:tgtEl>
                                          <p:spTgt spid="3"/>
                                        </p:tgtEl>
                                      </p:cBhvr>
                                    </p:animEffect>
                                    <p:anim calcmode="lin" valueType="num">
                                      <p:cBhvr>
                                        <p:cTn id="34" dur="1000" fill="hold"/>
                                        <p:tgtEl>
                                          <p:spTgt spid="3"/>
                                        </p:tgtEl>
                                        <p:attrNameLst>
                                          <p:attrName>ppt_x</p:attrName>
                                        </p:attrNameLst>
                                      </p:cBhvr>
                                      <p:tavLst>
                                        <p:tav tm="0">
                                          <p:val>
                                            <p:strVal val="#ppt_x"/>
                                          </p:val>
                                        </p:tav>
                                        <p:tav tm="100000">
                                          <p:val>
                                            <p:strVal val="#ppt_x"/>
                                          </p:val>
                                        </p:tav>
                                      </p:tavLst>
                                    </p:anim>
                                    <p:anim calcmode="lin" valueType="num">
                                      <p:cBhvr>
                                        <p:cTn id="35" dur="1000" fill="hold"/>
                                        <p:tgtEl>
                                          <p:spTgt spid="3"/>
                                        </p:tgtEl>
                                        <p:attrNameLst>
                                          <p:attrName>ppt_y</p:attrName>
                                        </p:attrNameLst>
                                      </p:cBhvr>
                                      <p:tavLst>
                                        <p:tav tm="0">
                                          <p:val>
                                            <p:strVal val="#ppt_y+.1"/>
                                          </p:val>
                                        </p:tav>
                                        <p:tav tm="100000">
                                          <p:val>
                                            <p:strVal val="#ppt_y"/>
                                          </p:val>
                                        </p:tav>
                                      </p:tavLst>
                                    </p:anim>
                                  </p:childTnLst>
                                </p:cTn>
                              </p:par>
                              <p:par>
                                <p:cTn id="36" presetID="42" presetClass="entr" presetSubtype="0" fill="hold" nodeType="withEffect">
                                  <p:stCondLst>
                                    <p:cond delay="0"/>
                                  </p:stCondLst>
                                  <p:childTnLst>
                                    <p:set>
                                      <p:cBhvr>
                                        <p:cTn id="37" dur="1" fill="hold">
                                          <p:stCondLst>
                                            <p:cond delay="0"/>
                                          </p:stCondLst>
                                        </p:cTn>
                                        <p:tgtEl>
                                          <p:spTgt spid="14">
                                            <p:txEl>
                                              <p:pRg st="0" end="0"/>
                                            </p:txEl>
                                          </p:spTgt>
                                        </p:tgtEl>
                                        <p:attrNameLst>
                                          <p:attrName>style.visibility</p:attrName>
                                        </p:attrNameLst>
                                      </p:cBhvr>
                                      <p:to>
                                        <p:strVal val="visible"/>
                                      </p:to>
                                    </p:set>
                                    <p:animEffect transition="in" filter="fade">
                                      <p:cBhvr>
                                        <p:cTn id="38" dur="1000"/>
                                        <p:tgtEl>
                                          <p:spTgt spid="14">
                                            <p:txEl>
                                              <p:pRg st="0" end="0"/>
                                            </p:txEl>
                                          </p:spTgt>
                                        </p:tgtEl>
                                      </p:cBhvr>
                                    </p:animEffect>
                                    <p:anim calcmode="lin" valueType="num">
                                      <p:cBhvr>
                                        <p:cTn id="39"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40"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42" presetClass="entr" presetSubtype="0" fill="hold" grpId="0" nodeType="clickEffect">
                                  <p:stCondLst>
                                    <p:cond delay="0"/>
                                  </p:stCondLst>
                                  <p:childTnLst>
                                    <p:set>
                                      <p:cBhvr>
                                        <p:cTn id="44" dur="1" fill="hold">
                                          <p:stCondLst>
                                            <p:cond delay="0"/>
                                          </p:stCondLst>
                                        </p:cTn>
                                        <p:tgtEl>
                                          <p:spTgt spid="10"/>
                                        </p:tgtEl>
                                        <p:attrNameLst>
                                          <p:attrName>style.visibility</p:attrName>
                                        </p:attrNameLst>
                                      </p:cBhvr>
                                      <p:to>
                                        <p:strVal val="visible"/>
                                      </p:to>
                                    </p:set>
                                    <p:animEffect transition="in" filter="fade">
                                      <p:cBhvr>
                                        <p:cTn id="45" dur="1000"/>
                                        <p:tgtEl>
                                          <p:spTgt spid="10"/>
                                        </p:tgtEl>
                                      </p:cBhvr>
                                    </p:animEffect>
                                    <p:anim calcmode="lin" valueType="num">
                                      <p:cBhvr>
                                        <p:cTn id="46" dur="1000" fill="hold"/>
                                        <p:tgtEl>
                                          <p:spTgt spid="10"/>
                                        </p:tgtEl>
                                        <p:attrNameLst>
                                          <p:attrName>ppt_x</p:attrName>
                                        </p:attrNameLst>
                                      </p:cBhvr>
                                      <p:tavLst>
                                        <p:tav tm="0">
                                          <p:val>
                                            <p:strVal val="#ppt_x"/>
                                          </p:val>
                                        </p:tav>
                                        <p:tav tm="100000">
                                          <p:val>
                                            <p:strVal val="#ppt_x"/>
                                          </p:val>
                                        </p:tav>
                                      </p:tavLst>
                                    </p:anim>
                                    <p:anim calcmode="lin" valueType="num">
                                      <p:cBhvr>
                                        <p:cTn id="47" dur="1000" fill="hold"/>
                                        <p:tgtEl>
                                          <p:spTgt spid="10"/>
                                        </p:tgtEl>
                                        <p:attrNameLst>
                                          <p:attrName>ppt_y</p:attrName>
                                        </p:attrNameLst>
                                      </p:cBhvr>
                                      <p:tavLst>
                                        <p:tav tm="0">
                                          <p:val>
                                            <p:strVal val="#ppt_y+.1"/>
                                          </p:val>
                                        </p:tav>
                                        <p:tav tm="100000">
                                          <p:val>
                                            <p:strVal val="#ppt_y"/>
                                          </p:val>
                                        </p:tav>
                                      </p:tavLst>
                                    </p:anim>
                                  </p:childTnLst>
                                </p:cTn>
                              </p:par>
                              <p:par>
                                <p:cTn id="48" presetID="42" presetClass="entr" presetSubtype="0" fill="hold" grpId="0" nodeType="with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fade">
                                      <p:cBhvr>
                                        <p:cTn id="50" dur="1000"/>
                                        <p:tgtEl>
                                          <p:spTgt spid="15"/>
                                        </p:tgtEl>
                                      </p:cBhvr>
                                    </p:animEffect>
                                    <p:anim calcmode="lin" valueType="num">
                                      <p:cBhvr>
                                        <p:cTn id="51" dur="1000" fill="hold"/>
                                        <p:tgtEl>
                                          <p:spTgt spid="15"/>
                                        </p:tgtEl>
                                        <p:attrNameLst>
                                          <p:attrName>ppt_x</p:attrName>
                                        </p:attrNameLst>
                                      </p:cBhvr>
                                      <p:tavLst>
                                        <p:tav tm="0">
                                          <p:val>
                                            <p:strVal val="#ppt_x"/>
                                          </p:val>
                                        </p:tav>
                                        <p:tav tm="100000">
                                          <p:val>
                                            <p:strVal val="#ppt_x"/>
                                          </p:val>
                                        </p:tav>
                                      </p:tavLst>
                                    </p:anim>
                                    <p:anim calcmode="lin" valueType="num">
                                      <p:cBhvr>
                                        <p:cTn id="52" dur="1000" fill="hold"/>
                                        <p:tgtEl>
                                          <p:spTgt spid="15"/>
                                        </p:tgtEl>
                                        <p:attrNameLst>
                                          <p:attrName>ppt_y</p:attrName>
                                        </p:attrNameLst>
                                      </p:cBhvr>
                                      <p:tavLst>
                                        <p:tav tm="0">
                                          <p:val>
                                            <p:strVal val="#ppt_y+.1"/>
                                          </p:val>
                                        </p:tav>
                                        <p:tav tm="100000">
                                          <p:val>
                                            <p:strVal val="#ppt_y"/>
                                          </p:val>
                                        </p:tav>
                                      </p:tavLst>
                                    </p:anim>
                                  </p:childTnLst>
                                </p:cTn>
                              </p:par>
                              <p:par>
                                <p:cTn id="53" presetID="42" presetClass="entr" presetSubtype="0" fill="hold" grpId="0" nodeType="with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1000"/>
                                        <p:tgtEl>
                                          <p:spTgt spid="9"/>
                                        </p:tgtEl>
                                      </p:cBhvr>
                                    </p:animEffect>
                                    <p:anim calcmode="lin" valueType="num">
                                      <p:cBhvr>
                                        <p:cTn id="56" dur="1000" fill="hold"/>
                                        <p:tgtEl>
                                          <p:spTgt spid="9"/>
                                        </p:tgtEl>
                                        <p:attrNameLst>
                                          <p:attrName>ppt_x</p:attrName>
                                        </p:attrNameLst>
                                      </p:cBhvr>
                                      <p:tavLst>
                                        <p:tav tm="0">
                                          <p:val>
                                            <p:strVal val="#ppt_x"/>
                                          </p:val>
                                        </p:tav>
                                        <p:tav tm="100000">
                                          <p:val>
                                            <p:strVal val="#ppt_x"/>
                                          </p:val>
                                        </p:tav>
                                      </p:tavLst>
                                    </p:anim>
                                    <p:anim calcmode="lin" valueType="num">
                                      <p:cBhvr>
                                        <p:cTn id="57"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11"/>
                                        </p:tgtEl>
                                        <p:attrNameLst>
                                          <p:attrName>style.visibility</p:attrName>
                                        </p:attrNameLst>
                                      </p:cBhvr>
                                      <p:to>
                                        <p:strVal val="visible"/>
                                      </p:to>
                                    </p:set>
                                    <p:animEffect transition="in" filter="fade">
                                      <p:cBhvr>
                                        <p:cTn id="62" dur="1000"/>
                                        <p:tgtEl>
                                          <p:spTgt spid="11"/>
                                        </p:tgtEl>
                                      </p:cBhvr>
                                    </p:animEffect>
                                    <p:anim calcmode="lin" valueType="num">
                                      <p:cBhvr>
                                        <p:cTn id="63" dur="1000" fill="hold"/>
                                        <p:tgtEl>
                                          <p:spTgt spid="11"/>
                                        </p:tgtEl>
                                        <p:attrNameLst>
                                          <p:attrName>ppt_x</p:attrName>
                                        </p:attrNameLst>
                                      </p:cBhvr>
                                      <p:tavLst>
                                        <p:tav tm="0">
                                          <p:val>
                                            <p:strVal val="#ppt_x"/>
                                          </p:val>
                                        </p:tav>
                                        <p:tav tm="100000">
                                          <p:val>
                                            <p:strVal val="#ppt_x"/>
                                          </p:val>
                                        </p:tav>
                                      </p:tavLst>
                                    </p:anim>
                                    <p:anim calcmode="lin" valueType="num">
                                      <p:cBhvr>
                                        <p:cTn id="64" dur="1000" fill="hold"/>
                                        <p:tgtEl>
                                          <p:spTgt spid="11"/>
                                        </p:tgtEl>
                                        <p:attrNameLst>
                                          <p:attrName>ppt_y</p:attrName>
                                        </p:attrNameLst>
                                      </p:cBhvr>
                                      <p:tavLst>
                                        <p:tav tm="0">
                                          <p:val>
                                            <p:strVal val="#ppt_y+.1"/>
                                          </p:val>
                                        </p:tav>
                                        <p:tav tm="100000">
                                          <p:val>
                                            <p:strVal val="#ppt_y"/>
                                          </p:val>
                                        </p:tav>
                                      </p:tavLst>
                                    </p:anim>
                                  </p:childTnLst>
                                </p:cTn>
                              </p:par>
                              <p:par>
                                <p:cTn id="65" presetID="42" presetClass="entr" presetSubtype="0" fill="hold" grpId="0" nodeType="withEffect">
                                  <p:stCondLst>
                                    <p:cond delay="0"/>
                                  </p:stCondLst>
                                  <p:childTnLst>
                                    <p:set>
                                      <p:cBhvr>
                                        <p:cTn id="66" dur="1" fill="hold">
                                          <p:stCondLst>
                                            <p:cond delay="0"/>
                                          </p:stCondLst>
                                        </p:cTn>
                                        <p:tgtEl>
                                          <p:spTgt spid="16"/>
                                        </p:tgtEl>
                                        <p:attrNameLst>
                                          <p:attrName>style.visibility</p:attrName>
                                        </p:attrNameLst>
                                      </p:cBhvr>
                                      <p:to>
                                        <p:strVal val="visible"/>
                                      </p:to>
                                    </p:set>
                                    <p:animEffect transition="in" filter="fade">
                                      <p:cBhvr>
                                        <p:cTn id="67" dur="1000"/>
                                        <p:tgtEl>
                                          <p:spTgt spid="16"/>
                                        </p:tgtEl>
                                      </p:cBhvr>
                                    </p:animEffect>
                                    <p:anim calcmode="lin" valueType="num">
                                      <p:cBhvr>
                                        <p:cTn id="68" dur="1000" fill="hold"/>
                                        <p:tgtEl>
                                          <p:spTgt spid="16"/>
                                        </p:tgtEl>
                                        <p:attrNameLst>
                                          <p:attrName>ppt_x</p:attrName>
                                        </p:attrNameLst>
                                      </p:cBhvr>
                                      <p:tavLst>
                                        <p:tav tm="0">
                                          <p:val>
                                            <p:strVal val="#ppt_x"/>
                                          </p:val>
                                        </p:tav>
                                        <p:tav tm="100000">
                                          <p:val>
                                            <p:strVal val="#ppt_x"/>
                                          </p:val>
                                        </p:tav>
                                      </p:tavLst>
                                    </p:anim>
                                    <p:anim calcmode="lin" valueType="num">
                                      <p:cBhvr>
                                        <p:cTn id="69" dur="1000" fill="hold"/>
                                        <p:tgtEl>
                                          <p:spTgt spid="16"/>
                                        </p:tgtEl>
                                        <p:attrNameLst>
                                          <p:attrName>ppt_y</p:attrName>
                                        </p:attrNameLst>
                                      </p:cBhvr>
                                      <p:tavLst>
                                        <p:tav tm="0">
                                          <p:val>
                                            <p:strVal val="#ppt_y+.1"/>
                                          </p:val>
                                        </p:tav>
                                        <p:tav tm="100000">
                                          <p:val>
                                            <p:strVal val="#ppt_y"/>
                                          </p:val>
                                        </p:tav>
                                      </p:tavLst>
                                    </p:anim>
                                  </p:childTnLst>
                                </p:cTn>
                              </p:par>
                              <p:par>
                                <p:cTn id="70" presetID="42" presetClass="entr" presetSubtype="0" fill="hold" grpId="0" nodeType="withEffect">
                                  <p:stCondLst>
                                    <p:cond delay="0"/>
                                  </p:stCondLst>
                                  <p:childTnLst>
                                    <p:set>
                                      <p:cBhvr>
                                        <p:cTn id="71" dur="1" fill="hold">
                                          <p:stCondLst>
                                            <p:cond delay="0"/>
                                          </p:stCondLst>
                                        </p:cTn>
                                        <p:tgtEl>
                                          <p:spTgt spid="8"/>
                                        </p:tgtEl>
                                        <p:attrNameLst>
                                          <p:attrName>style.visibility</p:attrName>
                                        </p:attrNameLst>
                                      </p:cBhvr>
                                      <p:to>
                                        <p:strVal val="visible"/>
                                      </p:to>
                                    </p:set>
                                    <p:animEffect transition="in" filter="fade">
                                      <p:cBhvr>
                                        <p:cTn id="72" dur="1000"/>
                                        <p:tgtEl>
                                          <p:spTgt spid="8"/>
                                        </p:tgtEl>
                                      </p:cBhvr>
                                    </p:animEffect>
                                    <p:anim calcmode="lin" valueType="num">
                                      <p:cBhvr>
                                        <p:cTn id="73" dur="1000" fill="hold"/>
                                        <p:tgtEl>
                                          <p:spTgt spid="8"/>
                                        </p:tgtEl>
                                        <p:attrNameLst>
                                          <p:attrName>ppt_x</p:attrName>
                                        </p:attrNameLst>
                                      </p:cBhvr>
                                      <p:tavLst>
                                        <p:tav tm="0">
                                          <p:val>
                                            <p:strVal val="#ppt_x"/>
                                          </p:val>
                                        </p:tav>
                                        <p:tav tm="100000">
                                          <p:val>
                                            <p:strVal val="#ppt_x"/>
                                          </p:val>
                                        </p:tav>
                                      </p:tavLst>
                                    </p:anim>
                                    <p:anim calcmode="lin" valueType="num">
                                      <p:cBhvr>
                                        <p:cTn id="74"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2" grpId="0"/>
      <p:bldP spid="13" grpId="0"/>
      <p:bldP spid="15" grpId="0"/>
      <p:bldP spid="16" grpId="0"/>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Air Masses</a:t>
            </a:r>
            <a:endParaRPr lang="en-US" dirty="0">
              <a:solidFill>
                <a:srgbClr val="0084B4"/>
              </a:solidFill>
            </a:endParaRPr>
          </a:p>
        </p:txBody>
      </p:sp>
      <p:sp>
        <p:nvSpPr>
          <p:cNvPr id="3" name="Content Placeholder 2"/>
          <p:cNvSpPr>
            <a:spLocks noGrp="1"/>
          </p:cNvSpPr>
          <p:nvPr>
            <p:ph idx="1"/>
          </p:nvPr>
        </p:nvSpPr>
        <p:spPr/>
        <p:txBody>
          <a:bodyPr>
            <a:normAutofit lnSpcReduction="10000"/>
          </a:bodyPr>
          <a:lstStyle/>
          <a:p>
            <a:pPr marL="0" indent="0">
              <a:buNone/>
            </a:pPr>
            <a:r>
              <a:rPr lang="en-US" dirty="0" smtClean="0"/>
              <a:t>“An air mass is a body of air in which the horizontal temperature and humidity gradients are relatively slight”. </a:t>
            </a:r>
          </a:p>
          <a:p>
            <a:pPr marL="0" indent="0" algn="r">
              <a:buNone/>
            </a:pPr>
            <a:r>
              <a:rPr lang="en-US" dirty="0"/>
              <a:t>(</a:t>
            </a:r>
            <a:r>
              <a:rPr lang="en-US" dirty="0" err="1"/>
              <a:t>Creasey</a:t>
            </a:r>
            <a:r>
              <a:rPr lang="en-US" dirty="0"/>
              <a:t>, 2011. p.194</a:t>
            </a:r>
            <a:r>
              <a:rPr lang="en-US" dirty="0" smtClean="0"/>
              <a:t>)</a:t>
            </a:r>
          </a:p>
          <a:p>
            <a:pPr marL="0" indent="0">
              <a:buNone/>
            </a:pPr>
            <a:r>
              <a:rPr lang="en-US" dirty="0" smtClean="0"/>
              <a:t>“</a:t>
            </a:r>
            <a:r>
              <a:rPr lang="is-IS" dirty="0" smtClean="0"/>
              <a:t>…a large flow of air with similar charicteristics in terms of temperature and humidity”. </a:t>
            </a:r>
          </a:p>
          <a:p>
            <a:pPr marL="0" indent="0" algn="r">
              <a:buNone/>
            </a:pPr>
            <a:r>
              <a:rPr lang="is-IS" dirty="0" smtClean="0"/>
              <a:t>(Thomas, 1995. p.36)</a:t>
            </a:r>
          </a:p>
        </p:txBody>
      </p:sp>
    </p:spTree>
    <p:extLst>
      <p:ext uri="{BB962C8B-B14F-4D97-AF65-F5344CB8AC3E}">
        <p14:creationId xmlns:p14="http://schemas.microsoft.com/office/powerpoint/2010/main" val="274570622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par>
                                <p:cTn id="25" presetID="31" presetClass="entr" presetSubtype="0" fill="hold" nodeType="with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p:cTn id="27"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8"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9"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0"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a:t>
            </a:r>
            <a:r>
              <a:rPr lang="en-US" dirty="0" smtClean="0">
                <a:solidFill>
                  <a:srgbClr val="0084B4"/>
                </a:solidFill>
              </a:rPr>
              <a:t>Some Spin On It</a:t>
            </a:r>
            <a:endParaRPr lang="en-US" dirty="0"/>
          </a:p>
        </p:txBody>
      </p:sp>
      <p:sp>
        <p:nvSpPr>
          <p:cNvPr id="3" name="Content Placeholder 2"/>
          <p:cNvSpPr>
            <a:spLocks noGrp="1"/>
          </p:cNvSpPr>
          <p:nvPr>
            <p:ph idx="1"/>
          </p:nvPr>
        </p:nvSpPr>
        <p:spPr/>
        <p:txBody>
          <a:bodyPr/>
          <a:lstStyle/>
          <a:p>
            <a:pPr marL="0" indent="0">
              <a:buNone/>
            </a:pPr>
            <a:r>
              <a:rPr lang="en-US" dirty="0" smtClean="0"/>
              <a:t>“The rising warm air is deflected sideways by the rotation of the Earth (known as the </a:t>
            </a:r>
            <a:r>
              <a:rPr lang="en-US" dirty="0" err="1" smtClean="0"/>
              <a:t>Coreolis</a:t>
            </a:r>
            <a:r>
              <a:rPr lang="en-US" dirty="0" smtClean="0"/>
              <a:t> Force) so it spirals upwards in an anticlockwise direction”.</a:t>
            </a:r>
          </a:p>
          <a:p>
            <a:pPr marL="0" indent="0" algn="r">
              <a:buNone/>
            </a:pPr>
            <a:r>
              <a:rPr lang="en-US" dirty="0" smtClean="0"/>
              <a:t>(Long, 2014. p.167)</a:t>
            </a:r>
          </a:p>
          <a:p>
            <a:pPr marL="0" indent="0" algn="ctr">
              <a:buNone/>
            </a:pPr>
            <a:r>
              <a:rPr lang="en-US" dirty="0" smtClean="0">
                <a:solidFill>
                  <a:srgbClr val="0084B4"/>
                </a:solidFill>
              </a:rPr>
              <a:t>A.K.A. – Cyclones, Low Pressure </a:t>
            </a:r>
            <a:r>
              <a:rPr lang="en-US" dirty="0" err="1" smtClean="0">
                <a:solidFill>
                  <a:srgbClr val="0084B4"/>
                </a:solidFill>
              </a:rPr>
              <a:t>Centres</a:t>
            </a:r>
            <a:endParaRPr lang="en-US" dirty="0">
              <a:solidFill>
                <a:srgbClr val="0084B4"/>
              </a:solidFill>
            </a:endParaRPr>
          </a:p>
        </p:txBody>
      </p:sp>
    </p:spTree>
    <p:extLst>
      <p:ext uri="{BB962C8B-B14F-4D97-AF65-F5344CB8AC3E}">
        <p14:creationId xmlns:p14="http://schemas.microsoft.com/office/powerpoint/2010/main" val="355113575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Put Some Spin On It</a:t>
            </a:r>
            <a:endParaRPr lang="en-US" dirty="0"/>
          </a:p>
        </p:txBody>
      </p:sp>
      <p:sp>
        <p:nvSpPr>
          <p:cNvPr id="3" name="Content Placeholder 2"/>
          <p:cNvSpPr>
            <a:spLocks noGrp="1"/>
          </p:cNvSpPr>
          <p:nvPr>
            <p:ph idx="1"/>
          </p:nvPr>
        </p:nvSpPr>
        <p:spPr/>
        <p:txBody>
          <a:bodyPr>
            <a:normAutofit fontScale="92500"/>
          </a:bodyPr>
          <a:lstStyle/>
          <a:p>
            <a:pPr marL="0" indent="0">
              <a:buNone/>
            </a:pPr>
            <a:r>
              <a:rPr lang="en-US" sz="3500" dirty="0" smtClean="0"/>
              <a:t>“On the other hand, cold air sinks and is squashed against the surface of the Earth. This results in an area of higher pressure, and the column of descending air spirals in the opposite direction (clockwise</a:t>
            </a:r>
            <a:r>
              <a:rPr lang="en-US" sz="3500" dirty="0" smtClean="0"/>
              <a:t>)</a:t>
            </a:r>
            <a:r>
              <a:rPr lang="en-US" sz="3500" dirty="0"/>
              <a:t>.</a:t>
            </a:r>
            <a:endParaRPr lang="en-US" sz="3500" dirty="0" smtClean="0"/>
          </a:p>
          <a:p>
            <a:pPr marL="0" indent="0" algn="r">
              <a:buNone/>
            </a:pPr>
            <a:r>
              <a:rPr lang="en-US" sz="3500" dirty="0"/>
              <a:t>(Long, </a:t>
            </a:r>
            <a:r>
              <a:rPr lang="en-US" sz="3500" dirty="0" smtClean="0"/>
              <a:t>2014. p.167)</a:t>
            </a:r>
          </a:p>
          <a:p>
            <a:pPr marL="0" indent="0" algn="ctr">
              <a:buNone/>
            </a:pPr>
            <a:r>
              <a:rPr lang="en-US" sz="3500" dirty="0" smtClean="0">
                <a:solidFill>
                  <a:srgbClr val="0084B4"/>
                </a:solidFill>
              </a:rPr>
              <a:t>A.K.A. – Anticyclone, High Pressure </a:t>
            </a:r>
            <a:r>
              <a:rPr lang="en-US" sz="3500" dirty="0" err="1" smtClean="0">
                <a:solidFill>
                  <a:srgbClr val="0084B4"/>
                </a:solidFill>
              </a:rPr>
              <a:t>Centres</a:t>
            </a:r>
            <a:endParaRPr lang="en-US" sz="3500" dirty="0">
              <a:solidFill>
                <a:srgbClr val="0084B4"/>
              </a:solidFill>
            </a:endParaRPr>
          </a:p>
          <a:p>
            <a:pPr marL="0" indent="0">
              <a:buNone/>
            </a:pPr>
            <a:endParaRPr lang="en-US" dirty="0"/>
          </a:p>
        </p:txBody>
      </p:sp>
    </p:spTree>
    <p:extLst>
      <p:ext uri="{BB962C8B-B14F-4D97-AF65-F5344CB8AC3E}">
        <p14:creationId xmlns:p14="http://schemas.microsoft.com/office/powerpoint/2010/main" val="3931904049"/>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Put Simply</a:t>
            </a:r>
            <a:r>
              <a:rPr lang="is-IS" dirty="0" smtClean="0">
                <a:solidFill>
                  <a:srgbClr val="0084B4"/>
                </a:solidFill>
              </a:rPr>
              <a:t>…</a:t>
            </a:r>
            <a:endParaRPr lang="en-US" dirty="0"/>
          </a:p>
        </p:txBody>
      </p:sp>
      <p:sp>
        <p:nvSpPr>
          <p:cNvPr id="3" name="Content Placeholder 2"/>
          <p:cNvSpPr>
            <a:spLocks noGrp="1"/>
          </p:cNvSpPr>
          <p:nvPr>
            <p:ph idx="1"/>
          </p:nvPr>
        </p:nvSpPr>
        <p:spPr/>
        <p:txBody>
          <a:bodyPr/>
          <a:lstStyle/>
          <a:p>
            <a:r>
              <a:rPr lang="en-US" dirty="0" smtClean="0"/>
              <a:t>Areas </a:t>
            </a:r>
            <a:r>
              <a:rPr lang="en-US" dirty="0" smtClean="0"/>
              <a:t>of high pressure move in a clockwise </a:t>
            </a:r>
            <a:r>
              <a:rPr lang="en-US" dirty="0" smtClean="0"/>
              <a:t>direction</a:t>
            </a:r>
          </a:p>
          <a:p>
            <a:pPr marL="0" indent="0">
              <a:buNone/>
            </a:pPr>
            <a:endParaRPr lang="en-US" dirty="0" smtClean="0"/>
          </a:p>
          <a:p>
            <a:r>
              <a:rPr lang="en-US" dirty="0" smtClean="0"/>
              <a:t>Areas of low pressure move in an anticlockwise </a:t>
            </a:r>
            <a:r>
              <a:rPr lang="en-US" dirty="0" smtClean="0"/>
              <a:t>direction</a:t>
            </a:r>
          </a:p>
          <a:p>
            <a:endParaRPr lang="en-US" dirty="0"/>
          </a:p>
          <a:p>
            <a:r>
              <a:rPr lang="en-US" dirty="0"/>
              <a:t>Air Pressure is measured in </a:t>
            </a:r>
            <a:r>
              <a:rPr lang="en-US" dirty="0" err="1"/>
              <a:t>Millibars</a:t>
            </a:r>
            <a:r>
              <a:rPr lang="en-US" dirty="0"/>
              <a:t> (</a:t>
            </a:r>
            <a:r>
              <a:rPr lang="en-US" dirty="0" err="1"/>
              <a:t>mb</a:t>
            </a:r>
            <a:r>
              <a:rPr lang="en-US" dirty="0"/>
              <a:t>)</a:t>
            </a:r>
          </a:p>
          <a:p>
            <a:pPr marL="0" indent="0">
              <a:buNone/>
            </a:pPr>
            <a:endParaRPr lang="en-US" dirty="0"/>
          </a:p>
        </p:txBody>
      </p:sp>
    </p:spTree>
    <p:extLst>
      <p:ext uri="{BB962C8B-B14F-4D97-AF65-F5344CB8AC3E}">
        <p14:creationId xmlns:p14="http://schemas.microsoft.com/office/powerpoint/2010/main" val="2675983401"/>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UK Air </a:t>
            </a:r>
            <a:r>
              <a:rPr lang="en-US" dirty="0">
                <a:solidFill>
                  <a:srgbClr val="0084B4"/>
                </a:solidFill>
              </a:rPr>
              <a:t>Masses</a:t>
            </a:r>
            <a:endParaRPr lang="en-US" dirty="0"/>
          </a:p>
        </p:txBody>
      </p:sp>
      <p:sp>
        <p:nvSpPr>
          <p:cNvPr id="3" name="Content Placeholder 2"/>
          <p:cNvSpPr>
            <a:spLocks noGrp="1"/>
          </p:cNvSpPr>
          <p:nvPr>
            <p:ph idx="1"/>
          </p:nvPr>
        </p:nvSpPr>
        <p:spPr/>
        <p:txBody>
          <a:bodyPr/>
          <a:lstStyle/>
          <a:p>
            <a:pPr marL="0" indent="0">
              <a:buNone/>
            </a:pPr>
            <a:endParaRPr lang="en-US" dirty="0"/>
          </a:p>
          <a:p>
            <a:pPr marL="0" indent="0">
              <a:buNone/>
            </a:pPr>
            <a:r>
              <a:rPr lang="en-US" dirty="0"/>
              <a:t>“Air masses develop the characteristics of the terrain they are in contact with or are travelling over”. </a:t>
            </a:r>
          </a:p>
          <a:p>
            <a:pPr marL="0" indent="0" algn="r">
              <a:buNone/>
            </a:pPr>
            <a:r>
              <a:rPr lang="en-US" dirty="0"/>
              <a:t>(</a:t>
            </a:r>
            <a:r>
              <a:rPr lang="en-US" dirty="0" err="1"/>
              <a:t>Creasey</a:t>
            </a:r>
            <a:r>
              <a:rPr lang="en-US" dirty="0"/>
              <a:t>, 2011. p.194)</a:t>
            </a:r>
          </a:p>
          <a:p>
            <a:pPr marL="0" indent="0" algn="ctr">
              <a:buNone/>
            </a:pPr>
            <a:endParaRPr lang="en-US" dirty="0" smtClean="0">
              <a:hlinkClick r:id="rId2"/>
            </a:endParaRPr>
          </a:p>
          <a:p>
            <a:pPr marL="0" indent="0" algn="ctr">
              <a:buNone/>
            </a:pPr>
            <a:r>
              <a:rPr lang="en-US" dirty="0" smtClean="0">
                <a:hlinkClick r:id="rId2"/>
              </a:rPr>
              <a:t>BBC </a:t>
            </a:r>
            <a:r>
              <a:rPr lang="en-US" dirty="0">
                <a:hlinkClick r:id="rId2"/>
              </a:rPr>
              <a:t>Weather Video</a:t>
            </a:r>
            <a:endParaRPr lang="en-US" dirty="0"/>
          </a:p>
          <a:p>
            <a:endParaRPr lang="en-US" dirty="0"/>
          </a:p>
        </p:txBody>
      </p:sp>
    </p:spTree>
    <p:extLst>
      <p:ext uri="{BB962C8B-B14F-4D97-AF65-F5344CB8AC3E}">
        <p14:creationId xmlns:p14="http://schemas.microsoft.com/office/powerpoint/2010/main" val="354530007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p:cTn id="1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6" dur="10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31" presetClass="entr" presetSubtype="0"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p:cTn id="2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24"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UK Air </a:t>
            </a:r>
            <a:r>
              <a:rPr lang="en-US" dirty="0">
                <a:solidFill>
                  <a:srgbClr val="0084B4"/>
                </a:solidFill>
              </a:rPr>
              <a:t>Masses</a:t>
            </a:r>
            <a:endParaRPr lang="en-US" dirty="0">
              <a:solidFill>
                <a:schemeClr val="accent1">
                  <a:lumMod val="60000"/>
                  <a:lumOff val="40000"/>
                </a:schemeClr>
              </a:solidFill>
            </a:endParaRPr>
          </a:p>
        </p:txBody>
      </p:sp>
      <p:pic>
        <p:nvPicPr>
          <p:cNvPr id="4" name="Content Placeholder 3" descr="airmass640.png"/>
          <p:cNvPicPr>
            <a:picLocks noGrp="1" noChangeAspect="1"/>
          </p:cNvPicPr>
          <p:nvPr>
            <p:ph idx="1"/>
          </p:nvPr>
        </p:nvPicPr>
        <p:blipFill rotWithShape="1">
          <a:blip r:embed="rId2">
            <a:extLst>
              <a:ext uri="{28A0092B-C50C-407E-A947-70E740481C1C}">
                <a14:useLocalDpi xmlns:a14="http://schemas.microsoft.com/office/drawing/2010/main" val="0"/>
              </a:ext>
            </a:extLst>
          </a:blip>
          <a:srcRect l="-180" r="-226"/>
          <a:stretch/>
        </p:blipFill>
        <p:spPr>
          <a:xfrm>
            <a:off x="755576" y="1268760"/>
            <a:ext cx="7711199" cy="4319998"/>
          </a:xfrm>
        </p:spPr>
      </p:pic>
      <p:sp>
        <p:nvSpPr>
          <p:cNvPr id="5" name="TextBox 4"/>
          <p:cNvSpPr txBox="1"/>
          <p:nvPr/>
        </p:nvSpPr>
        <p:spPr>
          <a:xfrm>
            <a:off x="7027337" y="5301208"/>
            <a:ext cx="2116663" cy="369332"/>
          </a:xfrm>
          <a:prstGeom prst="rect">
            <a:avLst/>
          </a:prstGeom>
          <a:noFill/>
        </p:spPr>
        <p:txBody>
          <a:bodyPr wrap="square" rtlCol="0">
            <a:spAutoFit/>
          </a:bodyPr>
          <a:lstStyle/>
          <a:p>
            <a:r>
              <a:rPr lang="en-US" dirty="0" smtClean="0"/>
              <a:t>(Met Office, 2017)</a:t>
            </a:r>
            <a:endParaRPr lang="en-US" dirty="0"/>
          </a:p>
        </p:txBody>
      </p:sp>
    </p:spTree>
    <p:extLst>
      <p:ext uri="{BB962C8B-B14F-4D97-AF65-F5344CB8AC3E}">
        <p14:creationId xmlns:p14="http://schemas.microsoft.com/office/powerpoint/2010/main" val="1124913270"/>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down)">
                                      <p:cBhvr>
                                        <p:cTn id="7" dur="580">
                                          <p:stCondLst>
                                            <p:cond delay="0"/>
                                          </p:stCondLst>
                                        </p:cTn>
                                        <p:tgtEl>
                                          <p:spTgt spid="4"/>
                                        </p:tgtEl>
                                      </p:cBhvr>
                                    </p:animEffect>
                                    <p:anim calcmode="lin" valueType="num">
                                      <p:cBhvr>
                                        <p:cTn id="8"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3" dur="26">
                                          <p:stCondLst>
                                            <p:cond delay="650"/>
                                          </p:stCondLst>
                                        </p:cTn>
                                        <p:tgtEl>
                                          <p:spTgt spid="4"/>
                                        </p:tgtEl>
                                      </p:cBhvr>
                                      <p:to x="100000" y="60000"/>
                                    </p:animScale>
                                    <p:animScale>
                                      <p:cBhvr>
                                        <p:cTn id="14" dur="166" decel="50000">
                                          <p:stCondLst>
                                            <p:cond delay="676"/>
                                          </p:stCondLst>
                                        </p:cTn>
                                        <p:tgtEl>
                                          <p:spTgt spid="4"/>
                                        </p:tgtEl>
                                      </p:cBhvr>
                                      <p:to x="100000" y="100000"/>
                                    </p:animScale>
                                    <p:animScale>
                                      <p:cBhvr>
                                        <p:cTn id="15" dur="26">
                                          <p:stCondLst>
                                            <p:cond delay="1312"/>
                                          </p:stCondLst>
                                        </p:cTn>
                                        <p:tgtEl>
                                          <p:spTgt spid="4"/>
                                        </p:tgtEl>
                                      </p:cBhvr>
                                      <p:to x="100000" y="80000"/>
                                    </p:animScale>
                                    <p:animScale>
                                      <p:cBhvr>
                                        <p:cTn id="16" dur="166" decel="50000">
                                          <p:stCondLst>
                                            <p:cond delay="1338"/>
                                          </p:stCondLst>
                                        </p:cTn>
                                        <p:tgtEl>
                                          <p:spTgt spid="4"/>
                                        </p:tgtEl>
                                      </p:cBhvr>
                                      <p:to x="100000" y="100000"/>
                                    </p:animScale>
                                    <p:animScale>
                                      <p:cBhvr>
                                        <p:cTn id="17" dur="26">
                                          <p:stCondLst>
                                            <p:cond delay="1642"/>
                                          </p:stCondLst>
                                        </p:cTn>
                                        <p:tgtEl>
                                          <p:spTgt spid="4"/>
                                        </p:tgtEl>
                                      </p:cBhvr>
                                      <p:to x="100000" y="90000"/>
                                    </p:animScale>
                                    <p:animScale>
                                      <p:cBhvr>
                                        <p:cTn id="18" dur="166" decel="50000">
                                          <p:stCondLst>
                                            <p:cond delay="1668"/>
                                          </p:stCondLst>
                                        </p:cTn>
                                        <p:tgtEl>
                                          <p:spTgt spid="4"/>
                                        </p:tgtEl>
                                      </p:cBhvr>
                                      <p:to x="100000" y="100000"/>
                                    </p:animScale>
                                    <p:animScale>
                                      <p:cBhvr>
                                        <p:cTn id="19" dur="26">
                                          <p:stCondLst>
                                            <p:cond delay="1808"/>
                                          </p:stCondLst>
                                        </p:cTn>
                                        <p:tgtEl>
                                          <p:spTgt spid="4"/>
                                        </p:tgtEl>
                                      </p:cBhvr>
                                      <p:to x="100000" y="95000"/>
                                    </p:animScale>
                                    <p:animScale>
                                      <p:cBhvr>
                                        <p:cTn id="20" dur="166" decel="50000">
                                          <p:stCondLst>
                                            <p:cond delay="1834"/>
                                          </p:stCondLst>
                                        </p:cTn>
                                        <p:tgtEl>
                                          <p:spTgt spid="4"/>
                                        </p:tgtEl>
                                      </p:cBhvr>
                                      <p:to x="100000" y="100000"/>
                                    </p:animScale>
                                  </p:childTnLst>
                                </p:cTn>
                              </p:par>
                              <p:par>
                                <p:cTn id="21" presetID="26" presetClass="entr" presetSubtype="0" fill="hold" grpId="0" nodeType="withEffect">
                                  <p:stCondLst>
                                    <p:cond delay="0"/>
                                  </p:stCondLst>
                                  <p:childTnLst>
                                    <p:set>
                                      <p:cBhvr>
                                        <p:cTn id="22" dur="1" fill="hold">
                                          <p:stCondLst>
                                            <p:cond delay="0"/>
                                          </p:stCondLst>
                                        </p:cTn>
                                        <p:tgtEl>
                                          <p:spTgt spid="5"/>
                                        </p:tgtEl>
                                        <p:attrNameLst>
                                          <p:attrName>style.visibility</p:attrName>
                                        </p:attrNameLst>
                                      </p:cBhvr>
                                      <p:to>
                                        <p:strVal val="visible"/>
                                      </p:to>
                                    </p:set>
                                    <p:animEffect transition="in" filter="wipe(down)">
                                      <p:cBhvr>
                                        <p:cTn id="23" dur="580">
                                          <p:stCondLst>
                                            <p:cond delay="0"/>
                                          </p:stCondLst>
                                        </p:cTn>
                                        <p:tgtEl>
                                          <p:spTgt spid="5"/>
                                        </p:tgtEl>
                                      </p:cBhvr>
                                    </p:animEffect>
                                    <p:anim calcmode="lin" valueType="num">
                                      <p:cBhvr>
                                        <p:cTn id="24"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29" dur="26">
                                          <p:stCondLst>
                                            <p:cond delay="650"/>
                                          </p:stCondLst>
                                        </p:cTn>
                                        <p:tgtEl>
                                          <p:spTgt spid="5"/>
                                        </p:tgtEl>
                                      </p:cBhvr>
                                      <p:to x="100000" y="60000"/>
                                    </p:animScale>
                                    <p:animScale>
                                      <p:cBhvr>
                                        <p:cTn id="30" dur="166" decel="50000">
                                          <p:stCondLst>
                                            <p:cond delay="676"/>
                                          </p:stCondLst>
                                        </p:cTn>
                                        <p:tgtEl>
                                          <p:spTgt spid="5"/>
                                        </p:tgtEl>
                                      </p:cBhvr>
                                      <p:to x="100000" y="100000"/>
                                    </p:animScale>
                                    <p:animScale>
                                      <p:cBhvr>
                                        <p:cTn id="31" dur="26">
                                          <p:stCondLst>
                                            <p:cond delay="1312"/>
                                          </p:stCondLst>
                                        </p:cTn>
                                        <p:tgtEl>
                                          <p:spTgt spid="5"/>
                                        </p:tgtEl>
                                      </p:cBhvr>
                                      <p:to x="100000" y="80000"/>
                                    </p:animScale>
                                    <p:animScale>
                                      <p:cBhvr>
                                        <p:cTn id="32" dur="166" decel="50000">
                                          <p:stCondLst>
                                            <p:cond delay="1338"/>
                                          </p:stCondLst>
                                        </p:cTn>
                                        <p:tgtEl>
                                          <p:spTgt spid="5"/>
                                        </p:tgtEl>
                                      </p:cBhvr>
                                      <p:to x="100000" y="100000"/>
                                    </p:animScale>
                                    <p:animScale>
                                      <p:cBhvr>
                                        <p:cTn id="33" dur="26">
                                          <p:stCondLst>
                                            <p:cond delay="1642"/>
                                          </p:stCondLst>
                                        </p:cTn>
                                        <p:tgtEl>
                                          <p:spTgt spid="5"/>
                                        </p:tgtEl>
                                      </p:cBhvr>
                                      <p:to x="100000" y="90000"/>
                                    </p:animScale>
                                    <p:animScale>
                                      <p:cBhvr>
                                        <p:cTn id="34" dur="166" decel="50000">
                                          <p:stCondLst>
                                            <p:cond delay="1668"/>
                                          </p:stCondLst>
                                        </p:cTn>
                                        <p:tgtEl>
                                          <p:spTgt spid="5"/>
                                        </p:tgtEl>
                                      </p:cBhvr>
                                      <p:to x="100000" y="100000"/>
                                    </p:animScale>
                                    <p:animScale>
                                      <p:cBhvr>
                                        <p:cTn id="35" dur="26">
                                          <p:stCondLst>
                                            <p:cond delay="1808"/>
                                          </p:stCondLst>
                                        </p:cTn>
                                        <p:tgtEl>
                                          <p:spTgt spid="5"/>
                                        </p:tgtEl>
                                      </p:cBhvr>
                                      <p:to x="100000" y="95000"/>
                                    </p:animScale>
                                    <p:animScale>
                                      <p:cBhvr>
                                        <p:cTn id="36"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Artic Maritime</a:t>
            </a:r>
            <a:endParaRPr lang="en-US" dirty="0">
              <a:solidFill>
                <a:srgbClr val="0084B4"/>
              </a:solidFill>
            </a:endParaRPr>
          </a:p>
        </p:txBody>
      </p:sp>
      <p:sp>
        <p:nvSpPr>
          <p:cNvPr id="3" name="Content Placeholder 2"/>
          <p:cNvSpPr>
            <a:spLocks noGrp="1"/>
          </p:cNvSpPr>
          <p:nvPr>
            <p:ph idx="1"/>
          </p:nvPr>
        </p:nvSpPr>
        <p:spPr/>
        <p:txBody>
          <a:bodyPr>
            <a:normAutofit lnSpcReduction="10000"/>
          </a:bodyPr>
          <a:lstStyle/>
          <a:p>
            <a:r>
              <a:rPr lang="en-US" b="1" u="sng" dirty="0" smtClean="0"/>
              <a:t>Summer: </a:t>
            </a:r>
            <a:r>
              <a:rPr lang="en-US" dirty="0" smtClean="0"/>
              <a:t>Cool with frequent heavy showers. Local thunderstorms.</a:t>
            </a:r>
          </a:p>
          <a:p>
            <a:r>
              <a:rPr lang="en-US" b="1" u="sng" dirty="0" smtClean="0"/>
              <a:t>Winter: </a:t>
            </a:r>
            <a:r>
              <a:rPr lang="en-US" dirty="0" smtClean="0"/>
              <a:t>Very cold, strong wind from north and north-east. Heavy snow showers particularly in north and coastal areas. Cold and bright in Lake District and South Wales in lee of mountains to north.</a:t>
            </a:r>
          </a:p>
          <a:p>
            <a:pPr marL="0" indent="0" algn="r">
              <a:buNone/>
            </a:pPr>
            <a:r>
              <a:rPr lang="en-US" dirty="0" smtClean="0"/>
              <a:t>(</a:t>
            </a:r>
            <a:r>
              <a:rPr lang="en-US" dirty="0"/>
              <a:t>Langmuir, </a:t>
            </a:r>
            <a:r>
              <a:rPr lang="en-US" dirty="0" smtClean="0"/>
              <a:t>2004. </a:t>
            </a:r>
            <a:r>
              <a:rPr lang="en-US" dirty="0"/>
              <a:t>p.</a:t>
            </a:r>
            <a:r>
              <a:rPr lang="en-US" dirty="0" smtClean="0"/>
              <a:t>207)</a:t>
            </a:r>
            <a:endParaRPr lang="en-US" dirty="0"/>
          </a:p>
          <a:p>
            <a:endParaRPr lang="en-US" dirty="0" smtClean="0"/>
          </a:p>
        </p:txBody>
      </p:sp>
    </p:spTree>
    <p:extLst>
      <p:ext uri="{BB962C8B-B14F-4D97-AF65-F5344CB8AC3E}">
        <p14:creationId xmlns:p14="http://schemas.microsoft.com/office/powerpoint/2010/main" val="292602969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Polar Continental</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 </a:t>
            </a:r>
            <a:r>
              <a:rPr lang="en-US" dirty="0" smtClean="0"/>
              <a:t>warm and dry, cloud-free, except perhaps near east coast where cool with light showers.</a:t>
            </a:r>
          </a:p>
          <a:p>
            <a:r>
              <a:rPr lang="en-US" b="1" u="sng" dirty="0" smtClean="0"/>
              <a:t>Winter: </a:t>
            </a:r>
            <a:r>
              <a:rPr lang="en-US" dirty="0" smtClean="0"/>
              <a:t>Snow showers near east coast. A few snow showers in west. Very cold and strong east winds.</a:t>
            </a:r>
          </a:p>
          <a:p>
            <a:pPr marL="0" indent="0" algn="r">
              <a:buNone/>
            </a:pPr>
            <a:r>
              <a:rPr lang="en-US" dirty="0"/>
              <a:t>(Langmuir, </a:t>
            </a:r>
            <a:r>
              <a:rPr lang="en-US" dirty="0" smtClean="0"/>
              <a:t>2004. </a:t>
            </a:r>
            <a:r>
              <a:rPr lang="en-US" dirty="0"/>
              <a:t>p.</a:t>
            </a:r>
            <a:r>
              <a:rPr lang="en-US" dirty="0" smtClean="0"/>
              <a:t>208)</a:t>
            </a:r>
            <a:endParaRPr lang="en-US" dirty="0"/>
          </a:p>
          <a:p>
            <a:endParaRPr lang="en-US" dirty="0"/>
          </a:p>
        </p:txBody>
      </p:sp>
    </p:spTree>
    <p:extLst>
      <p:ext uri="{BB962C8B-B14F-4D97-AF65-F5344CB8AC3E}">
        <p14:creationId xmlns:p14="http://schemas.microsoft.com/office/powerpoint/2010/main" val="176601564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Tropical Continental</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 Only: </a:t>
            </a:r>
            <a:r>
              <a:rPr lang="en-US" dirty="0" smtClean="0"/>
              <a:t>Heat-wave weather, hazy with occasional thunder. Fog on east coast. Night time fog on eastern hills.</a:t>
            </a:r>
          </a:p>
          <a:p>
            <a:pPr marL="0" indent="0" algn="r">
              <a:buNone/>
            </a:pPr>
            <a:r>
              <a:rPr lang="en-US" dirty="0"/>
              <a:t>(Langmuir, </a:t>
            </a:r>
            <a:r>
              <a:rPr lang="en-US" dirty="0" smtClean="0"/>
              <a:t>2004. </a:t>
            </a:r>
            <a:r>
              <a:rPr lang="en-US" dirty="0"/>
              <a:t>p.</a:t>
            </a:r>
            <a:r>
              <a:rPr lang="en-US" dirty="0" smtClean="0"/>
              <a:t>207)</a:t>
            </a:r>
            <a:endParaRPr lang="en-US" dirty="0"/>
          </a:p>
          <a:p>
            <a:endParaRPr lang="en-US" dirty="0"/>
          </a:p>
        </p:txBody>
      </p:sp>
    </p:spTree>
    <p:extLst>
      <p:ext uri="{BB962C8B-B14F-4D97-AF65-F5344CB8AC3E}">
        <p14:creationId xmlns:p14="http://schemas.microsoft.com/office/powerpoint/2010/main" val="230171331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par>
                                <p:cTn id="11" presetID="49" presetClass="entr" presetSubtype="0" decel="10000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6"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Tropical Maritime</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 </a:t>
            </a:r>
            <a:r>
              <a:rPr lang="en-US" dirty="0" smtClean="0"/>
              <a:t>South-east winds. Warm and sunny inland. Low stratus clouds round west coast, perhaps with rain or drizzle.</a:t>
            </a:r>
          </a:p>
          <a:p>
            <a:r>
              <a:rPr lang="en-US" b="1" u="sng" dirty="0" smtClean="0"/>
              <a:t>Winter: </a:t>
            </a:r>
            <a:r>
              <a:rPr lang="en-US" dirty="0" smtClean="0"/>
              <a:t>stratus clouds/ hill fog/ drizzle clearing in north-east. Mild muggy with prolonged rainfall in westerly mountains.</a:t>
            </a:r>
          </a:p>
          <a:p>
            <a:pPr marL="0" indent="0" algn="r">
              <a:buNone/>
            </a:pPr>
            <a:r>
              <a:rPr lang="en-US" dirty="0"/>
              <a:t>(Langmuir, </a:t>
            </a:r>
            <a:r>
              <a:rPr lang="en-US" dirty="0" smtClean="0"/>
              <a:t>2004. </a:t>
            </a:r>
            <a:r>
              <a:rPr lang="en-US" dirty="0"/>
              <a:t>p.206)</a:t>
            </a:r>
          </a:p>
          <a:p>
            <a:endParaRPr lang="en-US" dirty="0"/>
          </a:p>
        </p:txBody>
      </p:sp>
    </p:spTree>
    <p:extLst>
      <p:ext uri="{BB962C8B-B14F-4D97-AF65-F5344CB8AC3E}">
        <p14:creationId xmlns:p14="http://schemas.microsoft.com/office/powerpoint/2010/main" val="2927609149"/>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Returning Polar Maritime</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 </a:t>
            </a:r>
            <a:r>
              <a:rPr lang="en-US" dirty="0" smtClean="0"/>
              <a:t>very warm, stratus cloud in south-west. Equally showers and storms inland.</a:t>
            </a:r>
          </a:p>
          <a:p>
            <a:r>
              <a:rPr lang="en-US" b="1" u="sng" dirty="0" smtClean="0"/>
              <a:t>Winter: </a:t>
            </a:r>
            <a:r>
              <a:rPr lang="en-US" dirty="0" smtClean="0"/>
              <a:t>Stratus cloud. Showers in mountains, particularly in the west.</a:t>
            </a:r>
          </a:p>
          <a:p>
            <a:pPr marL="0" indent="0" algn="r">
              <a:buNone/>
            </a:pPr>
            <a:r>
              <a:rPr lang="en-US" dirty="0"/>
              <a:t>(Langmuir, </a:t>
            </a:r>
            <a:r>
              <a:rPr lang="en-US" dirty="0" smtClean="0"/>
              <a:t>2004. </a:t>
            </a:r>
            <a:r>
              <a:rPr lang="en-US" dirty="0"/>
              <a:t>p.</a:t>
            </a:r>
            <a:r>
              <a:rPr lang="en-US" dirty="0" smtClean="0"/>
              <a:t>207)</a:t>
            </a:r>
            <a:endParaRPr lang="en-US" dirty="0"/>
          </a:p>
        </p:txBody>
      </p:sp>
    </p:spTree>
    <p:extLst>
      <p:ext uri="{BB962C8B-B14F-4D97-AF65-F5344CB8AC3E}">
        <p14:creationId xmlns:p14="http://schemas.microsoft.com/office/powerpoint/2010/main" val="8295859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Polar Maritime</a:t>
            </a:r>
            <a:endParaRPr lang="en-US" dirty="0">
              <a:solidFill>
                <a:srgbClr val="0084B4"/>
              </a:solidFill>
            </a:endParaRPr>
          </a:p>
        </p:txBody>
      </p:sp>
      <p:sp>
        <p:nvSpPr>
          <p:cNvPr id="3" name="Content Placeholder 2"/>
          <p:cNvSpPr>
            <a:spLocks noGrp="1"/>
          </p:cNvSpPr>
          <p:nvPr>
            <p:ph idx="1"/>
          </p:nvPr>
        </p:nvSpPr>
        <p:spPr/>
        <p:txBody>
          <a:bodyPr/>
          <a:lstStyle/>
          <a:p>
            <a:r>
              <a:rPr lang="en-US" b="1" u="sng" dirty="0" smtClean="0"/>
              <a:t>Summer: </a:t>
            </a:r>
            <a:r>
              <a:rPr lang="en-US" dirty="0" smtClean="0"/>
              <a:t>Heavy showers, thunder storms in mountains.</a:t>
            </a:r>
          </a:p>
          <a:p>
            <a:r>
              <a:rPr lang="en-US" b="1" u="sng" dirty="0" smtClean="0"/>
              <a:t>Winter: </a:t>
            </a:r>
            <a:r>
              <a:rPr lang="en-US" dirty="0" smtClean="0"/>
              <a:t>Heavy showers in west, snow in mountains. Clear skies in the east at night giving frost. Dry in lee of mountains. </a:t>
            </a:r>
          </a:p>
          <a:p>
            <a:pPr marL="0" indent="0" algn="r">
              <a:buNone/>
            </a:pPr>
            <a:r>
              <a:rPr lang="en-US" dirty="0" smtClean="0"/>
              <a:t>(Langmuir, 2004. p.206)</a:t>
            </a:r>
            <a:endParaRPr lang="en-US" dirty="0"/>
          </a:p>
        </p:txBody>
      </p:sp>
    </p:spTree>
    <p:extLst>
      <p:ext uri="{BB962C8B-B14F-4D97-AF65-F5344CB8AC3E}">
        <p14:creationId xmlns:p14="http://schemas.microsoft.com/office/powerpoint/2010/main" val="245940439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49" presetClass="entr" presetSubtype="0" decel="10000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8" dur="500"/>
                                        <p:tgtEl>
                                          <p:spTgt spid="3">
                                            <p:txEl>
                                              <p:pRg st="1" end="1"/>
                                            </p:txEl>
                                          </p:spTgt>
                                        </p:tgtEl>
                                      </p:cBhvr>
                                    </p:animEffect>
                                  </p:childTnLst>
                                </p:cTn>
                              </p:par>
                              <p:par>
                                <p:cTn id="19" presetID="49" presetClass="entr" presetSubtype="0" decel="100000"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3"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Put Simply</a:t>
            </a:r>
            <a:r>
              <a:rPr lang="is-IS" dirty="0" smtClean="0">
                <a:solidFill>
                  <a:srgbClr val="0084B4"/>
                </a:solidFill>
              </a:rPr>
              <a:t>…</a:t>
            </a:r>
            <a:endParaRPr lang="en-US" dirty="0"/>
          </a:p>
        </p:txBody>
      </p:sp>
      <p:sp>
        <p:nvSpPr>
          <p:cNvPr id="3" name="Content Placeholder 2"/>
          <p:cNvSpPr>
            <a:spLocks noGrp="1"/>
          </p:cNvSpPr>
          <p:nvPr>
            <p:ph idx="1"/>
          </p:nvPr>
        </p:nvSpPr>
        <p:spPr/>
        <p:txBody>
          <a:bodyPr>
            <a:normAutofit lnSpcReduction="10000"/>
          </a:bodyPr>
          <a:lstStyle/>
          <a:p>
            <a:r>
              <a:rPr lang="en-US" dirty="0" smtClean="0"/>
              <a:t>Air from the North is cold</a:t>
            </a:r>
          </a:p>
          <a:p>
            <a:pPr marL="0" indent="0">
              <a:buNone/>
            </a:pPr>
            <a:endParaRPr lang="en-US" dirty="0" smtClean="0"/>
          </a:p>
          <a:p>
            <a:r>
              <a:rPr lang="en-US" dirty="0" smtClean="0"/>
              <a:t>Air from the South is warm</a:t>
            </a:r>
          </a:p>
          <a:p>
            <a:pPr marL="0" indent="0">
              <a:buNone/>
            </a:pPr>
            <a:endParaRPr lang="en-US" dirty="0" smtClean="0"/>
          </a:p>
          <a:p>
            <a:r>
              <a:rPr lang="en-US" dirty="0" smtClean="0"/>
              <a:t>Air from the East is dry</a:t>
            </a:r>
          </a:p>
          <a:p>
            <a:pPr marL="0" indent="0">
              <a:buNone/>
            </a:pPr>
            <a:endParaRPr lang="en-US" dirty="0" smtClean="0"/>
          </a:p>
          <a:p>
            <a:r>
              <a:rPr lang="en-US" dirty="0" smtClean="0"/>
              <a:t>Air from the West is wet</a:t>
            </a:r>
          </a:p>
        </p:txBody>
      </p:sp>
    </p:spTree>
    <p:extLst>
      <p:ext uri="{BB962C8B-B14F-4D97-AF65-F5344CB8AC3E}">
        <p14:creationId xmlns:p14="http://schemas.microsoft.com/office/powerpoint/2010/main" val="3909917835"/>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
                                            <p:txEl>
                                              <p:pRg st="0" end="0"/>
                                            </p:txEl>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p:tgtEl>
                                          <p:spTgt spid="3">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4" end="4"/>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p:tgtEl>
                                          <p:spTgt spid="3">
                                            <p:txEl>
                                              <p:pRg st="6" end="6"/>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Fronts</a:t>
            </a:r>
            <a:endParaRPr lang="en-US" dirty="0">
              <a:solidFill>
                <a:srgbClr val="0084B4"/>
              </a:solidFill>
            </a:endParaRPr>
          </a:p>
        </p:txBody>
      </p:sp>
      <p:sp>
        <p:nvSpPr>
          <p:cNvPr id="3" name="Content Placeholder 2"/>
          <p:cNvSpPr>
            <a:spLocks noGrp="1"/>
          </p:cNvSpPr>
          <p:nvPr>
            <p:ph idx="1"/>
          </p:nvPr>
        </p:nvSpPr>
        <p:spPr/>
        <p:txBody>
          <a:bodyPr>
            <a:normAutofit/>
          </a:bodyPr>
          <a:lstStyle/>
          <a:p>
            <a:pPr marL="0" indent="0">
              <a:buNone/>
            </a:pPr>
            <a:r>
              <a:rPr lang="en-US" dirty="0" smtClean="0"/>
              <a:t>“The term front was derived from the First World War expression denoting the division between opposing forces”. </a:t>
            </a:r>
          </a:p>
          <a:p>
            <a:pPr marL="0" indent="0" algn="r">
              <a:buNone/>
            </a:pPr>
            <a:r>
              <a:rPr lang="en-US" dirty="0" smtClean="0"/>
              <a:t>(Thomas, 1995. p.50)</a:t>
            </a:r>
          </a:p>
          <a:p>
            <a:pPr marL="0" indent="0">
              <a:buNone/>
            </a:pPr>
            <a:r>
              <a:rPr lang="en-US" dirty="0" smtClean="0"/>
              <a:t>“Fronts are simply boundaries between different air masses”.</a:t>
            </a:r>
          </a:p>
          <a:p>
            <a:pPr marL="0" indent="0" algn="r">
              <a:buNone/>
            </a:pPr>
            <a:r>
              <a:rPr lang="en-US" dirty="0" smtClean="0"/>
              <a:t>(Hook, 2006. p.42)</a:t>
            </a:r>
          </a:p>
        </p:txBody>
      </p:sp>
    </p:spTree>
    <p:extLst>
      <p:ext uri="{BB962C8B-B14F-4D97-AF65-F5344CB8AC3E}">
        <p14:creationId xmlns:p14="http://schemas.microsoft.com/office/powerpoint/2010/main" val="357009479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Scale>
                                      <p:cBhvr>
                                        <p:cTn id="12"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1" end="1"/>
                                            </p:txEl>
                                          </p:spTgt>
                                        </p:tgtEl>
                                        <p:attrNameLst>
                                          <p:attrName>ppt_x</p:attrName>
                                          <p:attrName>ppt_y</p:attrName>
                                        </p:attrNameLst>
                                      </p:cBhvr>
                                    </p:animMotion>
                                    <p:animEffect transition="in" filter="fade">
                                      <p:cBhvr>
                                        <p:cTn id="14" dur="1000"/>
                                        <p:tgtEl>
                                          <p:spTgt spid="3">
                                            <p:txEl>
                                              <p:pRg st="1" end="1"/>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52"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Scale>
                                      <p:cBhvr>
                                        <p:cTn id="19"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0" dur="1000" decel="50000" fill="hold">
                                          <p:stCondLst>
                                            <p:cond delay="0"/>
                                          </p:stCondLst>
                                        </p:cTn>
                                        <p:tgtEl>
                                          <p:spTgt spid="3">
                                            <p:txEl>
                                              <p:pRg st="2" end="2"/>
                                            </p:txEl>
                                          </p:spTgt>
                                        </p:tgtEl>
                                        <p:attrNameLst>
                                          <p:attrName>ppt_x</p:attrName>
                                          <p:attrName>ppt_y</p:attrName>
                                        </p:attrNameLst>
                                      </p:cBhvr>
                                    </p:animMotion>
                                    <p:animEffect transition="in" filter="fade">
                                      <p:cBhvr>
                                        <p:cTn id="21" dur="1000"/>
                                        <p:tgtEl>
                                          <p:spTgt spid="3">
                                            <p:txEl>
                                              <p:pRg st="2" end="2"/>
                                            </p:txEl>
                                          </p:spTgt>
                                        </p:tgtEl>
                                      </p:cBhvr>
                                    </p:animEffect>
                                  </p:childTnLst>
                                </p:cTn>
                              </p:par>
                              <p:par>
                                <p:cTn id="22" presetID="52" presetClass="entr" presetSubtype="0" fill="hold"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Scale>
                                      <p:cBhvr>
                                        <p:cTn id="24"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5" dur="1000" decel="50000" fill="hold">
                                          <p:stCondLst>
                                            <p:cond delay="0"/>
                                          </p:stCondLst>
                                        </p:cTn>
                                        <p:tgtEl>
                                          <p:spTgt spid="3">
                                            <p:txEl>
                                              <p:pRg st="3" end="3"/>
                                            </p:txEl>
                                          </p:spTgt>
                                        </p:tgtEl>
                                        <p:attrNameLst>
                                          <p:attrName>ppt_x</p:attrName>
                                          <p:attrName>ppt_y</p:attrName>
                                        </p:attrNameLst>
                                      </p:cBhvr>
                                    </p:animMotion>
                                    <p:animEffect transition="in" filter="fade">
                                      <p:cBhvr>
                                        <p:cTn id="26" dur="10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In Real Words</a:t>
            </a:r>
            <a:endParaRPr lang="en-US" dirty="0">
              <a:solidFill>
                <a:srgbClr val="0084B4"/>
              </a:solidFill>
            </a:endParaRPr>
          </a:p>
        </p:txBody>
      </p:sp>
      <p:sp>
        <p:nvSpPr>
          <p:cNvPr id="3" name="Content Placeholder 2"/>
          <p:cNvSpPr>
            <a:spLocks noGrp="1"/>
          </p:cNvSpPr>
          <p:nvPr>
            <p:ph idx="1"/>
          </p:nvPr>
        </p:nvSpPr>
        <p:spPr/>
        <p:txBody>
          <a:bodyPr/>
          <a:lstStyle/>
          <a:p>
            <a:pPr marL="0" indent="0" algn="ctr">
              <a:buNone/>
            </a:pPr>
            <a:endParaRPr lang="en-US" dirty="0" smtClean="0">
              <a:hlinkClick r:id="rId2"/>
            </a:endParaRPr>
          </a:p>
          <a:p>
            <a:pPr marL="0" indent="0" algn="ctr">
              <a:buNone/>
            </a:pPr>
            <a:r>
              <a:rPr lang="en-US" dirty="0" smtClean="0">
                <a:hlinkClick r:id="rId2"/>
              </a:rPr>
              <a:t>Weather Fronts Video</a:t>
            </a:r>
            <a:endParaRPr lang="en-US" dirty="0" smtClean="0"/>
          </a:p>
          <a:p>
            <a:pPr marL="0" indent="0">
              <a:buNone/>
            </a:pPr>
            <a:endParaRPr lang="en-US" dirty="0"/>
          </a:p>
        </p:txBody>
      </p:sp>
      <p:pic>
        <p:nvPicPr>
          <p:cNvPr id="4" name="Picture 3" descr="coldfront.gi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 y="3717032"/>
            <a:ext cx="1894738" cy="720000"/>
          </a:xfrm>
          <a:prstGeom prst="rect">
            <a:avLst/>
          </a:prstGeom>
        </p:spPr>
      </p:pic>
      <p:pic>
        <p:nvPicPr>
          <p:cNvPr id="5" name="Picture 4" descr="warmfront1.gif"/>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249262" y="3645024"/>
            <a:ext cx="1894738" cy="720000"/>
          </a:xfrm>
          <a:prstGeom prst="rect">
            <a:avLst/>
          </a:prstGeom>
        </p:spPr>
      </p:pic>
      <p:pic>
        <p:nvPicPr>
          <p:cNvPr id="6" name="Picture 5" descr="occluded_front1.gif"/>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635896" y="4221088"/>
            <a:ext cx="1894738" cy="720000"/>
          </a:xfrm>
          <a:prstGeom prst="rect">
            <a:avLst/>
          </a:prstGeom>
        </p:spPr>
      </p:pic>
    </p:spTree>
    <p:extLst>
      <p:ext uri="{BB962C8B-B14F-4D97-AF65-F5344CB8AC3E}">
        <p14:creationId xmlns:p14="http://schemas.microsoft.com/office/powerpoint/2010/main" val="186724214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par>
                                <p:cTn id="10" presetID="52" presetClass="entr" presetSubtype="0" fill="hold" nodeType="withEffect">
                                  <p:stCondLst>
                                    <p:cond delay="0"/>
                                  </p:stCondLst>
                                  <p:childTnLst>
                                    <p:set>
                                      <p:cBhvr>
                                        <p:cTn id="11" dur="1" fill="hold">
                                          <p:stCondLst>
                                            <p:cond delay="0"/>
                                          </p:stCondLst>
                                        </p:cTn>
                                        <p:tgtEl>
                                          <p:spTgt spid="6"/>
                                        </p:tgtEl>
                                        <p:attrNameLst>
                                          <p:attrName>style.visibility</p:attrName>
                                        </p:attrNameLst>
                                      </p:cBhvr>
                                      <p:to>
                                        <p:strVal val="visible"/>
                                      </p:to>
                                    </p:set>
                                    <p:animScale>
                                      <p:cBhvr>
                                        <p:cTn id="12" dur="1000" decel="50000" fill="hold">
                                          <p:stCondLst>
                                            <p:cond delay="0"/>
                                          </p:stCondLst>
                                        </p:cTn>
                                        <p:tgtEl>
                                          <p:spTgt spid="6"/>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6"/>
                                        </p:tgtEl>
                                        <p:attrNameLst>
                                          <p:attrName>ppt_x</p:attrName>
                                          <p:attrName>ppt_y</p:attrName>
                                        </p:attrNameLst>
                                      </p:cBhvr>
                                    </p:animMotion>
                                    <p:animEffect transition="in" filter="fade">
                                      <p:cBhvr>
                                        <p:cTn id="14" dur="1000"/>
                                        <p:tgtEl>
                                          <p:spTgt spid="6"/>
                                        </p:tgtEl>
                                      </p:cBhvr>
                                    </p:animEffect>
                                  </p:childTnLst>
                                </p:cTn>
                              </p:par>
                              <p:par>
                                <p:cTn id="15" presetID="52" presetClass="entr" presetSubtype="0" fill="hold" nodeType="withEffect">
                                  <p:stCondLst>
                                    <p:cond delay="0"/>
                                  </p:stCondLst>
                                  <p:childTnLst>
                                    <p:set>
                                      <p:cBhvr>
                                        <p:cTn id="16" dur="1" fill="hold">
                                          <p:stCondLst>
                                            <p:cond delay="0"/>
                                          </p:stCondLst>
                                        </p:cTn>
                                        <p:tgtEl>
                                          <p:spTgt spid="5"/>
                                        </p:tgtEl>
                                        <p:attrNameLst>
                                          <p:attrName>style.visibility</p:attrName>
                                        </p:attrNameLst>
                                      </p:cBhvr>
                                      <p:to>
                                        <p:strVal val="visible"/>
                                      </p:to>
                                    </p:set>
                                    <p:animScale>
                                      <p:cBhvr>
                                        <p:cTn id="17" dur="1000" decel="50000" fill="hold">
                                          <p:stCondLst>
                                            <p:cond delay="0"/>
                                          </p:stCondLst>
                                        </p:cTn>
                                        <p:tgtEl>
                                          <p:spTgt spid="5"/>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5"/>
                                        </p:tgtEl>
                                        <p:attrNameLst>
                                          <p:attrName>ppt_x</p:attrName>
                                          <p:attrName>ppt_y</p:attrName>
                                        </p:attrNameLst>
                                      </p:cBhvr>
                                    </p:animMotion>
                                    <p:animEffect transition="in" filter="fade">
                                      <p:cBhvr>
                                        <p:cTn id="19" dur="1000"/>
                                        <p:tgtEl>
                                          <p:spTgt spid="5"/>
                                        </p:tgtEl>
                                      </p:cBhvr>
                                    </p:animEffect>
                                  </p:childTnLst>
                                </p:cTn>
                              </p:par>
                            </p:childTnLst>
                          </p:cTn>
                        </p:par>
                        <p:par>
                          <p:cTn id="20" fill="hold">
                            <p:stCondLst>
                              <p:cond delay="1000"/>
                            </p:stCondLst>
                            <p:childTnLst>
                              <p:par>
                                <p:cTn id="21" presetID="52" presetClass="entr" presetSubtype="0" fill="hold" nodeType="after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Scale>
                                      <p:cBhvr>
                                        <p:cTn id="23"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4" dur="1000" decel="50000" fill="hold">
                                          <p:stCondLst>
                                            <p:cond delay="0"/>
                                          </p:stCondLst>
                                        </p:cTn>
                                        <p:tgtEl>
                                          <p:spTgt spid="3">
                                            <p:txEl>
                                              <p:pRg st="1" end="1"/>
                                            </p:txEl>
                                          </p:spTgt>
                                        </p:tgtEl>
                                        <p:attrNameLst>
                                          <p:attrName>ppt_x</p:attrName>
                                          <p:attrName>ppt_y</p:attrName>
                                        </p:attrNameLst>
                                      </p:cBhvr>
                                    </p:animMotion>
                                    <p:animEffect transition="in" filter="fade">
                                      <p:cBhvr>
                                        <p:cTn id="2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Warm Fronts</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smtClean="0"/>
              <a:t>What is it? - Warm air replacing cold air</a:t>
            </a:r>
          </a:p>
          <a:p>
            <a:pPr marL="0" indent="0">
              <a:buNone/>
            </a:pPr>
            <a:r>
              <a:rPr lang="en-US" dirty="0" smtClean="0"/>
              <a:t>Condensation rate – Slow</a:t>
            </a:r>
          </a:p>
          <a:p>
            <a:pPr marL="0" indent="0">
              <a:buNone/>
            </a:pPr>
            <a:r>
              <a:rPr lang="en-US" dirty="0" smtClean="0"/>
              <a:t>Precipitation? – Mild and widespread</a:t>
            </a:r>
          </a:p>
          <a:p>
            <a:pPr marL="0" indent="0">
              <a:buNone/>
            </a:pPr>
            <a:endParaRPr lang="en-US" dirty="0"/>
          </a:p>
        </p:txBody>
      </p:sp>
      <p:pic>
        <p:nvPicPr>
          <p:cNvPr id="4" name="Picture 3" descr="warmfront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7797" y="3861049"/>
            <a:ext cx="2368407" cy="899994"/>
          </a:xfrm>
          <a:prstGeom prst="rect">
            <a:avLst/>
          </a:prstGeom>
        </p:spPr>
      </p:pic>
    </p:spTree>
    <p:extLst>
      <p:ext uri="{BB962C8B-B14F-4D97-AF65-F5344CB8AC3E}">
        <p14:creationId xmlns:p14="http://schemas.microsoft.com/office/powerpoint/2010/main" val="350507154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Scale>
                                      <p:cBhvr>
                                        <p:cTn id="28"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2" end="2"/>
                                            </p:txEl>
                                          </p:spTgt>
                                        </p:tgtEl>
                                        <p:attrNameLst>
                                          <p:attrName>ppt_x</p:attrName>
                                          <p:attrName>ppt_y</p:attrName>
                                        </p:attrNameLst>
                                      </p:cBhvr>
                                    </p:animMotion>
                                    <p:animEffect transition="in" filter="fade">
                                      <p:cBhvr>
                                        <p:cTn id="3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Cold Front</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a:t>What is it? - </a:t>
            </a:r>
            <a:r>
              <a:rPr lang="en-US" dirty="0" smtClean="0"/>
              <a:t>Cold </a:t>
            </a:r>
            <a:r>
              <a:rPr lang="en-US" dirty="0"/>
              <a:t>air replacing </a:t>
            </a:r>
            <a:r>
              <a:rPr lang="en-US" dirty="0" smtClean="0"/>
              <a:t>warm </a:t>
            </a:r>
            <a:r>
              <a:rPr lang="en-US" dirty="0"/>
              <a:t>air</a:t>
            </a:r>
          </a:p>
          <a:p>
            <a:pPr marL="0" indent="0">
              <a:buNone/>
            </a:pPr>
            <a:r>
              <a:rPr lang="en-US" dirty="0"/>
              <a:t>Condensation rate – </a:t>
            </a:r>
            <a:r>
              <a:rPr lang="en-US" dirty="0" smtClean="0"/>
              <a:t>Fast</a:t>
            </a:r>
            <a:endParaRPr lang="en-US" dirty="0"/>
          </a:p>
          <a:p>
            <a:pPr marL="0" indent="0">
              <a:buNone/>
            </a:pPr>
            <a:r>
              <a:rPr lang="en-US" dirty="0"/>
              <a:t>Precipitation? – </a:t>
            </a:r>
            <a:r>
              <a:rPr lang="en-US" dirty="0" smtClean="0"/>
              <a:t>Heavy and intense</a:t>
            </a:r>
            <a:endParaRPr lang="en-US" dirty="0"/>
          </a:p>
          <a:p>
            <a:endParaRPr lang="en-US" dirty="0"/>
          </a:p>
        </p:txBody>
      </p:sp>
      <p:pic>
        <p:nvPicPr>
          <p:cNvPr id="4" name="Picture 3" descr="coldfront.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7793" y="3789039"/>
            <a:ext cx="2368414" cy="899997"/>
          </a:xfrm>
          <a:prstGeom prst="rect">
            <a:avLst/>
          </a:prstGeom>
        </p:spPr>
      </p:pic>
    </p:spTree>
    <p:extLst>
      <p:ext uri="{BB962C8B-B14F-4D97-AF65-F5344CB8AC3E}">
        <p14:creationId xmlns:p14="http://schemas.microsoft.com/office/powerpoint/2010/main" val="215966076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Scale>
                                      <p:cBhvr>
                                        <p:cTn id="28"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2" end="2"/>
                                            </p:txEl>
                                          </p:spTgt>
                                        </p:tgtEl>
                                        <p:attrNameLst>
                                          <p:attrName>ppt_x</p:attrName>
                                          <p:attrName>ppt_y</p:attrName>
                                        </p:attrNameLst>
                                      </p:cBhvr>
                                    </p:animMotion>
                                    <p:animEffect transition="in" filter="fade">
                                      <p:cBhvr>
                                        <p:cTn id="3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Occluded Front</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a:t>What is it? </a:t>
            </a:r>
            <a:r>
              <a:rPr lang="en-US" dirty="0" smtClean="0"/>
              <a:t>– Cold front overtaking a warm front</a:t>
            </a:r>
            <a:endParaRPr lang="en-US" dirty="0"/>
          </a:p>
          <a:p>
            <a:pPr marL="0" indent="0">
              <a:buNone/>
            </a:pPr>
            <a:r>
              <a:rPr lang="en-US" dirty="0"/>
              <a:t>Condensation rate – </a:t>
            </a:r>
            <a:r>
              <a:rPr lang="en-US" dirty="0" smtClean="0"/>
              <a:t>Slow and fast</a:t>
            </a:r>
            <a:endParaRPr lang="en-US" dirty="0"/>
          </a:p>
          <a:p>
            <a:pPr marL="0" indent="0">
              <a:buNone/>
            </a:pPr>
            <a:r>
              <a:rPr lang="en-US" dirty="0"/>
              <a:t>Precipitation? – </a:t>
            </a:r>
            <a:r>
              <a:rPr lang="en-US" dirty="0" smtClean="0"/>
              <a:t>Mild, widespread, heavy and intense. </a:t>
            </a:r>
            <a:endParaRPr lang="en-US" dirty="0"/>
          </a:p>
          <a:p>
            <a:endParaRPr lang="en-US" dirty="0"/>
          </a:p>
        </p:txBody>
      </p:sp>
      <p:pic>
        <p:nvPicPr>
          <p:cNvPr id="4" name="Picture 3" descr="occluded_front1.gi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7793" y="4509119"/>
            <a:ext cx="2368414" cy="899997"/>
          </a:xfrm>
          <a:prstGeom prst="rect">
            <a:avLst/>
          </a:prstGeom>
        </p:spPr>
      </p:pic>
    </p:spTree>
    <p:extLst>
      <p:ext uri="{BB962C8B-B14F-4D97-AF65-F5344CB8AC3E}">
        <p14:creationId xmlns:p14="http://schemas.microsoft.com/office/powerpoint/2010/main" val="219564010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Scale>
                                      <p:cBhvr>
                                        <p:cTn id="7" dur="1000" decel="50000" fill="hold">
                                          <p:stCondLst>
                                            <p:cond delay="0"/>
                                          </p:stCondLst>
                                        </p:cTn>
                                        <p:tgtEl>
                                          <p:spTgt spid="4"/>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4"/>
                                        </p:tgtEl>
                                        <p:attrNameLst>
                                          <p:attrName>ppt_x</p:attrName>
                                          <p:attrName>ppt_y</p:attrName>
                                        </p:attrNameLst>
                                      </p:cBhvr>
                                    </p:animMotion>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52" presetClass="entr" presetSubtype="0" fill="hold"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Scale>
                                      <p:cBhvr>
                                        <p:cTn id="14"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5" dur="1000" decel="50000" fill="hold">
                                          <p:stCondLst>
                                            <p:cond delay="0"/>
                                          </p:stCondLst>
                                        </p:cTn>
                                        <p:tgtEl>
                                          <p:spTgt spid="3">
                                            <p:txEl>
                                              <p:pRg st="0" end="0"/>
                                            </p:txEl>
                                          </p:spTgt>
                                        </p:tgtEl>
                                        <p:attrNameLst>
                                          <p:attrName>ppt_x</p:attrName>
                                          <p:attrName>ppt_y</p:attrName>
                                        </p:attrNameLst>
                                      </p:cBhvr>
                                    </p:animMotion>
                                    <p:animEffect transition="in" filter="fade">
                                      <p:cBhvr>
                                        <p:cTn id="16" dur="1000"/>
                                        <p:tgtEl>
                                          <p:spTgt spid="3">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2" presetClass="entr" presetSubtype="0" fill="hold"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Scale>
                                      <p:cBhvr>
                                        <p:cTn id="21"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2" dur="1000" decel="50000" fill="hold">
                                          <p:stCondLst>
                                            <p:cond delay="0"/>
                                          </p:stCondLst>
                                        </p:cTn>
                                        <p:tgtEl>
                                          <p:spTgt spid="3">
                                            <p:txEl>
                                              <p:pRg st="1" end="1"/>
                                            </p:txEl>
                                          </p:spTgt>
                                        </p:tgtEl>
                                        <p:attrNameLst>
                                          <p:attrName>ppt_x</p:attrName>
                                          <p:attrName>ppt_y</p:attrName>
                                        </p:attrNameLst>
                                      </p:cBhvr>
                                    </p:animMotion>
                                    <p:animEffect transition="in" filter="fade">
                                      <p:cBhvr>
                                        <p:cTn id="23" dur="1000"/>
                                        <p:tgtEl>
                                          <p:spTgt spid="3">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2" presetClass="entr" presetSubtype="0" fill="hold"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Scale>
                                      <p:cBhvr>
                                        <p:cTn id="28"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9" dur="1000" decel="50000" fill="hold">
                                          <p:stCondLst>
                                            <p:cond delay="0"/>
                                          </p:stCondLst>
                                        </p:cTn>
                                        <p:tgtEl>
                                          <p:spTgt spid="3">
                                            <p:txEl>
                                              <p:pRg st="2" end="2"/>
                                            </p:txEl>
                                          </p:spTgt>
                                        </p:tgtEl>
                                        <p:attrNameLst>
                                          <p:attrName>ppt_x</p:attrName>
                                          <p:attrName>ppt_y</p:attrName>
                                        </p:attrNameLst>
                                      </p:cBhvr>
                                    </p:animMotion>
                                    <p:animEffect transition="in" filter="fade">
                                      <p:cBhvr>
                                        <p:cTn id="30"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In Real Life</a:t>
            </a:r>
            <a:endParaRPr lang="en-US" dirty="0">
              <a:solidFill>
                <a:srgbClr val="0084B4"/>
              </a:solidFill>
            </a:endParaRPr>
          </a:p>
        </p:txBody>
      </p:sp>
      <p:pic>
        <p:nvPicPr>
          <p:cNvPr id="4" name="Picture 4" descr="08-24 Cross Sec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t="6593" b="6593"/>
          <a:stretch>
            <a:fillRect/>
          </a:stretch>
        </p:blipFill>
        <p:spPr bwMode="auto">
          <a:xfrm>
            <a:off x="222978" y="1268761"/>
            <a:ext cx="8698044" cy="4320479"/>
          </a:xfrm>
          <a:prstGeom prst="rect">
            <a:avLst/>
          </a:prstGeom>
          <a:solidFill>
            <a:srgbClr val="FFFFFF">
              <a:shade val="85000"/>
            </a:srgbClr>
          </a:solidFill>
          <a:ln w="88900" cap="sq">
            <a:no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a:extLst/>
        </p:spPr>
      </p:pic>
      <p:sp>
        <p:nvSpPr>
          <p:cNvPr id="3" name="TextBox 2"/>
          <p:cNvSpPr txBox="1"/>
          <p:nvPr/>
        </p:nvSpPr>
        <p:spPr>
          <a:xfrm>
            <a:off x="7236296" y="5157192"/>
            <a:ext cx="1728192" cy="369332"/>
          </a:xfrm>
          <a:prstGeom prst="rect">
            <a:avLst/>
          </a:prstGeom>
          <a:noFill/>
        </p:spPr>
        <p:txBody>
          <a:bodyPr wrap="square" rtlCol="0">
            <a:spAutoFit/>
          </a:bodyPr>
          <a:lstStyle/>
          <a:p>
            <a:r>
              <a:rPr lang="en-US" dirty="0" smtClean="0"/>
              <a:t>    (Long, 2014)</a:t>
            </a:r>
            <a:endParaRPr lang="en-US" dirty="0"/>
          </a:p>
        </p:txBody>
      </p:sp>
    </p:spTree>
    <p:extLst>
      <p:ext uri="{BB962C8B-B14F-4D97-AF65-F5344CB8AC3E}">
        <p14:creationId xmlns:p14="http://schemas.microsoft.com/office/powerpoint/2010/main" val="2966887962"/>
      </p:ext>
    </p:extLst>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5"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anim calcmode="lin" valueType="num">
                                      <p:cBhvr>
                                        <p:cTn id="8" dur="2000" fill="hold"/>
                                        <p:tgtEl>
                                          <p:spTgt spid="4"/>
                                        </p:tgtEl>
                                        <p:attrNameLst>
                                          <p:attrName>style.rotation</p:attrName>
                                        </p:attrNameLst>
                                      </p:cBhvr>
                                      <p:tavLst>
                                        <p:tav tm="0">
                                          <p:val>
                                            <p:fltVal val="720"/>
                                          </p:val>
                                        </p:tav>
                                        <p:tav tm="100000">
                                          <p:val>
                                            <p:fltVal val="0"/>
                                          </p:val>
                                        </p:tav>
                                      </p:tavLst>
                                    </p:anim>
                                    <p:anim calcmode="lin" valueType="num">
                                      <p:cBhvr>
                                        <p:cTn id="9" dur="2000" fill="hold"/>
                                        <p:tgtEl>
                                          <p:spTgt spid="4"/>
                                        </p:tgtEl>
                                        <p:attrNameLst>
                                          <p:attrName>ppt_h</p:attrName>
                                        </p:attrNameLst>
                                      </p:cBhvr>
                                      <p:tavLst>
                                        <p:tav tm="0">
                                          <p:val>
                                            <p:fltVal val="0"/>
                                          </p:val>
                                        </p:tav>
                                        <p:tav tm="100000">
                                          <p:val>
                                            <p:strVal val="#ppt_h"/>
                                          </p:val>
                                        </p:tav>
                                      </p:tavLst>
                                    </p:anim>
                                    <p:anim calcmode="lin" valueType="num">
                                      <p:cBhvr>
                                        <p:cTn id="10" dur="2000" fill="hold"/>
                                        <p:tgtEl>
                                          <p:spTgt spid="4"/>
                                        </p:tgtEl>
                                        <p:attrNameLst>
                                          <p:attrName>ppt_w</p:attrName>
                                        </p:attrNameLst>
                                      </p:cBhvr>
                                      <p:tavLst>
                                        <p:tav tm="0">
                                          <p:val>
                                            <p:fltVal val="0"/>
                                          </p:val>
                                        </p:tav>
                                        <p:tav tm="100000">
                                          <p:val>
                                            <p:strVal val="#ppt_w"/>
                                          </p:val>
                                        </p:tav>
                                      </p:tavLst>
                                    </p:anim>
                                  </p:childTnLst>
                                </p:cTn>
                              </p:par>
                              <p:par>
                                <p:cTn id="11" presetID="35" presetClass="entr" presetSubtype="0" fill="hold" nodeType="with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2000"/>
                                        <p:tgtEl>
                                          <p:spTgt spid="3">
                                            <p:txEl>
                                              <p:pRg st="0" end="0"/>
                                            </p:txEl>
                                          </p:spTgt>
                                        </p:tgtEl>
                                      </p:cBhvr>
                                    </p:animEffect>
                                    <p:anim calcmode="lin" valueType="num">
                                      <p:cBhvr>
                                        <p:cTn id="14" dur="2000" fill="hold"/>
                                        <p:tgtEl>
                                          <p:spTgt spid="3">
                                            <p:txEl>
                                              <p:pRg st="0" end="0"/>
                                            </p:txEl>
                                          </p:spTgt>
                                        </p:tgtEl>
                                        <p:attrNameLst>
                                          <p:attrName>style.rotation</p:attrName>
                                        </p:attrNameLst>
                                      </p:cBhvr>
                                      <p:tavLst>
                                        <p:tav tm="0">
                                          <p:val>
                                            <p:fltVal val="720"/>
                                          </p:val>
                                        </p:tav>
                                        <p:tav tm="100000">
                                          <p:val>
                                            <p:fltVal val="0"/>
                                          </p:val>
                                        </p:tav>
                                      </p:tavLst>
                                    </p:anim>
                                    <p:anim calcmode="lin" valueType="num">
                                      <p:cBhvr>
                                        <p:cTn id="15" dur="2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6" dur="2000" fill="hold"/>
                                        <p:tgtEl>
                                          <p:spTgt spid="3">
                                            <p:txEl>
                                              <p:pRg st="0" end="0"/>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Isobars and Wind</a:t>
            </a:r>
            <a:endParaRPr lang="en-US" dirty="0">
              <a:solidFill>
                <a:srgbClr val="0084B4"/>
              </a:solidFill>
            </a:endParaRPr>
          </a:p>
        </p:txBody>
      </p:sp>
      <p:sp>
        <p:nvSpPr>
          <p:cNvPr id="3" name="Content Placeholder 2"/>
          <p:cNvSpPr>
            <a:spLocks noGrp="1"/>
          </p:cNvSpPr>
          <p:nvPr>
            <p:ph idx="1"/>
          </p:nvPr>
        </p:nvSpPr>
        <p:spPr/>
        <p:txBody>
          <a:bodyPr>
            <a:normAutofit fontScale="92500"/>
          </a:bodyPr>
          <a:lstStyle/>
          <a:p>
            <a:r>
              <a:rPr lang="en-US" dirty="0" smtClean="0"/>
              <a:t>Isobars depict area of equal air pressure.</a:t>
            </a:r>
          </a:p>
          <a:p>
            <a:endParaRPr lang="en-US" dirty="0"/>
          </a:p>
          <a:p>
            <a:r>
              <a:rPr lang="en-US" dirty="0" smtClean="0"/>
              <a:t>The </a:t>
            </a:r>
            <a:r>
              <a:rPr lang="en-US" dirty="0"/>
              <a:t>wind blows almost parallel to the isobars</a:t>
            </a:r>
            <a:r>
              <a:rPr lang="en-US" dirty="0" smtClean="0"/>
              <a:t>.</a:t>
            </a:r>
          </a:p>
          <a:p>
            <a:pPr marL="0" indent="0">
              <a:buNone/>
            </a:pPr>
            <a:r>
              <a:rPr lang="en-US" dirty="0" smtClean="0"/>
              <a:t> </a:t>
            </a:r>
          </a:p>
          <a:p>
            <a:r>
              <a:rPr lang="en-US" dirty="0" smtClean="0"/>
              <a:t>The </a:t>
            </a:r>
            <a:r>
              <a:rPr lang="en-US" dirty="0"/>
              <a:t>closer the isobars, the stronger the wind. </a:t>
            </a:r>
          </a:p>
          <a:p>
            <a:pPr marL="0" indent="0">
              <a:buNone/>
            </a:pPr>
            <a:r>
              <a:rPr lang="en-US" dirty="0" smtClean="0"/>
              <a:t> </a:t>
            </a:r>
            <a:r>
              <a:rPr lang="en-US" dirty="0"/>
              <a:t> </a:t>
            </a:r>
          </a:p>
          <a:p>
            <a:endParaRPr lang="en-US" dirty="0"/>
          </a:p>
        </p:txBody>
      </p:sp>
    </p:spTree>
    <p:extLst>
      <p:ext uri="{BB962C8B-B14F-4D97-AF65-F5344CB8AC3E}">
        <p14:creationId xmlns:p14="http://schemas.microsoft.com/office/powerpoint/2010/main" val="1228515242"/>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p:cTn id="23"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84B4"/>
                </a:solidFill>
              </a:rPr>
              <a:t>Isobars and Wind</a:t>
            </a:r>
            <a:endParaRPr lang="en-US" dirty="0"/>
          </a:p>
        </p:txBody>
      </p:sp>
      <p:sp>
        <p:nvSpPr>
          <p:cNvPr id="3" name="Content Placeholder 2"/>
          <p:cNvSpPr>
            <a:spLocks noGrp="1"/>
          </p:cNvSpPr>
          <p:nvPr>
            <p:ph idx="1"/>
          </p:nvPr>
        </p:nvSpPr>
        <p:spPr/>
        <p:txBody>
          <a:bodyPr>
            <a:normAutofit/>
          </a:bodyPr>
          <a:lstStyle/>
          <a:p>
            <a:r>
              <a:rPr lang="en-US" dirty="0"/>
              <a:t>The direction given for the wind refers to the direction from which it </a:t>
            </a:r>
            <a:r>
              <a:rPr lang="en-US" dirty="0" smtClean="0"/>
              <a:t>blows. </a:t>
            </a:r>
            <a:r>
              <a:rPr lang="en-US" dirty="0"/>
              <a:t> </a:t>
            </a:r>
            <a:r>
              <a:rPr lang="en-US" dirty="0" smtClean="0"/>
              <a:t>         </a:t>
            </a:r>
            <a:r>
              <a:rPr lang="en-US" dirty="0" err="1" smtClean="0"/>
              <a:t>Eg</a:t>
            </a:r>
            <a:r>
              <a:rPr lang="en-US" dirty="0" smtClean="0"/>
              <a:t>. a </a:t>
            </a:r>
            <a:r>
              <a:rPr lang="en-US" dirty="0"/>
              <a:t>westerly wind is blowing from the west towards the east. </a:t>
            </a:r>
          </a:p>
          <a:p>
            <a:r>
              <a:rPr lang="en-US" dirty="0"/>
              <a:t>W</a:t>
            </a:r>
            <a:r>
              <a:rPr lang="en-US" dirty="0" smtClean="0"/>
              <a:t>inds </a:t>
            </a:r>
            <a:r>
              <a:rPr lang="en-US" dirty="0"/>
              <a:t>are measured in knots (nautical miles per hour). </a:t>
            </a:r>
            <a:endParaRPr lang="en-US" dirty="0" smtClean="0"/>
          </a:p>
          <a:p>
            <a:r>
              <a:rPr lang="en-US" dirty="0"/>
              <a:t>O</a:t>
            </a:r>
            <a:r>
              <a:rPr lang="en-US" dirty="0" smtClean="0"/>
              <a:t>r </a:t>
            </a:r>
            <a:r>
              <a:rPr lang="en-US" dirty="0"/>
              <a:t>in terms of the Beaufort Scale. </a:t>
            </a:r>
          </a:p>
          <a:p>
            <a:endParaRPr lang="en-US" dirty="0"/>
          </a:p>
        </p:txBody>
      </p:sp>
    </p:spTree>
    <p:extLst>
      <p:ext uri="{BB962C8B-B14F-4D97-AF65-F5344CB8AC3E}">
        <p14:creationId xmlns:p14="http://schemas.microsoft.com/office/powerpoint/2010/main" val="64971302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15"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ppt_x</p:attrName>
                                        </p:attrNameLst>
                                      </p:cBhvr>
                                      <p:tavLst>
                                        <p:tav tm="0" fmla="#ppt_x+(cos(-2*pi*(1-$))*-#ppt_x-sin(-2*pi*(1-$))*(1-#ppt_y))*(1-$)">
                                          <p:val>
                                            <p:fltVal val="0"/>
                                          </p:val>
                                        </p:tav>
                                        <p:tav tm="100000">
                                          <p:val>
                                            <p:fltVal val="1"/>
                                          </p:val>
                                        </p:tav>
                                      </p:tavLst>
                                    </p:anim>
                                    <p:anim calcmode="lin" valueType="num">
                                      <p:cBhvr>
                                        <p:cTn id="18" dur="1000" fill="hold"/>
                                        <p:tgtEl>
                                          <p:spTgt spid="3">
                                            <p:txEl>
                                              <p:pRg st="1" end="1"/>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9" fill="hold">
                      <p:stCondLst>
                        <p:cond delay="indefinite"/>
                      </p:stCondLst>
                      <p:childTnLst>
                        <p:par>
                          <p:cTn id="20" fill="hold">
                            <p:stCondLst>
                              <p:cond delay="0"/>
                            </p:stCondLst>
                            <p:childTnLst>
                              <p:par>
                                <p:cTn id="21" presetID="15"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ppt_x</p:attrName>
                                        </p:attrNameLst>
                                      </p:cBhvr>
                                      <p:tavLst>
                                        <p:tav tm="0" fmla="#ppt_x+(cos(-2*pi*(1-$))*-#ppt_x-sin(-2*pi*(1-$))*(1-#ppt_y))*(1-$)">
                                          <p:val>
                                            <p:fltVal val="0"/>
                                          </p:val>
                                        </p:tav>
                                        <p:tav tm="100000">
                                          <p:val>
                                            <p:fltVal val="1"/>
                                          </p:val>
                                        </p:tav>
                                      </p:tavLst>
                                    </p:anim>
                                    <p:anim calcmode="lin" valueType="num">
                                      <p:cBhvr>
                                        <p:cTn id="26" dur="1000" fill="hold"/>
                                        <p:tgtEl>
                                          <p:spTgt spid="3">
                                            <p:txEl>
                                              <p:pRg st="2" end="2"/>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sp>
        <p:nvSpPr>
          <p:cNvPr id="3" name="Content Placeholder 2"/>
          <p:cNvSpPr>
            <a:spLocks noGrp="1"/>
          </p:cNvSpPr>
          <p:nvPr>
            <p:ph idx="1"/>
          </p:nvPr>
        </p:nvSpPr>
        <p:spPr/>
        <p:txBody>
          <a:bodyPr/>
          <a:lstStyle/>
          <a:p>
            <a:pPr marL="0" indent="0">
              <a:buNone/>
            </a:pPr>
            <a:r>
              <a:rPr lang="en-US" dirty="0" smtClean="0"/>
              <a:t>“These </a:t>
            </a:r>
            <a:r>
              <a:rPr lang="en-US" dirty="0"/>
              <a:t>charts show the surface pressure pattern using isobars (lines of equal pressure) and indicate areas of high (H) and low pressure (L) along with their central pressure </a:t>
            </a:r>
            <a:r>
              <a:rPr lang="en-US" dirty="0" smtClean="0"/>
              <a:t>value”.</a:t>
            </a:r>
          </a:p>
          <a:p>
            <a:pPr marL="0" indent="0" algn="r">
              <a:buNone/>
            </a:pPr>
            <a:r>
              <a:rPr lang="en-US" dirty="0" smtClean="0"/>
              <a:t>(Met Office, 2017)</a:t>
            </a:r>
            <a:endParaRPr lang="en-US" dirty="0"/>
          </a:p>
        </p:txBody>
      </p:sp>
    </p:spTree>
    <p:extLst>
      <p:ext uri="{BB962C8B-B14F-4D97-AF65-F5344CB8AC3E}">
        <p14:creationId xmlns:p14="http://schemas.microsoft.com/office/powerpoint/2010/main" val="144393439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900" decel="100000" fill="hold"/>
                                        <p:tgtEl>
                                          <p:spTgt spid="3">
                                            <p:txEl>
                                              <p:pRg st="0" end="0"/>
                                            </p:txEl>
                                          </p:spTgt>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3">
                                            <p:txEl>
                                              <p:pRg st="0" end="0"/>
                                            </p:txEl>
                                          </p:spTgt>
                                        </p:tgtEl>
                                        <p:attrNameLst>
                                          <p:attrName>ppt_y</p:attrName>
                                        </p:attrNameLst>
                                      </p:cBhvr>
                                      <p:tavLst>
                                        <p:tav tm="0">
                                          <p:val>
                                            <p:strVal val="#ppt_y-.03"/>
                                          </p:val>
                                        </p:tav>
                                        <p:tav tm="100000">
                                          <p:val>
                                            <p:strVal val="#ppt_y"/>
                                          </p:val>
                                        </p:tav>
                                      </p:tavLst>
                                    </p:anim>
                                  </p:childTnLst>
                                </p:cTn>
                              </p:par>
                              <p:par>
                                <p:cTn id="11" presetID="37" presetClass="entr" presetSubtype="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1000"/>
                                        <p:tgtEl>
                                          <p:spTgt spid="3">
                                            <p:txEl>
                                              <p:pRg st="1" end="1"/>
                                            </p:txEl>
                                          </p:spTgt>
                                        </p:tgtEl>
                                      </p:cBhvr>
                                    </p:animEffect>
                                    <p:anim calcmode="lin" valueType="num">
                                      <p:cBhvr>
                                        <p:cTn id="1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5" dur="900" decel="100000" fill="hold"/>
                                        <p:tgtEl>
                                          <p:spTgt spid="3">
                                            <p:txEl>
                                              <p:pRg st="1" end="1"/>
                                            </p:txEl>
                                          </p:spTgt>
                                        </p:tgtEl>
                                        <p:attrNameLst>
                                          <p:attrName>ppt_y</p:attrName>
                                        </p:attrNameLst>
                                      </p:cBhvr>
                                      <p:tavLst>
                                        <p:tav tm="0">
                                          <p:val>
                                            <p:strVal val="#ppt_y+1"/>
                                          </p:val>
                                        </p:tav>
                                        <p:tav tm="100000">
                                          <p:val>
                                            <p:strVal val="#ppt_y-.03"/>
                                          </p:val>
                                        </p:tav>
                                      </p:tavLst>
                                    </p:anim>
                                    <p:anim calcmode="lin" valueType="num">
                                      <p:cBhvr>
                                        <p:cTn id="16" dur="100" accel="100000" fill="hold">
                                          <p:stCondLst>
                                            <p:cond delay="900"/>
                                          </p:stCondLst>
                                        </p:cTn>
                                        <p:tgtEl>
                                          <p:spTgt spid="3">
                                            <p:txEl>
                                              <p:pRg st="1" end="1"/>
                                            </p:txEl>
                                          </p:spTgt>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pic>
        <p:nvPicPr>
          <p:cNvPr id="4" name="Content Placeholder 3" descr="46189300.gif"/>
          <p:cNvPicPr>
            <a:picLocks noGrp="1" noChangeAspect="1"/>
          </p:cNvPicPr>
          <p:nvPr>
            <p:ph idx="1"/>
          </p:nvPr>
        </p:nvPicPr>
        <p:blipFill rotWithShape="1">
          <a:blip r:embed="rId2">
            <a:extLst>
              <a:ext uri="{28A0092B-C50C-407E-A947-70E740481C1C}">
                <a14:useLocalDpi xmlns:a14="http://schemas.microsoft.com/office/drawing/2010/main" val="0"/>
              </a:ext>
            </a:extLst>
          </a:blip>
          <a:srcRect l="-46" r="-323"/>
          <a:stretch/>
        </p:blipFill>
        <p:spPr>
          <a:xfrm>
            <a:off x="1360182" y="1268760"/>
            <a:ext cx="6423637" cy="4319997"/>
          </a:xfr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pic>
        <p:nvPicPr>
          <p:cNvPr id="4" name="Content Placeholder 3" descr="46194651.gif"/>
          <p:cNvPicPr>
            <a:picLocks noGrp="1" noChangeAspect="1"/>
          </p:cNvPicPr>
          <p:nvPr>
            <p:ph idx="1"/>
          </p:nvPr>
        </p:nvPicPr>
        <p:blipFill rotWithShape="1">
          <a:blip r:embed="rId2">
            <a:extLst>
              <a:ext uri="{28A0092B-C50C-407E-A947-70E740481C1C}">
                <a14:useLocalDpi xmlns:a14="http://schemas.microsoft.com/office/drawing/2010/main" val="0"/>
              </a:ext>
            </a:extLst>
          </a:blip>
          <a:srcRect l="-268" r="-544"/>
          <a:stretch/>
        </p:blipFill>
        <p:spPr>
          <a:xfrm>
            <a:off x="1346032" y="1268760"/>
            <a:ext cx="6451936" cy="4319997"/>
          </a:xfr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pic>
        <p:nvPicPr>
          <p:cNvPr id="4" name="Content Placeholder 3" descr="46197229.gif"/>
          <p:cNvPicPr>
            <a:picLocks noGrp="1" noChangeAspect="1"/>
          </p:cNvPicPr>
          <p:nvPr>
            <p:ph idx="1"/>
          </p:nvPr>
        </p:nvPicPr>
        <p:blipFill rotWithShape="1">
          <a:blip r:embed="rId2">
            <a:extLst>
              <a:ext uri="{28A0092B-C50C-407E-A947-70E740481C1C}">
                <a14:useLocalDpi xmlns:a14="http://schemas.microsoft.com/office/drawing/2010/main" val="0"/>
              </a:ext>
            </a:extLst>
          </a:blip>
          <a:srcRect l="-267" r="-323"/>
          <a:stretch/>
        </p:blipFill>
        <p:spPr>
          <a:xfrm>
            <a:off x="1353107" y="1268760"/>
            <a:ext cx="6437786" cy="4319997"/>
          </a:xfr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pic>
        <p:nvPicPr>
          <p:cNvPr id="4" name="Content Placeholder 3" descr="46197801.gif"/>
          <p:cNvPicPr>
            <a:picLocks noGrp="1" noChangeAspect="1"/>
          </p:cNvPicPr>
          <p:nvPr>
            <p:ph idx="1"/>
          </p:nvPr>
        </p:nvPicPr>
        <p:blipFill rotWithShape="1">
          <a:blip r:embed="rId2">
            <a:extLst>
              <a:ext uri="{28A0092B-C50C-407E-A947-70E740481C1C}">
                <a14:useLocalDpi xmlns:a14="http://schemas.microsoft.com/office/drawing/2010/main" val="0"/>
              </a:ext>
            </a:extLst>
          </a:blip>
          <a:srcRect l="-47" r="-101"/>
          <a:stretch/>
        </p:blipFill>
        <p:spPr>
          <a:xfrm>
            <a:off x="1367257" y="1268760"/>
            <a:ext cx="6409487" cy="4319997"/>
          </a:xfr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Surface Pressure Chart</a:t>
            </a:r>
            <a:endParaRPr lang="en-US" dirty="0">
              <a:solidFill>
                <a:srgbClr val="0084B4"/>
              </a:solidFill>
            </a:endParaRPr>
          </a:p>
        </p:txBody>
      </p:sp>
      <p:pic>
        <p:nvPicPr>
          <p:cNvPr id="4" name="Content Placeholder 3" descr="46198305.gif"/>
          <p:cNvPicPr>
            <a:picLocks noGrp="1" noChangeAspect="1"/>
          </p:cNvPicPr>
          <p:nvPr>
            <p:ph idx="1"/>
          </p:nvPr>
        </p:nvPicPr>
        <p:blipFill rotWithShape="1">
          <a:blip r:embed="rId2">
            <a:extLst>
              <a:ext uri="{28A0092B-C50C-407E-A947-70E740481C1C}">
                <a14:useLocalDpi xmlns:a14="http://schemas.microsoft.com/office/drawing/2010/main" val="0"/>
              </a:ext>
            </a:extLst>
          </a:blip>
          <a:srcRect l="-46" r="-323"/>
          <a:stretch/>
        </p:blipFill>
        <p:spPr>
          <a:xfrm>
            <a:off x="1360182" y="1268760"/>
            <a:ext cx="6423637" cy="4319997"/>
          </a:xfrm>
        </p:spPr>
      </p:pic>
    </p:spTree>
    <p:extLst>
      <p:ext uri="{BB962C8B-B14F-4D97-AF65-F5344CB8AC3E}">
        <p14:creationId xmlns:p14="http://schemas.microsoft.com/office/powerpoint/2010/main" val="1228515242"/>
      </p:ext>
    </p:extLst>
  </p:cSld>
  <p:clrMapOvr>
    <a:masterClrMapping/>
  </p:clrMapOvr>
  <mc:AlternateContent xmlns:mc="http://schemas.openxmlformats.org/markup-compatibility/2006">
    <mc:Choice xmlns:p14="http://schemas.microsoft.com/office/powerpoint/2010/main" Requires="p14">
      <p:transition p14:dur="0"/>
    </mc:Choice>
    <mc:Fallback>
      <p:transition xmlns:p14="http://schemas.microsoft.com/office/powerpoint/2010/mai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Forecasts</a:t>
            </a:r>
            <a:endParaRPr lang="en-US" dirty="0">
              <a:solidFill>
                <a:srgbClr val="0084B4"/>
              </a:solidFill>
            </a:endParaRPr>
          </a:p>
        </p:txBody>
      </p:sp>
      <p:sp>
        <p:nvSpPr>
          <p:cNvPr id="3" name="Content Placeholder 2"/>
          <p:cNvSpPr>
            <a:spLocks noGrp="1"/>
          </p:cNvSpPr>
          <p:nvPr>
            <p:ph idx="1"/>
          </p:nvPr>
        </p:nvSpPr>
        <p:spPr/>
        <p:txBody>
          <a:bodyPr>
            <a:normAutofit/>
          </a:bodyPr>
          <a:lstStyle/>
          <a:p>
            <a:r>
              <a:rPr lang="en-US" dirty="0">
                <a:latin typeface="Rockwell" charset="0"/>
              </a:rPr>
              <a:t>Where can we obtain a </a:t>
            </a:r>
            <a:r>
              <a:rPr lang="en-US" dirty="0" smtClean="0">
                <a:latin typeface="Rockwell" charset="0"/>
              </a:rPr>
              <a:t>Surface Pressure Chart</a:t>
            </a:r>
            <a:r>
              <a:rPr lang="en-US" dirty="0" smtClean="0">
                <a:latin typeface="Rockwell" charset="0"/>
              </a:rPr>
              <a:t>?</a:t>
            </a:r>
          </a:p>
          <a:p>
            <a:pPr marL="0" indent="0">
              <a:buNone/>
            </a:pPr>
            <a:endParaRPr lang="en-US" dirty="0">
              <a:latin typeface="Rockwell" charset="0"/>
            </a:endParaRPr>
          </a:p>
          <a:p>
            <a:r>
              <a:rPr lang="en-US" dirty="0" smtClean="0">
                <a:hlinkClick r:id="rId2"/>
              </a:rPr>
              <a:t>The Met Office</a:t>
            </a:r>
            <a:endParaRPr lang="en-US" dirty="0" smtClean="0"/>
          </a:p>
          <a:p>
            <a:r>
              <a:rPr lang="en-US" dirty="0" smtClean="0">
                <a:hlinkClick r:id="rId3"/>
              </a:rPr>
              <a:t>Magic Seaweed</a:t>
            </a:r>
            <a:endParaRPr lang="en-US" dirty="0" smtClean="0"/>
          </a:p>
          <a:p>
            <a:r>
              <a:rPr lang="en-US" dirty="0" smtClean="0">
                <a:hlinkClick r:id="rId4"/>
              </a:rPr>
              <a:t>Windy </a:t>
            </a:r>
            <a:r>
              <a:rPr lang="en-US" dirty="0" smtClean="0">
                <a:hlinkClick r:id="rId4"/>
              </a:rPr>
              <a:t>Ty</a:t>
            </a:r>
            <a:endParaRPr lang="en-US" dirty="0" smtClean="0"/>
          </a:p>
          <a:p>
            <a:endParaRPr lang="en-US" dirty="0"/>
          </a:p>
          <a:p>
            <a:endParaRPr lang="en-US" dirty="0" smtClean="0"/>
          </a:p>
          <a:p>
            <a:endParaRPr lang="en-US" dirty="0"/>
          </a:p>
          <a:p>
            <a:endParaRPr lang="en-US" dirty="0"/>
          </a:p>
        </p:txBody>
      </p:sp>
    </p:spTree>
    <p:extLst>
      <p:ext uri="{BB962C8B-B14F-4D97-AF65-F5344CB8AC3E}">
        <p14:creationId xmlns:p14="http://schemas.microsoft.com/office/powerpoint/2010/main" val="288087735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Any Questions?</a:t>
            </a:r>
            <a:endParaRPr lang="en-US" dirty="0">
              <a:solidFill>
                <a:srgbClr val="0084B4"/>
              </a:solidFill>
            </a:endParaRPr>
          </a:p>
        </p:txBody>
      </p:sp>
      <p:sp>
        <p:nvSpPr>
          <p:cNvPr id="3" name="Content Placeholder 2"/>
          <p:cNvSpPr>
            <a:spLocks noGrp="1"/>
          </p:cNvSpPr>
          <p:nvPr>
            <p:ph idx="1"/>
          </p:nvPr>
        </p:nvSpPr>
        <p:spPr/>
        <p:txBody>
          <a:bodyPr/>
          <a:lstStyle/>
          <a:p>
            <a:endParaRPr lang="en-US" dirty="0"/>
          </a:p>
        </p:txBody>
      </p:sp>
    </p:spTree>
    <p:extLst>
      <p:ext uri="{BB962C8B-B14F-4D97-AF65-F5344CB8AC3E}">
        <p14:creationId xmlns:p14="http://schemas.microsoft.com/office/powerpoint/2010/main" val="157856825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solidFill>
                  <a:srgbClr val="0084B4"/>
                </a:solidFill>
              </a:rPr>
              <a:t>What Do We Know, Now?</a:t>
            </a:r>
            <a:endParaRPr lang="en-US" dirty="0">
              <a:solidFill>
                <a:srgbClr val="0084B4"/>
              </a:solidFill>
            </a:endParaRPr>
          </a:p>
        </p:txBody>
      </p:sp>
      <p:sp>
        <p:nvSpPr>
          <p:cNvPr id="4" name="TextBox 3"/>
          <p:cNvSpPr txBox="1"/>
          <p:nvPr/>
        </p:nvSpPr>
        <p:spPr>
          <a:xfrm>
            <a:off x="971600" y="1916832"/>
            <a:ext cx="288032" cy="1107996"/>
          </a:xfrm>
          <a:prstGeom prst="rect">
            <a:avLst/>
          </a:prstGeom>
          <a:noFill/>
        </p:spPr>
        <p:txBody>
          <a:bodyPr wrap="square" rtlCol="0">
            <a:spAutoFit/>
          </a:bodyPr>
          <a:lstStyle/>
          <a:p>
            <a:r>
              <a:rPr lang="en-US" sz="6600" b="1" dirty="0" smtClean="0"/>
              <a:t>?</a:t>
            </a:r>
            <a:endParaRPr lang="en-US" sz="6600" b="1" dirty="0"/>
          </a:p>
        </p:txBody>
      </p:sp>
      <p:sp>
        <p:nvSpPr>
          <p:cNvPr id="5" name="Rectangle 4"/>
          <p:cNvSpPr/>
          <p:nvPr/>
        </p:nvSpPr>
        <p:spPr>
          <a:xfrm>
            <a:off x="3923928" y="1844824"/>
            <a:ext cx="1265678" cy="2215991"/>
          </a:xfrm>
          <a:prstGeom prst="rect">
            <a:avLst/>
          </a:prstGeom>
        </p:spPr>
        <p:txBody>
          <a:bodyPr wrap="none">
            <a:spAutoFit/>
          </a:bodyPr>
          <a:lstStyle/>
          <a:p>
            <a:pPr algn="ctr"/>
            <a:r>
              <a:rPr lang="en-US" sz="13800" b="1" dirty="0" smtClean="0"/>
              <a:t>?</a:t>
            </a:r>
            <a:r>
              <a:rPr lang="en-US" b="1" dirty="0"/>
              <a:t> </a:t>
            </a:r>
          </a:p>
        </p:txBody>
      </p:sp>
      <p:sp>
        <p:nvSpPr>
          <p:cNvPr id="7" name="TextBox 6"/>
          <p:cNvSpPr txBox="1"/>
          <p:nvPr/>
        </p:nvSpPr>
        <p:spPr>
          <a:xfrm>
            <a:off x="3641726" y="2707720"/>
            <a:ext cx="325668" cy="646331"/>
          </a:xfrm>
          <a:prstGeom prst="rect">
            <a:avLst/>
          </a:prstGeom>
          <a:noFill/>
        </p:spPr>
        <p:txBody>
          <a:bodyPr wrap="none" rtlCol="0">
            <a:spAutoFit/>
          </a:bodyPr>
          <a:lstStyle/>
          <a:p>
            <a:r>
              <a:rPr lang="en-US" b="1" dirty="0"/>
              <a:t>?</a:t>
            </a:r>
          </a:p>
          <a:p>
            <a:endParaRPr lang="en-US" dirty="0"/>
          </a:p>
        </p:txBody>
      </p:sp>
      <p:sp>
        <p:nvSpPr>
          <p:cNvPr id="8" name="TextBox 7"/>
          <p:cNvSpPr txBox="1"/>
          <p:nvPr/>
        </p:nvSpPr>
        <p:spPr>
          <a:xfrm>
            <a:off x="6499080" y="2240871"/>
            <a:ext cx="325668" cy="646331"/>
          </a:xfrm>
          <a:prstGeom prst="rect">
            <a:avLst/>
          </a:prstGeom>
          <a:noFill/>
        </p:spPr>
        <p:txBody>
          <a:bodyPr wrap="none" rtlCol="0">
            <a:spAutoFit/>
          </a:bodyPr>
          <a:lstStyle/>
          <a:p>
            <a:r>
              <a:rPr lang="en-US" b="1" dirty="0"/>
              <a:t>?</a:t>
            </a:r>
          </a:p>
          <a:p>
            <a:endParaRPr lang="en-US" dirty="0"/>
          </a:p>
        </p:txBody>
      </p:sp>
      <p:sp>
        <p:nvSpPr>
          <p:cNvPr id="9" name="TextBox 8"/>
          <p:cNvSpPr txBox="1"/>
          <p:nvPr/>
        </p:nvSpPr>
        <p:spPr>
          <a:xfrm>
            <a:off x="5436096" y="3717032"/>
            <a:ext cx="607671" cy="1200329"/>
          </a:xfrm>
          <a:prstGeom prst="rect">
            <a:avLst/>
          </a:prstGeom>
          <a:noFill/>
        </p:spPr>
        <p:txBody>
          <a:bodyPr wrap="none" rtlCol="0">
            <a:spAutoFit/>
          </a:bodyPr>
          <a:lstStyle/>
          <a:p>
            <a:r>
              <a:rPr lang="en-US" sz="5400" b="1" dirty="0"/>
              <a:t>?</a:t>
            </a:r>
          </a:p>
          <a:p>
            <a:endParaRPr lang="en-US" dirty="0"/>
          </a:p>
        </p:txBody>
      </p:sp>
      <p:sp>
        <p:nvSpPr>
          <p:cNvPr id="11" name="TextBox 10"/>
          <p:cNvSpPr txBox="1"/>
          <p:nvPr/>
        </p:nvSpPr>
        <p:spPr>
          <a:xfrm>
            <a:off x="6125570" y="4220308"/>
            <a:ext cx="325668" cy="646331"/>
          </a:xfrm>
          <a:prstGeom prst="rect">
            <a:avLst/>
          </a:prstGeom>
          <a:noFill/>
        </p:spPr>
        <p:txBody>
          <a:bodyPr wrap="none" rtlCol="0">
            <a:spAutoFit/>
          </a:bodyPr>
          <a:lstStyle/>
          <a:p>
            <a:r>
              <a:rPr lang="en-US" b="1" dirty="0"/>
              <a:t>?</a:t>
            </a:r>
          </a:p>
          <a:p>
            <a:endParaRPr lang="en-US" dirty="0"/>
          </a:p>
        </p:txBody>
      </p:sp>
      <p:sp>
        <p:nvSpPr>
          <p:cNvPr id="12" name="TextBox 11"/>
          <p:cNvSpPr txBox="1"/>
          <p:nvPr/>
        </p:nvSpPr>
        <p:spPr>
          <a:xfrm>
            <a:off x="7096696" y="3379981"/>
            <a:ext cx="325668" cy="646331"/>
          </a:xfrm>
          <a:prstGeom prst="rect">
            <a:avLst/>
          </a:prstGeom>
          <a:noFill/>
        </p:spPr>
        <p:txBody>
          <a:bodyPr wrap="none" rtlCol="0">
            <a:spAutoFit/>
          </a:bodyPr>
          <a:lstStyle/>
          <a:p>
            <a:r>
              <a:rPr lang="en-US" b="1" dirty="0"/>
              <a:t>?</a:t>
            </a:r>
          </a:p>
          <a:p>
            <a:endParaRPr lang="en-US" dirty="0"/>
          </a:p>
        </p:txBody>
      </p:sp>
      <p:sp>
        <p:nvSpPr>
          <p:cNvPr id="13" name="TextBox 12"/>
          <p:cNvSpPr txBox="1"/>
          <p:nvPr/>
        </p:nvSpPr>
        <p:spPr>
          <a:xfrm>
            <a:off x="5098416" y="3510698"/>
            <a:ext cx="325668" cy="646331"/>
          </a:xfrm>
          <a:prstGeom prst="rect">
            <a:avLst/>
          </a:prstGeom>
          <a:noFill/>
        </p:spPr>
        <p:txBody>
          <a:bodyPr wrap="none" rtlCol="0">
            <a:spAutoFit/>
          </a:bodyPr>
          <a:lstStyle/>
          <a:p>
            <a:r>
              <a:rPr lang="en-US" b="1" dirty="0"/>
              <a:t>?</a:t>
            </a:r>
          </a:p>
          <a:p>
            <a:endParaRPr lang="en-US" dirty="0"/>
          </a:p>
        </p:txBody>
      </p:sp>
      <p:sp>
        <p:nvSpPr>
          <p:cNvPr id="14" name="TextBox 13"/>
          <p:cNvSpPr txBox="1"/>
          <p:nvPr/>
        </p:nvSpPr>
        <p:spPr>
          <a:xfrm>
            <a:off x="2278413" y="4687156"/>
            <a:ext cx="498003" cy="984885"/>
          </a:xfrm>
          <a:prstGeom prst="rect">
            <a:avLst/>
          </a:prstGeom>
          <a:noFill/>
        </p:spPr>
        <p:txBody>
          <a:bodyPr wrap="none" rtlCol="0">
            <a:spAutoFit/>
          </a:bodyPr>
          <a:lstStyle/>
          <a:p>
            <a:r>
              <a:rPr lang="en-US" sz="4000" b="1" dirty="0"/>
              <a:t>?</a:t>
            </a:r>
          </a:p>
          <a:p>
            <a:endParaRPr lang="en-US" dirty="0"/>
          </a:p>
        </p:txBody>
      </p:sp>
      <p:sp>
        <p:nvSpPr>
          <p:cNvPr id="15" name="TextBox 14"/>
          <p:cNvSpPr txBox="1"/>
          <p:nvPr/>
        </p:nvSpPr>
        <p:spPr>
          <a:xfrm>
            <a:off x="1531392" y="3529372"/>
            <a:ext cx="325668" cy="646331"/>
          </a:xfrm>
          <a:prstGeom prst="rect">
            <a:avLst/>
          </a:prstGeom>
          <a:noFill/>
        </p:spPr>
        <p:txBody>
          <a:bodyPr wrap="none" rtlCol="0">
            <a:spAutoFit/>
          </a:bodyPr>
          <a:lstStyle/>
          <a:p>
            <a:r>
              <a:rPr lang="en-US" b="1" dirty="0"/>
              <a:t>?</a:t>
            </a:r>
          </a:p>
          <a:p>
            <a:endParaRPr lang="en-US" dirty="0"/>
          </a:p>
        </p:txBody>
      </p:sp>
      <p:sp>
        <p:nvSpPr>
          <p:cNvPr id="16" name="TextBox 15"/>
          <p:cNvSpPr txBox="1"/>
          <p:nvPr/>
        </p:nvSpPr>
        <p:spPr>
          <a:xfrm>
            <a:off x="2763977" y="3716112"/>
            <a:ext cx="341334" cy="677108"/>
          </a:xfrm>
          <a:prstGeom prst="rect">
            <a:avLst/>
          </a:prstGeom>
          <a:noFill/>
        </p:spPr>
        <p:txBody>
          <a:bodyPr wrap="none" rtlCol="0">
            <a:spAutoFit/>
          </a:bodyPr>
          <a:lstStyle/>
          <a:p>
            <a:r>
              <a:rPr lang="en-US" sz="2000" b="1" dirty="0"/>
              <a:t>?</a:t>
            </a:r>
          </a:p>
          <a:p>
            <a:endParaRPr lang="en-US" dirty="0"/>
          </a:p>
        </p:txBody>
      </p:sp>
      <p:sp>
        <p:nvSpPr>
          <p:cNvPr id="17" name="TextBox 16"/>
          <p:cNvSpPr txBox="1"/>
          <p:nvPr/>
        </p:nvSpPr>
        <p:spPr>
          <a:xfrm>
            <a:off x="4932040" y="4437112"/>
            <a:ext cx="498003" cy="984885"/>
          </a:xfrm>
          <a:prstGeom prst="rect">
            <a:avLst/>
          </a:prstGeom>
          <a:noFill/>
        </p:spPr>
        <p:txBody>
          <a:bodyPr wrap="none" rtlCol="0">
            <a:spAutoFit/>
          </a:bodyPr>
          <a:lstStyle/>
          <a:p>
            <a:r>
              <a:rPr lang="en-US" sz="4000" b="1" dirty="0"/>
              <a:t>?</a:t>
            </a:r>
          </a:p>
          <a:p>
            <a:endParaRPr lang="en-US" dirty="0"/>
          </a:p>
        </p:txBody>
      </p:sp>
      <p:sp>
        <p:nvSpPr>
          <p:cNvPr id="18" name="TextBox 17"/>
          <p:cNvSpPr txBox="1"/>
          <p:nvPr/>
        </p:nvSpPr>
        <p:spPr>
          <a:xfrm>
            <a:off x="4650204" y="4985939"/>
            <a:ext cx="325668" cy="646331"/>
          </a:xfrm>
          <a:prstGeom prst="rect">
            <a:avLst/>
          </a:prstGeom>
          <a:noFill/>
        </p:spPr>
        <p:txBody>
          <a:bodyPr wrap="none" rtlCol="0">
            <a:spAutoFit/>
          </a:bodyPr>
          <a:lstStyle/>
          <a:p>
            <a:r>
              <a:rPr lang="en-US" b="1" dirty="0"/>
              <a:t>?</a:t>
            </a:r>
          </a:p>
          <a:p>
            <a:endParaRPr lang="en-US" dirty="0"/>
          </a:p>
        </p:txBody>
      </p:sp>
      <p:sp>
        <p:nvSpPr>
          <p:cNvPr id="19" name="TextBox 18"/>
          <p:cNvSpPr txBox="1"/>
          <p:nvPr/>
        </p:nvSpPr>
        <p:spPr>
          <a:xfrm>
            <a:off x="5770735" y="1736675"/>
            <a:ext cx="325668" cy="646331"/>
          </a:xfrm>
          <a:prstGeom prst="rect">
            <a:avLst/>
          </a:prstGeom>
          <a:noFill/>
        </p:spPr>
        <p:txBody>
          <a:bodyPr wrap="none" rtlCol="0">
            <a:spAutoFit/>
          </a:bodyPr>
          <a:lstStyle/>
          <a:p>
            <a:r>
              <a:rPr lang="en-US" b="1" dirty="0"/>
              <a:t>?</a:t>
            </a:r>
          </a:p>
          <a:p>
            <a:endParaRPr lang="en-US" dirty="0"/>
          </a:p>
        </p:txBody>
      </p:sp>
      <p:sp>
        <p:nvSpPr>
          <p:cNvPr id="20" name="TextBox 19"/>
          <p:cNvSpPr txBox="1"/>
          <p:nvPr/>
        </p:nvSpPr>
        <p:spPr>
          <a:xfrm>
            <a:off x="3828481" y="4295003"/>
            <a:ext cx="325668" cy="646331"/>
          </a:xfrm>
          <a:prstGeom prst="rect">
            <a:avLst/>
          </a:prstGeom>
          <a:noFill/>
        </p:spPr>
        <p:txBody>
          <a:bodyPr wrap="none" rtlCol="0">
            <a:spAutoFit/>
          </a:bodyPr>
          <a:lstStyle/>
          <a:p>
            <a:r>
              <a:rPr lang="en-US" b="1" dirty="0"/>
              <a:t>?</a:t>
            </a:r>
          </a:p>
          <a:p>
            <a:endParaRPr lang="en-US" dirty="0"/>
          </a:p>
        </p:txBody>
      </p:sp>
      <p:sp>
        <p:nvSpPr>
          <p:cNvPr id="21" name="TextBox 20"/>
          <p:cNvSpPr txBox="1"/>
          <p:nvPr/>
        </p:nvSpPr>
        <p:spPr>
          <a:xfrm>
            <a:off x="3567024" y="3473351"/>
            <a:ext cx="325668" cy="646331"/>
          </a:xfrm>
          <a:prstGeom prst="rect">
            <a:avLst/>
          </a:prstGeom>
          <a:noFill/>
        </p:spPr>
        <p:txBody>
          <a:bodyPr wrap="none" rtlCol="0">
            <a:spAutoFit/>
          </a:bodyPr>
          <a:lstStyle/>
          <a:p>
            <a:r>
              <a:rPr lang="en-US" b="1" dirty="0"/>
              <a:t>?</a:t>
            </a:r>
          </a:p>
          <a:p>
            <a:endParaRPr lang="en-US" dirty="0"/>
          </a:p>
        </p:txBody>
      </p:sp>
      <p:sp>
        <p:nvSpPr>
          <p:cNvPr id="22" name="TextBox 21"/>
          <p:cNvSpPr txBox="1"/>
          <p:nvPr/>
        </p:nvSpPr>
        <p:spPr>
          <a:xfrm>
            <a:off x="6237623" y="3193242"/>
            <a:ext cx="325668" cy="646331"/>
          </a:xfrm>
          <a:prstGeom prst="rect">
            <a:avLst/>
          </a:prstGeom>
          <a:noFill/>
        </p:spPr>
        <p:txBody>
          <a:bodyPr wrap="none" rtlCol="0">
            <a:spAutoFit/>
          </a:bodyPr>
          <a:lstStyle/>
          <a:p>
            <a:r>
              <a:rPr lang="en-US" b="1" dirty="0"/>
              <a:t>?</a:t>
            </a:r>
          </a:p>
          <a:p>
            <a:endParaRPr lang="en-US" dirty="0"/>
          </a:p>
        </p:txBody>
      </p:sp>
      <p:sp>
        <p:nvSpPr>
          <p:cNvPr id="23" name="TextBox 22"/>
          <p:cNvSpPr txBox="1"/>
          <p:nvPr/>
        </p:nvSpPr>
        <p:spPr>
          <a:xfrm>
            <a:off x="2614572" y="2987828"/>
            <a:ext cx="325668" cy="646331"/>
          </a:xfrm>
          <a:prstGeom prst="rect">
            <a:avLst/>
          </a:prstGeom>
          <a:noFill/>
        </p:spPr>
        <p:txBody>
          <a:bodyPr wrap="none" rtlCol="0">
            <a:spAutoFit/>
          </a:bodyPr>
          <a:lstStyle/>
          <a:p>
            <a:r>
              <a:rPr lang="en-US" b="1" dirty="0"/>
              <a:t>?</a:t>
            </a:r>
          </a:p>
          <a:p>
            <a:endParaRPr lang="en-US" dirty="0"/>
          </a:p>
        </p:txBody>
      </p:sp>
      <p:sp>
        <p:nvSpPr>
          <p:cNvPr id="24" name="TextBox 23"/>
          <p:cNvSpPr txBox="1"/>
          <p:nvPr/>
        </p:nvSpPr>
        <p:spPr>
          <a:xfrm>
            <a:off x="1547664" y="4797152"/>
            <a:ext cx="325668" cy="646331"/>
          </a:xfrm>
          <a:prstGeom prst="rect">
            <a:avLst/>
          </a:prstGeom>
          <a:noFill/>
        </p:spPr>
        <p:txBody>
          <a:bodyPr wrap="none" rtlCol="0">
            <a:spAutoFit/>
          </a:bodyPr>
          <a:lstStyle/>
          <a:p>
            <a:r>
              <a:rPr lang="en-US" b="1" dirty="0"/>
              <a:t>?</a:t>
            </a:r>
          </a:p>
          <a:p>
            <a:endParaRPr lang="en-US" dirty="0"/>
          </a:p>
        </p:txBody>
      </p:sp>
      <p:sp>
        <p:nvSpPr>
          <p:cNvPr id="25" name="TextBox 24"/>
          <p:cNvSpPr txBox="1"/>
          <p:nvPr/>
        </p:nvSpPr>
        <p:spPr>
          <a:xfrm>
            <a:off x="7246101" y="4332351"/>
            <a:ext cx="325668" cy="646331"/>
          </a:xfrm>
          <a:prstGeom prst="rect">
            <a:avLst/>
          </a:prstGeom>
          <a:noFill/>
        </p:spPr>
        <p:txBody>
          <a:bodyPr wrap="none" rtlCol="0">
            <a:spAutoFit/>
          </a:bodyPr>
          <a:lstStyle/>
          <a:p>
            <a:r>
              <a:rPr lang="en-US" b="1" dirty="0"/>
              <a:t>?</a:t>
            </a:r>
          </a:p>
          <a:p>
            <a:endParaRPr lang="en-US" dirty="0"/>
          </a:p>
        </p:txBody>
      </p:sp>
      <p:sp>
        <p:nvSpPr>
          <p:cNvPr id="26" name="TextBox 25"/>
          <p:cNvSpPr txBox="1"/>
          <p:nvPr/>
        </p:nvSpPr>
        <p:spPr>
          <a:xfrm>
            <a:off x="5677357" y="5023287"/>
            <a:ext cx="325668" cy="646331"/>
          </a:xfrm>
          <a:prstGeom prst="rect">
            <a:avLst/>
          </a:prstGeom>
          <a:noFill/>
        </p:spPr>
        <p:txBody>
          <a:bodyPr wrap="none" rtlCol="0">
            <a:spAutoFit/>
          </a:bodyPr>
          <a:lstStyle/>
          <a:p>
            <a:r>
              <a:rPr lang="en-US" b="1" dirty="0"/>
              <a:t>?</a:t>
            </a:r>
          </a:p>
          <a:p>
            <a:endParaRPr lang="en-US" dirty="0"/>
          </a:p>
        </p:txBody>
      </p:sp>
      <p:sp>
        <p:nvSpPr>
          <p:cNvPr id="27" name="TextBox 26"/>
          <p:cNvSpPr txBox="1"/>
          <p:nvPr/>
        </p:nvSpPr>
        <p:spPr>
          <a:xfrm>
            <a:off x="4687555" y="4108264"/>
            <a:ext cx="325668" cy="646331"/>
          </a:xfrm>
          <a:prstGeom prst="rect">
            <a:avLst/>
          </a:prstGeom>
          <a:noFill/>
        </p:spPr>
        <p:txBody>
          <a:bodyPr wrap="none" rtlCol="0">
            <a:spAutoFit/>
          </a:bodyPr>
          <a:lstStyle/>
          <a:p>
            <a:r>
              <a:rPr lang="en-US" b="1" dirty="0"/>
              <a:t>?</a:t>
            </a:r>
          </a:p>
          <a:p>
            <a:endParaRPr lang="en-US" dirty="0"/>
          </a:p>
        </p:txBody>
      </p:sp>
      <p:sp>
        <p:nvSpPr>
          <p:cNvPr id="28" name="TextBox 27"/>
          <p:cNvSpPr txBox="1"/>
          <p:nvPr/>
        </p:nvSpPr>
        <p:spPr>
          <a:xfrm>
            <a:off x="3380269" y="5023287"/>
            <a:ext cx="325668" cy="646331"/>
          </a:xfrm>
          <a:prstGeom prst="rect">
            <a:avLst/>
          </a:prstGeom>
          <a:noFill/>
        </p:spPr>
        <p:txBody>
          <a:bodyPr wrap="none" rtlCol="0">
            <a:spAutoFit/>
          </a:bodyPr>
          <a:lstStyle/>
          <a:p>
            <a:r>
              <a:rPr lang="en-US" b="1" dirty="0"/>
              <a:t>?</a:t>
            </a:r>
          </a:p>
          <a:p>
            <a:endParaRPr lang="en-US" dirty="0"/>
          </a:p>
        </p:txBody>
      </p:sp>
      <p:sp>
        <p:nvSpPr>
          <p:cNvPr id="30" name="TextBox 29"/>
          <p:cNvSpPr txBox="1"/>
          <p:nvPr/>
        </p:nvSpPr>
        <p:spPr>
          <a:xfrm>
            <a:off x="2123728" y="3573016"/>
            <a:ext cx="607671" cy="1200329"/>
          </a:xfrm>
          <a:prstGeom prst="rect">
            <a:avLst/>
          </a:prstGeom>
          <a:noFill/>
        </p:spPr>
        <p:txBody>
          <a:bodyPr wrap="none" rtlCol="0">
            <a:spAutoFit/>
          </a:bodyPr>
          <a:lstStyle/>
          <a:p>
            <a:r>
              <a:rPr lang="en-US" sz="5400" b="1" dirty="0"/>
              <a:t>?</a:t>
            </a:r>
          </a:p>
          <a:p>
            <a:endParaRPr lang="en-US" dirty="0"/>
          </a:p>
        </p:txBody>
      </p:sp>
      <p:sp>
        <p:nvSpPr>
          <p:cNvPr id="31" name="TextBox 30"/>
          <p:cNvSpPr txBox="1"/>
          <p:nvPr/>
        </p:nvSpPr>
        <p:spPr>
          <a:xfrm>
            <a:off x="5588496" y="2501280"/>
            <a:ext cx="607671" cy="1200329"/>
          </a:xfrm>
          <a:prstGeom prst="rect">
            <a:avLst/>
          </a:prstGeom>
          <a:noFill/>
        </p:spPr>
        <p:txBody>
          <a:bodyPr wrap="none" rtlCol="0">
            <a:spAutoFit/>
          </a:bodyPr>
          <a:lstStyle/>
          <a:p>
            <a:r>
              <a:rPr lang="en-US" sz="5400" b="1" dirty="0"/>
              <a:t>?</a:t>
            </a:r>
          </a:p>
          <a:p>
            <a:endParaRPr lang="en-US" dirty="0"/>
          </a:p>
        </p:txBody>
      </p:sp>
      <p:sp>
        <p:nvSpPr>
          <p:cNvPr id="33" name="TextBox 32"/>
          <p:cNvSpPr txBox="1"/>
          <p:nvPr/>
        </p:nvSpPr>
        <p:spPr>
          <a:xfrm>
            <a:off x="6948264" y="1556792"/>
            <a:ext cx="607671" cy="1200329"/>
          </a:xfrm>
          <a:prstGeom prst="rect">
            <a:avLst/>
          </a:prstGeom>
          <a:noFill/>
        </p:spPr>
        <p:txBody>
          <a:bodyPr wrap="none" rtlCol="0">
            <a:spAutoFit/>
          </a:bodyPr>
          <a:lstStyle/>
          <a:p>
            <a:r>
              <a:rPr lang="en-US" sz="5400" b="1" dirty="0"/>
              <a:t>?</a:t>
            </a:r>
          </a:p>
          <a:p>
            <a:endParaRPr lang="en-US" dirty="0"/>
          </a:p>
        </p:txBody>
      </p:sp>
      <p:sp>
        <p:nvSpPr>
          <p:cNvPr id="35" name="TextBox 34"/>
          <p:cNvSpPr txBox="1"/>
          <p:nvPr/>
        </p:nvSpPr>
        <p:spPr>
          <a:xfrm>
            <a:off x="1187624" y="3861048"/>
            <a:ext cx="607671" cy="1200329"/>
          </a:xfrm>
          <a:prstGeom prst="rect">
            <a:avLst/>
          </a:prstGeom>
          <a:noFill/>
        </p:spPr>
        <p:txBody>
          <a:bodyPr wrap="none" rtlCol="0">
            <a:spAutoFit/>
          </a:bodyPr>
          <a:lstStyle/>
          <a:p>
            <a:r>
              <a:rPr lang="en-US" sz="5400" b="1" dirty="0"/>
              <a:t>?</a:t>
            </a:r>
          </a:p>
          <a:p>
            <a:endParaRPr lang="en-US" dirty="0"/>
          </a:p>
        </p:txBody>
      </p:sp>
      <p:sp>
        <p:nvSpPr>
          <p:cNvPr id="37" name="TextBox 36"/>
          <p:cNvSpPr txBox="1"/>
          <p:nvPr/>
        </p:nvSpPr>
        <p:spPr>
          <a:xfrm>
            <a:off x="2356111" y="2355923"/>
            <a:ext cx="498003" cy="984885"/>
          </a:xfrm>
          <a:prstGeom prst="rect">
            <a:avLst/>
          </a:prstGeom>
          <a:noFill/>
        </p:spPr>
        <p:txBody>
          <a:bodyPr wrap="none" rtlCol="0">
            <a:spAutoFit/>
          </a:bodyPr>
          <a:lstStyle/>
          <a:p>
            <a:r>
              <a:rPr lang="en-US" sz="4000" b="1" dirty="0"/>
              <a:t>?</a:t>
            </a:r>
          </a:p>
          <a:p>
            <a:endParaRPr lang="en-US" dirty="0"/>
          </a:p>
        </p:txBody>
      </p:sp>
      <p:sp>
        <p:nvSpPr>
          <p:cNvPr id="39" name="TextBox 38"/>
          <p:cNvSpPr txBox="1"/>
          <p:nvPr/>
        </p:nvSpPr>
        <p:spPr>
          <a:xfrm>
            <a:off x="3347864" y="3933056"/>
            <a:ext cx="498003" cy="984885"/>
          </a:xfrm>
          <a:prstGeom prst="rect">
            <a:avLst/>
          </a:prstGeom>
          <a:noFill/>
        </p:spPr>
        <p:txBody>
          <a:bodyPr wrap="none" rtlCol="0">
            <a:spAutoFit/>
          </a:bodyPr>
          <a:lstStyle/>
          <a:p>
            <a:r>
              <a:rPr lang="en-US" sz="4000" b="1" dirty="0"/>
              <a:t>?</a:t>
            </a:r>
          </a:p>
          <a:p>
            <a:endParaRPr lang="en-US" dirty="0"/>
          </a:p>
        </p:txBody>
      </p:sp>
      <p:sp>
        <p:nvSpPr>
          <p:cNvPr id="41" name="TextBox 40"/>
          <p:cNvSpPr txBox="1"/>
          <p:nvPr/>
        </p:nvSpPr>
        <p:spPr>
          <a:xfrm>
            <a:off x="6804248" y="2708920"/>
            <a:ext cx="498003" cy="984885"/>
          </a:xfrm>
          <a:prstGeom prst="rect">
            <a:avLst/>
          </a:prstGeom>
          <a:noFill/>
        </p:spPr>
        <p:txBody>
          <a:bodyPr wrap="none" rtlCol="0">
            <a:spAutoFit/>
          </a:bodyPr>
          <a:lstStyle/>
          <a:p>
            <a:r>
              <a:rPr lang="en-US" sz="4000" b="1" dirty="0"/>
              <a:t>?</a:t>
            </a:r>
          </a:p>
          <a:p>
            <a:endParaRPr lang="en-US" dirty="0"/>
          </a:p>
        </p:txBody>
      </p:sp>
      <p:sp>
        <p:nvSpPr>
          <p:cNvPr id="43" name="TextBox 42"/>
          <p:cNvSpPr txBox="1"/>
          <p:nvPr/>
        </p:nvSpPr>
        <p:spPr>
          <a:xfrm>
            <a:off x="3131840" y="1628800"/>
            <a:ext cx="498003" cy="984885"/>
          </a:xfrm>
          <a:prstGeom prst="rect">
            <a:avLst/>
          </a:prstGeom>
          <a:noFill/>
        </p:spPr>
        <p:txBody>
          <a:bodyPr wrap="none" rtlCol="0">
            <a:spAutoFit/>
          </a:bodyPr>
          <a:lstStyle/>
          <a:p>
            <a:r>
              <a:rPr lang="en-US" sz="4000" b="1" dirty="0"/>
              <a:t>?</a:t>
            </a:r>
          </a:p>
          <a:p>
            <a:endParaRPr lang="en-US" dirty="0"/>
          </a:p>
        </p:txBody>
      </p:sp>
      <p:sp>
        <p:nvSpPr>
          <p:cNvPr id="45" name="TextBox 44"/>
          <p:cNvSpPr txBox="1"/>
          <p:nvPr/>
        </p:nvSpPr>
        <p:spPr>
          <a:xfrm>
            <a:off x="6660232" y="4581128"/>
            <a:ext cx="288032" cy="1107996"/>
          </a:xfrm>
          <a:prstGeom prst="rect">
            <a:avLst/>
          </a:prstGeom>
          <a:noFill/>
        </p:spPr>
        <p:txBody>
          <a:bodyPr wrap="square" rtlCol="0">
            <a:spAutoFit/>
          </a:bodyPr>
          <a:lstStyle/>
          <a:p>
            <a:r>
              <a:rPr lang="en-US" sz="6600" b="1" dirty="0" smtClean="0"/>
              <a:t>?</a:t>
            </a:r>
            <a:endParaRPr lang="en-US" sz="6600" b="1" dirty="0"/>
          </a:p>
        </p:txBody>
      </p:sp>
      <p:sp>
        <p:nvSpPr>
          <p:cNvPr id="49" name="TextBox 48"/>
          <p:cNvSpPr txBox="1"/>
          <p:nvPr/>
        </p:nvSpPr>
        <p:spPr>
          <a:xfrm>
            <a:off x="1907704" y="1988840"/>
            <a:ext cx="325668" cy="646331"/>
          </a:xfrm>
          <a:prstGeom prst="rect">
            <a:avLst/>
          </a:prstGeom>
          <a:noFill/>
        </p:spPr>
        <p:txBody>
          <a:bodyPr wrap="none" rtlCol="0">
            <a:spAutoFit/>
          </a:bodyPr>
          <a:lstStyle/>
          <a:p>
            <a:r>
              <a:rPr lang="en-US" b="1" dirty="0"/>
              <a:t>?</a:t>
            </a:r>
          </a:p>
          <a:p>
            <a:endParaRPr lang="en-US" dirty="0"/>
          </a:p>
        </p:txBody>
      </p:sp>
    </p:spTree>
    <p:extLst>
      <p:ext uri="{BB962C8B-B14F-4D97-AF65-F5344CB8AC3E}">
        <p14:creationId xmlns:p14="http://schemas.microsoft.com/office/powerpoint/2010/main" val="1952023098"/>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 calcmode="lin" valueType="num">
                                      <p:cBhvr>
                                        <p:cTn id="9" dur="1000" fill="hold"/>
                                        <p:tgtEl>
                                          <p:spTgt spid="5"/>
                                        </p:tgtEl>
                                        <p:attrNameLst>
                                          <p:attrName>style.rotation</p:attrName>
                                        </p:attrNameLst>
                                      </p:cBhvr>
                                      <p:tavLst>
                                        <p:tav tm="0">
                                          <p:val>
                                            <p:fltVal val="90"/>
                                          </p:val>
                                        </p:tav>
                                        <p:tav tm="100000">
                                          <p:val>
                                            <p:fltVal val="0"/>
                                          </p:val>
                                        </p:tav>
                                      </p:tavLst>
                                    </p:anim>
                                    <p:animEffect transition="in" filter="fade">
                                      <p:cBhvr>
                                        <p:cTn id="10" dur="1000"/>
                                        <p:tgtEl>
                                          <p:spTgt spid="5"/>
                                        </p:tgtEl>
                                      </p:cBhvr>
                                    </p:animEffect>
                                  </p:childTnLst>
                                </p:cTn>
                              </p:par>
                            </p:childTnLst>
                          </p:cTn>
                        </p:par>
                        <p:par>
                          <p:cTn id="11" fill="hold">
                            <p:stCondLst>
                              <p:cond delay="1000"/>
                            </p:stCondLst>
                            <p:childTnLst>
                              <p:par>
                                <p:cTn id="12" presetID="31" presetClass="entr" presetSubtype="0" fill="hold" grpId="0" nodeType="after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1000" fill="hold"/>
                                        <p:tgtEl>
                                          <p:spTgt spid="7"/>
                                        </p:tgtEl>
                                        <p:attrNameLst>
                                          <p:attrName>ppt_w</p:attrName>
                                        </p:attrNameLst>
                                      </p:cBhvr>
                                      <p:tavLst>
                                        <p:tav tm="0">
                                          <p:val>
                                            <p:fltVal val="0"/>
                                          </p:val>
                                        </p:tav>
                                        <p:tav tm="100000">
                                          <p:val>
                                            <p:strVal val="#ppt_w"/>
                                          </p:val>
                                        </p:tav>
                                      </p:tavLst>
                                    </p:anim>
                                    <p:anim calcmode="lin" valueType="num">
                                      <p:cBhvr>
                                        <p:cTn id="15" dur="1000" fill="hold"/>
                                        <p:tgtEl>
                                          <p:spTgt spid="7"/>
                                        </p:tgtEl>
                                        <p:attrNameLst>
                                          <p:attrName>ppt_h</p:attrName>
                                        </p:attrNameLst>
                                      </p:cBhvr>
                                      <p:tavLst>
                                        <p:tav tm="0">
                                          <p:val>
                                            <p:fltVal val="0"/>
                                          </p:val>
                                        </p:tav>
                                        <p:tav tm="100000">
                                          <p:val>
                                            <p:strVal val="#ppt_h"/>
                                          </p:val>
                                        </p:tav>
                                      </p:tavLst>
                                    </p:anim>
                                    <p:anim calcmode="lin" valueType="num">
                                      <p:cBhvr>
                                        <p:cTn id="16" dur="1000" fill="hold"/>
                                        <p:tgtEl>
                                          <p:spTgt spid="7"/>
                                        </p:tgtEl>
                                        <p:attrNameLst>
                                          <p:attrName>style.rotation</p:attrName>
                                        </p:attrNameLst>
                                      </p:cBhvr>
                                      <p:tavLst>
                                        <p:tav tm="0">
                                          <p:val>
                                            <p:fltVal val="90"/>
                                          </p:val>
                                        </p:tav>
                                        <p:tav tm="100000">
                                          <p:val>
                                            <p:fltVal val="0"/>
                                          </p:val>
                                        </p:tav>
                                      </p:tavLst>
                                    </p:anim>
                                    <p:animEffect transition="in" filter="fade">
                                      <p:cBhvr>
                                        <p:cTn id="17" dur="1000"/>
                                        <p:tgtEl>
                                          <p:spTgt spid="7"/>
                                        </p:tgtEl>
                                      </p:cBhvr>
                                    </p:animEffect>
                                  </p:childTnLst>
                                </p:cTn>
                              </p:par>
                            </p:childTnLst>
                          </p:cTn>
                        </p:par>
                        <p:par>
                          <p:cTn id="18" fill="hold">
                            <p:stCondLst>
                              <p:cond delay="2000"/>
                            </p:stCondLst>
                            <p:childTnLst>
                              <p:par>
                                <p:cTn id="19" presetID="31" presetClass="entr" presetSubtype="0" fill="hold" grpId="0" nodeType="afterEffect">
                                  <p:stCondLst>
                                    <p:cond delay="0"/>
                                  </p:stCondLst>
                                  <p:childTnLst>
                                    <p:set>
                                      <p:cBhvr>
                                        <p:cTn id="20" dur="1" fill="hold">
                                          <p:stCondLst>
                                            <p:cond delay="0"/>
                                          </p:stCondLst>
                                        </p:cTn>
                                        <p:tgtEl>
                                          <p:spTgt spid="27"/>
                                        </p:tgtEl>
                                        <p:attrNameLst>
                                          <p:attrName>style.visibility</p:attrName>
                                        </p:attrNameLst>
                                      </p:cBhvr>
                                      <p:to>
                                        <p:strVal val="visible"/>
                                      </p:to>
                                    </p:set>
                                    <p:anim calcmode="lin" valueType="num">
                                      <p:cBhvr>
                                        <p:cTn id="21" dur="1000" fill="hold"/>
                                        <p:tgtEl>
                                          <p:spTgt spid="27"/>
                                        </p:tgtEl>
                                        <p:attrNameLst>
                                          <p:attrName>ppt_w</p:attrName>
                                        </p:attrNameLst>
                                      </p:cBhvr>
                                      <p:tavLst>
                                        <p:tav tm="0">
                                          <p:val>
                                            <p:fltVal val="0"/>
                                          </p:val>
                                        </p:tav>
                                        <p:tav tm="100000">
                                          <p:val>
                                            <p:strVal val="#ppt_w"/>
                                          </p:val>
                                        </p:tav>
                                      </p:tavLst>
                                    </p:anim>
                                    <p:anim calcmode="lin" valueType="num">
                                      <p:cBhvr>
                                        <p:cTn id="22" dur="1000" fill="hold"/>
                                        <p:tgtEl>
                                          <p:spTgt spid="27"/>
                                        </p:tgtEl>
                                        <p:attrNameLst>
                                          <p:attrName>ppt_h</p:attrName>
                                        </p:attrNameLst>
                                      </p:cBhvr>
                                      <p:tavLst>
                                        <p:tav tm="0">
                                          <p:val>
                                            <p:fltVal val="0"/>
                                          </p:val>
                                        </p:tav>
                                        <p:tav tm="100000">
                                          <p:val>
                                            <p:strVal val="#ppt_h"/>
                                          </p:val>
                                        </p:tav>
                                      </p:tavLst>
                                    </p:anim>
                                    <p:anim calcmode="lin" valueType="num">
                                      <p:cBhvr>
                                        <p:cTn id="23" dur="1000" fill="hold"/>
                                        <p:tgtEl>
                                          <p:spTgt spid="27"/>
                                        </p:tgtEl>
                                        <p:attrNameLst>
                                          <p:attrName>style.rotation</p:attrName>
                                        </p:attrNameLst>
                                      </p:cBhvr>
                                      <p:tavLst>
                                        <p:tav tm="0">
                                          <p:val>
                                            <p:fltVal val="90"/>
                                          </p:val>
                                        </p:tav>
                                        <p:tav tm="100000">
                                          <p:val>
                                            <p:fltVal val="0"/>
                                          </p:val>
                                        </p:tav>
                                      </p:tavLst>
                                    </p:anim>
                                    <p:animEffect transition="in" filter="fade">
                                      <p:cBhvr>
                                        <p:cTn id="24" dur="1000"/>
                                        <p:tgtEl>
                                          <p:spTgt spid="27"/>
                                        </p:tgtEl>
                                      </p:cBhvr>
                                    </p:animEffect>
                                  </p:childTnLst>
                                </p:cTn>
                              </p:par>
                            </p:childTnLst>
                          </p:cTn>
                        </p:par>
                        <p:par>
                          <p:cTn id="25" fill="hold">
                            <p:stCondLst>
                              <p:cond delay="3000"/>
                            </p:stCondLst>
                            <p:childTnLst>
                              <p:par>
                                <p:cTn id="26" presetID="31" presetClass="entr" presetSubtype="0" fill="hold" grpId="0" nodeType="afterEffect">
                                  <p:stCondLst>
                                    <p:cond delay="0"/>
                                  </p:stCondLst>
                                  <p:childTnLst>
                                    <p:set>
                                      <p:cBhvr>
                                        <p:cTn id="27" dur="1" fill="hold">
                                          <p:stCondLst>
                                            <p:cond delay="0"/>
                                          </p:stCondLst>
                                        </p:cTn>
                                        <p:tgtEl>
                                          <p:spTgt spid="28"/>
                                        </p:tgtEl>
                                        <p:attrNameLst>
                                          <p:attrName>style.visibility</p:attrName>
                                        </p:attrNameLst>
                                      </p:cBhvr>
                                      <p:to>
                                        <p:strVal val="visible"/>
                                      </p:to>
                                    </p:set>
                                    <p:anim calcmode="lin" valueType="num">
                                      <p:cBhvr>
                                        <p:cTn id="28" dur="1000" fill="hold"/>
                                        <p:tgtEl>
                                          <p:spTgt spid="28"/>
                                        </p:tgtEl>
                                        <p:attrNameLst>
                                          <p:attrName>ppt_w</p:attrName>
                                        </p:attrNameLst>
                                      </p:cBhvr>
                                      <p:tavLst>
                                        <p:tav tm="0">
                                          <p:val>
                                            <p:fltVal val="0"/>
                                          </p:val>
                                        </p:tav>
                                        <p:tav tm="100000">
                                          <p:val>
                                            <p:strVal val="#ppt_w"/>
                                          </p:val>
                                        </p:tav>
                                      </p:tavLst>
                                    </p:anim>
                                    <p:anim calcmode="lin" valueType="num">
                                      <p:cBhvr>
                                        <p:cTn id="29" dur="1000" fill="hold"/>
                                        <p:tgtEl>
                                          <p:spTgt spid="28"/>
                                        </p:tgtEl>
                                        <p:attrNameLst>
                                          <p:attrName>ppt_h</p:attrName>
                                        </p:attrNameLst>
                                      </p:cBhvr>
                                      <p:tavLst>
                                        <p:tav tm="0">
                                          <p:val>
                                            <p:fltVal val="0"/>
                                          </p:val>
                                        </p:tav>
                                        <p:tav tm="100000">
                                          <p:val>
                                            <p:strVal val="#ppt_h"/>
                                          </p:val>
                                        </p:tav>
                                      </p:tavLst>
                                    </p:anim>
                                    <p:anim calcmode="lin" valueType="num">
                                      <p:cBhvr>
                                        <p:cTn id="30" dur="1000" fill="hold"/>
                                        <p:tgtEl>
                                          <p:spTgt spid="28"/>
                                        </p:tgtEl>
                                        <p:attrNameLst>
                                          <p:attrName>style.rotation</p:attrName>
                                        </p:attrNameLst>
                                      </p:cBhvr>
                                      <p:tavLst>
                                        <p:tav tm="0">
                                          <p:val>
                                            <p:fltVal val="90"/>
                                          </p:val>
                                        </p:tav>
                                        <p:tav tm="100000">
                                          <p:val>
                                            <p:fltVal val="0"/>
                                          </p:val>
                                        </p:tav>
                                      </p:tavLst>
                                    </p:anim>
                                    <p:animEffect transition="in" filter="fade">
                                      <p:cBhvr>
                                        <p:cTn id="31" dur="1000"/>
                                        <p:tgtEl>
                                          <p:spTgt spid="28"/>
                                        </p:tgtEl>
                                      </p:cBhvr>
                                    </p:animEffect>
                                  </p:childTnLst>
                                </p:cTn>
                              </p:par>
                            </p:childTnLst>
                          </p:cTn>
                        </p:par>
                        <p:par>
                          <p:cTn id="32" fill="hold">
                            <p:stCondLst>
                              <p:cond delay="4000"/>
                            </p:stCondLst>
                            <p:childTnLst>
                              <p:par>
                                <p:cTn id="33" presetID="31" presetClass="entr" presetSubtype="0" fill="hold" grpId="0" nodeType="afterEffect">
                                  <p:stCondLst>
                                    <p:cond delay="0"/>
                                  </p:stCondLst>
                                  <p:childTnLst>
                                    <p:set>
                                      <p:cBhvr>
                                        <p:cTn id="34" dur="1" fill="hold">
                                          <p:stCondLst>
                                            <p:cond delay="0"/>
                                          </p:stCondLst>
                                        </p:cTn>
                                        <p:tgtEl>
                                          <p:spTgt spid="13"/>
                                        </p:tgtEl>
                                        <p:attrNameLst>
                                          <p:attrName>style.visibility</p:attrName>
                                        </p:attrNameLst>
                                      </p:cBhvr>
                                      <p:to>
                                        <p:strVal val="visible"/>
                                      </p:to>
                                    </p:set>
                                    <p:anim calcmode="lin" valueType="num">
                                      <p:cBhvr>
                                        <p:cTn id="35" dur="1000" fill="hold"/>
                                        <p:tgtEl>
                                          <p:spTgt spid="13"/>
                                        </p:tgtEl>
                                        <p:attrNameLst>
                                          <p:attrName>ppt_w</p:attrName>
                                        </p:attrNameLst>
                                      </p:cBhvr>
                                      <p:tavLst>
                                        <p:tav tm="0">
                                          <p:val>
                                            <p:fltVal val="0"/>
                                          </p:val>
                                        </p:tav>
                                        <p:tav tm="100000">
                                          <p:val>
                                            <p:strVal val="#ppt_w"/>
                                          </p:val>
                                        </p:tav>
                                      </p:tavLst>
                                    </p:anim>
                                    <p:anim calcmode="lin" valueType="num">
                                      <p:cBhvr>
                                        <p:cTn id="36" dur="1000" fill="hold"/>
                                        <p:tgtEl>
                                          <p:spTgt spid="13"/>
                                        </p:tgtEl>
                                        <p:attrNameLst>
                                          <p:attrName>ppt_h</p:attrName>
                                        </p:attrNameLst>
                                      </p:cBhvr>
                                      <p:tavLst>
                                        <p:tav tm="0">
                                          <p:val>
                                            <p:fltVal val="0"/>
                                          </p:val>
                                        </p:tav>
                                        <p:tav tm="100000">
                                          <p:val>
                                            <p:strVal val="#ppt_h"/>
                                          </p:val>
                                        </p:tav>
                                      </p:tavLst>
                                    </p:anim>
                                    <p:anim calcmode="lin" valueType="num">
                                      <p:cBhvr>
                                        <p:cTn id="37" dur="1000" fill="hold"/>
                                        <p:tgtEl>
                                          <p:spTgt spid="13"/>
                                        </p:tgtEl>
                                        <p:attrNameLst>
                                          <p:attrName>style.rotation</p:attrName>
                                        </p:attrNameLst>
                                      </p:cBhvr>
                                      <p:tavLst>
                                        <p:tav tm="0">
                                          <p:val>
                                            <p:fltVal val="90"/>
                                          </p:val>
                                        </p:tav>
                                        <p:tav tm="100000">
                                          <p:val>
                                            <p:fltVal val="0"/>
                                          </p:val>
                                        </p:tav>
                                      </p:tavLst>
                                    </p:anim>
                                    <p:animEffect transition="in" filter="fade">
                                      <p:cBhvr>
                                        <p:cTn id="38" dur="1000"/>
                                        <p:tgtEl>
                                          <p:spTgt spid="13"/>
                                        </p:tgtEl>
                                      </p:cBhvr>
                                    </p:animEffect>
                                  </p:childTnLst>
                                </p:cTn>
                              </p:par>
                            </p:childTnLst>
                          </p:cTn>
                        </p:par>
                        <p:par>
                          <p:cTn id="39" fill="hold">
                            <p:stCondLst>
                              <p:cond delay="5000"/>
                            </p:stCondLst>
                            <p:childTnLst>
                              <p:par>
                                <p:cTn id="40" presetID="31" presetClass="entr" presetSubtype="0" fill="hold" grpId="0" nodeType="afterEffect">
                                  <p:stCondLst>
                                    <p:cond delay="0"/>
                                  </p:stCondLst>
                                  <p:childTnLst>
                                    <p:set>
                                      <p:cBhvr>
                                        <p:cTn id="41" dur="1" fill="hold">
                                          <p:stCondLst>
                                            <p:cond delay="0"/>
                                          </p:stCondLst>
                                        </p:cTn>
                                        <p:tgtEl>
                                          <p:spTgt spid="16"/>
                                        </p:tgtEl>
                                        <p:attrNameLst>
                                          <p:attrName>style.visibility</p:attrName>
                                        </p:attrNameLst>
                                      </p:cBhvr>
                                      <p:to>
                                        <p:strVal val="visible"/>
                                      </p:to>
                                    </p:set>
                                    <p:anim calcmode="lin" valueType="num">
                                      <p:cBhvr>
                                        <p:cTn id="42" dur="1000" fill="hold"/>
                                        <p:tgtEl>
                                          <p:spTgt spid="16"/>
                                        </p:tgtEl>
                                        <p:attrNameLst>
                                          <p:attrName>ppt_w</p:attrName>
                                        </p:attrNameLst>
                                      </p:cBhvr>
                                      <p:tavLst>
                                        <p:tav tm="0">
                                          <p:val>
                                            <p:fltVal val="0"/>
                                          </p:val>
                                        </p:tav>
                                        <p:tav tm="100000">
                                          <p:val>
                                            <p:strVal val="#ppt_w"/>
                                          </p:val>
                                        </p:tav>
                                      </p:tavLst>
                                    </p:anim>
                                    <p:anim calcmode="lin" valueType="num">
                                      <p:cBhvr>
                                        <p:cTn id="43" dur="1000" fill="hold"/>
                                        <p:tgtEl>
                                          <p:spTgt spid="16"/>
                                        </p:tgtEl>
                                        <p:attrNameLst>
                                          <p:attrName>ppt_h</p:attrName>
                                        </p:attrNameLst>
                                      </p:cBhvr>
                                      <p:tavLst>
                                        <p:tav tm="0">
                                          <p:val>
                                            <p:fltVal val="0"/>
                                          </p:val>
                                        </p:tav>
                                        <p:tav tm="100000">
                                          <p:val>
                                            <p:strVal val="#ppt_h"/>
                                          </p:val>
                                        </p:tav>
                                      </p:tavLst>
                                    </p:anim>
                                    <p:anim calcmode="lin" valueType="num">
                                      <p:cBhvr>
                                        <p:cTn id="44" dur="1000" fill="hold"/>
                                        <p:tgtEl>
                                          <p:spTgt spid="16"/>
                                        </p:tgtEl>
                                        <p:attrNameLst>
                                          <p:attrName>style.rotation</p:attrName>
                                        </p:attrNameLst>
                                      </p:cBhvr>
                                      <p:tavLst>
                                        <p:tav tm="0">
                                          <p:val>
                                            <p:fltVal val="90"/>
                                          </p:val>
                                        </p:tav>
                                        <p:tav tm="100000">
                                          <p:val>
                                            <p:fltVal val="0"/>
                                          </p:val>
                                        </p:tav>
                                      </p:tavLst>
                                    </p:anim>
                                    <p:animEffect transition="in" filter="fade">
                                      <p:cBhvr>
                                        <p:cTn id="45" dur="1000"/>
                                        <p:tgtEl>
                                          <p:spTgt spid="16"/>
                                        </p:tgtEl>
                                      </p:cBhvr>
                                    </p:animEffect>
                                  </p:childTnLst>
                                </p:cTn>
                              </p:par>
                            </p:childTnLst>
                          </p:cTn>
                        </p:par>
                        <p:par>
                          <p:cTn id="46" fill="hold">
                            <p:stCondLst>
                              <p:cond delay="6000"/>
                            </p:stCondLst>
                            <p:childTnLst>
                              <p:par>
                                <p:cTn id="47" presetID="31" presetClass="entr" presetSubtype="0" fill="hold" grpId="0" nodeType="afterEffect">
                                  <p:stCondLst>
                                    <p:cond delay="0"/>
                                  </p:stCondLst>
                                  <p:childTnLst>
                                    <p:set>
                                      <p:cBhvr>
                                        <p:cTn id="48" dur="1" fill="hold">
                                          <p:stCondLst>
                                            <p:cond delay="0"/>
                                          </p:stCondLst>
                                        </p:cTn>
                                        <p:tgtEl>
                                          <p:spTgt spid="45"/>
                                        </p:tgtEl>
                                        <p:attrNameLst>
                                          <p:attrName>style.visibility</p:attrName>
                                        </p:attrNameLst>
                                      </p:cBhvr>
                                      <p:to>
                                        <p:strVal val="visible"/>
                                      </p:to>
                                    </p:set>
                                    <p:anim calcmode="lin" valueType="num">
                                      <p:cBhvr>
                                        <p:cTn id="49" dur="1000" fill="hold"/>
                                        <p:tgtEl>
                                          <p:spTgt spid="45"/>
                                        </p:tgtEl>
                                        <p:attrNameLst>
                                          <p:attrName>ppt_w</p:attrName>
                                        </p:attrNameLst>
                                      </p:cBhvr>
                                      <p:tavLst>
                                        <p:tav tm="0">
                                          <p:val>
                                            <p:fltVal val="0"/>
                                          </p:val>
                                        </p:tav>
                                        <p:tav tm="100000">
                                          <p:val>
                                            <p:strVal val="#ppt_w"/>
                                          </p:val>
                                        </p:tav>
                                      </p:tavLst>
                                    </p:anim>
                                    <p:anim calcmode="lin" valueType="num">
                                      <p:cBhvr>
                                        <p:cTn id="50" dur="1000" fill="hold"/>
                                        <p:tgtEl>
                                          <p:spTgt spid="45"/>
                                        </p:tgtEl>
                                        <p:attrNameLst>
                                          <p:attrName>ppt_h</p:attrName>
                                        </p:attrNameLst>
                                      </p:cBhvr>
                                      <p:tavLst>
                                        <p:tav tm="0">
                                          <p:val>
                                            <p:fltVal val="0"/>
                                          </p:val>
                                        </p:tav>
                                        <p:tav tm="100000">
                                          <p:val>
                                            <p:strVal val="#ppt_h"/>
                                          </p:val>
                                        </p:tav>
                                      </p:tavLst>
                                    </p:anim>
                                    <p:anim calcmode="lin" valueType="num">
                                      <p:cBhvr>
                                        <p:cTn id="51" dur="1000" fill="hold"/>
                                        <p:tgtEl>
                                          <p:spTgt spid="45"/>
                                        </p:tgtEl>
                                        <p:attrNameLst>
                                          <p:attrName>style.rotation</p:attrName>
                                        </p:attrNameLst>
                                      </p:cBhvr>
                                      <p:tavLst>
                                        <p:tav tm="0">
                                          <p:val>
                                            <p:fltVal val="90"/>
                                          </p:val>
                                        </p:tav>
                                        <p:tav tm="100000">
                                          <p:val>
                                            <p:fltVal val="0"/>
                                          </p:val>
                                        </p:tav>
                                      </p:tavLst>
                                    </p:anim>
                                    <p:animEffect transition="in" filter="fade">
                                      <p:cBhvr>
                                        <p:cTn id="52" dur="1000"/>
                                        <p:tgtEl>
                                          <p:spTgt spid="45"/>
                                        </p:tgtEl>
                                      </p:cBhvr>
                                    </p:animEffect>
                                  </p:childTnLst>
                                </p:cTn>
                              </p:par>
                            </p:childTnLst>
                          </p:cTn>
                        </p:par>
                        <p:par>
                          <p:cTn id="53" fill="hold">
                            <p:stCondLst>
                              <p:cond delay="7000"/>
                            </p:stCondLst>
                            <p:childTnLst>
                              <p:par>
                                <p:cTn id="54" presetID="31" presetClass="entr" presetSubtype="0" fill="hold" grpId="0" nodeType="afterEffect">
                                  <p:stCondLst>
                                    <p:cond delay="0"/>
                                  </p:stCondLst>
                                  <p:childTnLst>
                                    <p:set>
                                      <p:cBhvr>
                                        <p:cTn id="55" dur="1" fill="hold">
                                          <p:stCondLst>
                                            <p:cond delay="0"/>
                                          </p:stCondLst>
                                        </p:cTn>
                                        <p:tgtEl>
                                          <p:spTgt spid="25"/>
                                        </p:tgtEl>
                                        <p:attrNameLst>
                                          <p:attrName>style.visibility</p:attrName>
                                        </p:attrNameLst>
                                      </p:cBhvr>
                                      <p:to>
                                        <p:strVal val="visible"/>
                                      </p:to>
                                    </p:set>
                                    <p:anim calcmode="lin" valueType="num">
                                      <p:cBhvr>
                                        <p:cTn id="56" dur="1000" fill="hold"/>
                                        <p:tgtEl>
                                          <p:spTgt spid="25"/>
                                        </p:tgtEl>
                                        <p:attrNameLst>
                                          <p:attrName>ppt_w</p:attrName>
                                        </p:attrNameLst>
                                      </p:cBhvr>
                                      <p:tavLst>
                                        <p:tav tm="0">
                                          <p:val>
                                            <p:fltVal val="0"/>
                                          </p:val>
                                        </p:tav>
                                        <p:tav tm="100000">
                                          <p:val>
                                            <p:strVal val="#ppt_w"/>
                                          </p:val>
                                        </p:tav>
                                      </p:tavLst>
                                    </p:anim>
                                    <p:anim calcmode="lin" valueType="num">
                                      <p:cBhvr>
                                        <p:cTn id="57" dur="1000" fill="hold"/>
                                        <p:tgtEl>
                                          <p:spTgt spid="25"/>
                                        </p:tgtEl>
                                        <p:attrNameLst>
                                          <p:attrName>ppt_h</p:attrName>
                                        </p:attrNameLst>
                                      </p:cBhvr>
                                      <p:tavLst>
                                        <p:tav tm="0">
                                          <p:val>
                                            <p:fltVal val="0"/>
                                          </p:val>
                                        </p:tav>
                                        <p:tav tm="100000">
                                          <p:val>
                                            <p:strVal val="#ppt_h"/>
                                          </p:val>
                                        </p:tav>
                                      </p:tavLst>
                                    </p:anim>
                                    <p:anim calcmode="lin" valueType="num">
                                      <p:cBhvr>
                                        <p:cTn id="58" dur="1000" fill="hold"/>
                                        <p:tgtEl>
                                          <p:spTgt spid="25"/>
                                        </p:tgtEl>
                                        <p:attrNameLst>
                                          <p:attrName>style.rotation</p:attrName>
                                        </p:attrNameLst>
                                      </p:cBhvr>
                                      <p:tavLst>
                                        <p:tav tm="0">
                                          <p:val>
                                            <p:fltVal val="90"/>
                                          </p:val>
                                        </p:tav>
                                        <p:tav tm="100000">
                                          <p:val>
                                            <p:fltVal val="0"/>
                                          </p:val>
                                        </p:tav>
                                      </p:tavLst>
                                    </p:anim>
                                    <p:animEffect transition="in" filter="fade">
                                      <p:cBhvr>
                                        <p:cTn id="59" dur="1000"/>
                                        <p:tgtEl>
                                          <p:spTgt spid="25"/>
                                        </p:tgtEl>
                                      </p:cBhvr>
                                    </p:animEffect>
                                  </p:childTnLst>
                                </p:cTn>
                              </p:par>
                            </p:childTnLst>
                          </p:cTn>
                        </p:par>
                        <p:par>
                          <p:cTn id="60" fill="hold">
                            <p:stCondLst>
                              <p:cond delay="8000"/>
                            </p:stCondLst>
                            <p:childTnLst>
                              <p:par>
                                <p:cTn id="61" presetID="31" presetClass="entr" presetSubtype="0"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 calcmode="lin" valueType="num">
                                      <p:cBhvr>
                                        <p:cTn id="63" dur="1000" fill="hold"/>
                                        <p:tgtEl>
                                          <p:spTgt spid="41"/>
                                        </p:tgtEl>
                                        <p:attrNameLst>
                                          <p:attrName>ppt_w</p:attrName>
                                        </p:attrNameLst>
                                      </p:cBhvr>
                                      <p:tavLst>
                                        <p:tav tm="0">
                                          <p:val>
                                            <p:fltVal val="0"/>
                                          </p:val>
                                        </p:tav>
                                        <p:tav tm="100000">
                                          <p:val>
                                            <p:strVal val="#ppt_w"/>
                                          </p:val>
                                        </p:tav>
                                      </p:tavLst>
                                    </p:anim>
                                    <p:anim calcmode="lin" valueType="num">
                                      <p:cBhvr>
                                        <p:cTn id="64" dur="1000" fill="hold"/>
                                        <p:tgtEl>
                                          <p:spTgt spid="41"/>
                                        </p:tgtEl>
                                        <p:attrNameLst>
                                          <p:attrName>ppt_h</p:attrName>
                                        </p:attrNameLst>
                                      </p:cBhvr>
                                      <p:tavLst>
                                        <p:tav tm="0">
                                          <p:val>
                                            <p:fltVal val="0"/>
                                          </p:val>
                                        </p:tav>
                                        <p:tav tm="100000">
                                          <p:val>
                                            <p:strVal val="#ppt_h"/>
                                          </p:val>
                                        </p:tav>
                                      </p:tavLst>
                                    </p:anim>
                                    <p:anim calcmode="lin" valueType="num">
                                      <p:cBhvr>
                                        <p:cTn id="65" dur="1000" fill="hold"/>
                                        <p:tgtEl>
                                          <p:spTgt spid="41"/>
                                        </p:tgtEl>
                                        <p:attrNameLst>
                                          <p:attrName>style.rotation</p:attrName>
                                        </p:attrNameLst>
                                      </p:cBhvr>
                                      <p:tavLst>
                                        <p:tav tm="0">
                                          <p:val>
                                            <p:fltVal val="90"/>
                                          </p:val>
                                        </p:tav>
                                        <p:tav tm="100000">
                                          <p:val>
                                            <p:fltVal val="0"/>
                                          </p:val>
                                        </p:tav>
                                      </p:tavLst>
                                    </p:anim>
                                    <p:animEffect transition="in" filter="fade">
                                      <p:cBhvr>
                                        <p:cTn id="66" dur="1000"/>
                                        <p:tgtEl>
                                          <p:spTgt spid="41"/>
                                        </p:tgtEl>
                                      </p:cBhvr>
                                    </p:animEffect>
                                  </p:childTnLst>
                                </p:cTn>
                              </p:par>
                            </p:childTnLst>
                          </p:cTn>
                        </p:par>
                        <p:par>
                          <p:cTn id="67" fill="hold">
                            <p:stCondLst>
                              <p:cond delay="9000"/>
                            </p:stCondLst>
                            <p:childTnLst>
                              <p:par>
                                <p:cTn id="68" presetID="31" presetClass="entr" presetSubtype="0" fill="hold" grpId="0" nodeType="afterEffect">
                                  <p:stCondLst>
                                    <p:cond delay="0"/>
                                  </p:stCondLst>
                                  <p:childTnLst>
                                    <p:set>
                                      <p:cBhvr>
                                        <p:cTn id="69" dur="1" fill="hold">
                                          <p:stCondLst>
                                            <p:cond delay="0"/>
                                          </p:stCondLst>
                                        </p:cTn>
                                        <p:tgtEl>
                                          <p:spTgt spid="35"/>
                                        </p:tgtEl>
                                        <p:attrNameLst>
                                          <p:attrName>style.visibility</p:attrName>
                                        </p:attrNameLst>
                                      </p:cBhvr>
                                      <p:to>
                                        <p:strVal val="visible"/>
                                      </p:to>
                                    </p:set>
                                    <p:anim calcmode="lin" valueType="num">
                                      <p:cBhvr>
                                        <p:cTn id="70" dur="1000" fill="hold"/>
                                        <p:tgtEl>
                                          <p:spTgt spid="35"/>
                                        </p:tgtEl>
                                        <p:attrNameLst>
                                          <p:attrName>ppt_w</p:attrName>
                                        </p:attrNameLst>
                                      </p:cBhvr>
                                      <p:tavLst>
                                        <p:tav tm="0">
                                          <p:val>
                                            <p:fltVal val="0"/>
                                          </p:val>
                                        </p:tav>
                                        <p:tav tm="100000">
                                          <p:val>
                                            <p:strVal val="#ppt_w"/>
                                          </p:val>
                                        </p:tav>
                                      </p:tavLst>
                                    </p:anim>
                                    <p:anim calcmode="lin" valueType="num">
                                      <p:cBhvr>
                                        <p:cTn id="71" dur="1000" fill="hold"/>
                                        <p:tgtEl>
                                          <p:spTgt spid="35"/>
                                        </p:tgtEl>
                                        <p:attrNameLst>
                                          <p:attrName>ppt_h</p:attrName>
                                        </p:attrNameLst>
                                      </p:cBhvr>
                                      <p:tavLst>
                                        <p:tav tm="0">
                                          <p:val>
                                            <p:fltVal val="0"/>
                                          </p:val>
                                        </p:tav>
                                        <p:tav tm="100000">
                                          <p:val>
                                            <p:strVal val="#ppt_h"/>
                                          </p:val>
                                        </p:tav>
                                      </p:tavLst>
                                    </p:anim>
                                    <p:anim calcmode="lin" valueType="num">
                                      <p:cBhvr>
                                        <p:cTn id="72" dur="1000" fill="hold"/>
                                        <p:tgtEl>
                                          <p:spTgt spid="35"/>
                                        </p:tgtEl>
                                        <p:attrNameLst>
                                          <p:attrName>style.rotation</p:attrName>
                                        </p:attrNameLst>
                                      </p:cBhvr>
                                      <p:tavLst>
                                        <p:tav tm="0">
                                          <p:val>
                                            <p:fltVal val="90"/>
                                          </p:val>
                                        </p:tav>
                                        <p:tav tm="100000">
                                          <p:val>
                                            <p:fltVal val="0"/>
                                          </p:val>
                                        </p:tav>
                                      </p:tavLst>
                                    </p:anim>
                                    <p:animEffect transition="in" filter="fade">
                                      <p:cBhvr>
                                        <p:cTn id="73" dur="1000"/>
                                        <p:tgtEl>
                                          <p:spTgt spid="35"/>
                                        </p:tgtEl>
                                      </p:cBhvr>
                                    </p:animEffect>
                                  </p:childTnLst>
                                </p:cTn>
                              </p:par>
                            </p:childTnLst>
                          </p:cTn>
                        </p:par>
                        <p:par>
                          <p:cTn id="74" fill="hold">
                            <p:stCondLst>
                              <p:cond delay="10000"/>
                            </p:stCondLst>
                            <p:childTnLst>
                              <p:par>
                                <p:cTn id="75" presetID="31" presetClass="entr" presetSubtype="0" fill="hold" grpId="0" nodeType="afterEffect">
                                  <p:stCondLst>
                                    <p:cond delay="0"/>
                                  </p:stCondLst>
                                  <p:childTnLst>
                                    <p:set>
                                      <p:cBhvr>
                                        <p:cTn id="76" dur="1" fill="hold">
                                          <p:stCondLst>
                                            <p:cond delay="0"/>
                                          </p:stCondLst>
                                        </p:cTn>
                                        <p:tgtEl>
                                          <p:spTgt spid="4"/>
                                        </p:tgtEl>
                                        <p:attrNameLst>
                                          <p:attrName>style.visibility</p:attrName>
                                        </p:attrNameLst>
                                      </p:cBhvr>
                                      <p:to>
                                        <p:strVal val="visible"/>
                                      </p:to>
                                    </p:set>
                                    <p:anim calcmode="lin" valueType="num">
                                      <p:cBhvr>
                                        <p:cTn id="77" dur="1000" fill="hold"/>
                                        <p:tgtEl>
                                          <p:spTgt spid="4"/>
                                        </p:tgtEl>
                                        <p:attrNameLst>
                                          <p:attrName>ppt_w</p:attrName>
                                        </p:attrNameLst>
                                      </p:cBhvr>
                                      <p:tavLst>
                                        <p:tav tm="0">
                                          <p:val>
                                            <p:fltVal val="0"/>
                                          </p:val>
                                        </p:tav>
                                        <p:tav tm="100000">
                                          <p:val>
                                            <p:strVal val="#ppt_w"/>
                                          </p:val>
                                        </p:tav>
                                      </p:tavLst>
                                    </p:anim>
                                    <p:anim calcmode="lin" valueType="num">
                                      <p:cBhvr>
                                        <p:cTn id="78" dur="1000" fill="hold"/>
                                        <p:tgtEl>
                                          <p:spTgt spid="4"/>
                                        </p:tgtEl>
                                        <p:attrNameLst>
                                          <p:attrName>ppt_h</p:attrName>
                                        </p:attrNameLst>
                                      </p:cBhvr>
                                      <p:tavLst>
                                        <p:tav tm="0">
                                          <p:val>
                                            <p:fltVal val="0"/>
                                          </p:val>
                                        </p:tav>
                                        <p:tav tm="100000">
                                          <p:val>
                                            <p:strVal val="#ppt_h"/>
                                          </p:val>
                                        </p:tav>
                                      </p:tavLst>
                                    </p:anim>
                                    <p:anim calcmode="lin" valueType="num">
                                      <p:cBhvr>
                                        <p:cTn id="79" dur="1000" fill="hold"/>
                                        <p:tgtEl>
                                          <p:spTgt spid="4"/>
                                        </p:tgtEl>
                                        <p:attrNameLst>
                                          <p:attrName>style.rotation</p:attrName>
                                        </p:attrNameLst>
                                      </p:cBhvr>
                                      <p:tavLst>
                                        <p:tav tm="0">
                                          <p:val>
                                            <p:fltVal val="90"/>
                                          </p:val>
                                        </p:tav>
                                        <p:tav tm="100000">
                                          <p:val>
                                            <p:fltVal val="0"/>
                                          </p:val>
                                        </p:tav>
                                      </p:tavLst>
                                    </p:anim>
                                    <p:animEffect transition="in" filter="fade">
                                      <p:cBhvr>
                                        <p:cTn id="80" dur="1000"/>
                                        <p:tgtEl>
                                          <p:spTgt spid="4"/>
                                        </p:tgtEl>
                                      </p:cBhvr>
                                    </p:animEffect>
                                  </p:childTnLst>
                                </p:cTn>
                              </p:par>
                            </p:childTnLst>
                          </p:cTn>
                        </p:par>
                        <p:par>
                          <p:cTn id="81" fill="hold">
                            <p:stCondLst>
                              <p:cond delay="11000"/>
                            </p:stCondLst>
                            <p:childTnLst>
                              <p:par>
                                <p:cTn id="82" presetID="31" presetClass="entr" presetSubtype="0" fill="hold" grpId="0" nodeType="afterEffect">
                                  <p:stCondLst>
                                    <p:cond delay="0"/>
                                  </p:stCondLst>
                                  <p:childTnLst>
                                    <p:set>
                                      <p:cBhvr>
                                        <p:cTn id="83" dur="1" fill="hold">
                                          <p:stCondLst>
                                            <p:cond delay="0"/>
                                          </p:stCondLst>
                                        </p:cTn>
                                        <p:tgtEl>
                                          <p:spTgt spid="49"/>
                                        </p:tgtEl>
                                        <p:attrNameLst>
                                          <p:attrName>style.visibility</p:attrName>
                                        </p:attrNameLst>
                                      </p:cBhvr>
                                      <p:to>
                                        <p:strVal val="visible"/>
                                      </p:to>
                                    </p:set>
                                    <p:anim calcmode="lin" valueType="num">
                                      <p:cBhvr>
                                        <p:cTn id="84" dur="1000" fill="hold"/>
                                        <p:tgtEl>
                                          <p:spTgt spid="49"/>
                                        </p:tgtEl>
                                        <p:attrNameLst>
                                          <p:attrName>ppt_w</p:attrName>
                                        </p:attrNameLst>
                                      </p:cBhvr>
                                      <p:tavLst>
                                        <p:tav tm="0">
                                          <p:val>
                                            <p:fltVal val="0"/>
                                          </p:val>
                                        </p:tav>
                                        <p:tav tm="100000">
                                          <p:val>
                                            <p:strVal val="#ppt_w"/>
                                          </p:val>
                                        </p:tav>
                                      </p:tavLst>
                                    </p:anim>
                                    <p:anim calcmode="lin" valueType="num">
                                      <p:cBhvr>
                                        <p:cTn id="85" dur="1000" fill="hold"/>
                                        <p:tgtEl>
                                          <p:spTgt spid="49"/>
                                        </p:tgtEl>
                                        <p:attrNameLst>
                                          <p:attrName>ppt_h</p:attrName>
                                        </p:attrNameLst>
                                      </p:cBhvr>
                                      <p:tavLst>
                                        <p:tav tm="0">
                                          <p:val>
                                            <p:fltVal val="0"/>
                                          </p:val>
                                        </p:tav>
                                        <p:tav tm="100000">
                                          <p:val>
                                            <p:strVal val="#ppt_h"/>
                                          </p:val>
                                        </p:tav>
                                      </p:tavLst>
                                    </p:anim>
                                    <p:anim calcmode="lin" valueType="num">
                                      <p:cBhvr>
                                        <p:cTn id="86" dur="1000" fill="hold"/>
                                        <p:tgtEl>
                                          <p:spTgt spid="49"/>
                                        </p:tgtEl>
                                        <p:attrNameLst>
                                          <p:attrName>style.rotation</p:attrName>
                                        </p:attrNameLst>
                                      </p:cBhvr>
                                      <p:tavLst>
                                        <p:tav tm="0">
                                          <p:val>
                                            <p:fltVal val="90"/>
                                          </p:val>
                                        </p:tav>
                                        <p:tav tm="100000">
                                          <p:val>
                                            <p:fltVal val="0"/>
                                          </p:val>
                                        </p:tav>
                                      </p:tavLst>
                                    </p:anim>
                                    <p:animEffect transition="in" filter="fade">
                                      <p:cBhvr>
                                        <p:cTn id="87" dur="1000"/>
                                        <p:tgtEl>
                                          <p:spTgt spid="49"/>
                                        </p:tgtEl>
                                      </p:cBhvr>
                                    </p:animEffect>
                                  </p:childTnLst>
                                </p:cTn>
                              </p:par>
                            </p:childTnLst>
                          </p:cTn>
                        </p:par>
                        <p:par>
                          <p:cTn id="88" fill="hold">
                            <p:stCondLst>
                              <p:cond delay="12000"/>
                            </p:stCondLst>
                            <p:childTnLst>
                              <p:par>
                                <p:cTn id="89" presetID="31" presetClass="entr" presetSubtype="0" fill="hold" grpId="0" nodeType="afterEffect">
                                  <p:stCondLst>
                                    <p:cond delay="0"/>
                                  </p:stCondLst>
                                  <p:childTnLst>
                                    <p:set>
                                      <p:cBhvr>
                                        <p:cTn id="90" dur="1" fill="hold">
                                          <p:stCondLst>
                                            <p:cond delay="0"/>
                                          </p:stCondLst>
                                        </p:cTn>
                                        <p:tgtEl>
                                          <p:spTgt spid="15"/>
                                        </p:tgtEl>
                                        <p:attrNameLst>
                                          <p:attrName>style.visibility</p:attrName>
                                        </p:attrNameLst>
                                      </p:cBhvr>
                                      <p:to>
                                        <p:strVal val="visible"/>
                                      </p:to>
                                    </p:set>
                                    <p:anim calcmode="lin" valueType="num">
                                      <p:cBhvr>
                                        <p:cTn id="91" dur="1000" fill="hold"/>
                                        <p:tgtEl>
                                          <p:spTgt spid="15"/>
                                        </p:tgtEl>
                                        <p:attrNameLst>
                                          <p:attrName>ppt_w</p:attrName>
                                        </p:attrNameLst>
                                      </p:cBhvr>
                                      <p:tavLst>
                                        <p:tav tm="0">
                                          <p:val>
                                            <p:fltVal val="0"/>
                                          </p:val>
                                        </p:tav>
                                        <p:tav tm="100000">
                                          <p:val>
                                            <p:strVal val="#ppt_w"/>
                                          </p:val>
                                        </p:tav>
                                      </p:tavLst>
                                    </p:anim>
                                    <p:anim calcmode="lin" valueType="num">
                                      <p:cBhvr>
                                        <p:cTn id="92" dur="1000" fill="hold"/>
                                        <p:tgtEl>
                                          <p:spTgt spid="15"/>
                                        </p:tgtEl>
                                        <p:attrNameLst>
                                          <p:attrName>ppt_h</p:attrName>
                                        </p:attrNameLst>
                                      </p:cBhvr>
                                      <p:tavLst>
                                        <p:tav tm="0">
                                          <p:val>
                                            <p:fltVal val="0"/>
                                          </p:val>
                                        </p:tav>
                                        <p:tav tm="100000">
                                          <p:val>
                                            <p:strVal val="#ppt_h"/>
                                          </p:val>
                                        </p:tav>
                                      </p:tavLst>
                                    </p:anim>
                                    <p:anim calcmode="lin" valueType="num">
                                      <p:cBhvr>
                                        <p:cTn id="93" dur="1000" fill="hold"/>
                                        <p:tgtEl>
                                          <p:spTgt spid="15"/>
                                        </p:tgtEl>
                                        <p:attrNameLst>
                                          <p:attrName>style.rotation</p:attrName>
                                        </p:attrNameLst>
                                      </p:cBhvr>
                                      <p:tavLst>
                                        <p:tav tm="0">
                                          <p:val>
                                            <p:fltVal val="90"/>
                                          </p:val>
                                        </p:tav>
                                        <p:tav tm="100000">
                                          <p:val>
                                            <p:fltVal val="0"/>
                                          </p:val>
                                        </p:tav>
                                      </p:tavLst>
                                    </p:anim>
                                    <p:animEffect transition="in" filter="fade">
                                      <p:cBhvr>
                                        <p:cTn id="94" dur="1000"/>
                                        <p:tgtEl>
                                          <p:spTgt spid="15"/>
                                        </p:tgtEl>
                                      </p:cBhvr>
                                    </p:animEffect>
                                  </p:childTnLst>
                                </p:cTn>
                              </p:par>
                            </p:childTnLst>
                          </p:cTn>
                        </p:par>
                        <p:par>
                          <p:cTn id="95" fill="hold">
                            <p:stCondLst>
                              <p:cond delay="13000"/>
                            </p:stCondLst>
                            <p:childTnLst>
                              <p:par>
                                <p:cTn id="96" presetID="31" presetClass="entr" presetSubtype="0" fill="hold" grpId="0" nodeType="afterEffect">
                                  <p:stCondLst>
                                    <p:cond delay="0"/>
                                  </p:stCondLst>
                                  <p:childTnLst>
                                    <p:set>
                                      <p:cBhvr>
                                        <p:cTn id="97" dur="1" fill="hold">
                                          <p:stCondLst>
                                            <p:cond delay="0"/>
                                          </p:stCondLst>
                                        </p:cTn>
                                        <p:tgtEl>
                                          <p:spTgt spid="24"/>
                                        </p:tgtEl>
                                        <p:attrNameLst>
                                          <p:attrName>style.visibility</p:attrName>
                                        </p:attrNameLst>
                                      </p:cBhvr>
                                      <p:to>
                                        <p:strVal val="visible"/>
                                      </p:to>
                                    </p:set>
                                    <p:anim calcmode="lin" valueType="num">
                                      <p:cBhvr>
                                        <p:cTn id="98" dur="1000" fill="hold"/>
                                        <p:tgtEl>
                                          <p:spTgt spid="24"/>
                                        </p:tgtEl>
                                        <p:attrNameLst>
                                          <p:attrName>ppt_w</p:attrName>
                                        </p:attrNameLst>
                                      </p:cBhvr>
                                      <p:tavLst>
                                        <p:tav tm="0">
                                          <p:val>
                                            <p:fltVal val="0"/>
                                          </p:val>
                                        </p:tav>
                                        <p:tav tm="100000">
                                          <p:val>
                                            <p:strVal val="#ppt_w"/>
                                          </p:val>
                                        </p:tav>
                                      </p:tavLst>
                                    </p:anim>
                                    <p:anim calcmode="lin" valueType="num">
                                      <p:cBhvr>
                                        <p:cTn id="99" dur="1000" fill="hold"/>
                                        <p:tgtEl>
                                          <p:spTgt spid="24"/>
                                        </p:tgtEl>
                                        <p:attrNameLst>
                                          <p:attrName>ppt_h</p:attrName>
                                        </p:attrNameLst>
                                      </p:cBhvr>
                                      <p:tavLst>
                                        <p:tav tm="0">
                                          <p:val>
                                            <p:fltVal val="0"/>
                                          </p:val>
                                        </p:tav>
                                        <p:tav tm="100000">
                                          <p:val>
                                            <p:strVal val="#ppt_h"/>
                                          </p:val>
                                        </p:tav>
                                      </p:tavLst>
                                    </p:anim>
                                    <p:anim calcmode="lin" valueType="num">
                                      <p:cBhvr>
                                        <p:cTn id="100" dur="1000" fill="hold"/>
                                        <p:tgtEl>
                                          <p:spTgt spid="24"/>
                                        </p:tgtEl>
                                        <p:attrNameLst>
                                          <p:attrName>style.rotation</p:attrName>
                                        </p:attrNameLst>
                                      </p:cBhvr>
                                      <p:tavLst>
                                        <p:tav tm="0">
                                          <p:val>
                                            <p:fltVal val="90"/>
                                          </p:val>
                                        </p:tav>
                                        <p:tav tm="100000">
                                          <p:val>
                                            <p:fltVal val="0"/>
                                          </p:val>
                                        </p:tav>
                                      </p:tavLst>
                                    </p:anim>
                                    <p:animEffect transition="in" filter="fade">
                                      <p:cBhvr>
                                        <p:cTn id="101" dur="1000"/>
                                        <p:tgtEl>
                                          <p:spTgt spid="24"/>
                                        </p:tgtEl>
                                      </p:cBhvr>
                                    </p:animEffect>
                                  </p:childTnLst>
                                </p:cTn>
                              </p:par>
                            </p:childTnLst>
                          </p:cTn>
                        </p:par>
                        <p:par>
                          <p:cTn id="102" fill="hold">
                            <p:stCondLst>
                              <p:cond delay="14000"/>
                            </p:stCondLst>
                            <p:childTnLst>
                              <p:par>
                                <p:cTn id="103" presetID="31" presetClass="entr" presetSubtype="0" fill="hold" grpId="0" nodeType="afterEffect">
                                  <p:stCondLst>
                                    <p:cond delay="0"/>
                                  </p:stCondLst>
                                  <p:childTnLst>
                                    <p:set>
                                      <p:cBhvr>
                                        <p:cTn id="104" dur="1" fill="hold">
                                          <p:stCondLst>
                                            <p:cond delay="0"/>
                                          </p:stCondLst>
                                        </p:cTn>
                                        <p:tgtEl>
                                          <p:spTgt spid="37"/>
                                        </p:tgtEl>
                                        <p:attrNameLst>
                                          <p:attrName>style.visibility</p:attrName>
                                        </p:attrNameLst>
                                      </p:cBhvr>
                                      <p:to>
                                        <p:strVal val="visible"/>
                                      </p:to>
                                    </p:set>
                                    <p:anim calcmode="lin" valueType="num">
                                      <p:cBhvr>
                                        <p:cTn id="105" dur="1000" fill="hold"/>
                                        <p:tgtEl>
                                          <p:spTgt spid="37"/>
                                        </p:tgtEl>
                                        <p:attrNameLst>
                                          <p:attrName>ppt_w</p:attrName>
                                        </p:attrNameLst>
                                      </p:cBhvr>
                                      <p:tavLst>
                                        <p:tav tm="0">
                                          <p:val>
                                            <p:fltVal val="0"/>
                                          </p:val>
                                        </p:tav>
                                        <p:tav tm="100000">
                                          <p:val>
                                            <p:strVal val="#ppt_w"/>
                                          </p:val>
                                        </p:tav>
                                      </p:tavLst>
                                    </p:anim>
                                    <p:anim calcmode="lin" valueType="num">
                                      <p:cBhvr>
                                        <p:cTn id="106" dur="1000" fill="hold"/>
                                        <p:tgtEl>
                                          <p:spTgt spid="37"/>
                                        </p:tgtEl>
                                        <p:attrNameLst>
                                          <p:attrName>ppt_h</p:attrName>
                                        </p:attrNameLst>
                                      </p:cBhvr>
                                      <p:tavLst>
                                        <p:tav tm="0">
                                          <p:val>
                                            <p:fltVal val="0"/>
                                          </p:val>
                                        </p:tav>
                                        <p:tav tm="100000">
                                          <p:val>
                                            <p:strVal val="#ppt_h"/>
                                          </p:val>
                                        </p:tav>
                                      </p:tavLst>
                                    </p:anim>
                                    <p:anim calcmode="lin" valueType="num">
                                      <p:cBhvr>
                                        <p:cTn id="107" dur="1000" fill="hold"/>
                                        <p:tgtEl>
                                          <p:spTgt spid="37"/>
                                        </p:tgtEl>
                                        <p:attrNameLst>
                                          <p:attrName>style.rotation</p:attrName>
                                        </p:attrNameLst>
                                      </p:cBhvr>
                                      <p:tavLst>
                                        <p:tav tm="0">
                                          <p:val>
                                            <p:fltVal val="90"/>
                                          </p:val>
                                        </p:tav>
                                        <p:tav tm="100000">
                                          <p:val>
                                            <p:fltVal val="0"/>
                                          </p:val>
                                        </p:tav>
                                      </p:tavLst>
                                    </p:anim>
                                    <p:animEffect transition="in" filter="fade">
                                      <p:cBhvr>
                                        <p:cTn id="108" dur="1000"/>
                                        <p:tgtEl>
                                          <p:spTgt spid="37"/>
                                        </p:tgtEl>
                                      </p:cBhvr>
                                    </p:animEffect>
                                  </p:childTnLst>
                                </p:cTn>
                              </p:par>
                            </p:childTnLst>
                          </p:cTn>
                        </p:par>
                        <p:par>
                          <p:cTn id="109" fill="hold">
                            <p:stCondLst>
                              <p:cond delay="15000"/>
                            </p:stCondLst>
                            <p:childTnLst>
                              <p:par>
                                <p:cTn id="110" presetID="31" presetClass="entr" presetSubtype="0" fill="hold" grpId="0" nodeType="afterEffect">
                                  <p:stCondLst>
                                    <p:cond delay="0"/>
                                  </p:stCondLst>
                                  <p:childTnLst>
                                    <p:set>
                                      <p:cBhvr>
                                        <p:cTn id="111" dur="1" fill="hold">
                                          <p:stCondLst>
                                            <p:cond delay="0"/>
                                          </p:stCondLst>
                                        </p:cTn>
                                        <p:tgtEl>
                                          <p:spTgt spid="30"/>
                                        </p:tgtEl>
                                        <p:attrNameLst>
                                          <p:attrName>style.visibility</p:attrName>
                                        </p:attrNameLst>
                                      </p:cBhvr>
                                      <p:to>
                                        <p:strVal val="visible"/>
                                      </p:to>
                                    </p:set>
                                    <p:anim calcmode="lin" valueType="num">
                                      <p:cBhvr>
                                        <p:cTn id="112" dur="1000" fill="hold"/>
                                        <p:tgtEl>
                                          <p:spTgt spid="30"/>
                                        </p:tgtEl>
                                        <p:attrNameLst>
                                          <p:attrName>ppt_w</p:attrName>
                                        </p:attrNameLst>
                                      </p:cBhvr>
                                      <p:tavLst>
                                        <p:tav tm="0">
                                          <p:val>
                                            <p:fltVal val="0"/>
                                          </p:val>
                                        </p:tav>
                                        <p:tav tm="100000">
                                          <p:val>
                                            <p:strVal val="#ppt_w"/>
                                          </p:val>
                                        </p:tav>
                                      </p:tavLst>
                                    </p:anim>
                                    <p:anim calcmode="lin" valueType="num">
                                      <p:cBhvr>
                                        <p:cTn id="113" dur="1000" fill="hold"/>
                                        <p:tgtEl>
                                          <p:spTgt spid="30"/>
                                        </p:tgtEl>
                                        <p:attrNameLst>
                                          <p:attrName>ppt_h</p:attrName>
                                        </p:attrNameLst>
                                      </p:cBhvr>
                                      <p:tavLst>
                                        <p:tav tm="0">
                                          <p:val>
                                            <p:fltVal val="0"/>
                                          </p:val>
                                        </p:tav>
                                        <p:tav tm="100000">
                                          <p:val>
                                            <p:strVal val="#ppt_h"/>
                                          </p:val>
                                        </p:tav>
                                      </p:tavLst>
                                    </p:anim>
                                    <p:anim calcmode="lin" valueType="num">
                                      <p:cBhvr>
                                        <p:cTn id="114" dur="1000" fill="hold"/>
                                        <p:tgtEl>
                                          <p:spTgt spid="30"/>
                                        </p:tgtEl>
                                        <p:attrNameLst>
                                          <p:attrName>style.rotation</p:attrName>
                                        </p:attrNameLst>
                                      </p:cBhvr>
                                      <p:tavLst>
                                        <p:tav tm="0">
                                          <p:val>
                                            <p:fltVal val="90"/>
                                          </p:val>
                                        </p:tav>
                                        <p:tav tm="100000">
                                          <p:val>
                                            <p:fltVal val="0"/>
                                          </p:val>
                                        </p:tav>
                                      </p:tavLst>
                                    </p:anim>
                                    <p:animEffect transition="in" filter="fade">
                                      <p:cBhvr>
                                        <p:cTn id="115" dur="1000"/>
                                        <p:tgtEl>
                                          <p:spTgt spid="30"/>
                                        </p:tgtEl>
                                      </p:cBhvr>
                                    </p:animEffect>
                                  </p:childTnLst>
                                </p:cTn>
                              </p:par>
                            </p:childTnLst>
                          </p:cTn>
                        </p:par>
                        <p:par>
                          <p:cTn id="116" fill="hold">
                            <p:stCondLst>
                              <p:cond delay="16000"/>
                            </p:stCondLst>
                            <p:childTnLst>
                              <p:par>
                                <p:cTn id="117" presetID="31" presetClass="entr" presetSubtype="0" fill="hold" grpId="0" nodeType="afterEffect">
                                  <p:stCondLst>
                                    <p:cond delay="0"/>
                                  </p:stCondLst>
                                  <p:childTnLst>
                                    <p:set>
                                      <p:cBhvr>
                                        <p:cTn id="118" dur="1" fill="hold">
                                          <p:stCondLst>
                                            <p:cond delay="0"/>
                                          </p:stCondLst>
                                        </p:cTn>
                                        <p:tgtEl>
                                          <p:spTgt spid="14"/>
                                        </p:tgtEl>
                                        <p:attrNameLst>
                                          <p:attrName>style.visibility</p:attrName>
                                        </p:attrNameLst>
                                      </p:cBhvr>
                                      <p:to>
                                        <p:strVal val="visible"/>
                                      </p:to>
                                    </p:set>
                                    <p:anim calcmode="lin" valueType="num">
                                      <p:cBhvr>
                                        <p:cTn id="119" dur="1000" fill="hold"/>
                                        <p:tgtEl>
                                          <p:spTgt spid="14"/>
                                        </p:tgtEl>
                                        <p:attrNameLst>
                                          <p:attrName>ppt_w</p:attrName>
                                        </p:attrNameLst>
                                      </p:cBhvr>
                                      <p:tavLst>
                                        <p:tav tm="0">
                                          <p:val>
                                            <p:fltVal val="0"/>
                                          </p:val>
                                        </p:tav>
                                        <p:tav tm="100000">
                                          <p:val>
                                            <p:strVal val="#ppt_w"/>
                                          </p:val>
                                        </p:tav>
                                      </p:tavLst>
                                    </p:anim>
                                    <p:anim calcmode="lin" valueType="num">
                                      <p:cBhvr>
                                        <p:cTn id="120" dur="1000" fill="hold"/>
                                        <p:tgtEl>
                                          <p:spTgt spid="14"/>
                                        </p:tgtEl>
                                        <p:attrNameLst>
                                          <p:attrName>ppt_h</p:attrName>
                                        </p:attrNameLst>
                                      </p:cBhvr>
                                      <p:tavLst>
                                        <p:tav tm="0">
                                          <p:val>
                                            <p:fltVal val="0"/>
                                          </p:val>
                                        </p:tav>
                                        <p:tav tm="100000">
                                          <p:val>
                                            <p:strVal val="#ppt_h"/>
                                          </p:val>
                                        </p:tav>
                                      </p:tavLst>
                                    </p:anim>
                                    <p:anim calcmode="lin" valueType="num">
                                      <p:cBhvr>
                                        <p:cTn id="121" dur="1000" fill="hold"/>
                                        <p:tgtEl>
                                          <p:spTgt spid="14"/>
                                        </p:tgtEl>
                                        <p:attrNameLst>
                                          <p:attrName>style.rotation</p:attrName>
                                        </p:attrNameLst>
                                      </p:cBhvr>
                                      <p:tavLst>
                                        <p:tav tm="0">
                                          <p:val>
                                            <p:fltVal val="90"/>
                                          </p:val>
                                        </p:tav>
                                        <p:tav tm="100000">
                                          <p:val>
                                            <p:fltVal val="0"/>
                                          </p:val>
                                        </p:tav>
                                      </p:tavLst>
                                    </p:anim>
                                    <p:animEffect transition="in" filter="fade">
                                      <p:cBhvr>
                                        <p:cTn id="122" dur="1000"/>
                                        <p:tgtEl>
                                          <p:spTgt spid="14"/>
                                        </p:tgtEl>
                                      </p:cBhvr>
                                    </p:animEffect>
                                  </p:childTnLst>
                                </p:cTn>
                              </p:par>
                            </p:childTnLst>
                          </p:cTn>
                        </p:par>
                        <p:par>
                          <p:cTn id="123" fill="hold">
                            <p:stCondLst>
                              <p:cond delay="17000"/>
                            </p:stCondLst>
                            <p:childTnLst>
                              <p:par>
                                <p:cTn id="124" presetID="31" presetClass="entr" presetSubtype="0" fill="hold" grpId="0" nodeType="afterEffect">
                                  <p:stCondLst>
                                    <p:cond delay="0"/>
                                  </p:stCondLst>
                                  <p:childTnLst>
                                    <p:set>
                                      <p:cBhvr>
                                        <p:cTn id="125" dur="1" fill="hold">
                                          <p:stCondLst>
                                            <p:cond delay="0"/>
                                          </p:stCondLst>
                                        </p:cTn>
                                        <p:tgtEl>
                                          <p:spTgt spid="23"/>
                                        </p:tgtEl>
                                        <p:attrNameLst>
                                          <p:attrName>style.visibility</p:attrName>
                                        </p:attrNameLst>
                                      </p:cBhvr>
                                      <p:to>
                                        <p:strVal val="visible"/>
                                      </p:to>
                                    </p:set>
                                    <p:anim calcmode="lin" valueType="num">
                                      <p:cBhvr>
                                        <p:cTn id="126" dur="1000" fill="hold"/>
                                        <p:tgtEl>
                                          <p:spTgt spid="23"/>
                                        </p:tgtEl>
                                        <p:attrNameLst>
                                          <p:attrName>ppt_w</p:attrName>
                                        </p:attrNameLst>
                                      </p:cBhvr>
                                      <p:tavLst>
                                        <p:tav tm="0">
                                          <p:val>
                                            <p:fltVal val="0"/>
                                          </p:val>
                                        </p:tav>
                                        <p:tav tm="100000">
                                          <p:val>
                                            <p:strVal val="#ppt_w"/>
                                          </p:val>
                                        </p:tav>
                                      </p:tavLst>
                                    </p:anim>
                                    <p:anim calcmode="lin" valueType="num">
                                      <p:cBhvr>
                                        <p:cTn id="127" dur="1000" fill="hold"/>
                                        <p:tgtEl>
                                          <p:spTgt spid="23"/>
                                        </p:tgtEl>
                                        <p:attrNameLst>
                                          <p:attrName>ppt_h</p:attrName>
                                        </p:attrNameLst>
                                      </p:cBhvr>
                                      <p:tavLst>
                                        <p:tav tm="0">
                                          <p:val>
                                            <p:fltVal val="0"/>
                                          </p:val>
                                        </p:tav>
                                        <p:tav tm="100000">
                                          <p:val>
                                            <p:strVal val="#ppt_h"/>
                                          </p:val>
                                        </p:tav>
                                      </p:tavLst>
                                    </p:anim>
                                    <p:anim calcmode="lin" valueType="num">
                                      <p:cBhvr>
                                        <p:cTn id="128" dur="1000" fill="hold"/>
                                        <p:tgtEl>
                                          <p:spTgt spid="23"/>
                                        </p:tgtEl>
                                        <p:attrNameLst>
                                          <p:attrName>style.rotation</p:attrName>
                                        </p:attrNameLst>
                                      </p:cBhvr>
                                      <p:tavLst>
                                        <p:tav tm="0">
                                          <p:val>
                                            <p:fltVal val="90"/>
                                          </p:val>
                                        </p:tav>
                                        <p:tav tm="100000">
                                          <p:val>
                                            <p:fltVal val="0"/>
                                          </p:val>
                                        </p:tav>
                                      </p:tavLst>
                                    </p:anim>
                                    <p:animEffect transition="in" filter="fade">
                                      <p:cBhvr>
                                        <p:cTn id="129" dur="1000"/>
                                        <p:tgtEl>
                                          <p:spTgt spid="23"/>
                                        </p:tgtEl>
                                      </p:cBhvr>
                                    </p:animEffect>
                                  </p:childTnLst>
                                </p:cTn>
                              </p:par>
                            </p:childTnLst>
                          </p:cTn>
                        </p:par>
                        <p:par>
                          <p:cTn id="130" fill="hold">
                            <p:stCondLst>
                              <p:cond delay="18000"/>
                            </p:stCondLst>
                            <p:childTnLst>
                              <p:par>
                                <p:cTn id="131" presetID="31" presetClass="entr" presetSubtype="0" fill="hold" grpId="0" nodeType="afterEffect">
                                  <p:stCondLst>
                                    <p:cond delay="0"/>
                                  </p:stCondLst>
                                  <p:childTnLst>
                                    <p:set>
                                      <p:cBhvr>
                                        <p:cTn id="132" dur="1" fill="hold">
                                          <p:stCondLst>
                                            <p:cond delay="0"/>
                                          </p:stCondLst>
                                        </p:cTn>
                                        <p:tgtEl>
                                          <p:spTgt spid="19"/>
                                        </p:tgtEl>
                                        <p:attrNameLst>
                                          <p:attrName>style.visibility</p:attrName>
                                        </p:attrNameLst>
                                      </p:cBhvr>
                                      <p:to>
                                        <p:strVal val="visible"/>
                                      </p:to>
                                    </p:set>
                                    <p:anim calcmode="lin" valueType="num">
                                      <p:cBhvr>
                                        <p:cTn id="133" dur="1000" fill="hold"/>
                                        <p:tgtEl>
                                          <p:spTgt spid="19"/>
                                        </p:tgtEl>
                                        <p:attrNameLst>
                                          <p:attrName>ppt_w</p:attrName>
                                        </p:attrNameLst>
                                      </p:cBhvr>
                                      <p:tavLst>
                                        <p:tav tm="0">
                                          <p:val>
                                            <p:fltVal val="0"/>
                                          </p:val>
                                        </p:tav>
                                        <p:tav tm="100000">
                                          <p:val>
                                            <p:strVal val="#ppt_w"/>
                                          </p:val>
                                        </p:tav>
                                      </p:tavLst>
                                    </p:anim>
                                    <p:anim calcmode="lin" valueType="num">
                                      <p:cBhvr>
                                        <p:cTn id="134" dur="1000" fill="hold"/>
                                        <p:tgtEl>
                                          <p:spTgt spid="19"/>
                                        </p:tgtEl>
                                        <p:attrNameLst>
                                          <p:attrName>ppt_h</p:attrName>
                                        </p:attrNameLst>
                                      </p:cBhvr>
                                      <p:tavLst>
                                        <p:tav tm="0">
                                          <p:val>
                                            <p:fltVal val="0"/>
                                          </p:val>
                                        </p:tav>
                                        <p:tav tm="100000">
                                          <p:val>
                                            <p:strVal val="#ppt_h"/>
                                          </p:val>
                                        </p:tav>
                                      </p:tavLst>
                                    </p:anim>
                                    <p:anim calcmode="lin" valueType="num">
                                      <p:cBhvr>
                                        <p:cTn id="135" dur="1000" fill="hold"/>
                                        <p:tgtEl>
                                          <p:spTgt spid="19"/>
                                        </p:tgtEl>
                                        <p:attrNameLst>
                                          <p:attrName>style.rotation</p:attrName>
                                        </p:attrNameLst>
                                      </p:cBhvr>
                                      <p:tavLst>
                                        <p:tav tm="0">
                                          <p:val>
                                            <p:fltVal val="90"/>
                                          </p:val>
                                        </p:tav>
                                        <p:tav tm="100000">
                                          <p:val>
                                            <p:fltVal val="0"/>
                                          </p:val>
                                        </p:tav>
                                      </p:tavLst>
                                    </p:anim>
                                    <p:animEffect transition="in" filter="fade">
                                      <p:cBhvr>
                                        <p:cTn id="136" dur="1000"/>
                                        <p:tgtEl>
                                          <p:spTgt spid="19"/>
                                        </p:tgtEl>
                                      </p:cBhvr>
                                    </p:animEffect>
                                  </p:childTnLst>
                                </p:cTn>
                              </p:par>
                            </p:childTnLst>
                          </p:cTn>
                        </p:par>
                        <p:par>
                          <p:cTn id="137" fill="hold">
                            <p:stCondLst>
                              <p:cond delay="19000"/>
                            </p:stCondLst>
                            <p:childTnLst>
                              <p:par>
                                <p:cTn id="138" presetID="31" presetClass="entr" presetSubtype="0" fill="hold" grpId="0" nodeType="afterEffect">
                                  <p:stCondLst>
                                    <p:cond delay="0"/>
                                  </p:stCondLst>
                                  <p:childTnLst>
                                    <p:set>
                                      <p:cBhvr>
                                        <p:cTn id="139" dur="1" fill="hold">
                                          <p:stCondLst>
                                            <p:cond delay="0"/>
                                          </p:stCondLst>
                                        </p:cTn>
                                        <p:tgtEl>
                                          <p:spTgt spid="33"/>
                                        </p:tgtEl>
                                        <p:attrNameLst>
                                          <p:attrName>style.visibility</p:attrName>
                                        </p:attrNameLst>
                                      </p:cBhvr>
                                      <p:to>
                                        <p:strVal val="visible"/>
                                      </p:to>
                                    </p:set>
                                    <p:anim calcmode="lin" valueType="num">
                                      <p:cBhvr>
                                        <p:cTn id="140" dur="1000" fill="hold"/>
                                        <p:tgtEl>
                                          <p:spTgt spid="33"/>
                                        </p:tgtEl>
                                        <p:attrNameLst>
                                          <p:attrName>ppt_w</p:attrName>
                                        </p:attrNameLst>
                                      </p:cBhvr>
                                      <p:tavLst>
                                        <p:tav tm="0">
                                          <p:val>
                                            <p:fltVal val="0"/>
                                          </p:val>
                                        </p:tav>
                                        <p:tav tm="100000">
                                          <p:val>
                                            <p:strVal val="#ppt_w"/>
                                          </p:val>
                                        </p:tav>
                                      </p:tavLst>
                                    </p:anim>
                                    <p:anim calcmode="lin" valueType="num">
                                      <p:cBhvr>
                                        <p:cTn id="141" dur="1000" fill="hold"/>
                                        <p:tgtEl>
                                          <p:spTgt spid="33"/>
                                        </p:tgtEl>
                                        <p:attrNameLst>
                                          <p:attrName>ppt_h</p:attrName>
                                        </p:attrNameLst>
                                      </p:cBhvr>
                                      <p:tavLst>
                                        <p:tav tm="0">
                                          <p:val>
                                            <p:fltVal val="0"/>
                                          </p:val>
                                        </p:tav>
                                        <p:tav tm="100000">
                                          <p:val>
                                            <p:strVal val="#ppt_h"/>
                                          </p:val>
                                        </p:tav>
                                      </p:tavLst>
                                    </p:anim>
                                    <p:anim calcmode="lin" valueType="num">
                                      <p:cBhvr>
                                        <p:cTn id="142" dur="1000" fill="hold"/>
                                        <p:tgtEl>
                                          <p:spTgt spid="33"/>
                                        </p:tgtEl>
                                        <p:attrNameLst>
                                          <p:attrName>style.rotation</p:attrName>
                                        </p:attrNameLst>
                                      </p:cBhvr>
                                      <p:tavLst>
                                        <p:tav tm="0">
                                          <p:val>
                                            <p:fltVal val="90"/>
                                          </p:val>
                                        </p:tav>
                                        <p:tav tm="100000">
                                          <p:val>
                                            <p:fltVal val="0"/>
                                          </p:val>
                                        </p:tav>
                                      </p:tavLst>
                                    </p:anim>
                                    <p:animEffect transition="in" filter="fade">
                                      <p:cBhvr>
                                        <p:cTn id="143" dur="1000"/>
                                        <p:tgtEl>
                                          <p:spTgt spid="33"/>
                                        </p:tgtEl>
                                      </p:cBhvr>
                                    </p:animEffect>
                                  </p:childTnLst>
                                </p:cTn>
                              </p:par>
                            </p:childTnLst>
                          </p:cTn>
                        </p:par>
                        <p:par>
                          <p:cTn id="144" fill="hold">
                            <p:stCondLst>
                              <p:cond delay="20000"/>
                            </p:stCondLst>
                            <p:childTnLst>
                              <p:par>
                                <p:cTn id="145" presetID="31" presetClass="entr" presetSubtype="0" fill="hold" grpId="0" nodeType="afterEffect">
                                  <p:stCondLst>
                                    <p:cond delay="0"/>
                                  </p:stCondLst>
                                  <p:childTnLst>
                                    <p:set>
                                      <p:cBhvr>
                                        <p:cTn id="146" dur="1" fill="hold">
                                          <p:stCondLst>
                                            <p:cond delay="0"/>
                                          </p:stCondLst>
                                        </p:cTn>
                                        <p:tgtEl>
                                          <p:spTgt spid="8"/>
                                        </p:tgtEl>
                                        <p:attrNameLst>
                                          <p:attrName>style.visibility</p:attrName>
                                        </p:attrNameLst>
                                      </p:cBhvr>
                                      <p:to>
                                        <p:strVal val="visible"/>
                                      </p:to>
                                    </p:set>
                                    <p:anim calcmode="lin" valueType="num">
                                      <p:cBhvr>
                                        <p:cTn id="147" dur="1000" fill="hold"/>
                                        <p:tgtEl>
                                          <p:spTgt spid="8"/>
                                        </p:tgtEl>
                                        <p:attrNameLst>
                                          <p:attrName>ppt_w</p:attrName>
                                        </p:attrNameLst>
                                      </p:cBhvr>
                                      <p:tavLst>
                                        <p:tav tm="0">
                                          <p:val>
                                            <p:fltVal val="0"/>
                                          </p:val>
                                        </p:tav>
                                        <p:tav tm="100000">
                                          <p:val>
                                            <p:strVal val="#ppt_w"/>
                                          </p:val>
                                        </p:tav>
                                      </p:tavLst>
                                    </p:anim>
                                    <p:anim calcmode="lin" valueType="num">
                                      <p:cBhvr>
                                        <p:cTn id="148" dur="1000" fill="hold"/>
                                        <p:tgtEl>
                                          <p:spTgt spid="8"/>
                                        </p:tgtEl>
                                        <p:attrNameLst>
                                          <p:attrName>ppt_h</p:attrName>
                                        </p:attrNameLst>
                                      </p:cBhvr>
                                      <p:tavLst>
                                        <p:tav tm="0">
                                          <p:val>
                                            <p:fltVal val="0"/>
                                          </p:val>
                                        </p:tav>
                                        <p:tav tm="100000">
                                          <p:val>
                                            <p:strVal val="#ppt_h"/>
                                          </p:val>
                                        </p:tav>
                                      </p:tavLst>
                                    </p:anim>
                                    <p:anim calcmode="lin" valueType="num">
                                      <p:cBhvr>
                                        <p:cTn id="149" dur="1000" fill="hold"/>
                                        <p:tgtEl>
                                          <p:spTgt spid="8"/>
                                        </p:tgtEl>
                                        <p:attrNameLst>
                                          <p:attrName>style.rotation</p:attrName>
                                        </p:attrNameLst>
                                      </p:cBhvr>
                                      <p:tavLst>
                                        <p:tav tm="0">
                                          <p:val>
                                            <p:fltVal val="90"/>
                                          </p:val>
                                        </p:tav>
                                        <p:tav tm="100000">
                                          <p:val>
                                            <p:fltVal val="0"/>
                                          </p:val>
                                        </p:tav>
                                      </p:tavLst>
                                    </p:anim>
                                    <p:animEffect transition="in" filter="fade">
                                      <p:cBhvr>
                                        <p:cTn id="150" dur="1000"/>
                                        <p:tgtEl>
                                          <p:spTgt spid="8"/>
                                        </p:tgtEl>
                                      </p:cBhvr>
                                    </p:animEffect>
                                  </p:childTnLst>
                                </p:cTn>
                              </p:par>
                            </p:childTnLst>
                          </p:cTn>
                        </p:par>
                        <p:par>
                          <p:cTn id="151" fill="hold">
                            <p:stCondLst>
                              <p:cond delay="21000"/>
                            </p:stCondLst>
                            <p:childTnLst>
                              <p:par>
                                <p:cTn id="152" presetID="31" presetClass="entr" presetSubtype="0" fill="hold" grpId="0" nodeType="afterEffect">
                                  <p:stCondLst>
                                    <p:cond delay="0"/>
                                  </p:stCondLst>
                                  <p:childTnLst>
                                    <p:set>
                                      <p:cBhvr>
                                        <p:cTn id="153" dur="1" fill="hold">
                                          <p:stCondLst>
                                            <p:cond delay="0"/>
                                          </p:stCondLst>
                                        </p:cTn>
                                        <p:tgtEl>
                                          <p:spTgt spid="12"/>
                                        </p:tgtEl>
                                        <p:attrNameLst>
                                          <p:attrName>style.visibility</p:attrName>
                                        </p:attrNameLst>
                                      </p:cBhvr>
                                      <p:to>
                                        <p:strVal val="visible"/>
                                      </p:to>
                                    </p:set>
                                    <p:anim calcmode="lin" valueType="num">
                                      <p:cBhvr>
                                        <p:cTn id="154" dur="1000" fill="hold"/>
                                        <p:tgtEl>
                                          <p:spTgt spid="12"/>
                                        </p:tgtEl>
                                        <p:attrNameLst>
                                          <p:attrName>ppt_w</p:attrName>
                                        </p:attrNameLst>
                                      </p:cBhvr>
                                      <p:tavLst>
                                        <p:tav tm="0">
                                          <p:val>
                                            <p:fltVal val="0"/>
                                          </p:val>
                                        </p:tav>
                                        <p:tav tm="100000">
                                          <p:val>
                                            <p:strVal val="#ppt_w"/>
                                          </p:val>
                                        </p:tav>
                                      </p:tavLst>
                                    </p:anim>
                                    <p:anim calcmode="lin" valueType="num">
                                      <p:cBhvr>
                                        <p:cTn id="155" dur="1000" fill="hold"/>
                                        <p:tgtEl>
                                          <p:spTgt spid="12"/>
                                        </p:tgtEl>
                                        <p:attrNameLst>
                                          <p:attrName>ppt_h</p:attrName>
                                        </p:attrNameLst>
                                      </p:cBhvr>
                                      <p:tavLst>
                                        <p:tav tm="0">
                                          <p:val>
                                            <p:fltVal val="0"/>
                                          </p:val>
                                        </p:tav>
                                        <p:tav tm="100000">
                                          <p:val>
                                            <p:strVal val="#ppt_h"/>
                                          </p:val>
                                        </p:tav>
                                      </p:tavLst>
                                    </p:anim>
                                    <p:anim calcmode="lin" valueType="num">
                                      <p:cBhvr>
                                        <p:cTn id="156" dur="1000" fill="hold"/>
                                        <p:tgtEl>
                                          <p:spTgt spid="12"/>
                                        </p:tgtEl>
                                        <p:attrNameLst>
                                          <p:attrName>style.rotation</p:attrName>
                                        </p:attrNameLst>
                                      </p:cBhvr>
                                      <p:tavLst>
                                        <p:tav tm="0">
                                          <p:val>
                                            <p:fltVal val="90"/>
                                          </p:val>
                                        </p:tav>
                                        <p:tav tm="100000">
                                          <p:val>
                                            <p:fltVal val="0"/>
                                          </p:val>
                                        </p:tav>
                                      </p:tavLst>
                                    </p:anim>
                                    <p:animEffect transition="in" filter="fade">
                                      <p:cBhvr>
                                        <p:cTn id="157" dur="1000"/>
                                        <p:tgtEl>
                                          <p:spTgt spid="12"/>
                                        </p:tgtEl>
                                      </p:cBhvr>
                                    </p:animEffect>
                                  </p:childTnLst>
                                </p:cTn>
                              </p:par>
                            </p:childTnLst>
                          </p:cTn>
                        </p:par>
                        <p:par>
                          <p:cTn id="158" fill="hold">
                            <p:stCondLst>
                              <p:cond delay="22000"/>
                            </p:stCondLst>
                            <p:childTnLst>
                              <p:par>
                                <p:cTn id="159" presetID="31" presetClass="entr" presetSubtype="0" fill="hold" grpId="0" nodeType="afterEffect">
                                  <p:stCondLst>
                                    <p:cond delay="0"/>
                                  </p:stCondLst>
                                  <p:childTnLst>
                                    <p:set>
                                      <p:cBhvr>
                                        <p:cTn id="160" dur="1" fill="hold">
                                          <p:stCondLst>
                                            <p:cond delay="0"/>
                                          </p:stCondLst>
                                        </p:cTn>
                                        <p:tgtEl>
                                          <p:spTgt spid="9"/>
                                        </p:tgtEl>
                                        <p:attrNameLst>
                                          <p:attrName>style.visibility</p:attrName>
                                        </p:attrNameLst>
                                      </p:cBhvr>
                                      <p:to>
                                        <p:strVal val="visible"/>
                                      </p:to>
                                    </p:set>
                                    <p:anim calcmode="lin" valueType="num">
                                      <p:cBhvr>
                                        <p:cTn id="161" dur="1000" fill="hold"/>
                                        <p:tgtEl>
                                          <p:spTgt spid="9"/>
                                        </p:tgtEl>
                                        <p:attrNameLst>
                                          <p:attrName>ppt_w</p:attrName>
                                        </p:attrNameLst>
                                      </p:cBhvr>
                                      <p:tavLst>
                                        <p:tav tm="0">
                                          <p:val>
                                            <p:fltVal val="0"/>
                                          </p:val>
                                        </p:tav>
                                        <p:tav tm="100000">
                                          <p:val>
                                            <p:strVal val="#ppt_w"/>
                                          </p:val>
                                        </p:tav>
                                      </p:tavLst>
                                    </p:anim>
                                    <p:anim calcmode="lin" valueType="num">
                                      <p:cBhvr>
                                        <p:cTn id="162" dur="1000" fill="hold"/>
                                        <p:tgtEl>
                                          <p:spTgt spid="9"/>
                                        </p:tgtEl>
                                        <p:attrNameLst>
                                          <p:attrName>ppt_h</p:attrName>
                                        </p:attrNameLst>
                                      </p:cBhvr>
                                      <p:tavLst>
                                        <p:tav tm="0">
                                          <p:val>
                                            <p:fltVal val="0"/>
                                          </p:val>
                                        </p:tav>
                                        <p:tav tm="100000">
                                          <p:val>
                                            <p:strVal val="#ppt_h"/>
                                          </p:val>
                                        </p:tav>
                                      </p:tavLst>
                                    </p:anim>
                                    <p:anim calcmode="lin" valueType="num">
                                      <p:cBhvr>
                                        <p:cTn id="163" dur="1000" fill="hold"/>
                                        <p:tgtEl>
                                          <p:spTgt spid="9"/>
                                        </p:tgtEl>
                                        <p:attrNameLst>
                                          <p:attrName>style.rotation</p:attrName>
                                        </p:attrNameLst>
                                      </p:cBhvr>
                                      <p:tavLst>
                                        <p:tav tm="0">
                                          <p:val>
                                            <p:fltVal val="90"/>
                                          </p:val>
                                        </p:tav>
                                        <p:tav tm="100000">
                                          <p:val>
                                            <p:fltVal val="0"/>
                                          </p:val>
                                        </p:tav>
                                      </p:tavLst>
                                    </p:anim>
                                    <p:animEffect transition="in" filter="fade">
                                      <p:cBhvr>
                                        <p:cTn id="164" dur="1000"/>
                                        <p:tgtEl>
                                          <p:spTgt spid="9"/>
                                        </p:tgtEl>
                                      </p:cBhvr>
                                    </p:animEffect>
                                  </p:childTnLst>
                                </p:cTn>
                              </p:par>
                            </p:childTnLst>
                          </p:cTn>
                        </p:par>
                        <p:par>
                          <p:cTn id="165" fill="hold">
                            <p:stCondLst>
                              <p:cond delay="23000"/>
                            </p:stCondLst>
                            <p:childTnLst>
                              <p:par>
                                <p:cTn id="166" presetID="31" presetClass="entr" presetSubtype="0" fill="hold" grpId="0" nodeType="afterEffect">
                                  <p:stCondLst>
                                    <p:cond delay="0"/>
                                  </p:stCondLst>
                                  <p:childTnLst>
                                    <p:set>
                                      <p:cBhvr>
                                        <p:cTn id="167" dur="1" fill="hold">
                                          <p:stCondLst>
                                            <p:cond delay="0"/>
                                          </p:stCondLst>
                                        </p:cTn>
                                        <p:tgtEl>
                                          <p:spTgt spid="31"/>
                                        </p:tgtEl>
                                        <p:attrNameLst>
                                          <p:attrName>style.visibility</p:attrName>
                                        </p:attrNameLst>
                                      </p:cBhvr>
                                      <p:to>
                                        <p:strVal val="visible"/>
                                      </p:to>
                                    </p:set>
                                    <p:anim calcmode="lin" valueType="num">
                                      <p:cBhvr>
                                        <p:cTn id="168" dur="1000" fill="hold"/>
                                        <p:tgtEl>
                                          <p:spTgt spid="31"/>
                                        </p:tgtEl>
                                        <p:attrNameLst>
                                          <p:attrName>ppt_w</p:attrName>
                                        </p:attrNameLst>
                                      </p:cBhvr>
                                      <p:tavLst>
                                        <p:tav tm="0">
                                          <p:val>
                                            <p:fltVal val="0"/>
                                          </p:val>
                                        </p:tav>
                                        <p:tav tm="100000">
                                          <p:val>
                                            <p:strVal val="#ppt_w"/>
                                          </p:val>
                                        </p:tav>
                                      </p:tavLst>
                                    </p:anim>
                                    <p:anim calcmode="lin" valueType="num">
                                      <p:cBhvr>
                                        <p:cTn id="169" dur="1000" fill="hold"/>
                                        <p:tgtEl>
                                          <p:spTgt spid="31"/>
                                        </p:tgtEl>
                                        <p:attrNameLst>
                                          <p:attrName>ppt_h</p:attrName>
                                        </p:attrNameLst>
                                      </p:cBhvr>
                                      <p:tavLst>
                                        <p:tav tm="0">
                                          <p:val>
                                            <p:fltVal val="0"/>
                                          </p:val>
                                        </p:tav>
                                        <p:tav tm="100000">
                                          <p:val>
                                            <p:strVal val="#ppt_h"/>
                                          </p:val>
                                        </p:tav>
                                      </p:tavLst>
                                    </p:anim>
                                    <p:anim calcmode="lin" valueType="num">
                                      <p:cBhvr>
                                        <p:cTn id="170" dur="1000" fill="hold"/>
                                        <p:tgtEl>
                                          <p:spTgt spid="31"/>
                                        </p:tgtEl>
                                        <p:attrNameLst>
                                          <p:attrName>style.rotation</p:attrName>
                                        </p:attrNameLst>
                                      </p:cBhvr>
                                      <p:tavLst>
                                        <p:tav tm="0">
                                          <p:val>
                                            <p:fltVal val="90"/>
                                          </p:val>
                                        </p:tav>
                                        <p:tav tm="100000">
                                          <p:val>
                                            <p:fltVal val="0"/>
                                          </p:val>
                                        </p:tav>
                                      </p:tavLst>
                                    </p:anim>
                                    <p:animEffect transition="in" filter="fade">
                                      <p:cBhvr>
                                        <p:cTn id="171" dur="1000"/>
                                        <p:tgtEl>
                                          <p:spTgt spid="31"/>
                                        </p:tgtEl>
                                      </p:cBhvr>
                                    </p:animEffect>
                                  </p:childTnLst>
                                </p:cTn>
                              </p:par>
                            </p:childTnLst>
                          </p:cTn>
                        </p:par>
                        <p:par>
                          <p:cTn id="172" fill="hold">
                            <p:stCondLst>
                              <p:cond delay="24000"/>
                            </p:stCondLst>
                            <p:childTnLst>
                              <p:par>
                                <p:cTn id="173" presetID="31" presetClass="entr" presetSubtype="0" fill="hold" grpId="0" nodeType="afterEffect">
                                  <p:stCondLst>
                                    <p:cond delay="0"/>
                                  </p:stCondLst>
                                  <p:childTnLst>
                                    <p:set>
                                      <p:cBhvr>
                                        <p:cTn id="174" dur="1" fill="hold">
                                          <p:stCondLst>
                                            <p:cond delay="0"/>
                                          </p:stCondLst>
                                        </p:cTn>
                                        <p:tgtEl>
                                          <p:spTgt spid="18"/>
                                        </p:tgtEl>
                                        <p:attrNameLst>
                                          <p:attrName>style.visibility</p:attrName>
                                        </p:attrNameLst>
                                      </p:cBhvr>
                                      <p:to>
                                        <p:strVal val="visible"/>
                                      </p:to>
                                    </p:set>
                                    <p:anim calcmode="lin" valueType="num">
                                      <p:cBhvr>
                                        <p:cTn id="175" dur="1000" fill="hold"/>
                                        <p:tgtEl>
                                          <p:spTgt spid="18"/>
                                        </p:tgtEl>
                                        <p:attrNameLst>
                                          <p:attrName>ppt_w</p:attrName>
                                        </p:attrNameLst>
                                      </p:cBhvr>
                                      <p:tavLst>
                                        <p:tav tm="0">
                                          <p:val>
                                            <p:fltVal val="0"/>
                                          </p:val>
                                        </p:tav>
                                        <p:tav tm="100000">
                                          <p:val>
                                            <p:strVal val="#ppt_w"/>
                                          </p:val>
                                        </p:tav>
                                      </p:tavLst>
                                    </p:anim>
                                    <p:anim calcmode="lin" valueType="num">
                                      <p:cBhvr>
                                        <p:cTn id="176" dur="1000" fill="hold"/>
                                        <p:tgtEl>
                                          <p:spTgt spid="18"/>
                                        </p:tgtEl>
                                        <p:attrNameLst>
                                          <p:attrName>ppt_h</p:attrName>
                                        </p:attrNameLst>
                                      </p:cBhvr>
                                      <p:tavLst>
                                        <p:tav tm="0">
                                          <p:val>
                                            <p:fltVal val="0"/>
                                          </p:val>
                                        </p:tav>
                                        <p:tav tm="100000">
                                          <p:val>
                                            <p:strVal val="#ppt_h"/>
                                          </p:val>
                                        </p:tav>
                                      </p:tavLst>
                                    </p:anim>
                                    <p:anim calcmode="lin" valueType="num">
                                      <p:cBhvr>
                                        <p:cTn id="177" dur="1000" fill="hold"/>
                                        <p:tgtEl>
                                          <p:spTgt spid="18"/>
                                        </p:tgtEl>
                                        <p:attrNameLst>
                                          <p:attrName>style.rotation</p:attrName>
                                        </p:attrNameLst>
                                      </p:cBhvr>
                                      <p:tavLst>
                                        <p:tav tm="0">
                                          <p:val>
                                            <p:fltVal val="90"/>
                                          </p:val>
                                        </p:tav>
                                        <p:tav tm="100000">
                                          <p:val>
                                            <p:fltVal val="0"/>
                                          </p:val>
                                        </p:tav>
                                      </p:tavLst>
                                    </p:anim>
                                    <p:animEffect transition="in" filter="fade">
                                      <p:cBhvr>
                                        <p:cTn id="178" dur="1000"/>
                                        <p:tgtEl>
                                          <p:spTgt spid="18"/>
                                        </p:tgtEl>
                                      </p:cBhvr>
                                    </p:animEffect>
                                  </p:childTnLst>
                                </p:cTn>
                              </p:par>
                            </p:childTnLst>
                          </p:cTn>
                        </p:par>
                        <p:par>
                          <p:cTn id="179" fill="hold">
                            <p:stCondLst>
                              <p:cond delay="25000"/>
                            </p:stCondLst>
                            <p:childTnLst>
                              <p:par>
                                <p:cTn id="180" presetID="31" presetClass="entr" presetSubtype="0" fill="hold" grpId="0" nodeType="afterEffect">
                                  <p:stCondLst>
                                    <p:cond delay="0"/>
                                  </p:stCondLst>
                                  <p:childTnLst>
                                    <p:set>
                                      <p:cBhvr>
                                        <p:cTn id="181" dur="1" fill="hold">
                                          <p:stCondLst>
                                            <p:cond delay="0"/>
                                          </p:stCondLst>
                                        </p:cTn>
                                        <p:tgtEl>
                                          <p:spTgt spid="26"/>
                                        </p:tgtEl>
                                        <p:attrNameLst>
                                          <p:attrName>style.visibility</p:attrName>
                                        </p:attrNameLst>
                                      </p:cBhvr>
                                      <p:to>
                                        <p:strVal val="visible"/>
                                      </p:to>
                                    </p:set>
                                    <p:anim calcmode="lin" valueType="num">
                                      <p:cBhvr>
                                        <p:cTn id="182" dur="1000" fill="hold"/>
                                        <p:tgtEl>
                                          <p:spTgt spid="26"/>
                                        </p:tgtEl>
                                        <p:attrNameLst>
                                          <p:attrName>ppt_w</p:attrName>
                                        </p:attrNameLst>
                                      </p:cBhvr>
                                      <p:tavLst>
                                        <p:tav tm="0">
                                          <p:val>
                                            <p:fltVal val="0"/>
                                          </p:val>
                                        </p:tav>
                                        <p:tav tm="100000">
                                          <p:val>
                                            <p:strVal val="#ppt_w"/>
                                          </p:val>
                                        </p:tav>
                                      </p:tavLst>
                                    </p:anim>
                                    <p:anim calcmode="lin" valueType="num">
                                      <p:cBhvr>
                                        <p:cTn id="183" dur="1000" fill="hold"/>
                                        <p:tgtEl>
                                          <p:spTgt spid="26"/>
                                        </p:tgtEl>
                                        <p:attrNameLst>
                                          <p:attrName>ppt_h</p:attrName>
                                        </p:attrNameLst>
                                      </p:cBhvr>
                                      <p:tavLst>
                                        <p:tav tm="0">
                                          <p:val>
                                            <p:fltVal val="0"/>
                                          </p:val>
                                        </p:tav>
                                        <p:tav tm="100000">
                                          <p:val>
                                            <p:strVal val="#ppt_h"/>
                                          </p:val>
                                        </p:tav>
                                      </p:tavLst>
                                    </p:anim>
                                    <p:anim calcmode="lin" valueType="num">
                                      <p:cBhvr>
                                        <p:cTn id="184" dur="1000" fill="hold"/>
                                        <p:tgtEl>
                                          <p:spTgt spid="26"/>
                                        </p:tgtEl>
                                        <p:attrNameLst>
                                          <p:attrName>style.rotation</p:attrName>
                                        </p:attrNameLst>
                                      </p:cBhvr>
                                      <p:tavLst>
                                        <p:tav tm="0">
                                          <p:val>
                                            <p:fltVal val="90"/>
                                          </p:val>
                                        </p:tav>
                                        <p:tav tm="100000">
                                          <p:val>
                                            <p:fltVal val="0"/>
                                          </p:val>
                                        </p:tav>
                                      </p:tavLst>
                                    </p:anim>
                                    <p:animEffect transition="in" filter="fade">
                                      <p:cBhvr>
                                        <p:cTn id="185" dur="1000"/>
                                        <p:tgtEl>
                                          <p:spTgt spid="26"/>
                                        </p:tgtEl>
                                      </p:cBhvr>
                                    </p:animEffect>
                                  </p:childTnLst>
                                </p:cTn>
                              </p:par>
                            </p:childTnLst>
                          </p:cTn>
                        </p:par>
                        <p:par>
                          <p:cTn id="186" fill="hold">
                            <p:stCondLst>
                              <p:cond delay="26000"/>
                            </p:stCondLst>
                            <p:childTnLst>
                              <p:par>
                                <p:cTn id="187" presetID="31" presetClass="entr" presetSubtype="0" fill="hold" grpId="0" nodeType="afterEffect">
                                  <p:stCondLst>
                                    <p:cond delay="0"/>
                                  </p:stCondLst>
                                  <p:childTnLst>
                                    <p:set>
                                      <p:cBhvr>
                                        <p:cTn id="188" dur="1" fill="hold">
                                          <p:stCondLst>
                                            <p:cond delay="0"/>
                                          </p:stCondLst>
                                        </p:cTn>
                                        <p:tgtEl>
                                          <p:spTgt spid="11"/>
                                        </p:tgtEl>
                                        <p:attrNameLst>
                                          <p:attrName>style.visibility</p:attrName>
                                        </p:attrNameLst>
                                      </p:cBhvr>
                                      <p:to>
                                        <p:strVal val="visible"/>
                                      </p:to>
                                    </p:set>
                                    <p:anim calcmode="lin" valueType="num">
                                      <p:cBhvr>
                                        <p:cTn id="189" dur="1000" fill="hold"/>
                                        <p:tgtEl>
                                          <p:spTgt spid="11"/>
                                        </p:tgtEl>
                                        <p:attrNameLst>
                                          <p:attrName>ppt_w</p:attrName>
                                        </p:attrNameLst>
                                      </p:cBhvr>
                                      <p:tavLst>
                                        <p:tav tm="0">
                                          <p:val>
                                            <p:fltVal val="0"/>
                                          </p:val>
                                        </p:tav>
                                        <p:tav tm="100000">
                                          <p:val>
                                            <p:strVal val="#ppt_w"/>
                                          </p:val>
                                        </p:tav>
                                      </p:tavLst>
                                    </p:anim>
                                    <p:anim calcmode="lin" valueType="num">
                                      <p:cBhvr>
                                        <p:cTn id="190" dur="1000" fill="hold"/>
                                        <p:tgtEl>
                                          <p:spTgt spid="11"/>
                                        </p:tgtEl>
                                        <p:attrNameLst>
                                          <p:attrName>ppt_h</p:attrName>
                                        </p:attrNameLst>
                                      </p:cBhvr>
                                      <p:tavLst>
                                        <p:tav tm="0">
                                          <p:val>
                                            <p:fltVal val="0"/>
                                          </p:val>
                                        </p:tav>
                                        <p:tav tm="100000">
                                          <p:val>
                                            <p:strVal val="#ppt_h"/>
                                          </p:val>
                                        </p:tav>
                                      </p:tavLst>
                                    </p:anim>
                                    <p:anim calcmode="lin" valueType="num">
                                      <p:cBhvr>
                                        <p:cTn id="191" dur="1000" fill="hold"/>
                                        <p:tgtEl>
                                          <p:spTgt spid="11"/>
                                        </p:tgtEl>
                                        <p:attrNameLst>
                                          <p:attrName>style.rotation</p:attrName>
                                        </p:attrNameLst>
                                      </p:cBhvr>
                                      <p:tavLst>
                                        <p:tav tm="0">
                                          <p:val>
                                            <p:fltVal val="90"/>
                                          </p:val>
                                        </p:tav>
                                        <p:tav tm="100000">
                                          <p:val>
                                            <p:fltVal val="0"/>
                                          </p:val>
                                        </p:tav>
                                      </p:tavLst>
                                    </p:anim>
                                    <p:animEffect transition="in" filter="fade">
                                      <p:cBhvr>
                                        <p:cTn id="192" dur="1000"/>
                                        <p:tgtEl>
                                          <p:spTgt spid="11"/>
                                        </p:tgtEl>
                                      </p:cBhvr>
                                    </p:animEffect>
                                  </p:childTnLst>
                                </p:cTn>
                              </p:par>
                            </p:childTnLst>
                          </p:cTn>
                        </p:par>
                        <p:par>
                          <p:cTn id="193" fill="hold">
                            <p:stCondLst>
                              <p:cond delay="27000"/>
                            </p:stCondLst>
                            <p:childTnLst>
                              <p:par>
                                <p:cTn id="194" presetID="31" presetClass="entr" presetSubtype="0" fill="hold" grpId="0" nodeType="afterEffect">
                                  <p:stCondLst>
                                    <p:cond delay="0"/>
                                  </p:stCondLst>
                                  <p:childTnLst>
                                    <p:set>
                                      <p:cBhvr>
                                        <p:cTn id="195" dur="1" fill="hold">
                                          <p:stCondLst>
                                            <p:cond delay="0"/>
                                          </p:stCondLst>
                                        </p:cTn>
                                        <p:tgtEl>
                                          <p:spTgt spid="43"/>
                                        </p:tgtEl>
                                        <p:attrNameLst>
                                          <p:attrName>style.visibility</p:attrName>
                                        </p:attrNameLst>
                                      </p:cBhvr>
                                      <p:to>
                                        <p:strVal val="visible"/>
                                      </p:to>
                                    </p:set>
                                    <p:anim calcmode="lin" valueType="num">
                                      <p:cBhvr>
                                        <p:cTn id="196" dur="1000" fill="hold"/>
                                        <p:tgtEl>
                                          <p:spTgt spid="43"/>
                                        </p:tgtEl>
                                        <p:attrNameLst>
                                          <p:attrName>ppt_w</p:attrName>
                                        </p:attrNameLst>
                                      </p:cBhvr>
                                      <p:tavLst>
                                        <p:tav tm="0">
                                          <p:val>
                                            <p:fltVal val="0"/>
                                          </p:val>
                                        </p:tav>
                                        <p:tav tm="100000">
                                          <p:val>
                                            <p:strVal val="#ppt_w"/>
                                          </p:val>
                                        </p:tav>
                                      </p:tavLst>
                                    </p:anim>
                                    <p:anim calcmode="lin" valueType="num">
                                      <p:cBhvr>
                                        <p:cTn id="197" dur="1000" fill="hold"/>
                                        <p:tgtEl>
                                          <p:spTgt spid="43"/>
                                        </p:tgtEl>
                                        <p:attrNameLst>
                                          <p:attrName>ppt_h</p:attrName>
                                        </p:attrNameLst>
                                      </p:cBhvr>
                                      <p:tavLst>
                                        <p:tav tm="0">
                                          <p:val>
                                            <p:fltVal val="0"/>
                                          </p:val>
                                        </p:tav>
                                        <p:tav tm="100000">
                                          <p:val>
                                            <p:strVal val="#ppt_h"/>
                                          </p:val>
                                        </p:tav>
                                      </p:tavLst>
                                    </p:anim>
                                    <p:anim calcmode="lin" valueType="num">
                                      <p:cBhvr>
                                        <p:cTn id="198" dur="1000" fill="hold"/>
                                        <p:tgtEl>
                                          <p:spTgt spid="43"/>
                                        </p:tgtEl>
                                        <p:attrNameLst>
                                          <p:attrName>style.rotation</p:attrName>
                                        </p:attrNameLst>
                                      </p:cBhvr>
                                      <p:tavLst>
                                        <p:tav tm="0">
                                          <p:val>
                                            <p:fltVal val="90"/>
                                          </p:val>
                                        </p:tav>
                                        <p:tav tm="100000">
                                          <p:val>
                                            <p:fltVal val="0"/>
                                          </p:val>
                                        </p:tav>
                                      </p:tavLst>
                                    </p:anim>
                                    <p:animEffect transition="in" filter="fade">
                                      <p:cBhvr>
                                        <p:cTn id="199" dur="1000"/>
                                        <p:tgtEl>
                                          <p:spTgt spid="43"/>
                                        </p:tgtEl>
                                      </p:cBhvr>
                                    </p:animEffect>
                                  </p:childTnLst>
                                </p:cTn>
                              </p:par>
                            </p:childTnLst>
                          </p:cTn>
                        </p:par>
                        <p:par>
                          <p:cTn id="200" fill="hold">
                            <p:stCondLst>
                              <p:cond delay="28000"/>
                            </p:stCondLst>
                            <p:childTnLst>
                              <p:par>
                                <p:cTn id="201" presetID="31" presetClass="entr" presetSubtype="0" fill="hold" grpId="0" nodeType="afterEffect">
                                  <p:stCondLst>
                                    <p:cond delay="0"/>
                                  </p:stCondLst>
                                  <p:childTnLst>
                                    <p:set>
                                      <p:cBhvr>
                                        <p:cTn id="202" dur="1" fill="hold">
                                          <p:stCondLst>
                                            <p:cond delay="0"/>
                                          </p:stCondLst>
                                        </p:cTn>
                                        <p:tgtEl>
                                          <p:spTgt spid="21"/>
                                        </p:tgtEl>
                                        <p:attrNameLst>
                                          <p:attrName>style.visibility</p:attrName>
                                        </p:attrNameLst>
                                      </p:cBhvr>
                                      <p:to>
                                        <p:strVal val="visible"/>
                                      </p:to>
                                    </p:set>
                                    <p:anim calcmode="lin" valueType="num">
                                      <p:cBhvr>
                                        <p:cTn id="203" dur="1000" fill="hold"/>
                                        <p:tgtEl>
                                          <p:spTgt spid="21"/>
                                        </p:tgtEl>
                                        <p:attrNameLst>
                                          <p:attrName>ppt_w</p:attrName>
                                        </p:attrNameLst>
                                      </p:cBhvr>
                                      <p:tavLst>
                                        <p:tav tm="0">
                                          <p:val>
                                            <p:fltVal val="0"/>
                                          </p:val>
                                        </p:tav>
                                        <p:tav tm="100000">
                                          <p:val>
                                            <p:strVal val="#ppt_w"/>
                                          </p:val>
                                        </p:tav>
                                      </p:tavLst>
                                    </p:anim>
                                    <p:anim calcmode="lin" valueType="num">
                                      <p:cBhvr>
                                        <p:cTn id="204" dur="1000" fill="hold"/>
                                        <p:tgtEl>
                                          <p:spTgt spid="21"/>
                                        </p:tgtEl>
                                        <p:attrNameLst>
                                          <p:attrName>ppt_h</p:attrName>
                                        </p:attrNameLst>
                                      </p:cBhvr>
                                      <p:tavLst>
                                        <p:tav tm="0">
                                          <p:val>
                                            <p:fltVal val="0"/>
                                          </p:val>
                                        </p:tav>
                                        <p:tav tm="100000">
                                          <p:val>
                                            <p:strVal val="#ppt_h"/>
                                          </p:val>
                                        </p:tav>
                                      </p:tavLst>
                                    </p:anim>
                                    <p:anim calcmode="lin" valueType="num">
                                      <p:cBhvr>
                                        <p:cTn id="205" dur="1000" fill="hold"/>
                                        <p:tgtEl>
                                          <p:spTgt spid="21"/>
                                        </p:tgtEl>
                                        <p:attrNameLst>
                                          <p:attrName>style.rotation</p:attrName>
                                        </p:attrNameLst>
                                      </p:cBhvr>
                                      <p:tavLst>
                                        <p:tav tm="0">
                                          <p:val>
                                            <p:fltVal val="90"/>
                                          </p:val>
                                        </p:tav>
                                        <p:tav tm="100000">
                                          <p:val>
                                            <p:fltVal val="0"/>
                                          </p:val>
                                        </p:tav>
                                      </p:tavLst>
                                    </p:anim>
                                    <p:animEffect transition="in" filter="fade">
                                      <p:cBhvr>
                                        <p:cTn id="206" dur="1000"/>
                                        <p:tgtEl>
                                          <p:spTgt spid="21"/>
                                        </p:tgtEl>
                                      </p:cBhvr>
                                    </p:animEffect>
                                  </p:childTnLst>
                                </p:cTn>
                              </p:par>
                            </p:childTnLst>
                          </p:cTn>
                        </p:par>
                        <p:par>
                          <p:cTn id="207" fill="hold">
                            <p:stCondLst>
                              <p:cond delay="29000"/>
                            </p:stCondLst>
                            <p:childTnLst>
                              <p:par>
                                <p:cTn id="208" presetID="31" presetClass="entr" presetSubtype="0" fill="hold" grpId="0" nodeType="afterEffect">
                                  <p:stCondLst>
                                    <p:cond delay="0"/>
                                  </p:stCondLst>
                                  <p:childTnLst>
                                    <p:set>
                                      <p:cBhvr>
                                        <p:cTn id="209" dur="1" fill="hold">
                                          <p:stCondLst>
                                            <p:cond delay="0"/>
                                          </p:stCondLst>
                                        </p:cTn>
                                        <p:tgtEl>
                                          <p:spTgt spid="39"/>
                                        </p:tgtEl>
                                        <p:attrNameLst>
                                          <p:attrName>style.visibility</p:attrName>
                                        </p:attrNameLst>
                                      </p:cBhvr>
                                      <p:to>
                                        <p:strVal val="visible"/>
                                      </p:to>
                                    </p:set>
                                    <p:anim calcmode="lin" valueType="num">
                                      <p:cBhvr>
                                        <p:cTn id="210" dur="1000" fill="hold"/>
                                        <p:tgtEl>
                                          <p:spTgt spid="39"/>
                                        </p:tgtEl>
                                        <p:attrNameLst>
                                          <p:attrName>ppt_w</p:attrName>
                                        </p:attrNameLst>
                                      </p:cBhvr>
                                      <p:tavLst>
                                        <p:tav tm="0">
                                          <p:val>
                                            <p:fltVal val="0"/>
                                          </p:val>
                                        </p:tav>
                                        <p:tav tm="100000">
                                          <p:val>
                                            <p:strVal val="#ppt_w"/>
                                          </p:val>
                                        </p:tav>
                                      </p:tavLst>
                                    </p:anim>
                                    <p:anim calcmode="lin" valueType="num">
                                      <p:cBhvr>
                                        <p:cTn id="211" dur="1000" fill="hold"/>
                                        <p:tgtEl>
                                          <p:spTgt spid="39"/>
                                        </p:tgtEl>
                                        <p:attrNameLst>
                                          <p:attrName>ppt_h</p:attrName>
                                        </p:attrNameLst>
                                      </p:cBhvr>
                                      <p:tavLst>
                                        <p:tav tm="0">
                                          <p:val>
                                            <p:fltVal val="0"/>
                                          </p:val>
                                        </p:tav>
                                        <p:tav tm="100000">
                                          <p:val>
                                            <p:strVal val="#ppt_h"/>
                                          </p:val>
                                        </p:tav>
                                      </p:tavLst>
                                    </p:anim>
                                    <p:anim calcmode="lin" valueType="num">
                                      <p:cBhvr>
                                        <p:cTn id="212" dur="1000" fill="hold"/>
                                        <p:tgtEl>
                                          <p:spTgt spid="39"/>
                                        </p:tgtEl>
                                        <p:attrNameLst>
                                          <p:attrName>style.rotation</p:attrName>
                                        </p:attrNameLst>
                                      </p:cBhvr>
                                      <p:tavLst>
                                        <p:tav tm="0">
                                          <p:val>
                                            <p:fltVal val="90"/>
                                          </p:val>
                                        </p:tav>
                                        <p:tav tm="100000">
                                          <p:val>
                                            <p:fltVal val="0"/>
                                          </p:val>
                                        </p:tav>
                                      </p:tavLst>
                                    </p:anim>
                                    <p:animEffect transition="in" filter="fade">
                                      <p:cBhvr>
                                        <p:cTn id="213" dur="1000"/>
                                        <p:tgtEl>
                                          <p:spTgt spid="39"/>
                                        </p:tgtEl>
                                      </p:cBhvr>
                                    </p:animEffect>
                                  </p:childTnLst>
                                </p:cTn>
                              </p:par>
                            </p:childTnLst>
                          </p:cTn>
                        </p:par>
                        <p:par>
                          <p:cTn id="214" fill="hold">
                            <p:stCondLst>
                              <p:cond delay="30000"/>
                            </p:stCondLst>
                            <p:childTnLst>
                              <p:par>
                                <p:cTn id="215" presetID="31" presetClass="entr" presetSubtype="0" fill="hold" grpId="0" nodeType="afterEffect">
                                  <p:stCondLst>
                                    <p:cond delay="0"/>
                                  </p:stCondLst>
                                  <p:childTnLst>
                                    <p:set>
                                      <p:cBhvr>
                                        <p:cTn id="216" dur="1" fill="hold">
                                          <p:stCondLst>
                                            <p:cond delay="0"/>
                                          </p:stCondLst>
                                        </p:cTn>
                                        <p:tgtEl>
                                          <p:spTgt spid="20"/>
                                        </p:tgtEl>
                                        <p:attrNameLst>
                                          <p:attrName>style.visibility</p:attrName>
                                        </p:attrNameLst>
                                      </p:cBhvr>
                                      <p:to>
                                        <p:strVal val="visible"/>
                                      </p:to>
                                    </p:set>
                                    <p:anim calcmode="lin" valueType="num">
                                      <p:cBhvr>
                                        <p:cTn id="217" dur="1000" fill="hold"/>
                                        <p:tgtEl>
                                          <p:spTgt spid="20"/>
                                        </p:tgtEl>
                                        <p:attrNameLst>
                                          <p:attrName>ppt_w</p:attrName>
                                        </p:attrNameLst>
                                      </p:cBhvr>
                                      <p:tavLst>
                                        <p:tav tm="0">
                                          <p:val>
                                            <p:fltVal val="0"/>
                                          </p:val>
                                        </p:tav>
                                        <p:tav tm="100000">
                                          <p:val>
                                            <p:strVal val="#ppt_w"/>
                                          </p:val>
                                        </p:tav>
                                      </p:tavLst>
                                    </p:anim>
                                    <p:anim calcmode="lin" valueType="num">
                                      <p:cBhvr>
                                        <p:cTn id="218" dur="1000" fill="hold"/>
                                        <p:tgtEl>
                                          <p:spTgt spid="20"/>
                                        </p:tgtEl>
                                        <p:attrNameLst>
                                          <p:attrName>ppt_h</p:attrName>
                                        </p:attrNameLst>
                                      </p:cBhvr>
                                      <p:tavLst>
                                        <p:tav tm="0">
                                          <p:val>
                                            <p:fltVal val="0"/>
                                          </p:val>
                                        </p:tav>
                                        <p:tav tm="100000">
                                          <p:val>
                                            <p:strVal val="#ppt_h"/>
                                          </p:val>
                                        </p:tav>
                                      </p:tavLst>
                                    </p:anim>
                                    <p:anim calcmode="lin" valueType="num">
                                      <p:cBhvr>
                                        <p:cTn id="219" dur="1000" fill="hold"/>
                                        <p:tgtEl>
                                          <p:spTgt spid="20"/>
                                        </p:tgtEl>
                                        <p:attrNameLst>
                                          <p:attrName>style.rotation</p:attrName>
                                        </p:attrNameLst>
                                      </p:cBhvr>
                                      <p:tavLst>
                                        <p:tav tm="0">
                                          <p:val>
                                            <p:fltVal val="90"/>
                                          </p:val>
                                        </p:tav>
                                        <p:tav tm="100000">
                                          <p:val>
                                            <p:fltVal val="0"/>
                                          </p:val>
                                        </p:tav>
                                      </p:tavLst>
                                    </p:anim>
                                    <p:animEffect transition="in" filter="fade">
                                      <p:cBhvr>
                                        <p:cTn id="220" dur="1000"/>
                                        <p:tgtEl>
                                          <p:spTgt spid="20"/>
                                        </p:tgtEl>
                                      </p:cBhvr>
                                    </p:animEffect>
                                  </p:childTnLst>
                                </p:cTn>
                              </p:par>
                            </p:childTnLst>
                          </p:cTn>
                        </p:par>
                        <p:par>
                          <p:cTn id="221" fill="hold">
                            <p:stCondLst>
                              <p:cond delay="31000"/>
                            </p:stCondLst>
                            <p:childTnLst>
                              <p:par>
                                <p:cTn id="222" presetID="31" presetClass="entr" presetSubtype="0" fill="hold" grpId="0" nodeType="afterEffect">
                                  <p:stCondLst>
                                    <p:cond delay="0"/>
                                  </p:stCondLst>
                                  <p:childTnLst>
                                    <p:set>
                                      <p:cBhvr>
                                        <p:cTn id="223" dur="1" fill="hold">
                                          <p:stCondLst>
                                            <p:cond delay="0"/>
                                          </p:stCondLst>
                                        </p:cTn>
                                        <p:tgtEl>
                                          <p:spTgt spid="17"/>
                                        </p:tgtEl>
                                        <p:attrNameLst>
                                          <p:attrName>style.visibility</p:attrName>
                                        </p:attrNameLst>
                                      </p:cBhvr>
                                      <p:to>
                                        <p:strVal val="visible"/>
                                      </p:to>
                                    </p:set>
                                    <p:anim calcmode="lin" valueType="num">
                                      <p:cBhvr>
                                        <p:cTn id="224" dur="1000" fill="hold"/>
                                        <p:tgtEl>
                                          <p:spTgt spid="17"/>
                                        </p:tgtEl>
                                        <p:attrNameLst>
                                          <p:attrName>ppt_w</p:attrName>
                                        </p:attrNameLst>
                                      </p:cBhvr>
                                      <p:tavLst>
                                        <p:tav tm="0">
                                          <p:val>
                                            <p:fltVal val="0"/>
                                          </p:val>
                                        </p:tav>
                                        <p:tav tm="100000">
                                          <p:val>
                                            <p:strVal val="#ppt_w"/>
                                          </p:val>
                                        </p:tav>
                                      </p:tavLst>
                                    </p:anim>
                                    <p:anim calcmode="lin" valueType="num">
                                      <p:cBhvr>
                                        <p:cTn id="225" dur="1000" fill="hold"/>
                                        <p:tgtEl>
                                          <p:spTgt spid="17"/>
                                        </p:tgtEl>
                                        <p:attrNameLst>
                                          <p:attrName>ppt_h</p:attrName>
                                        </p:attrNameLst>
                                      </p:cBhvr>
                                      <p:tavLst>
                                        <p:tav tm="0">
                                          <p:val>
                                            <p:fltVal val="0"/>
                                          </p:val>
                                        </p:tav>
                                        <p:tav tm="100000">
                                          <p:val>
                                            <p:strVal val="#ppt_h"/>
                                          </p:val>
                                        </p:tav>
                                      </p:tavLst>
                                    </p:anim>
                                    <p:anim calcmode="lin" valueType="num">
                                      <p:cBhvr>
                                        <p:cTn id="226" dur="1000" fill="hold"/>
                                        <p:tgtEl>
                                          <p:spTgt spid="17"/>
                                        </p:tgtEl>
                                        <p:attrNameLst>
                                          <p:attrName>style.rotation</p:attrName>
                                        </p:attrNameLst>
                                      </p:cBhvr>
                                      <p:tavLst>
                                        <p:tav tm="0">
                                          <p:val>
                                            <p:fltVal val="90"/>
                                          </p:val>
                                        </p:tav>
                                        <p:tav tm="100000">
                                          <p:val>
                                            <p:fltVal val="0"/>
                                          </p:val>
                                        </p:tav>
                                      </p:tavLst>
                                    </p:anim>
                                    <p:animEffect transition="in" filter="fade">
                                      <p:cBhvr>
                                        <p:cTn id="227" dur="1000"/>
                                        <p:tgtEl>
                                          <p:spTgt spid="17"/>
                                        </p:tgtEl>
                                      </p:cBhvr>
                                    </p:animEffect>
                                  </p:childTnLst>
                                </p:cTn>
                              </p:par>
                            </p:childTnLst>
                          </p:cTn>
                        </p:par>
                        <p:par>
                          <p:cTn id="228" fill="hold">
                            <p:stCondLst>
                              <p:cond delay="32000"/>
                            </p:stCondLst>
                            <p:childTnLst>
                              <p:par>
                                <p:cTn id="229" presetID="31" presetClass="entr" presetSubtype="0" fill="hold" grpId="0" nodeType="afterEffect">
                                  <p:stCondLst>
                                    <p:cond delay="0"/>
                                  </p:stCondLst>
                                  <p:childTnLst>
                                    <p:set>
                                      <p:cBhvr>
                                        <p:cTn id="230" dur="1" fill="hold">
                                          <p:stCondLst>
                                            <p:cond delay="0"/>
                                          </p:stCondLst>
                                        </p:cTn>
                                        <p:tgtEl>
                                          <p:spTgt spid="22"/>
                                        </p:tgtEl>
                                        <p:attrNameLst>
                                          <p:attrName>style.visibility</p:attrName>
                                        </p:attrNameLst>
                                      </p:cBhvr>
                                      <p:to>
                                        <p:strVal val="visible"/>
                                      </p:to>
                                    </p:set>
                                    <p:anim calcmode="lin" valueType="num">
                                      <p:cBhvr>
                                        <p:cTn id="231" dur="1000" fill="hold"/>
                                        <p:tgtEl>
                                          <p:spTgt spid="22"/>
                                        </p:tgtEl>
                                        <p:attrNameLst>
                                          <p:attrName>ppt_w</p:attrName>
                                        </p:attrNameLst>
                                      </p:cBhvr>
                                      <p:tavLst>
                                        <p:tav tm="0">
                                          <p:val>
                                            <p:fltVal val="0"/>
                                          </p:val>
                                        </p:tav>
                                        <p:tav tm="100000">
                                          <p:val>
                                            <p:strVal val="#ppt_w"/>
                                          </p:val>
                                        </p:tav>
                                      </p:tavLst>
                                    </p:anim>
                                    <p:anim calcmode="lin" valueType="num">
                                      <p:cBhvr>
                                        <p:cTn id="232" dur="1000" fill="hold"/>
                                        <p:tgtEl>
                                          <p:spTgt spid="22"/>
                                        </p:tgtEl>
                                        <p:attrNameLst>
                                          <p:attrName>ppt_h</p:attrName>
                                        </p:attrNameLst>
                                      </p:cBhvr>
                                      <p:tavLst>
                                        <p:tav tm="0">
                                          <p:val>
                                            <p:fltVal val="0"/>
                                          </p:val>
                                        </p:tav>
                                        <p:tav tm="100000">
                                          <p:val>
                                            <p:strVal val="#ppt_h"/>
                                          </p:val>
                                        </p:tav>
                                      </p:tavLst>
                                    </p:anim>
                                    <p:anim calcmode="lin" valueType="num">
                                      <p:cBhvr>
                                        <p:cTn id="233" dur="1000" fill="hold"/>
                                        <p:tgtEl>
                                          <p:spTgt spid="22"/>
                                        </p:tgtEl>
                                        <p:attrNameLst>
                                          <p:attrName>style.rotation</p:attrName>
                                        </p:attrNameLst>
                                      </p:cBhvr>
                                      <p:tavLst>
                                        <p:tav tm="0">
                                          <p:val>
                                            <p:fltVal val="90"/>
                                          </p:val>
                                        </p:tav>
                                        <p:tav tm="100000">
                                          <p:val>
                                            <p:fltVal val="0"/>
                                          </p:val>
                                        </p:tav>
                                      </p:tavLst>
                                    </p:anim>
                                    <p:animEffect transition="in" filter="fade">
                                      <p:cBhvr>
                                        <p:cTn id="234" dur="10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7" grpId="0"/>
      <p:bldP spid="8" grpId="0"/>
      <p:bldP spid="9" grpId="0"/>
      <p:bldP spid="11" grpId="0"/>
      <p:bldP spid="12" grpId="0"/>
      <p:bldP spid="13" grpId="0"/>
      <p:bldP spid="14" grpId="0"/>
      <p:bldP spid="15" grpId="0"/>
      <p:bldP spid="16" grpId="0"/>
      <p:bldP spid="17" grpId="0"/>
      <p:bldP spid="18" grpId="0"/>
      <p:bldP spid="19" grpId="0"/>
      <p:bldP spid="20" grpId="0"/>
      <p:bldP spid="21" grpId="0"/>
      <p:bldP spid="22" grpId="0"/>
      <p:bldP spid="23" grpId="0"/>
      <p:bldP spid="24" grpId="0"/>
      <p:bldP spid="25" grpId="0"/>
      <p:bldP spid="26" grpId="0"/>
      <p:bldP spid="27" grpId="0"/>
      <p:bldP spid="28" grpId="0"/>
      <p:bldP spid="30" grpId="0"/>
      <p:bldP spid="31" grpId="0"/>
      <p:bldP spid="33" grpId="0"/>
      <p:bldP spid="35" grpId="0"/>
      <p:bldP spid="37" grpId="0"/>
      <p:bldP spid="39" grpId="0"/>
      <p:bldP spid="41" grpId="0"/>
      <p:bldP spid="43" grpId="0"/>
      <p:bldP spid="45" grpId="0"/>
      <p:bldP spid="49"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Have we met </a:t>
            </a:r>
            <a:r>
              <a:rPr lang="en-US" smtClean="0">
                <a:solidFill>
                  <a:srgbClr val="0084B4"/>
                </a:solidFill>
              </a:rPr>
              <a:t>out aim’s?</a:t>
            </a:r>
            <a:endParaRPr lang="en-US" dirty="0"/>
          </a:p>
        </p:txBody>
      </p:sp>
      <p:sp>
        <p:nvSpPr>
          <p:cNvPr id="3" name="Content Placeholder 2"/>
          <p:cNvSpPr>
            <a:spLocks noGrp="1"/>
          </p:cNvSpPr>
          <p:nvPr>
            <p:ph idx="1"/>
          </p:nvPr>
        </p:nvSpPr>
        <p:spPr/>
        <p:txBody>
          <a:bodyPr/>
          <a:lstStyle/>
          <a:p>
            <a:r>
              <a:rPr lang="en-US" dirty="0" smtClean="0"/>
              <a:t>For you to be able to source and </a:t>
            </a:r>
            <a:r>
              <a:rPr lang="en-US" dirty="0" err="1" smtClean="0"/>
              <a:t>utilise</a:t>
            </a:r>
            <a:r>
              <a:rPr lang="en-US" dirty="0" smtClean="0"/>
              <a:t> a surface pressure chart to produce your own weather forecast</a:t>
            </a:r>
            <a:r>
              <a:rPr lang="is-IS" dirty="0" smtClean="0"/>
              <a:t>…!</a:t>
            </a:r>
          </a:p>
          <a:p>
            <a:endParaRPr lang="is-IS" dirty="0"/>
          </a:p>
          <a:p>
            <a:r>
              <a:rPr lang="is-IS" dirty="0"/>
              <a:t>To be able to interpret weather forecasts and their implications on risk management. </a:t>
            </a:r>
            <a:endParaRPr lang="en-US" dirty="0"/>
          </a:p>
          <a:p>
            <a:pPr marL="0" indent="0">
              <a:buNone/>
            </a:pPr>
            <a:endParaRPr lang="en-US" dirty="0"/>
          </a:p>
        </p:txBody>
      </p:sp>
    </p:spTree>
    <p:extLst>
      <p:ext uri="{BB962C8B-B14F-4D97-AF65-F5344CB8AC3E}">
        <p14:creationId xmlns:p14="http://schemas.microsoft.com/office/powerpoint/2010/main" val="1987603010"/>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Next Steps</a:t>
            </a:r>
            <a:endParaRPr lang="en-US" dirty="0"/>
          </a:p>
        </p:txBody>
      </p:sp>
      <p:sp>
        <p:nvSpPr>
          <p:cNvPr id="3" name="Content Placeholder 2"/>
          <p:cNvSpPr>
            <a:spLocks noGrp="1"/>
          </p:cNvSpPr>
          <p:nvPr>
            <p:ph idx="1"/>
          </p:nvPr>
        </p:nvSpPr>
        <p:spPr/>
        <p:txBody>
          <a:bodyPr>
            <a:normAutofit/>
          </a:bodyPr>
          <a:lstStyle/>
          <a:p>
            <a:r>
              <a:rPr lang="en-US" dirty="0" smtClean="0"/>
              <a:t>Beaufort Scale</a:t>
            </a:r>
          </a:p>
          <a:p>
            <a:r>
              <a:rPr lang="en-US" dirty="0" smtClean="0"/>
              <a:t>Topographical Weather Factors</a:t>
            </a:r>
          </a:p>
          <a:p>
            <a:r>
              <a:rPr lang="en-US" dirty="0" smtClean="0"/>
              <a:t>The </a:t>
            </a:r>
            <a:r>
              <a:rPr lang="en-US" dirty="0" err="1" smtClean="0"/>
              <a:t>Fohn</a:t>
            </a:r>
            <a:r>
              <a:rPr lang="en-US" dirty="0" smtClean="0"/>
              <a:t> Effect</a:t>
            </a:r>
          </a:p>
          <a:p>
            <a:r>
              <a:rPr lang="en-US" dirty="0" smtClean="0"/>
              <a:t>Lapse </a:t>
            </a:r>
            <a:r>
              <a:rPr lang="en-US" dirty="0"/>
              <a:t>R</a:t>
            </a:r>
            <a:r>
              <a:rPr lang="en-US" dirty="0" smtClean="0"/>
              <a:t>ate</a:t>
            </a:r>
          </a:p>
          <a:p>
            <a:r>
              <a:rPr lang="en-US" dirty="0" smtClean="0"/>
              <a:t>Anabatic and Katabatic Winds</a:t>
            </a:r>
          </a:p>
          <a:p>
            <a:r>
              <a:rPr lang="en-US" dirty="0" smtClean="0"/>
              <a:t>Lightening </a:t>
            </a:r>
          </a:p>
          <a:p>
            <a:endParaRPr lang="en-US" dirty="0"/>
          </a:p>
        </p:txBody>
      </p:sp>
    </p:spTree>
    <p:extLst>
      <p:ext uri="{BB962C8B-B14F-4D97-AF65-F5344CB8AC3E}">
        <p14:creationId xmlns:p14="http://schemas.microsoft.com/office/powerpoint/2010/main" val="3329086165"/>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Reference List</a:t>
            </a:r>
            <a:endParaRPr lang="en-US" dirty="0">
              <a:solidFill>
                <a:srgbClr val="0084B4"/>
              </a:solidFill>
            </a:endParaRPr>
          </a:p>
        </p:txBody>
      </p:sp>
      <p:sp>
        <p:nvSpPr>
          <p:cNvPr id="3" name="Content Placeholder 2"/>
          <p:cNvSpPr>
            <a:spLocks noGrp="1"/>
          </p:cNvSpPr>
          <p:nvPr>
            <p:ph idx="1"/>
          </p:nvPr>
        </p:nvSpPr>
        <p:spPr/>
        <p:txBody>
          <a:bodyPr>
            <a:normAutofit fontScale="62500" lnSpcReduction="20000"/>
          </a:bodyPr>
          <a:lstStyle/>
          <a:p>
            <a:pPr marL="0" indent="0">
              <a:spcBef>
                <a:spcPts val="0"/>
              </a:spcBef>
              <a:buNone/>
              <a:defRPr/>
            </a:pPr>
            <a:r>
              <a:rPr lang="en-US" dirty="0" err="1" smtClean="0"/>
              <a:t>Creasey</a:t>
            </a:r>
            <a:r>
              <a:rPr lang="en-US" dirty="0"/>
              <a:t>, M. (2011). </a:t>
            </a:r>
            <a:r>
              <a:rPr lang="en-US" i="1" dirty="0"/>
              <a:t>The Complete Rock Climber. </a:t>
            </a:r>
            <a:r>
              <a:rPr lang="en-US" dirty="0" err="1"/>
              <a:t>Anness</a:t>
            </a:r>
            <a:r>
              <a:rPr lang="en-US" dirty="0"/>
              <a:t> Publishing Ltd. Leicestershire, UK</a:t>
            </a:r>
            <a:r>
              <a:rPr lang="en-US" dirty="0" smtClean="0"/>
              <a:t>.</a:t>
            </a:r>
          </a:p>
          <a:p>
            <a:pPr marL="0" indent="0">
              <a:spcBef>
                <a:spcPts val="0"/>
              </a:spcBef>
              <a:buNone/>
              <a:defRPr/>
            </a:pPr>
            <a:r>
              <a:rPr lang="en-US" dirty="0" smtClean="0"/>
              <a:t>Hook, P. (2006). </a:t>
            </a:r>
            <a:r>
              <a:rPr lang="en-US" i="1" dirty="0" smtClean="0"/>
              <a:t>Weather Watching</a:t>
            </a:r>
            <a:r>
              <a:rPr lang="en-US" dirty="0" smtClean="0"/>
              <a:t>. </a:t>
            </a:r>
            <a:r>
              <a:rPr lang="en-US" dirty="0" err="1" smtClean="0"/>
              <a:t>Haper</a:t>
            </a:r>
            <a:r>
              <a:rPr lang="en-US" dirty="0" smtClean="0"/>
              <a:t> Collins Publishers. London, UK.</a:t>
            </a:r>
          </a:p>
          <a:p>
            <a:pPr marL="0" indent="0">
              <a:spcBef>
                <a:spcPts val="0"/>
              </a:spcBef>
              <a:buNone/>
              <a:defRPr/>
            </a:pPr>
            <a:r>
              <a:rPr lang="en-US" dirty="0" smtClean="0"/>
              <a:t>Langmuir, E. (2004) </a:t>
            </a:r>
            <a:r>
              <a:rPr lang="en-US" i="1" dirty="0" err="1" smtClean="0"/>
              <a:t>Mountaincraft</a:t>
            </a:r>
            <a:r>
              <a:rPr lang="en-US" i="1" dirty="0" smtClean="0"/>
              <a:t> and Leadership</a:t>
            </a:r>
            <a:r>
              <a:rPr lang="en-US" dirty="0" smtClean="0"/>
              <a:t>. Third Ed. </a:t>
            </a:r>
            <a:r>
              <a:rPr lang="en-US" dirty="0"/>
              <a:t>Mountain Training UK. Manchester, UK</a:t>
            </a:r>
            <a:r>
              <a:rPr lang="en-US" dirty="0" smtClean="0"/>
              <a:t>. </a:t>
            </a:r>
          </a:p>
          <a:p>
            <a:pPr marL="0" indent="0">
              <a:spcBef>
                <a:spcPts val="0"/>
              </a:spcBef>
              <a:buNone/>
              <a:defRPr/>
            </a:pPr>
            <a:r>
              <a:rPr lang="en-US" dirty="0" smtClean="0"/>
              <a:t>Long, S. (2014). </a:t>
            </a:r>
            <a:r>
              <a:rPr lang="en-US" i="1" dirty="0" smtClean="0"/>
              <a:t>Hillwalking. </a:t>
            </a:r>
            <a:r>
              <a:rPr lang="en-US" dirty="0"/>
              <a:t>Mountain Training UK. Manchester, UK</a:t>
            </a:r>
            <a:r>
              <a:rPr lang="en-US" dirty="0" smtClean="0"/>
              <a:t>.</a:t>
            </a:r>
          </a:p>
          <a:p>
            <a:pPr marL="0" indent="0">
              <a:spcBef>
                <a:spcPts val="0"/>
              </a:spcBef>
              <a:buNone/>
              <a:defRPr/>
            </a:pPr>
            <a:r>
              <a:rPr lang="en-GB" dirty="0"/>
              <a:t>Met Office. (2017) </a:t>
            </a:r>
            <a:r>
              <a:rPr lang="en-GB" i="1" dirty="0"/>
              <a:t>Air Mass </a:t>
            </a:r>
            <a:r>
              <a:rPr lang="en-GB" i="1" dirty="0" err="1"/>
              <a:t>Types.</a:t>
            </a:r>
            <a:r>
              <a:rPr lang="en-GB" i="1" dirty="0" err="1">
                <a:hlinkClick r:id="rId2"/>
              </a:rPr>
              <a:t>http</a:t>
            </a:r>
            <a:r>
              <a:rPr lang="en-GB" dirty="0">
                <a:hlinkClick r:id="rId2"/>
              </a:rPr>
              <a:t>://www.metoffice.gov.uk/learning/learn-about-the-weather/how-weather-works/air-masses/types</a:t>
            </a:r>
            <a:r>
              <a:rPr lang="en-GB" dirty="0"/>
              <a:t> Accessed on 18</a:t>
            </a:r>
            <a:r>
              <a:rPr lang="en-GB" baseline="30000" dirty="0"/>
              <a:t>th</a:t>
            </a:r>
            <a:r>
              <a:rPr lang="en-GB" dirty="0"/>
              <a:t> February 2017</a:t>
            </a:r>
            <a:r>
              <a:rPr lang="en-GB" dirty="0" smtClean="0"/>
              <a:t>.</a:t>
            </a:r>
          </a:p>
          <a:p>
            <a:pPr marL="0" indent="0">
              <a:spcBef>
                <a:spcPts val="0"/>
              </a:spcBef>
              <a:buNone/>
              <a:defRPr/>
            </a:pPr>
            <a:r>
              <a:rPr lang="en-GB" dirty="0" smtClean="0"/>
              <a:t>NASA</a:t>
            </a:r>
            <a:r>
              <a:rPr lang="en-GB" dirty="0"/>
              <a:t>. (</a:t>
            </a:r>
            <a:r>
              <a:rPr lang="en-GB" dirty="0" smtClean="0"/>
              <a:t>2015) </a:t>
            </a:r>
            <a:r>
              <a:rPr lang="en-GB" i="1" dirty="0"/>
              <a:t>Climate and </a:t>
            </a:r>
            <a:r>
              <a:rPr lang="en-GB" i="1" dirty="0" err="1"/>
              <a:t>Weather.</a:t>
            </a:r>
            <a:r>
              <a:rPr lang="en-GB" i="1" dirty="0" err="1">
                <a:hlinkClick r:id="rId3"/>
              </a:rPr>
              <a:t>http</a:t>
            </a:r>
            <a:r>
              <a:rPr lang="en-GB" dirty="0">
                <a:hlinkClick r:id="rId3"/>
              </a:rPr>
              <a:t>://www.nasa.gov/mission_pages/noaa-n/climate/climate_weather.html</a:t>
            </a:r>
            <a:r>
              <a:rPr lang="en-GB" dirty="0"/>
              <a:t> Accessed on 18</a:t>
            </a:r>
            <a:r>
              <a:rPr lang="en-GB" baseline="30000" dirty="0"/>
              <a:t>th</a:t>
            </a:r>
            <a:r>
              <a:rPr lang="en-GB" dirty="0"/>
              <a:t> February 2017</a:t>
            </a:r>
            <a:r>
              <a:rPr lang="en-GB" dirty="0" smtClean="0"/>
              <a:t>.</a:t>
            </a:r>
          </a:p>
          <a:p>
            <a:pPr marL="0" indent="0">
              <a:spcBef>
                <a:spcPts val="0"/>
              </a:spcBef>
              <a:buNone/>
              <a:defRPr/>
            </a:pPr>
            <a:r>
              <a:rPr lang="en-US" dirty="0"/>
              <a:t>Thomas, M. (2007)</a:t>
            </a:r>
            <a:r>
              <a:rPr lang="en-US" i="1" dirty="0"/>
              <a:t>. Weather For Hill Walkers and Climbers</a:t>
            </a:r>
            <a:r>
              <a:rPr lang="en-US" dirty="0"/>
              <a:t>. Sutton Publishing. Gloucestershire, UK.</a:t>
            </a:r>
          </a:p>
          <a:p>
            <a:pPr>
              <a:spcBef>
                <a:spcPts val="0"/>
              </a:spcBef>
              <a:buFont typeface="Wingdings 2"/>
              <a:buChar char=""/>
              <a:defRPr/>
            </a:pPr>
            <a:endParaRPr lang="en-US" dirty="0"/>
          </a:p>
        </p:txBody>
      </p:sp>
    </p:spTree>
    <p:extLst>
      <p:ext uri="{BB962C8B-B14F-4D97-AF65-F5344CB8AC3E}">
        <p14:creationId xmlns:p14="http://schemas.microsoft.com/office/powerpoint/2010/main" val="1892264771"/>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solidFill>
                  <a:srgbClr val="0084B4"/>
                </a:solidFill>
              </a:rPr>
              <a:t>Bibliography</a:t>
            </a:r>
            <a:r>
              <a:rPr lang="en-US" dirty="0" smtClean="0"/>
              <a:t> </a:t>
            </a:r>
            <a:endParaRPr lang="en-US" dirty="0"/>
          </a:p>
        </p:txBody>
      </p:sp>
      <p:sp>
        <p:nvSpPr>
          <p:cNvPr id="3" name="Content Placeholder 2"/>
          <p:cNvSpPr>
            <a:spLocks noGrp="1"/>
          </p:cNvSpPr>
          <p:nvPr>
            <p:ph idx="1"/>
          </p:nvPr>
        </p:nvSpPr>
        <p:spPr/>
        <p:txBody>
          <a:bodyPr>
            <a:normAutofit fontScale="55000" lnSpcReduction="20000"/>
          </a:bodyPr>
          <a:lstStyle/>
          <a:p>
            <a:pPr marL="0" indent="0">
              <a:buNone/>
            </a:pPr>
            <a:r>
              <a:rPr lang="en-US" dirty="0" smtClean="0"/>
              <a:t>British Mountaineering Council. (2010). </a:t>
            </a:r>
            <a:r>
              <a:rPr lang="en-US" i="1" dirty="0" smtClean="0"/>
              <a:t>Safety on Mountains. </a:t>
            </a:r>
            <a:r>
              <a:rPr lang="en-US" dirty="0" smtClean="0"/>
              <a:t>British Mountaineering Council. Manchester, UK.</a:t>
            </a:r>
          </a:p>
          <a:p>
            <a:pPr marL="0" indent="0">
              <a:buNone/>
            </a:pPr>
            <a:r>
              <a:rPr lang="en-US" dirty="0" smtClean="0"/>
              <a:t>Collins Discovery Guides. (2016). </a:t>
            </a:r>
            <a:r>
              <a:rPr lang="en-US" i="1" dirty="0" smtClean="0"/>
              <a:t>Weather Discover Our Ever-Changing Weather.</a:t>
            </a:r>
            <a:r>
              <a:rPr lang="en-US" dirty="0"/>
              <a:t> </a:t>
            </a:r>
            <a:r>
              <a:rPr lang="en-US" dirty="0" smtClean="0"/>
              <a:t>Harper Collins Publisher, London, UK.</a:t>
            </a:r>
          </a:p>
          <a:p>
            <a:pPr marL="0" indent="0">
              <a:buNone/>
            </a:pPr>
            <a:r>
              <a:rPr lang="en-US" dirty="0" smtClean="0"/>
              <a:t>Cunningham, A. and Fyffe, A. (2007). </a:t>
            </a:r>
            <a:r>
              <a:rPr lang="en-US" i="1" dirty="0" smtClean="0"/>
              <a:t>Winter Skills</a:t>
            </a:r>
            <a:r>
              <a:rPr lang="en-US" dirty="0" smtClean="0"/>
              <a:t>. </a:t>
            </a:r>
            <a:r>
              <a:rPr lang="en-US" dirty="0"/>
              <a:t>Mountain Training UK. Manchester, UK</a:t>
            </a:r>
            <a:endParaRPr lang="en-US" dirty="0" smtClean="0"/>
          </a:p>
          <a:p>
            <a:pPr marL="0" indent="0">
              <a:buNone/>
            </a:pPr>
            <a:r>
              <a:rPr lang="en-US" dirty="0" err="1" smtClean="0"/>
              <a:t>Holford</a:t>
            </a:r>
            <a:r>
              <a:rPr lang="en-US" dirty="0" smtClean="0"/>
              <a:t>, I. (1985). </a:t>
            </a:r>
            <a:r>
              <a:rPr lang="en-US" i="1" dirty="0" smtClean="0"/>
              <a:t>Looking at Weather. </a:t>
            </a:r>
            <a:r>
              <a:rPr lang="en-US" dirty="0" smtClean="0"/>
              <a:t>Weather Publications. Hants, UK. </a:t>
            </a:r>
          </a:p>
          <a:p>
            <a:pPr marL="0" indent="0">
              <a:buNone/>
            </a:pPr>
            <a:r>
              <a:rPr lang="en-US" dirty="0" smtClean="0"/>
              <a:t>Mountain Training UK. (2012). </a:t>
            </a:r>
            <a:r>
              <a:rPr lang="en-US" i="1" dirty="0" smtClean="0"/>
              <a:t>International Mountain Trekking.</a:t>
            </a:r>
            <a:r>
              <a:rPr lang="en-US" dirty="0" smtClean="0"/>
              <a:t> Mountain Training UK. Manchester, UK.</a:t>
            </a:r>
          </a:p>
          <a:p>
            <a:pPr marL="0" indent="0">
              <a:buNone/>
            </a:pPr>
            <a:r>
              <a:rPr lang="en-US" dirty="0" smtClean="0"/>
              <a:t>Renner, J. (2005). </a:t>
            </a:r>
            <a:r>
              <a:rPr lang="en-US" i="1" dirty="0" smtClean="0"/>
              <a:t>Mountain </a:t>
            </a:r>
            <a:r>
              <a:rPr lang="en-US" i="1" dirty="0" smtClean="0"/>
              <a:t>Weather</a:t>
            </a:r>
            <a:r>
              <a:rPr lang="en-US" i="1" dirty="0" smtClean="0"/>
              <a:t>.  </a:t>
            </a:r>
            <a:r>
              <a:rPr lang="en-US" dirty="0" smtClean="0"/>
              <a:t>The Mountaineers Books, USA. </a:t>
            </a:r>
          </a:p>
          <a:p>
            <a:pPr marL="0" indent="0">
              <a:buNone/>
            </a:pPr>
            <a:r>
              <a:rPr lang="en-US" dirty="0" smtClean="0"/>
              <a:t>Scottish Cycling. (2008). </a:t>
            </a:r>
            <a:r>
              <a:rPr lang="en-US" i="1" dirty="0" smtClean="0"/>
              <a:t>Scottish Mountain Bike Leader </a:t>
            </a:r>
            <a:r>
              <a:rPr lang="en-US" i="1" dirty="0" smtClean="0"/>
              <a:t>Scheme </a:t>
            </a:r>
            <a:r>
              <a:rPr lang="en-US" i="1" dirty="0" smtClean="0"/>
              <a:t>Official Training Manual. </a:t>
            </a:r>
            <a:r>
              <a:rPr lang="en-US" dirty="0" err="1" smtClean="0"/>
              <a:t>Summerhall</a:t>
            </a:r>
            <a:r>
              <a:rPr lang="en-US" dirty="0" smtClean="0"/>
              <a:t>, UK.</a:t>
            </a:r>
          </a:p>
          <a:p>
            <a:pPr marL="0" indent="0">
              <a:buNone/>
            </a:pPr>
            <a:r>
              <a:rPr lang="en-US" dirty="0" smtClean="0"/>
              <a:t>The Revision Guide. (2004). </a:t>
            </a:r>
            <a:r>
              <a:rPr lang="en-US" i="1" dirty="0" smtClean="0"/>
              <a:t>AS-Level Geography. </a:t>
            </a:r>
            <a:r>
              <a:rPr lang="en-US" dirty="0" smtClean="0"/>
              <a:t>Coordination Group Publications Ltd. Newcastle upon Tyne, UK.</a:t>
            </a:r>
          </a:p>
          <a:p>
            <a:endParaRPr lang="en-US" dirty="0"/>
          </a:p>
        </p:txBody>
      </p:sp>
    </p:spTree>
    <p:extLst>
      <p:ext uri="{BB962C8B-B14F-4D97-AF65-F5344CB8AC3E}">
        <p14:creationId xmlns:p14="http://schemas.microsoft.com/office/powerpoint/2010/main" val="3928069793"/>
      </p:ext>
    </p:extLst>
  </p:cSld>
  <p:clrMapOvr>
    <a:masterClrMapping/>
  </p:clrMapOvr>
  <mc:AlternateContent xmlns:mc="http://schemas.openxmlformats.org/markup-compatibility/2006">
    <mc:Choice xmlns:p14="http://schemas.microsoft.com/office/powerpoint/2010/main" Requires="p14">
      <p:transition spd="slow" p14:dur="1600">
        <p14:prism isInverted="1"/>
      </p:transition>
    </mc:Choice>
    <mc:Fallback>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01155a8fcdf8072eea97715944ea3d84">
  <xsd:schema xmlns:xsd="http://www.w3.org/2001/XMLSchema" xmlns:xs="http://www.w3.org/2001/XMLSchema" xmlns:p="http://schemas.microsoft.com/office/2006/metadata/properties" xmlns:ns2="303dbf9b-b85b-46a0-94f1-894078c07ecd" targetNamespace="http://schemas.microsoft.com/office/2006/metadata/properties" ma:root="true" ma:fieldsID="f60d8c41df2d54b37b748a3da9bbc2a0"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purl.org/dc/dcmitype/"/>
    <ds:schemaRef ds:uri="http://www.w3.org/XML/1998/namespace"/>
    <ds:schemaRef ds:uri="http://schemas.microsoft.com/office/2006/documentManagement/types"/>
    <ds:schemaRef ds:uri="http://purl.org/dc/elements/1.1/"/>
    <ds:schemaRef ds:uri="http://schemas.microsoft.com/office/infopath/2007/PartnerControls"/>
    <ds:schemaRef ds:uri="http://purl.org/dc/terms/"/>
    <ds:schemaRef ds:uri="http://schemas.openxmlformats.org/package/2006/metadata/core-propertie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3F7E1A4D-29DB-447C-8201-DF1B692C6EC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3014</TotalTime>
  <Words>1502</Words>
  <Application>Microsoft Macintosh PowerPoint</Application>
  <PresentationFormat>On-screen Show (4:3)</PresentationFormat>
  <Paragraphs>235</Paragraphs>
  <Slides>42</Slides>
  <Notes>0</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20140311PresentationUWTSDTemplate</vt:lpstr>
      <vt:lpstr>Weather –  Can We Forecast A Good Day?  By Tom Moore </vt:lpstr>
      <vt:lpstr>What Do We Know?</vt:lpstr>
      <vt:lpstr>Aim Of This Presentation</vt:lpstr>
      <vt:lpstr>Contents</vt:lpstr>
      <vt:lpstr>Weather: What Is It?</vt:lpstr>
      <vt:lpstr>Weather: What Is It?</vt:lpstr>
      <vt:lpstr>Put Simply…</vt:lpstr>
      <vt:lpstr>Put Simply…</vt:lpstr>
      <vt:lpstr>Air Masses</vt:lpstr>
      <vt:lpstr>Put Some Spin On It</vt:lpstr>
      <vt:lpstr>Put Some Spin On It</vt:lpstr>
      <vt:lpstr>Put Simply…</vt:lpstr>
      <vt:lpstr>UK Air Masses</vt:lpstr>
      <vt:lpstr>UK Air Masses</vt:lpstr>
      <vt:lpstr>Artic Maritime</vt:lpstr>
      <vt:lpstr>Polar Continental</vt:lpstr>
      <vt:lpstr>Tropical Continental</vt:lpstr>
      <vt:lpstr>Tropical Maritime</vt:lpstr>
      <vt:lpstr>Returning Polar Maritime</vt:lpstr>
      <vt:lpstr>Polar Maritime</vt:lpstr>
      <vt:lpstr>Put Simply…</vt:lpstr>
      <vt:lpstr>Fronts</vt:lpstr>
      <vt:lpstr>In Real Words</vt:lpstr>
      <vt:lpstr>Warm Fronts</vt:lpstr>
      <vt:lpstr>Cold Front</vt:lpstr>
      <vt:lpstr>Occluded Front</vt:lpstr>
      <vt:lpstr>In Real Life</vt:lpstr>
      <vt:lpstr>Isobars and Wind</vt:lpstr>
      <vt:lpstr>Isobars and Wind</vt:lpstr>
      <vt:lpstr>Surface Pressure Chart</vt:lpstr>
      <vt:lpstr>Surface Pressure Chart</vt:lpstr>
      <vt:lpstr>Surface Pressure Chart</vt:lpstr>
      <vt:lpstr>Surface Pressure Chart</vt:lpstr>
      <vt:lpstr>Surface Pressure Chart</vt:lpstr>
      <vt:lpstr>Surface Pressure Chart</vt:lpstr>
      <vt:lpstr>Forecasts</vt:lpstr>
      <vt:lpstr>Any Questions?</vt:lpstr>
      <vt:lpstr>What Do We Know, Now?</vt:lpstr>
      <vt:lpstr>Have we met out aim’s?</vt:lpstr>
      <vt:lpstr>Next Steps</vt:lpstr>
      <vt:lpstr>Reference List</vt:lpstr>
      <vt:lpstr>Bibliography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Tom Moore</cp:lastModifiedBy>
  <cp:revision>179</cp:revision>
  <dcterms:created xsi:type="dcterms:W3CDTF">2015-04-14T15:21:28Z</dcterms:created>
  <dcterms:modified xsi:type="dcterms:W3CDTF">2017-02-20T16:35:01Z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