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520">
          <p15:clr>
            <a:srgbClr val="A4A3A4"/>
          </p15:clr>
        </p15:guide>
        <p15:guide id="2" pos="2952">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mAuthor clrIdx="0" id="0" initials="" lastIdx="2" name="Jekaterina Jakusenoka"/>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520" orient="horz"/>
        <p:guide pos="2952"/>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commentAuthors" Target="commentAuthor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7" Type="http://schemas.openxmlformats.org/officeDocument/2006/relationships/slide" Target="slides/slide21.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m authorId="0" idx="1" dt="2018-05-08T22:47:49.809">
    <p:pos x="111" y="578"/>
    <p:text>that is from my marketing plan</p:text>
  </p:cm>
  <p:cm authorId="0" idx="2" dt="2018-05-08T22:47:49.809">
    <p:pos x="111" y="678"/>
    <p:text>how many packages...</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Shape 51"/>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2" name="Shape 5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Shape 5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57" name="Shape 5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1" name="Shape 61"/>
        <p:cNvGrpSpPr/>
        <p:nvPr/>
      </p:nvGrpSpPr>
      <p:grpSpPr>
        <a:xfrm>
          <a:off x="0" y="0"/>
          <a:ext cx="0" cy="0"/>
          <a:chOff x="0" y="0"/>
          <a:chExt cx="0" cy="0"/>
        </a:xfrm>
      </p:grpSpPr>
      <p:sp>
        <p:nvSpPr>
          <p:cNvPr id="62" name="Shape 6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3" name="Shape 6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Shape 6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9" name="Shape 6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Shape 7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5" name="Shape 7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Shape 8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1" name="Shape 8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Shape 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7" name="Shape 8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Shape 9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3" name="Shape 9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Shape 9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9" name="Shape 9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9" name="Shape 109"/>
        <p:cNvGrpSpPr/>
        <p:nvPr/>
      </p:nvGrpSpPr>
      <p:grpSpPr>
        <a:xfrm>
          <a:off x="0" y="0"/>
          <a:ext cx="0" cy="0"/>
          <a:chOff x="0" y="0"/>
          <a:chExt cx="0" cy="0"/>
        </a:xfrm>
      </p:grpSpPr>
      <p:sp>
        <p:nvSpPr>
          <p:cNvPr id="110" name="Shape 11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1" name="Shape 11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Shape 11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7" name="Shape 11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Shape 12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3" name="Shape 12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Shape 12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0" name="Shape 13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Shape 13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7" name="Shape 13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Shape 14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4" name="Shape 14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Shape 15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3" name="Shape 15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Shape 15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0" name="Shape 16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Shape 16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7" name="Shape 16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0" name="Shape 170"/>
        <p:cNvGrpSpPr/>
        <p:nvPr/>
      </p:nvGrpSpPr>
      <p:grpSpPr>
        <a:xfrm>
          <a:off x="0" y="0"/>
          <a:ext cx="0" cy="0"/>
          <a:chOff x="0" y="0"/>
          <a:chExt cx="0" cy="0"/>
        </a:xfrm>
      </p:grpSpPr>
      <p:sp>
        <p:nvSpPr>
          <p:cNvPr id="171" name="Shape 17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2" name="Shape 17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Shape 17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8" name="Shape 17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Shape 18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4" name="Shape 18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Shape 10"/>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Shape 11"/>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Shape 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Shape 14"/>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Shape 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Shape 17"/>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Shape 18"/>
          <p:cNvSpPr txBox="1"/>
          <p:nvPr>
            <p:ph idx="1" type="body"/>
          </p:nvPr>
        </p:nvSpPr>
        <p:spPr>
          <a:xfrm>
            <a:off x="311850" y="1073775"/>
            <a:ext cx="8520600" cy="3804600"/>
          </a:xfrm>
          <a:prstGeom prst="rect">
            <a:avLst/>
          </a:prstGeom>
          <a:solidFill>
            <a:schemeClr val="lt1"/>
          </a:solidFill>
        </p:spPr>
        <p:txBody>
          <a:bodyPr anchorCtr="0" anchor="t" bIns="91425" lIns="91425" spcFirstLastPara="1" rIns="91425" wrap="square" tIns="91425"/>
          <a:lstStyle>
            <a:lvl1pPr indent="-342900" lvl="0" marL="457200">
              <a:lnSpc>
                <a:spcPct val="150000"/>
              </a:lnSpc>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Shape 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Shape 21"/>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Shape 22"/>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Shape 23"/>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Shape 2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Shape 2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Shape 2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Shape 29"/>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Shape 30"/>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Shape 3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Shape 33"/>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Shape 3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7" name="Shape 37"/>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Shape 38"/>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Shape 3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Shape 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Shape 42"/>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Shape 4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Shape 4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Shape 46"/>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Shape 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Shape 4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 Id="rId3"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4.jpg"/><Relationship Id="rId4" Type="http://schemas.openxmlformats.org/officeDocument/2006/relationships/image" Target="../media/image16.png"/><Relationship Id="rId5"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image" Target="../media/image5.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8.xml"/><Relationship Id="rId3"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www.visitswanseabay.com" TargetMode="External"/><Relationship Id="rId4" Type="http://schemas.openxmlformats.org/officeDocument/2006/relationships/hyperlink" Target="http://www.dailymail.co.uk/news/article-3465292/Swansea-named-beautiful-city-UK-beating" TargetMode="External"/><Relationship Id="rId5" Type="http://schemas.openxmlformats.org/officeDocument/2006/relationships/hyperlink" Target="https://www.walesonline.co.uk/news/wales-news/swansea-been-named-most-beautiful-10956789" TargetMode="External"/><Relationship Id="rId6" Type="http://schemas.openxmlformats.org/officeDocument/2006/relationships/hyperlink" Target="https://gov.wales/statistics-and-research/?topic=Tourism&amp;lang=en" TargetMode="External"/><Relationship Id="rId7" Type="http://schemas.openxmlformats.org/officeDocument/2006/relationships/hyperlink" Target="https://oursocialtimes.com/7-social-media-statistics-for-2017/"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Shape 54"/>
          <p:cNvSpPr txBox="1"/>
          <p:nvPr>
            <p:ph idx="4294967295" type="ctrTitle"/>
          </p:nvPr>
        </p:nvSpPr>
        <p:spPr>
          <a:xfrm>
            <a:off x="0" y="0"/>
            <a:ext cx="9144000" cy="52377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i="1" lang="en" sz="4800">
                <a:solidFill>
                  <a:srgbClr val="000000"/>
                </a:solidFill>
              </a:rPr>
              <a:t>      </a:t>
            </a:r>
            <a:r>
              <a:rPr i="1" lang="en" sz="4800">
                <a:solidFill>
                  <a:srgbClr val="000000"/>
                </a:solidFill>
              </a:rPr>
              <a:t>The Communications Mix</a:t>
            </a:r>
            <a:endParaRPr i="1" sz="4800">
              <a:solidFill>
                <a:srgbClr val="000000"/>
              </a:solidFill>
            </a:endParaRPr>
          </a:p>
          <a:p>
            <a:pPr indent="0" lvl="0" marL="0" rtl="0" algn="just">
              <a:lnSpc>
                <a:spcPct val="150000"/>
              </a:lnSpc>
              <a:spcBef>
                <a:spcPts val="0"/>
              </a:spcBef>
              <a:spcAft>
                <a:spcPts val="0"/>
              </a:spcAft>
              <a:buClr>
                <a:schemeClr val="dk1"/>
              </a:buClr>
              <a:buSzPts val="1100"/>
              <a:buFont typeface="Arial"/>
              <a:buNone/>
            </a:pPr>
            <a:r>
              <a:rPr i="1" lang="en" sz="4800">
                <a:solidFill>
                  <a:srgbClr val="0000FF"/>
                </a:solidFill>
              </a:rPr>
              <a:t>                    </a:t>
            </a:r>
            <a:r>
              <a:rPr i="1" lang="en" sz="3000">
                <a:solidFill>
                  <a:srgbClr val="000000"/>
                </a:solidFill>
              </a:rPr>
              <a:t>Swansea and Gower peninsula</a:t>
            </a:r>
            <a:endParaRPr i="1" sz="3000">
              <a:solidFill>
                <a:srgbClr val="000000"/>
              </a:solidFill>
            </a:endParaRPr>
          </a:p>
          <a:p>
            <a:pPr indent="0" lvl="0" marL="0" rtl="0" algn="l">
              <a:spcBef>
                <a:spcPts val="0"/>
              </a:spcBef>
              <a:spcAft>
                <a:spcPts val="0"/>
              </a:spcAft>
              <a:buNone/>
            </a:pPr>
            <a:r>
              <a:rPr lang="en" sz="1200"/>
              <a:t>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 sz="1200"/>
              <a:t>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 sz="1200"/>
              <a:t>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 sz="1200">
                <a:solidFill>
                  <a:srgbClr val="6AA84F"/>
                </a:solidFill>
              </a:rPr>
              <a:t>  </a:t>
            </a:r>
            <a:endParaRPr sz="1400">
              <a:solidFill>
                <a:srgbClr val="6AA84F"/>
              </a:solidFill>
            </a:endParaRPr>
          </a:p>
          <a:p>
            <a:pPr indent="0" lvl="0" marL="0" algn="l">
              <a:spcBef>
                <a:spcPts val="0"/>
              </a:spcBef>
              <a:spcAft>
                <a:spcPts val="0"/>
              </a:spcAft>
              <a:buNone/>
            </a:pPr>
            <a:r>
              <a:rPr lang="en" sz="1400">
                <a:solidFill>
                  <a:srgbClr val="0000FF"/>
                </a:solidFill>
              </a:rPr>
              <a:t> </a:t>
            </a:r>
            <a:r>
              <a:rPr lang="en" sz="1800">
                <a:solidFill>
                  <a:srgbClr val="000000"/>
                </a:solidFill>
              </a:rPr>
              <a:t>Presented by Roksana Szymanska &amp; Jekaterina Jakusenoka </a:t>
            </a:r>
            <a:endParaRPr sz="1800">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CFE2F3"/>
        </a:solidFill>
      </p:bgPr>
    </p:bg>
    <p:spTree>
      <p:nvGrpSpPr>
        <p:cNvPr id="58" name="Shape 58"/>
        <p:cNvGrpSpPr/>
        <p:nvPr/>
      </p:nvGrpSpPr>
      <p:grpSpPr>
        <a:xfrm>
          <a:off x="0" y="0"/>
          <a:ext cx="0" cy="0"/>
          <a:chOff x="0" y="0"/>
          <a:chExt cx="0" cy="0"/>
        </a:xfrm>
      </p:grpSpPr>
      <p:sp>
        <p:nvSpPr>
          <p:cNvPr id="59" name="Shape 59"/>
          <p:cNvSpPr txBox="1"/>
          <p:nvPr>
            <p:ph idx="4294967295"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 sz="3000">
                <a:solidFill>
                  <a:srgbClr val="0000FF"/>
                </a:solidFill>
                <a:latin typeface="Calibri"/>
                <a:ea typeface="Calibri"/>
                <a:cs typeface="Calibri"/>
                <a:sym typeface="Calibri"/>
              </a:rPr>
              <a:t>Swansea and The Gower Peninsula dream place</a:t>
            </a:r>
            <a:endParaRPr i="1" sz="3000">
              <a:solidFill>
                <a:srgbClr val="0000FF"/>
              </a:solidFill>
              <a:latin typeface="Calibri"/>
              <a:ea typeface="Calibri"/>
              <a:cs typeface="Calibri"/>
              <a:sym typeface="Calibri"/>
            </a:endParaRPr>
          </a:p>
          <a:p>
            <a:pPr indent="0" lvl="0" marL="0">
              <a:spcBef>
                <a:spcPts val="0"/>
              </a:spcBef>
              <a:spcAft>
                <a:spcPts val="0"/>
              </a:spcAft>
              <a:buNone/>
            </a:pPr>
            <a:r>
              <a:rPr i="1" lang="en" sz="3000">
                <a:solidFill>
                  <a:srgbClr val="0000FF"/>
                </a:solidFill>
                <a:latin typeface="Calibri"/>
                <a:ea typeface="Calibri"/>
                <a:cs typeface="Calibri"/>
                <a:sym typeface="Calibri"/>
              </a:rPr>
              <a:t>        Unforgettable </a:t>
            </a:r>
            <a:r>
              <a:rPr i="1" lang="en" sz="3000">
                <a:solidFill>
                  <a:srgbClr val="0000FF"/>
                </a:solidFill>
                <a:latin typeface="Calibri"/>
                <a:ea typeface="Calibri"/>
                <a:cs typeface="Calibri"/>
                <a:sym typeface="Calibri"/>
              </a:rPr>
              <a:t>holidays</a:t>
            </a:r>
            <a:r>
              <a:rPr i="1" lang="en" sz="3000">
                <a:solidFill>
                  <a:srgbClr val="0000FF"/>
                </a:solidFill>
                <a:latin typeface="Calibri"/>
                <a:ea typeface="Calibri"/>
                <a:cs typeface="Calibri"/>
                <a:sym typeface="Calibri"/>
              </a:rPr>
              <a:t> with your family…</a:t>
            </a:r>
            <a:r>
              <a:rPr b="1" lang="en" sz="2400">
                <a:solidFill>
                  <a:srgbClr val="3C78D8"/>
                </a:solidFill>
                <a:latin typeface="Calibri"/>
                <a:ea typeface="Calibri"/>
                <a:cs typeface="Calibri"/>
                <a:sym typeface="Calibri"/>
              </a:rPr>
              <a:t>.</a:t>
            </a:r>
            <a:endParaRPr b="1" sz="2400">
              <a:solidFill>
                <a:srgbClr val="3C78D8"/>
              </a:solidFill>
            </a:endParaRPr>
          </a:p>
        </p:txBody>
      </p:sp>
      <p:pic>
        <p:nvPicPr>
          <p:cNvPr id="60" name="Shape 60"/>
          <p:cNvPicPr preferRelativeResize="0"/>
          <p:nvPr/>
        </p:nvPicPr>
        <p:blipFill>
          <a:blip r:embed="rId3">
            <a:alphaModFix/>
          </a:blip>
          <a:stretch>
            <a:fillRect/>
          </a:stretch>
        </p:blipFill>
        <p:spPr>
          <a:xfrm>
            <a:off x="751601" y="1484725"/>
            <a:ext cx="7587075" cy="33538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64" name="Shape 64"/>
        <p:cNvGrpSpPr/>
        <p:nvPr/>
      </p:nvGrpSpPr>
      <p:grpSpPr>
        <a:xfrm>
          <a:off x="0" y="0"/>
          <a:ext cx="0" cy="0"/>
          <a:chOff x="0" y="0"/>
          <a:chExt cx="0" cy="0"/>
        </a:xfrm>
      </p:grpSpPr>
      <p:sp>
        <p:nvSpPr>
          <p:cNvPr id="65" name="Shape 6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1" lang="en" sz="2400">
                <a:solidFill>
                  <a:srgbClr val="000000"/>
                </a:solidFill>
              </a:rPr>
              <a:t>               </a:t>
            </a:r>
            <a:r>
              <a:rPr b="1" i="1" lang="en" sz="3000">
                <a:solidFill>
                  <a:srgbClr val="0000FF"/>
                </a:solidFill>
              </a:rPr>
              <a:t>Summary of itinerary</a:t>
            </a:r>
            <a:endParaRPr b="1" i="1" sz="3000">
              <a:solidFill>
                <a:srgbClr val="0000FF"/>
              </a:solidFill>
            </a:endParaRPr>
          </a:p>
        </p:txBody>
      </p:sp>
      <p:sp>
        <p:nvSpPr>
          <p:cNvPr id="66" name="Shape 66"/>
          <p:cNvSpPr txBox="1"/>
          <p:nvPr>
            <p:ph idx="1" type="body"/>
          </p:nvPr>
        </p:nvSpPr>
        <p:spPr>
          <a:xfrm>
            <a:off x="311700" y="1153300"/>
            <a:ext cx="8693100" cy="3751500"/>
          </a:xfrm>
          <a:prstGeom prst="rect">
            <a:avLst/>
          </a:prstGeom>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b="1" lang="en" sz="1200">
                <a:solidFill>
                  <a:schemeClr val="dk1"/>
                </a:solidFill>
              </a:rPr>
              <a:t>      </a:t>
            </a:r>
            <a:r>
              <a:rPr b="1" lang="en">
                <a:solidFill>
                  <a:schemeClr val="dk1"/>
                </a:solidFill>
              </a:rPr>
              <a:t>Swansea and Gower peninsula are the best  tourist destination in Wales .</a:t>
            </a:r>
            <a:endParaRPr b="1">
              <a:solidFill>
                <a:schemeClr val="dk1"/>
              </a:solidFill>
            </a:endParaRPr>
          </a:p>
          <a:p>
            <a:pPr indent="0" lvl="0" marL="0" rtl="0">
              <a:spcBef>
                <a:spcPts val="0"/>
              </a:spcBef>
              <a:spcAft>
                <a:spcPts val="0"/>
              </a:spcAft>
              <a:buClr>
                <a:schemeClr val="dk1"/>
              </a:buClr>
              <a:buSzPts val="1100"/>
              <a:buFont typeface="Arial"/>
              <a:buNone/>
            </a:pPr>
            <a:r>
              <a:rPr b="1" i="1" lang="en">
                <a:solidFill>
                  <a:srgbClr val="000000"/>
                </a:solidFill>
              </a:rPr>
              <a:t>Mumbles</a:t>
            </a:r>
            <a:r>
              <a:rPr b="1" i="1" lang="en" sz="1400">
                <a:solidFill>
                  <a:srgbClr val="000000"/>
                </a:solidFill>
              </a:rPr>
              <a:t> is </a:t>
            </a:r>
            <a:r>
              <a:rPr b="1" i="1" lang="en" sz="1400">
                <a:solidFill>
                  <a:srgbClr val="000000"/>
                </a:solidFill>
                <a:highlight>
                  <a:srgbClr val="FFFFFF"/>
                </a:highlight>
              </a:rPr>
              <a:t>there  perfect place for spending day walking around piers, attractions, enjoy the amazing nature</a:t>
            </a:r>
            <a:r>
              <a:rPr b="1" i="1" lang="en" sz="1400">
                <a:solidFill>
                  <a:srgbClr val="000000"/>
                </a:solidFill>
              </a:rPr>
              <a:t> landmarks. </a:t>
            </a:r>
            <a:endParaRPr b="1" i="1" sz="1400">
              <a:solidFill>
                <a:srgbClr val="000000"/>
              </a:solidFill>
            </a:endParaRPr>
          </a:p>
          <a:p>
            <a:pPr indent="0" lvl="0" marL="0" rtl="0">
              <a:spcBef>
                <a:spcPts val="0"/>
              </a:spcBef>
              <a:spcAft>
                <a:spcPts val="0"/>
              </a:spcAft>
              <a:buClr>
                <a:schemeClr val="dk1"/>
              </a:buClr>
              <a:buSzPts val="1100"/>
              <a:buFont typeface="Arial"/>
              <a:buNone/>
            </a:pPr>
            <a:r>
              <a:rPr b="1" lang="en">
                <a:solidFill>
                  <a:srgbClr val="000000"/>
                </a:solidFill>
              </a:rPr>
              <a:t>      LC2</a:t>
            </a:r>
            <a:r>
              <a:rPr lang="en">
                <a:solidFill>
                  <a:srgbClr val="000000"/>
                </a:solidFill>
              </a:rPr>
              <a:t> is the biggest indoor Waterpark leisure complex attracts 80 000 peoples a years. There are  range of activities  for all family members.         </a:t>
            </a:r>
            <a:endParaRPr>
              <a:solidFill>
                <a:srgbClr val="000000"/>
              </a:solidFill>
            </a:endParaRPr>
          </a:p>
          <a:p>
            <a:pPr indent="0" lvl="0" marL="0" rtl="0">
              <a:spcBef>
                <a:spcPts val="0"/>
              </a:spcBef>
              <a:spcAft>
                <a:spcPts val="0"/>
              </a:spcAft>
              <a:buClr>
                <a:schemeClr val="dk1"/>
              </a:buClr>
              <a:buSzPts val="1100"/>
              <a:buFont typeface="Arial"/>
              <a:buNone/>
            </a:pPr>
            <a:r>
              <a:rPr b="1" lang="en">
                <a:solidFill>
                  <a:srgbClr val="000000"/>
                </a:solidFill>
              </a:rPr>
              <a:t>    Brynmill and Clyne gardens</a:t>
            </a:r>
            <a:r>
              <a:rPr lang="en">
                <a:solidFill>
                  <a:srgbClr val="000000"/>
                </a:solidFill>
              </a:rPr>
              <a:t> - </a:t>
            </a:r>
            <a:r>
              <a:rPr lang="en">
                <a:solidFill>
                  <a:srgbClr val="000000"/>
                </a:solidFill>
              </a:rPr>
              <a:t>magnificent</a:t>
            </a:r>
            <a:r>
              <a:rPr lang="en">
                <a:solidFill>
                  <a:srgbClr val="000000"/>
                </a:solidFill>
              </a:rPr>
              <a:t> places </a:t>
            </a:r>
            <a:r>
              <a:rPr lang="en">
                <a:solidFill>
                  <a:srgbClr val="000000"/>
                </a:solidFill>
              </a:rPr>
              <a:t>to see beauty of nature</a:t>
            </a:r>
            <a:endParaRPr>
              <a:solidFill>
                <a:srgbClr val="000000"/>
              </a:solidFill>
            </a:endParaRPr>
          </a:p>
          <a:p>
            <a:pPr indent="0" lvl="0" marL="0" rtl="0">
              <a:spcBef>
                <a:spcPts val="0"/>
              </a:spcBef>
              <a:spcAft>
                <a:spcPts val="0"/>
              </a:spcAft>
              <a:buClr>
                <a:schemeClr val="dk1"/>
              </a:buClr>
              <a:buSzPts val="1100"/>
              <a:buFont typeface="Arial"/>
              <a:buNone/>
            </a:pPr>
            <a:r>
              <a:t/>
            </a:r>
            <a:endParaRPr>
              <a:solidFill>
                <a:srgbClr val="000000"/>
              </a:solidFill>
            </a:endParaRPr>
          </a:p>
          <a:p>
            <a:pPr indent="0" lvl="0" marL="0" rtl="0">
              <a:spcBef>
                <a:spcPts val="0"/>
              </a:spcBef>
              <a:spcAft>
                <a:spcPts val="0"/>
              </a:spcAft>
              <a:buClr>
                <a:schemeClr val="dk1"/>
              </a:buClr>
              <a:buSzPts val="1100"/>
              <a:buFont typeface="Arial"/>
              <a:buNone/>
            </a:pPr>
            <a:r>
              <a:rPr b="1" lang="en">
                <a:solidFill>
                  <a:srgbClr val="000000"/>
                </a:solidFill>
              </a:rPr>
              <a:t>     Waterfront museum</a:t>
            </a:r>
            <a:r>
              <a:rPr lang="en">
                <a:solidFill>
                  <a:srgbClr val="000000"/>
                </a:solidFill>
              </a:rPr>
              <a:t> is  of the most popular unique place for visiting in Swansea, which presents events for families.</a:t>
            </a:r>
            <a:endParaRPr>
              <a:solidFill>
                <a:srgbClr val="000000"/>
              </a:solidFill>
            </a:endParaRPr>
          </a:p>
          <a:p>
            <a:pPr indent="0" lvl="0" marL="0" rtl="0">
              <a:spcBef>
                <a:spcPts val="0"/>
              </a:spcBef>
              <a:spcAft>
                <a:spcPts val="0"/>
              </a:spcAft>
              <a:buClr>
                <a:schemeClr val="dk1"/>
              </a:buClr>
              <a:buSzPts val="1100"/>
              <a:buFont typeface="Arial"/>
              <a:buNone/>
            </a:pPr>
            <a:r>
              <a:t/>
            </a:r>
            <a:endParaRPr>
              <a:solidFill>
                <a:srgbClr val="000000"/>
              </a:solidFill>
            </a:endParaRPr>
          </a:p>
          <a:p>
            <a:pPr indent="0" lvl="0" marL="0" rtl="0">
              <a:spcBef>
                <a:spcPts val="0"/>
              </a:spcBef>
              <a:spcAft>
                <a:spcPts val="0"/>
              </a:spcAft>
              <a:buClr>
                <a:schemeClr val="dk1"/>
              </a:buClr>
              <a:buSzPts val="1100"/>
              <a:buFont typeface="Arial"/>
              <a:buNone/>
            </a:pPr>
            <a:r>
              <a:t/>
            </a:r>
            <a:endParaRPr>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70" name="Shape 70"/>
        <p:cNvGrpSpPr/>
        <p:nvPr/>
      </p:nvGrpSpPr>
      <p:grpSpPr>
        <a:xfrm>
          <a:off x="0" y="0"/>
          <a:ext cx="0" cy="0"/>
          <a:chOff x="0" y="0"/>
          <a:chExt cx="0" cy="0"/>
        </a:xfrm>
      </p:grpSpPr>
      <p:sp>
        <p:nvSpPr>
          <p:cNvPr id="71" name="Shape 71"/>
          <p:cNvSpPr txBox="1"/>
          <p:nvPr>
            <p:ph type="title"/>
          </p:nvPr>
        </p:nvSpPr>
        <p:spPr>
          <a:xfrm>
            <a:off x="311700" y="150450"/>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solidFill>
                  <a:srgbClr val="0000FF"/>
                </a:solidFill>
              </a:rPr>
              <a:t>                             </a:t>
            </a:r>
            <a:r>
              <a:rPr i="1" lang="en">
                <a:solidFill>
                  <a:srgbClr val="0000FF"/>
                </a:solidFill>
              </a:rPr>
              <a:t> </a:t>
            </a:r>
            <a:r>
              <a:rPr i="1" lang="en" sz="3600">
                <a:solidFill>
                  <a:srgbClr val="0000FF"/>
                </a:solidFill>
              </a:rPr>
              <a:t>Product </a:t>
            </a:r>
            <a:endParaRPr i="1" sz="3600">
              <a:solidFill>
                <a:srgbClr val="0000FF"/>
              </a:solidFill>
            </a:endParaRPr>
          </a:p>
        </p:txBody>
      </p:sp>
      <p:sp>
        <p:nvSpPr>
          <p:cNvPr id="72" name="Shape 72"/>
          <p:cNvSpPr txBox="1"/>
          <p:nvPr>
            <p:ph idx="1" type="body"/>
          </p:nvPr>
        </p:nvSpPr>
        <p:spPr>
          <a:xfrm>
            <a:off x="176700" y="919125"/>
            <a:ext cx="8655600" cy="4224300"/>
          </a:xfrm>
          <a:prstGeom prst="rect">
            <a:avLst/>
          </a:prstGeom>
          <a:solidFill>
            <a:schemeClr val="lt1"/>
          </a:solidFill>
        </p:spPr>
        <p:txBody>
          <a:bodyPr anchorCtr="0" anchor="t" bIns="91425" lIns="91425" spcFirstLastPara="1" rIns="91425" wrap="square" tIns="91425">
            <a:noAutofit/>
          </a:bodyPr>
          <a:lstStyle/>
          <a:p>
            <a:pPr indent="-228600" lvl="0" marL="0" rtl="0">
              <a:lnSpc>
                <a:spcPct val="150000"/>
              </a:lnSpc>
              <a:spcBef>
                <a:spcPts val="0"/>
              </a:spcBef>
              <a:spcAft>
                <a:spcPts val="0"/>
              </a:spcAft>
              <a:buClr>
                <a:schemeClr val="dk1"/>
              </a:buClr>
              <a:buSzPts val="1100"/>
              <a:buFont typeface="Arial"/>
              <a:buNone/>
            </a:pPr>
            <a:r>
              <a:rPr lang="en"/>
              <a:t>      </a:t>
            </a:r>
            <a:r>
              <a:rPr b="1" lang="en" u="sng"/>
              <a:t>First day-</a:t>
            </a:r>
            <a:r>
              <a:rPr lang="en"/>
              <a:t> the Waterfront museum 12AM. Lunch Nines restaurant 14.00</a:t>
            </a:r>
            <a:endParaRPr/>
          </a:p>
          <a:p>
            <a:pPr indent="0" lvl="0" marL="0" rtl="0">
              <a:lnSpc>
                <a:spcPct val="150000"/>
              </a:lnSpc>
              <a:spcBef>
                <a:spcPts val="0"/>
              </a:spcBef>
              <a:spcAft>
                <a:spcPts val="0"/>
              </a:spcAft>
              <a:buClr>
                <a:schemeClr val="dk1"/>
              </a:buClr>
              <a:buSzPts val="1100"/>
              <a:buFont typeface="Arial"/>
              <a:buNone/>
            </a:pPr>
            <a:r>
              <a:rPr lang="en"/>
              <a:t> Brynmill Park and Clyne gardens.16-18. Supper in the Dragon hotel Brasserie.</a:t>
            </a:r>
            <a:endParaRPr/>
          </a:p>
          <a:p>
            <a:pPr indent="0" lvl="0" marL="0" rtl="0">
              <a:lnSpc>
                <a:spcPct val="150000"/>
              </a:lnSpc>
              <a:spcBef>
                <a:spcPts val="0"/>
              </a:spcBef>
              <a:spcAft>
                <a:spcPts val="0"/>
              </a:spcAft>
              <a:buClr>
                <a:schemeClr val="dk1"/>
              </a:buClr>
              <a:buSzPts val="1100"/>
              <a:buFont typeface="Arial"/>
              <a:buNone/>
            </a:pPr>
            <a:r>
              <a:rPr lang="en"/>
              <a:t>  </a:t>
            </a:r>
            <a:r>
              <a:rPr b="1" lang="en" u="sng"/>
              <a:t> Second day </a:t>
            </a:r>
            <a:r>
              <a:rPr lang="en"/>
              <a:t>- shopping centre 10AM.  Caspase Café-13AM.  LC2 leisure centre 15-17.00PM</a:t>
            </a:r>
            <a:endParaRPr/>
          </a:p>
          <a:p>
            <a:pPr indent="0" lvl="0" marL="0" rtl="0">
              <a:lnSpc>
                <a:spcPct val="150000"/>
              </a:lnSpc>
              <a:spcBef>
                <a:spcPts val="0"/>
              </a:spcBef>
              <a:spcAft>
                <a:spcPts val="0"/>
              </a:spcAft>
              <a:buClr>
                <a:schemeClr val="dk1"/>
              </a:buClr>
              <a:buSzPts val="1100"/>
              <a:buFont typeface="Arial"/>
              <a:buNone/>
            </a:pPr>
            <a:r>
              <a:rPr lang="en"/>
              <a:t> Madeira-18.00 PM .</a:t>
            </a:r>
            <a:endParaRPr/>
          </a:p>
          <a:p>
            <a:pPr indent="0" lvl="0" marL="0" rtl="0">
              <a:lnSpc>
                <a:spcPct val="150000"/>
              </a:lnSpc>
              <a:spcBef>
                <a:spcPts val="0"/>
              </a:spcBef>
              <a:spcAft>
                <a:spcPts val="0"/>
              </a:spcAft>
              <a:buClr>
                <a:schemeClr val="dk1"/>
              </a:buClr>
              <a:buSzPts val="1100"/>
              <a:buFont typeface="Arial"/>
              <a:buNone/>
            </a:pPr>
            <a:r>
              <a:rPr lang="en"/>
              <a:t>   </a:t>
            </a:r>
            <a:r>
              <a:rPr b="1" lang="en" u="sng"/>
              <a:t> Third day-</a:t>
            </a:r>
            <a:r>
              <a:rPr lang="en"/>
              <a:t>Mumbles pier.- Walking, kids attractions and food Café Play in Mumbles.11Am-  14PM.</a:t>
            </a:r>
            <a:endParaRPr/>
          </a:p>
          <a:p>
            <a:pPr indent="0" lvl="0" marL="0" rtl="0">
              <a:lnSpc>
                <a:spcPct val="150000"/>
              </a:lnSpc>
              <a:spcBef>
                <a:spcPts val="0"/>
              </a:spcBef>
              <a:spcAft>
                <a:spcPts val="0"/>
              </a:spcAft>
              <a:buClr>
                <a:schemeClr val="dk1"/>
              </a:buClr>
              <a:buSzPts val="1100"/>
              <a:buFont typeface="Arial"/>
              <a:buNone/>
            </a:pPr>
            <a:r>
              <a:rPr lang="en"/>
              <a:t>    VUE cinema 16-18 PM. Supper in The Dragon Hotel Brasserie.</a:t>
            </a:r>
            <a:endParaRPr/>
          </a:p>
          <a:p>
            <a:pPr indent="0" lvl="0" marL="0">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Shape 7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78" name="Shape 78"/>
          <p:cNvSpPr txBox="1"/>
          <p:nvPr>
            <p:ph idx="1" type="body"/>
          </p:nvPr>
        </p:nvSpPr>
        <p:spPr>
          <a:xfrm>
            <a:off x="311850" y="1073775"/>
            <a:ext cx="8520600" cy="3804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2" name="Shape 82"/>
        <p:cNvGrpSpPr/>
        <p:nvPr/>
      </p:nvGrpSpPr>
      <p:grpSpPr>
        <a:xfrm>
          <a:off x="0" y="0"/>
          <a:ext cx="0" cy="0"/>
          <a:chOff x="0" y="0"/>
          <a:chExt cx="0" cy="0"/>
        </a:xfrm>
      </p:grpSpPr>
      <p:sp>
        <p:nvSpPr>
          <p:cNvPr id="83" name="Shape 8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Communication mix </a:t>
            </a:r>
            <a:endParaRPr/>
          </a:p>
          <a:p>
            <a:pPr indent="0" lvl="0" marL="0">
              <a:spcBef>
                <a:spcPts val="0"/>
              </a:spcBef>
              <a:spcAft>
                <a:spcPts val="0"/>
              </a:spcAft>
              <a:buNone/>
            </a:pPr>
            <a:r>
              <a:rPr lang="en"/>
              <a:t>Integrated marketing  communications</a:t>
            </a:r>
            <a:endParaRPr/>
          </a:p>
        </p:txBody>
      </p:sp>
      <p:sp>
        <p:nvSpPr>
          <p:cNvPr id="84" name="Shape 84"/>
          <p:cNvSpPr txBox="1"/>
          <p:nvPr>
            <p:ph idx="1" type="body"/>
          </p:nvPr>
        </p:nvSpPr>
        <p:spPr>
          <a:xfrm>
            <a:off x="119300" y="1763100"/>
            <a:ext cx="8574600" cy="33804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nSpc>
                <a:spcPct val="150000"/>
              </a:lnSpc>
              <a:spcBef>
                <a:spcPts val="0"/>
              </a:spcBef>
              <a:spcAft>
                <a:spcPts val="0"/>
              </a:spcAft>
              <a:buNone/>
            </a:pPr>
            <a:r>
              <a:rPr lang="en" sz="1200">
                <a:solidFill>
                  <a:schemeClr val="dk1"/>
                </a:solidFill>
              </a:rPr>
              <a:t>                                                            </a:t>
            </a:r>
            <a:r>
              <a:rPr lang="en" sz="1200">
                <a:solidFill>
                  <a:srgbClr val="000000"/>
                </a:solidFill>
              </a:rPr>
              <a:t>   </a:t>
            </a:r>
            <a:r>
              <a:rPr lang="en" sz="1400" u="sng">
                <a:solidFill>
                  <a:srgbClr val="000000"/>
                </a:solidFill>
              </a:rPr>
              <a:t>What is communication mix?</a:t>
            </a:r>
            <a:endParaRPr sz="1400" u="sng">
              <a:solidFill>
                <a:srgbClr val="000000"/>
              </a:solidFill>
            </a:endParaRPr>
          </a:p>
          <a:p>
            <a:pPr indent="0" lvl="0" marL="0" rtl="0">
              <a:lnSpc>
                <a:spcPct val="150000"/>
              </a:lnSpc>
              <a:spcBef>
                <a:spcPts val="0"/>
              </a:spcBef>
              <a:spcAft>
                <a:spcPts val="0"/>
              </a:spcAft>
              <a:buClr>
                <a:schemeClr val="dk1"/>
              </a:buClr>
              <a:buSzPts val="1100"/>
              <a:buFont typeface="Arial"/>
              <a:buNone/>
            </a:pPr>
            <a:r>
              <a:rPr lang="en" sz="1300">
                <a:solidFill>
                  <a:srgbClr val="000000"/>
                </a:solidFill>
              </a:rPr>
              <a:t>The </a:t>
            </a:r>
            <a:r>
              <a:rPr lang="en" sz="1300">
                <a:solidFill>
                  <a:srgbClr val="000000"/>
                </a:solidFill>
              </a:rPr>
              <a:t>definition</a:t>
            </a:r>
            <a:r>
              <a:rPr lang="en" sz="1300">
                <a:solidFill>
                  <a:srgbClr val="000000"/>
                </a:solidFill>
              </a:rPr>
              <a:t> of a communication mix is also  </a:t>
            </a:r>
            <a:r>
              <a:rPr lang="en" sz="1300">
                <a:solidFill>
                  <a:srgbClr val="000000"/>
                </a:solidFill>
              </a:rPr>
              <a:t>describe</a:t>
            </a:r>
            <a:r>
              <a:rPr lang="en" sz="1300">
                <a:solidFill>
                  <a:srgbClr val="000000"/>
                </a:solidFill>
              </a:rPr>
              <a:t> as a promotion mix which are specific combination of advertising. The companies have different  tools that they use to  pursue its advertising   and marketing objectives such as personal selling, sales promotion, public relations and direct marketing (</a:t>
            </a:r>
            <a:r>
              <a:rPr lang="en" sz="1300">
                <a:solidFill>
                  <a:srgbClr val="000000"/>
                </a:solidFill>
                <a:highlight>
                  <a:srgbClr val="FFFFFF"/>
                </a:highlight>
                <a:latin typeface="Georgia"/>
                <a:ea typeface="Georgia"/>
                <a:cs typeface="Georgia"/>
                <a:sym typeface="Georgia"/>
              </a:rPr>
              <a:t>Kotler P. and Keller K.L,2009).</a:t>
            </a:r>
            <a:endParaRPr sz="1200">
              <a:solidFill>
                <a:srgbClr val="000000"/>
              </a:solidFill>
            </a:endParaRPr>
          </a:p>
          <a:p>
            <a:pPr indent="457200" lvl="0" marL="1371600" rtl="0">
              <a:lnSpc>
                <a:spcPct val="150000"/>
              </a:lnSpc>
              <a:spcBef>
                <a:spcPts val="0"/>
              </a:spcBef>
              <a:spcAft>
                <a:spcPts val="0"/>
              </a:spcAft>
              <a:buClr>
                <a:schemeClr val="dk1"/>
              </a:buClr>
              <a:buSzPts val="1100"/>
              <a:buFont typeface="Arial"/>
              <a:buNone/>
            </a:pPr>
            <a:r>
              <a:rPr lang="en" sz="1200">
                <a:solidFill>
                  <a:srgbClr val="000000"/>
                </a:solidFill>
              </a:rPr>
              <a:t>      </a:t>
            </a:r>
            <a:r>
              <a:rPr lang="en" sz="1400" u="sng">
                <a:solidFill>
                  <a:srgbClr val="000000"/>
                </a:solidFill>
              </a:rPr>
              <a:t>What is integrated marketing communications?</a:t>
            </a:r>
            <a:endParaRPr sz="1400" u="sng">
              <a:solidFill>
                <a:srgbClr val="000000"/>
              </a:solidFill>
            </a:endParaRPr>
          </a:p>
          <a:p>
            <a:pPr indent="0" lvl="0" marL="0" rtl="0">
              <a:lnSpc>
                <a:spcPct val="190909"/>
              </a:lnSpc>
              <a:spcBef>
                <a:spcPts val="0"/>
              </a:spcBef>
              <a:spcAft>
                <a:spcPts val="0"/>
              </a:spcAft>
              <a:buClr>
                <a:schemeClr val="dk1"/>
              </a:buClr>
              <a:buSzPts val="1100"/>
              <a:buFont typeface="Arial"/>
              <a:buNone/>
            </a:pPr>
            <a:r>
              <a:rPr lang="en" sz="1300">
                <a:solidFill>
                  <a:srgbClr val="000000"/>
                </a:solidFill>
              </a:rPr>
              <a:t>Integrated Marketing Communications identify a comprehensive plan. In this case different strategic roles are evaluated. There are variety of communications such as disciplines advertising, public relations, personal selling, and sales promotion and combines them to provide clarity, consistency, and maximum communication impct( </a:t>
            </a:r>
            <a:r>
              <a:rPr lang="en" sz="1200">
                <a:solidFill>
                  <a:srgbClr val="000000"/>
                </a:solidFill>
                <a:highlight>
                  <a:srgbClr val="FFFFFF"/>
                </a:highlight>
              </a:rPr>
              <a:t>Data &amp; Marketing Association,2018)</a:t>
            </a:r>
            <a:endParaRPr sz="1200">
              <a:solidFill>
                <a:srgbClr val="000000"/>
              </a:solidFill>
            </a:endParaRPr>
          </a:p>
          <a:p>
            <a:pPr indent="0" lvl="0" marL="0" rtl="0">
              <a:lnSpc>
                <a:spcPct val="150000"/>
              </a:lnSpc>
              <a:spcBef>
                <a:spcPts val="0"/>
              </a:spcBef>
              <a:spcAft>
                <a:spcPts val="0"/>
              </a:spcAft>
              <a:buClr>
                <a:schemeClr val="dk1"/>
              </a:buClr>
              <a:buSzPts val="1100"/>
              <a:buFont typeface="Arial"/>
              <a:buNone/>
            </a:pPr>
            <a:r>
              <a:t/>
            </a:r>
            <a:endParaRPr sz="1200">
              <a:solidFill>
                <a:schemeClr val="dk1"/>
              </a:solidFill>
            </a:endParaRPr>
          </a:p>
          <a:p>
            <a:pPr indent="0" lvl="0" marL="0">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Shape 8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
              <a:t>              </a:t>
            </a:r>
            <a:r>
              <a:rPr lang="en"/>
              <a:t>Diagram of communication mix</a:t>
            </a:r>
            <a:endParaRPr/>
          </a:p>
        </p:txBody>
      </p:sp>
      <p:pic>
        <p:nvPicPr>
          <p:cNvPr descr="Image result for diAGRAM COMMUNICATION MIX" id="90" name="Shape 90"/>
          <p:cNvPicPr preferRelativeResize="0"/>
          <p:nvPr/>
        </p:nvPicPr>
        <p:blipFill>
          <a:blip r:embed="rId3">
            <a:alphaModFix/>
          </a:blip>
          <a:stretch>
            <a:fillRect/>
          </a:stretch>
        </p:blipFill>
        <p:spPr>
          <a:xfrm>
            <a:off x="2492200" y="1700950"/>
            <a:ext cx="4348125" cy="33449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Shape 95"/>
          <p:cNvSpPr txBox="1"/>
          <p:nvPr>
            <p:ph type="title"/>
          </p:nvPr>
        </p:nvSpPr>
        <p:spPr>
          <a:xfrm>
            <a:off x="311700" y="392650"/>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Diagram of integrated marketing communications </a:t>
            </a:r>
            <a:endParaRPr/>
          </a:p>
        </p:txBody>
      </p:sp>
      <p:pic>
        <p:nvPicPr>
          <p:cNvPr id="96" name="Shape 96"/>
          <p:cNvPicPr preferRelativeResize="0"/>
          <p:nvPr/>
        </p:nvPicPr>
        <p:blipFill rotWithShape="1">
          <a:blip r:embed="rId3">
            <a:alphaModFix/>
          </a:blip>
          <a:srcRect b="0" l="0" r="-2522" t="3185"/>
          <a:stretch/>
        </p:blipFill>
        <p:spPr>
          <a:xfrm>
            <a:off x="1749850" y="1458200"/>
            <a:ext cx="6050575" cy="36853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Shape 101"/>
          <p:cNvSpPr txBox="1"/>
          <p:nvPr>
            <p:ph type="title"/>
          </p:nvPr>
        </p:nvSpPr>
        <p:spPr>
          <a:xfrm>
            <a:off x="183525" y="36900"/>
            <a:ext cx="8520600" cy="572700"/>
          </a:xfrm>
          <a:prstGeom prst="rect">
            <a:avLst/>
          </a:prstGeom>
        </p:spPr>
        <p:txBody>
          <a:bodyPr anchorCtr="0" anchor="t" bIns="91425" lIns="91425" spcFirstLastPara="1" rIns="91425" wrap="square" tIns="91425">
            <a:noAutofit/>
          </a:bodyPr>
          <a:lstStyle/>
          <a:p>
            <a:pPr indent="0" lvl="0" marL="0" rtl="0">
              <a:lnSpc>
                <a:spcPct val="115000"/>
              </a:lnSpc>
              <a:spcBef>
                <a:spcPts val="0"/>
              </a:spcBef>
              <a:spcAft>
                <a:spcPts val="1600"/>
              </a:spcAft>
              <a:buClr>
                <a:schemeClr val="dk1"/>
              </a:buClr>
              <a:buSzPts val="1100"/>
              <a:buFont typeface="Arial"/>
              <a:buNone/>
            </a:pPr>
            <a:r>
              <a:rPr lang="en"/>
              <a:t>Statistic of how many Britons taking holiday in the UK </a:t>
            </a:r>
            <a:endParaRPr/>
          </a:p>
        </p:txBody>
      </p:sp>
      <p:sp>
        <p:nvSpPr>
          <p:cNvPr id="102" name="Shape 102"/>
          <p:cNvSpPr txBox="1"/>
          <p:nvPr/>
        </p:nvSpPr>
        <p:spPr>
          <a:xfrm>
            <a:off x="609600" y="6096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sp>
        <p:nvSpPr>
          <p:cNvPr id="103" name="Shape 103"/>
          <p:cNvSpPr txBox="1"/>
          <p:nvPr/>
        </p:nvSpPr>
        <p:spPr>
          <a:xfrm>
            <a:off x="762000" y="7620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sp>
        <p:nvSpPr>
          <p:cNvPr id="104" name="Shape 104"/>
          <p:cNvSpPr txBox="1"/>
          <p:nvPr/>
        </p:nvSpPr>
        <p:spPr>
          <a:xfrm>
            <a:off x="914400" y="9144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sp>
        <p:nvSpPr>
          <p:cNvPr id="105" name="Shape 105"/>
          <p:cNvSpPr txBox="1"/>
          <p:nvPr/>
        </p:nvSpPr>
        <p:spPr>
          <a:xfrm>
            <a:off x="1066800" y="10668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sp>
        <p:nvSpPr>
          <p:cNvPr id="106" name="Shape 106"/>
          <p:cNvSpPr txBox="1"/>
          <p:nvPr/>
        </p:nvSpPr>
        <p:spPr>
          <a:xfrm>
            <a:off x="1219200" y="12192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sp>
        <p:nvSpPr>
          <p:cNvPr id="107" name="Shape 107"/>
          <p:cNvSpPr txBox="1"/>
          <p:nvPr/>
        </p:nvSpPr>
        <p:spPr>
          <a:xfrm>
            <a:off x="1371600" y="1371600"/>
            <a:ext cx="3000000" cy="30000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lang="en"/>
              <a:t>		 	 	 		</a:t>
            </a:r>
            <a:endParaRPr/>
          </a:p>
          <a:p>
            <a:pPr indent="0" lvl="0" marL="0" rtl="0">
              <a:spcBef>
                <a:spcPts val="0"/>
              </a:spcBef>
              <a:spcAft>
                <a:spcPts val="0"/>
              </a:spcAft>
              <a:buNone/>
            </a:pPr>
            <a:r>
              <a:rPr lang="en"/>
              <a:t>			 		</a:t>
            </a:r>
            <a:endParaRPr/>
          </a:p>
        </p:txBody>
      </p:sp>
      <p:pic>
        <p:nvPicPr>
          <p:cNvPr id="108" name="Shape 108"/>
          <p:cNvPicPr preferRelativeResize="0"/>
          <p:nvPr/>
        </p:nvPicPr>
        <p:blipFill rotWithShape="1">
          <a:blip r:embed="rId3">
            <a:alphaModFix/>
          </a:blip>
          <a:srcRect b="28935" l="51793" r="0" t="31643"/>
          <a:stretch/>
        </p:blipFill>
        <p:spPr>
          <a:xfrm>
            <a:off x="2107775" y="1613650"/>
            <a:ext cx="5713523" cy="34774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Shape 11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Statistic</a:t>
            </a:r>
            <a:endParaRPr/>
          </a:p>
        </p:txBody>
      </p:sp>
      <p:pic>
        <p:nvPicPr>
          <p:cNvPr id="114" name="Shape 114"/>
          <p:cNvPicPr preferRelativeResize="0"/>
          <p:nvPr/>
        </p:nvPicPr>
        <p:blipFill rotWithShape="1">
          <a:blip r:embed="rId3">
            <a:alphaModFix/>
          </a:blip>
          <a:srcRect b="22330" l="956" r="50229" t="46415"/>
          <a:stretch/>
        </p:blipFill>
        <p:spPr>
          <a:xfrm>
            <a:off x="1590775" y="1770400"/>
            <a:ext cx="7083123" cy="28344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Shape 1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Statistic </a:t>
            </a:r>
            <a:endParaRPr/>
          </a:p>
        </p:txBody>
      </p:sp>
      <p:pic>
        <p:nvPicPr>
          <p:cNvPr id="120" name="Shape 120"/>
          <p:cNvPicPr preferRelativeResize="0"/>
          <p:nvPr/>
        </p:nvPicPr>
        <p:blipFill rotWithShape="1">
          <a:blip r:embed="rId3">
            <a:alphaModFix/>
          </a:blip>
          <a:srcRect b="26990" l="2611" r="50913" t="43675"/>
          <a:stretch/>
        </p:blipFill>
        <p:spPr>
          <a:xfrm>
            <a:off x="408600" y="1215175"/>
            <a:ext cx="8662074" cy="341696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Shape 125"/>
          <p:cNvSpPr txBox="1"/>
          <p:nvPr>
            <p:ph type="title"/>
          </p:nvPr>
        </p:nvSpPr>
        <p:spPr>
          <a:xfrm>
            <a:off x="311700" y="445025"/>
            <a:ext cx="8520600" cy="2418300"/>
          </a:xfrm>
          <a:prstGeom prst="rect">
            <a:avLst/>
          </a:prstGeom>
        </p:spPr>
        <p:txBody>
          <a:bodyPr anchorCtr="0" anchor="t" bIns="91425" lIns="91425" spcFirstLastPara="1" rIns="91425" wrap="square" tIns="91425">
            <a:noAutofit/>
          </a:bodyPr>
          <a:lstStyle/>
          <a:p>
            <a:pPr indent="0" lvl="0" marL="0" rtl="0">
              <a:lnSpc>
                <a:spcPct val="150000"/>
              </a:lnSpc>
              <a:spcBef>
                <a:spcPts val="0"/>
              </a:spcBef>
              <a:spcAft>
                <a:spcPts val="0"/>
              </a:spcAft>
              <a:buNone/>
            </a:pPr>
            <a:r>
              <a:rPr b="1" lang="en" sz="1200"/>
              <a:t> </a:t>
            </a:r>
            <a:r>
              <a:rPr b="1" lang="en" sz="3000"/>
              <a:t>                          </a:t>
            </a:r>
            <a:r>
              <a:rPr b="1" lang="en" sz="3000">
                <a:solidFill>
                  <a:srgbClr val="0000FF"/>
                </a:solidFill>
              </a:rPr>
              <a:t>  </a:t>
            </a:r>
            <a:r>
              <a:rPr b="1" lang="en" sz="3600">
                <a:solidFill>
                  <a:srgbClr val="0000FF"/>
                </a:solidFill>
              </a:rPr>
              <a:t>Internet</a:t>
            </a:r>
            <a:endParaRPr b="1" sz="3600">
              <a:solidFill>
                <a:srgbClr val="0000FF"/>
              </a:solidFill>
            </a:endParaRPr>
          </a:p>
        </p:txBody>
      </p:sp>
      <p:sp>
        <p:nvSpPr>
          <p:cNvPr id="126" name="Shape 126"/>
          <p:cNvSpPr txBox="1"/>
          <p:nvPr>
            <p:ph idx="1" type="body"/>
          </p:nvPr>
        </p:nvSpPr>
        <p:spPr>
          <a:xfrm>
            <a:off x="132575" y="1020750"/>
            <a:ext cx="8699700" cy="4056600"/>
          </a:xfrm>
          <a:prstGeom prst="rect">
            <a:avLst/>
          </a:prstGeom>
        </p:spPr>
        <p:txBody>
          <a:bodyPr anchorCtr="0" anchor="t" bIns="91425" lIns="91425" spcFirstLastPara="1" rIns="91425" wrap="square" tIns="91425">
            <a:noAutofit/>
          </a:bodyPr>
          <a:lstStyle/>
          <a:p>
            <a:pPr indent="-419100" lvl="0" marL="457200" rtl="0">
              <a:lnSpc>
                <a:spcPct val="150000"/>
              </a:lnSpc>
              <a:spcBef>
                <a:spcPts val="0"/>
              </a:spcBef>
              <a:spcAft>
                <a:spcPts val="0"/>
              </a:spcAft>
              <a:buClr>
                <a:schemeClr val="dk1"/>
              </a:buClr>
              <a:buSzPts val="3000"/>
              <a:buChar char="●"/>
            </a:pPr>
            <a:r>
              <a:rPr lang="en" sz="3000">
                <a:solidFill>
                  <a:schemeClr val="dk1"/>
                </a:solidFill>
              </a:rPr>
              <a:t>89 % of the Uk population are active </a:t>
            </a:r>
            <a:r>
              <a:rPr lang="en" sz="3000">
                <a:solidFill>
                  <a:schemeClr val="dk1"/>
                </a:solidFill>
              </a:rPr>
              <a:t>internet</a:t>
            </a:r>
            <a:r>
              <a:rPr lang="en" sz="3000">
                <a:solidFill>
                  <a:schemeClr val="dk1"/>
                </a:solidFill>
              </a:rPr>
              <a:t> user.</a:t>
            </a:r>
            <a:endParaRPr sz="3000">
              <a:solidFill>
                <a:schemeClr val="dk1"/>
              </a:solidFill>
            </a:endParaRPr>
          </a:p>
          <a:p>
            <a:pPr indent="-419100" lvl="0" marL="457200" rtl="0">
              <a:lnSpc>
                <a:spcPct val="150000"/>
              </a:lnSpc>
              <a:spcBef>
                <a:spcPts val="0"/>
              </a:spcBef>
              <a:spcAft>
                <a:spcPts val="0"/>
              </a:spcAft>
              <a:buClr>
                <a:schemeClr val="dk1"/>
              </a:buClr>
              <a:buSzPts val="3000"/>
              <a:buChar char="●"/>
            </a:pPr>
            <a:r>
              <a:rPr lang="en" sz="3000">
                <a:solidFill>
                  <a:schemeClr val="dk1"/>
                </a:solidFill>
              </a:rPr>
              <a:t>76% of the </a:t>
            </a:r>
            <a:r>
              <a:rPr lang="en" sz="3000">
                <a:solidFill>
                  <a:schemeClr val="dk1"/>
                </a:solidFill>
              </a:rPr>
              <a:t>consumers</a:t>
            </a:r>
            <a:r>
              <a:rPr lang="en" sz="3000">
                <a:solidFill>
                  <a:schemeClr val="dk1"/>
                </a:solidFill>
              </a:rPr>
              <a:t> prefer book holidays online.</a:t>
            </a:r>
            <a:endParaRPr sz="3000">
              <a:solidFill>
                <a:schemeClr val="dk1"/>
              </a:solidFill>
            </a:endParaRPr>
          </a:p>
          <a:p>
            <a:pPr indent="0" lvl="0" marL="0" rtl="0">
              <a:lnSpc>
                <a:spcPct val="150000"/>
              </a:lnSpc>
              <a:spcBef>
                <a:spcPts val="0"/>
              </a:spcBef>
              <a:spcAft>
                <a:spcPts val="0"/>
              </a:spcAft>
              <a:buNone/>
            </a:pPr>
            <a:r>
              <a:rPr b="1" lang="en" sz="3000">
                <a:solidFill>
                  <a:srgbClr val="FF0000"/>
                </a:solidFill>
              </a:rPr>
              <a:t>Www.visitswanseybay.com</a:t>
            </a:r>
            <a:endParaRPr b="1" sz="3000">
              <a:solidFill>
                <a:srgbClr val="FF0000"/>
              </a:solidFill>
            </a:endParaRPr>
          </a:p>
          <a:p>
            <a:pPr indent="0" lvl="0" marL="0" rtl="0">
              <a:lnSpc>
                <a:spcPct val="150000"/>
              </a:lnSpc>
              <a:spcBef>
                <a:spcPts val="0"/>
              </a:spcBef>
              <a:spcAft>
                <a:spcPts val="0"/>
              </a:spcAft>
              <a:buClr>
                <a:schemeClr val="dk1"/>
              </a:buClr>
              <a:buSzPts val="1100"/>
              <a:buFont typeface="Arial"/>
              <a:buNone/>
            </a:pPr>
            <a:r>
              <a:rPr b="1" lang="en" sz="3000">
                <a:solidFill>
                  <a:srgbClr val="FF0000"/>
                </a:solidFill>
              </a:rPr>
              <a:t>www.groupon.co.uk</a:t>
            </a:r>
            <a:endParaRPr b="1" sz="3000">
              <a:solidFill>
                <a:srgbClr val="FF0000"/>
              </a:solidFill>
            </a:endParaRPr>
          </a:p>
        </p:txBody>
      </p:sp>
      <p:pic>
        <p:nvPicPr>
          <p:cNvPr id="127" name="Shape 127"/>
          <p:cNvPicPr preferRelativeResize="0"/>
          <p:nvPr/>
        </p:nvPicPr>
        <p:blipFill>
          <a:blip r:embed="rId3">
            <a:alphaModFix/>
          </a:blip>
          <a:stretch>
            <a:fillRect/>
          </a:stretch>
        </p:blipFill>
        <p:spPr>
          <a:xfrm>
            <a:off x="5209775" y="3027675"/>
            <a:ext cx="2942950" cy="18110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Shape 13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33" name="Shape 133"/>
          <p:cNvSpPr txBox="1"/>
          <p:nvPr>
            <p:ph idx="1" type="body"/>
          </p:nvPr>
        </p:nvSpPr>
        <p:spPr>
          <a:xfrm>
            <a:off x="311850" y="1073775"/>
            <a:ext cx="8520600" cy="3804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pic>
        <p:nvPicPr>
          <p:cNvPr id="134" name="Shape 134"/>
          <p:cNvPicPr preferRelativeResize="0"/>
          <p:nvPr/>
        </p:nvPicPr>
        <p:blipFill>
          <a:blip r:embed="rId3">
            <a:alphaModFix/>
          </a:blip>
          <a:stretch>
            <a:fillRect/>
          </a:stretch>
        </p:blipFill>
        <p:spPr>
          <a:xfrm>
            <a:off x="927950" y="1243100"/>
            <a:ext cx="6204025" cy="38046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Shape 13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Active groupoun.co.uk users 2009-2015 years </a:t>
            </a:r>
            <a:endParaRPr/>
          </a:p>
        </p:txBody>
      </p:sp>
      <p:sp>
        <p:nvSpPr>
          <p:cNvPr id="140" name="Shape 140"/>
          <p:cNvSpPr txBox="1"/>
          <p:nvPr>
            <p:ph idx="1" type="body"/>
          </p:nvPr>
        </p:nvSpPr>
        <p:spPr>
          <a:xfrm>
            <a:off x="311850" y="1073775"/>
            <a:ext cx="8520600" cy="3804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pic>
        <p:nvPicPr>
          <p:cNvPr id="141" name="Shape 141"/>
          <p:cNvPicPr preferRelativeResize="0"/>
          <p:nvPr/>
        </p:nvPicPr>
        <p:blipFill>
          <a:blip r:embed="rId3">
            <a:alphaModFix/>
          </a:blip>
          <a:stretch>
            <a:fillRect/>
          </a:stretch>
        </p:blipFill>
        <p:spPr>
          <a:xfrm>
            <a:off x="543525" y="1073775"/>
            <a:ext cx="8430300" cy="35638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Shape 146"/>
          <p:cNvSpPr txBox="1"/>
          <p:nvPr>
            <p:ph idx="1" type="body"/>
          </p:nvPr>
        </p:nvSpPr>
        <p:spPr>
          <a:xfrm>
            <a:off x="185600" y="1405175"/>
            <a:ext cx="8461200" cy="3176700"/>
          </a:xfrm>
          <a:prstGeom prst="rect">
            <a:avLst/>
          </a:prstGeom>
        </p:spPr>
        <p:txBody>
          <a:bodyPr anchorCtr="0" anchor="t" bIns="91425" lIns="91425" spcFirstLastPara="1" rIns="91425" wrap="square" tIns="91425">
            <a:noAutofit/>
          </a:bodyPr>
          <a:lstStyle/>
          <a:p>
            <a:pPr indent="0" lvl="0" marL="0" rtl="0">
              <a:lnSpc>
                <a:spcPct val="150000"/>
              </a:lnSpc>
              <a:spcBef>
                <a:spcPts val="0"/>
              </a:spcBef>
              <a:spcAft>
                <a:spcPts val="0"/>
              </a:spcAft>
              <a:buClr>
                <a:schemeClr val="dk1"/>
              </a:buClr>
              <a:buSzPts val="1100"/>
              <a:buFont typeface="Arial"/>
              <a:buNone/>
            </a:pPr>
            <a:r>
              <a:t/>
            </a:r>
            <a:endParaRPr b="1" sz="1400">
              <a:solidFill>
                <a:schemeClr val="dk1"/>
              </a:solidFill>
            </a:endParaRPr>
          </a:p>
          <a:p>
            <a:pPr indent="0" lvl="0" marL="0" rtl="0">
              <a:lnSpc>
                <a:spcPct val="150000"/>
              </a:lnSpc>
              <a:spcBef>
                <a:spcPts val="0"/>
              </a:spcBef>
              <a:spcAft>
                <a:spcPts val="0"/>
              </a:spcAft>
              <a:buClr>
                <a:schemeClr val="dk1"/>
              </a:buClr>
              <a:buSzPts val="1100"/>
              <a:buFont typeface="Arial"/>
              <a:buNone/>
            </a:pPr>
            <a:r>
              <a:t/>
            </a:r>
            <a:endParaRPr b="1" sz="1400">
              <a:solidFill>
                <a:schemeClr val="dk1"/>
              </a:solidFill>
            </a:endParaRPr>
          </a:p>
          <a:p>
            <a:pPr indent="0" lvl="0" marL="0" rtl="0">
              <a:lnSpc>
                <a:spcPct val="150000"/>
              </a:lnSpc>
              <a:spcBef>
                <a:spcPts val="0"/>
              </a:spcBef>
              <a:spcAft>
                <a:spcPts val="0"/>
              </a:spcAft>
              <a:buClr>
                <a:schemeClr val="dk1"/>
              </a:buClr>
              <a:buSzPts val="1100"/>
              <a:buFont typeface="Arial"/>
              <a:buNone/>
            </a:pPr>
            <a:r>
              <a:rPr lang="en" sz="1200">
                <a:solidFill>
                  <a:schemeClr val="dk1"/>
                </a:solidFill>
              </a:rPr>
              <a:t>                   </a:t>
            </a:r>
            <a:r>
              <a:rPr b="1" lang="en" sz="1200">
                <a:solidFill>
                  <a:schemeClr val="dk1"/>
                </a:solidFill>
              </a:rPr>
              <a:t>  </a:t>
            </a:r>
            <a:endParaRPr sz="1200">
              <a:solidFill>
                <a:schemeClr val="dk1"/>
              </a:solidFill>
            </a:endParaRPr>
          </a:p>
        </p:txBody>
      </p:sp>
      <p:sp>
        <p:nvSpPr>
          <p:cNvPr id="147" name="Shape 147"/>
          <p:cNvSpPr txBox="1"/>
          <p:nvPr>
            <p:ph type="title"/>
          </p:nvPr>
        </p:nvSpPr>
        <p:spPr>
          <a:xfrm>
            <a:off x="537050" y="338975"/>
            <a:ext cx="8520600" cy="720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1" i="1" lang="en">
                <a:solidFill>
                  <a:srgbClr val="000000"/>
                </a:solidFill>
              </a:rPr>
              <a:t>              </a:t>
            </a:r>
            <a:r>
              <a:rPr i="1" lang="en" sz="3600">
                <a:solidFill>
                  <a:srgbClr val="0000FF"/>
                </a:solidFill>
              </a:rPr>
              <a:t>Social media</a:t>
            </a:r>
            <a:endParaRPr i="1" sz="3600">
              <a:solidFill>
                <a:srgbClr val="0000FF"/>
              </a:solidFill>
            </a:endParaRPr>
          </a:p>
        </p:txBody>
      </p:sp>
      <p:pic>
        <p:nvPicPr>
          <p:cNvPr id="148" name="Shape 148"/>
          <p:cNvPicPr preferRelativeResize="0"/>
          <p:nvPr/>
        </p:nvPicPr>
        <p:blipFill>
          <a:blip r:embed="rId3">
            <a:alphaModFix/>
          </a:blip>
          <a:stretch>
            <a:fillRect/>
          </a:stretch>
        </p:blipFill>
        <p:spPr>
          <a:xfrm>
            <a:off x="6323850" y="338975"/>
            <a:ext cx="2177600" cy="2177600"/>
          </a:xfrm>
          <a:prstGeom prst="rect">
            <a:avLst/>
          </a:prstGeom>
          <a:noFill/>
          <a:ln>
            <a:noFill/>
          </a:ln>
        </p:spPr>
      </p:pic>
      <p:pic>
        <p:nvPicPr>
          <p:cNvPr id="149" name="Shape 149"/>
          <p:cNvPicPr preferRelativeResize="0"/>
          <p:nvPr/>
        </p:nvPicPr>
        <p:blipFill>
          <a:blip r:embed="rId4">
            <a:alphaModFix/>
          </a:blip>
          <a:stretch>
            <a:fillRect/>
          </a:stretch>
        </p:blipFill>
        <p:spPr>
          <a:xfrm>
            <a:off x="6601704" y="3041688"/>
            <a:ext cx="2258199" cy="1917600"/>
          </a:xfrm>
          <a:prstGeom prst="rect">
            <a:avLst/>
          </a:prstGeom>
          <a:noFill/>
          <a:ln>
            <a:noFill/>
          </a:ln>
        </p:spPr>
      </p:pic>
      <p:pic>
        <p:nvPicPr>
          <p:cNvPr id="150" name="Shape 150"/>
          <p:cNvPicPr preferRelativeResize="0"/>
          <p:nvPr/>
        </p:nvPicPr>
        <p:blipFill rotWithShape="1">
          <a:blip r:embed="rId5">
            <a:alphaModFix/>
          </a:blip>
          <a:srcRect b="9057" l="-8225" r="3305" t="0"/>
          <a:stretch/>
        </p:blipFill>
        <p:spPr>
          <a:xfrm>
            <a:off x="185600" y="1059575"/>
            <a:ext cx="5587266" cy="36231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4" name="Shape 154"/>
        <p:cNvGrpSpPr/>
        <p:nvPr/>
      </p:nvGrpSpPr>
      <p:grpSpPr>
        <a:xfrm>
          <a:off x="0" y="0"/>
          <a:ext cx="0" cy="0"/>
          <a:chOff x="0" y="0"/>
          <a:chExt cx="0" cy="0"/>
        </a:xfrm>
      </p:grpSpPr>
      <p:sp>
        <p:nvSpPr>
          <p:cNvPr id="155" name="Shape 155"/>
          <p:cNvSpPr txBox="1"/>
          <p:nvPr>
            <p:ph type="title"/>
          </p:nvPr>
        </p:nvSpPr>
        <p:spPr>
          <a:xfrm>
            <a:off x="311700" y="445025"/>
            <a:ext cx="8520600" cy="628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3600">
                <a:solidFill>
                  <a:srgbClr val="0000FF"/>
                </a:solidFill>
              </a:rPr>
              <a:t>                       </a:t>
            </a:r>
            <a:r>
              <a:rPr lang="en" sz="3600">
                <a:solidFill>
                  <a:srgbClr val="0000FF"/>
                </a:solidFill>
              </a:rPr>
              <a:t>Leaflets</a:t>
            </a:r>
            <a:endParaRPr sz="3600">
              <a:solidFill>
                <a:srgbClr val="0000FF"/>
              </a:solidFill>
            </a:endParaRPr>
          </a:p>
        </p:txBody>
      </p:sp>
      <p:sp>
        <p:nvSpPr>
          <p:cNvPr id="156" name="Shape 156"/>
          <p:cNvSpPr txBox="1"/>
          <p:nvPr>
            <p:ph idx="1" type="body"/>
          </p:nvPr>
        </p:nvSpPr>
        <p:spPr>
          <a:xfrm>
            <a:off x="311850" y="1073775"/>
            <a:ext cx="8520600" cy="3804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 </a:t>
            </a:r>
            <a:r>
              <a:rPr i="1" lang="en" sz="2400"/>
              <a:t>Distribution</a:t>
            </a:r>
            <a:r>
              <a:rPr i="1" lang="en" sz="2400"/>
              <a:t> at school  and markets</a:t>
            </a:r>
            <a:endParaRPr i="1" sz="2400"/>
          </a:p>
          <a:p>
            <a:pPr indent="-381000" lvl="0" marL="457200">
              <a:spcBef>
                <a:spcPts val="0"/>
              </a:spcBef>
              <a:spcAft>
                <a:spcPts val="0"/>
              </a:spcAft>
              <a:buSzPts val="2400"/>
              <a:buChar char="●"/>
            </a:pPr>
            <a:r>
              <a:rPr i="1" lang="en" sz="2400"/>
              <a:t>Low cost</a:t>
            </a:r>
            <a:endParaRPr i="1" sz="2400"/>
          </a:p>
          <a:p>
            <a:pPr indent="-381000" lvl="0" marL="457200">
              <a:spcBef>
                <a:spcPts val="0"/>
              </a:spcBef>
              <a:spcAft>
                <a:spcPts val="0"/>
              </a:spcAft>
              <a:buSzPts val="2400"/>
              <a:buChar char="●"/>
            </a:pPr>
            <a:r>
              <a:rPr i="1" lang="en" sz="2400"/>
              <a:t>Information </a:t>
            </a:r>
            <a:endParaRPr i="1" sz="2400"/>
          </a:p>
          <a:p>
            <a:pPr indent="-381000" lvl="0" marL="457200">
              <a:spcBef>
                <a:spcPts val="0"/>
              </a:spcBef>
              <a:spcAft>
                <a:spcPts val="0"/>
              </a:spcAft>
              <a:buSzPts val="2400"/>
              <a:buChar char="●"/>
            </a:pPr>
            <a:r>
              <a:rPr i="1" lang="en" sz="2400"/>
              <a:t>Visually   pleasing     </a:t>
            </a:r>
            <a:endParaRPr i="1" sz="2400"/>
          </a:p>
        </p:txBody>
      </p:sp>
      <p:pic>
        <p:nvPicPr>
          <p:cNvPr id="157" name="Shape 157"/>
          <p:cNvPicPr preferRelativeResize="0"/>
          <p:nvPr/>
        </p:nvPicPr>
        <p:blipFill>
          <a:blip r:embed="rId3">
            <a:alphaModFix/>
          </a:blip>
          <a:stretch>
            <a:fillRect/>
          </a:stretch>
        </p:blipFill>
        <p:spPr>
          <a:xfrm>
            <a:off x="5143500" y="1073775"/>
            <a:ext cx="3344799" cy="38708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Shape 162"/>
          <p:cNvSpPr txBox="1"/>
          <p:nvPr>
            <p:ph idx="4294967295" type="title"/>
          </p:nvPr>
        </p:nvSpPr>
        <p:spPr>
          <a:xfrm>
            <a:off x="311700" y="445025"/>
            <a:ext cx="8520600" cy="572700"/>
          </a:xfrm>
          <a:prstGeom prst="rect">
            <a:avLst/>
          </a:prstGeom>
          <a:solidFill>
            <a:srgbClr val="EFEFEF"/>
          </a:solidFill>
        </p:spPr>
        <p:txBody>
          <a:bodyPr anchorCtr="0" anchor="t" bIns="91425" lIns="91425" spcFirstLastPara="1" rIns="91425" wrap="square" tIns="91425">
            <a:noAutofit/>
          </a:bodyPr>
          <a:lstStyle/>
          <a:p>
            <a:pPr indent="0" lvl="0" marL="0">
              <a:spcBef>
                <a:spcPts val="0"/>
              </a:spcBef>
              <a:spcAft>
                <a:spcPts val="0"/>
              </a:spcAft>
              <a:buNone/>
            </a:pPr>
            <a:r>
              <a:rPr lang="en">
                <a:solidFill>
                  <a:srgbClr val="0000FF"/>
                </a:solidFill>
              </a:rPr>
              <a:t>Why Swansea is the best place to visit?</a:t>
            </a:r>
            <a:endParaRPr>
              <a:solidFill>
                <a:srgbClr val="0000FF"/>
              </a:solidFill>
            </a:endParaRPr>
          </a:p>
        </p:txBody>
      </p:sp>
      <p:sp>
        <p:nvSpPr>
          <p:cNvPr id="163" name="Shape 163"/>
          <p:cNvSpPr txBox="1"/>
          <p:nvPr>
            <p:ph idx="4294967295" type="body"/>
          </p:nvPr>
        </p:nvSpPr>
        <p:spPr>
          <a:xfrm>
            <a:off x="311700" y="1152475"/>
            <a:ext cx="8832300" cy="3990900"/>
          </a:xfrm>
          <a:prstGeom prst="rect">
            <a:avLst/>
          </a:prstGeom>
        </p:spPr>
        <p:txBody>
          <a:bodyPr anchorCtr="0" anchor="t" bIns="91425" lIns="91425" spcFirstLastPara="1" rIns="91425" wrap="square" tIns="91425">
            <a:noAutofit/>
          </a:bodyPr>
          <a:lstStyle/>
          <a:p>
            <a:pPr indent="0" lvl="0" marL="0" rtl="0">
              <a:lnSpc>
                <a:spcPct val="150000"/>
              </a:lnSpc>
              <a:spcBef>
                <a:spcPts val="0"/>
              </a:spcBef>
              <a:spcAft>
                <a:spcPts val="0"/>
              </a:spcAft>
              <a:buNone/>
            </a:pPr>
            <a:r>
              <a:t/>
            </a:r>
            <a:endParaRPr/>
          </a:p>
          <a:p>
            <a:pPr indent="-342900" lvl="0" marL="457200">
              <a:lnSpc>
                <a:spcPct val="150000"/>
              </a:lnSpc>
              <a:spcBef>
                <a:spcPts val="1600"/>
              </a:spcBef>
              <a:spcAft>
                <a:spcPts val="0"/>
              </a:spcAft>
              <a:buClr>
                <a:srgbClr val="000000"/>
              </a:buClr>
              <a:buSzPts val="1800"/>
              <a:buChar char="●"/>
            </a:pPr>
            <a:r>
              <a:rPr i="1" lang="en">
                <a:solidFill>
                  <a:srgbClr val="000000"/>
                </a:solidFill>
              </a:rPr>
              <a:t>The best Wales beaches and </a:t>
            </a:r>
            <a:r>
              <a:rPr i="1" lang="en">
                <a:solidFill>
                  <a:srgbClr val="000000"/>
                </a:solidFill>
              </a:rPr>
              <a:t>countryside views</a:t>
            </a:r>
            <a:endParaRPr i="1">
              <a:solidFill>
                <a:srgbClr val="000000"/>
              </a:solidFill>
            </a:endParaRPr>
          </a:p>
          <a:p>
            <a:pPr indent="-342900" lvl="0" marL="457200">
              <a:lnSpc>
                <a:spcPct val="150000"/>
              </a:lnSpc>
              <a:spcBef>
                <a:spcPts val="0"/>
              </a:spcBef>
              <a:spcAft>
                <a:spcPts val="0"/>
              </a:spcAft>
              <a:buClr>
                <a:srgbClr val="000000"/>
              </a:buClr>
              <a:buSzPts val="1800"/>
              <a:buChar char="●"/>
            </a:pPr>
            <a:r>
              <a:rPr i="1" lang="en">
                <a:solidFill>
                  <a:srgbClr val="000000"/>
                </a:solidFill>
              </a:rPr>
              <a:t>A range of entertainment and restaurants  for all family</a:t>
            </a:r>
            <a:endParaRPr i="1">
              <a:solidFill>
                <a:srgbClr val="000000"/>
              </a:solidFill>
            </a:endParaRPr>
          </a:p>
          <a:p>
            <a:pPr indent="-342900" lvl="0" marL="457200" rtl="0">
              <a:lnSpc>
                <a:spcPct val="150000"/>
              </a:lnSpc>
              <a:spcBef>
                <a:spcPts val="0"/>
              </a:spcBef>
              <a:spcAft>
                <a:spcPts val="0"/>
              </a:spcAft>
              <a:buClr>
                <a:srgbClr val="000000"/>
              </a:buClr>
              <a:buSzPts val="1800"/>
              <a:buChar char="●"/>
            </a:pPr>
            <a:r>
              <a:rPr i="1" lang="en">
                <a:solidFill>
                  <a:srgbClr val="000000"/>
                </a:solidFill>
              </a:rPr>
              <a:t>Swansea was named as UK’s beautiful city</a:t>
            </a:r>
            <a:endParaRPr i="1">
              <a:solidFill>
                <a:srgbClr val="000000"/>
              </a:solidFill>
            </a:endParaRPr>
          </a:p>
          <a:p>
            <a:pPr indent="-342900" lvl="0" marL="457200" rtl="0">
              <a:lnSpc>
                <a:spcPct val="150000"/>
              </a:lnSpc>
              <a:spcBef>
                <a:spcPts val="0"/>
              </a:spcBef>
              <a:spcAft>
                <a:spcPts val="0"/>
              </a:spcAft>
              <a:buClr>
                <a:srgbClr val="000000"/>
              </a:buClr>
              <a:buSzPts val="1800"/>
              <a:buChar char="●"/>
            </a:pPr>
            <a:r>
              <a:rPr i="1" lang="en">
                <a:solidFill>
                  <a:srgbClr val="000000"/>
                </a:solidFill>
              </a:rPr>
              <a:t>LC2</a:t>
            </a:r>
            <a:endParaRPr i="1">
              <a:solidFill>
                <a:srgbClr val="000000"/>
              </a:solidFill>
            </a:endParaRPr>
          </a:p>
          <a:p>
            <a:pPr indent="-342900" lvl="0" marL="457200" rtl="0">
              <a:lnSpc>
                <a:spcPct val="150000"/>
              </a:lnSpc>
              <a:spcBef>
                <a:spcPts val="0"/>
              </a:spcBef>
              <a:spcAft>
                <a:spcPts val="0"/>
              </a:spcAft>
              <a:buSzPts val="1800"/>
              <a:buChar char="●"/>
            </a:pPr>
            <a:r>
              <a:rPr i="1" lang="en">
                <a:solidFill>
                  <a:srgbClr val="000000"/>
                </a:solidFill>
              </a:rPr>
              <a:t>Shopping centre and market            </a:t>
            </a:r>
            <a:r>
              <a:rPr i="1" lang="en"/>
              <a:t>      </a:t>
            </a:r>
            <a:endParaRPr i="1"/>
          </a:p>
          <a:p>
            <a:pPr indent="0" lvl="0" marL="0" rtl="0">
              <a:lnSpc>
                <a:spcPct val="150000"/>
              </a:lnSpc>
              <a:spcBef>
                <a:spcPts val="1600"/>
              </a:spcBef>
              <a:spcAft>
                <a:spcPts val="0"/>
              </a:spcAft>
              <a:buNone/>
            </a:pPr>
            <a:r>
              <a:t/>
            </a:r>
            <a:endParaRPr i="1"/>
          </a:p>
          <a:p>
            <a:pPr indent="0" lvl="0" marL="0" rtl="0">
              <a:lnSpc>
                <a:spcPct val="150000"/>
              </a:lnSpc>
              <a:spcBef>
                <a:spcPts val="1600"/>
              </a:spcBef>
              <a:spcAft>
                <a:spcPts val="0"/>
              </a:spcAft>
              <a:buNone/>
            </a:pPr>
            <a:r>
              <a:t/>
            </a:r>
            <a:endParaRPr/>
          </a:p>
          <a:p>
            <a:pPr indent="0" lvl="0" marL="0">
              <a:lnSpc>
                <a:spcPct val="150000"/>
              </a:lnSpc>
              <a:spcBef>
                <a:spcPts val="1600"/>
              </a:spcBef>
              <a:spcAft>
                <a:spcPts val="0"/>
              </a:spcAft>
              <a:buNone/>
            </a:pPr>
            <a:r>
              <a:t/>
            </a:r>
            <a:endParaRPr/>
          </a:p>
          <a:p>
            <a:pPr indent="0" lvl="0" marL="0">
              <a:spcBef>
                <a:spcPts val="1600"/>
              </a:spcBef>
              <a:spcAft>
                <a:spcPts val="0"/>
              </a:spcAft>
              <a:buNone/>
            </a:pPr>
            <a:r>
              <a:t/>
            </a:r>
            <a:endParaRPr/>
          </a:p>
          <a:p>
            <a:pPr indent="0" lvl="0" marL="0">
              <a:spcBef>
                <a:spcPts val="1600"/>
              </a:spcBef>
              <a:spcAft>
                <a:spcPts val="1600"/>
              </a:spcAft>
              <a:buNone/>
            </a:pPr>
            <a:r>
              <a:t/>
            </a:r>
            <a:endParaRPr>
              <a:solidFill>
                <a:srgbClr val="666666"/>
              </a:solidFill>
              <a:highlight>
                <a:srgbClr val="FFFFFF"/>
              </a:highlight>
            </a:endParaRPr>
          </a:p>
        </p:txBody>
      </p:sp>
      <p:pic>
        <p:nvPicPr>
          <p:cNvPr id="164" name="Shape 164"/>
          <p:cNvPicPr preferRelativeResize="0"/>
          <p:nvPr/>
        </p:nvPicPr>
        <p:blipFill>
          <a:blip r:embed="rId3">
            <a:alphaModFix/>
          </a:blip>
          <a:stretch>
            <a:fillRect/>
          </a:stretch>
        </p:blipFill>
        <p:spPr>
          <a:xfrm>
            <a:off x="4838600" y="2984650"/>
            <a:ext cx="4106550" cy="20217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8" name="Shape 168"/>
        <p:cNvGrpSpPr/>
        <p:nvPr/>
      </p:nvGrpSpPr>
      <p:grpSpPr>
        <a:xfrm>
          <a:off x="0" y="0"/>
          <a:ext cx="0" cy="0"/>
          <a:chOff x="0" y="0"/>
          <a:chExt cx="0" cy="0"/>
        </a:xfrm>
      </p:grpSpPr>
      <p:pic>
        <p:nvPicPr>
          <p:cNvPr id="169" name="Shape 169"/>
          <p:cNvPicPr preferRelativeResize="0"/>
          <p:nvPr/>
        </p:nvPicPr>
        <p:blipFill>
          <a:blip r:embed="rId3">
            <a:alphaModFix/>
          </a:blip>
          <a:stretch>
            <a:fillRect/>
          </a:stretch>
        </p:blipFill>
        <p:spPr>
          <a:xfrm>
            <a:off x="1007500" y="371175"/>
            <a:ext cx="7648951" cy="44193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3" name="Shape 173"/>
        <p:cNvGrpSpPr/>
        <p:nvPr/>
      </p:nvGrpSpPr>
      <p:grpSpPr>
        <a:xfrm>
          <a:off x="0" y="0"/>
          <a:ext cx="0" cy="0"/>
          <a:chOff x="0" y="0"/>
          <a:chExt cx="0" cy="0"/>
        </a:xfrm>
      </p:grpSpPr>
      <p:sp>
        <p:nvSpPr>
          <p:cNvPr id="174" name="Shape 17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Our Business objectives are :- </a:t>
            </a:r>
            <a:endParaRPr/>
          </a:p>
        </p:txBody>
      </p:sp>
      <p:sp>
        <p:nvSpPr>
          <p:cNvPr id="175" name="Shape 175"/>
          <p:cNvSpPr txBox="1"/>
          <p:nvPr>
            <p:ph idx="1" type="body"/>
          </p:nvPr>
        </p:nvSpPr>
        <p:spPr>
          <a:xfrm>
            <a:off x="391225" y="1017725"/>
            <a:ext cx="8520600" cy="3416400"/>
          </a:xfrm>
          <a:prstGeom prst="rect">
            <a:avLst/>
          </a:prstGeom>
        </p:spPr>
        <p:txBody>
          <a:bodyPr anchorCtr="0" anchor="t" bIns="91425" lIns="91425" spcFirstLastPara="1" rIns="91425" wrap="square" tIns="91425">
            <a:noAutofit/>
          </a:bodyPr>
          <a:lstStyle/>
          <a:p>
            <a:pPr indent="0" lvl="0" marL="0" rtl="0">
              <a:lnSpc>
                <a:spcPct val="150000"/>
              </a:lnSpc>
              <a:spcBef>
                <a:spcPts val="0"/>
              </a:spcBef>
              <a:spcAft>
                <a:spcPts val="0"/>
              </a:spcAft>
              <a:buClr>
                <a:schemeClr val="dk1"/>
              </a:buClr>
              <a:buSzPts val="1100"/>
              <a:buFont typeface="Arial"/>
              <a:buNone/>
            </a:pPr>
            <a:r>
              <a:t/>
            </a:r>
            <a:endParaRPr b="1" sz="1200">
              <a:solidFill>
                <a:schemeClr val="dk1"/>
              </a:solidFill>
            </a:endParaRPr>
          </a:p>
          <a:p>
            <a:pPr indent="0" lvl="0" marL="0">
              <a:spcBef>
                <a:spcPts val="0"/>
              </a:spcBef>
              <a:spcAft>
                <a:spcPts val="0"/>
              </a:spcAft>
              <a:buNone/>
            </a:pPr>
            <a:r>
              <a:t/>
            </a:r>
            <a:endParaRPr/>
          </a:p>
          <a:p>
            <a:pPr indent="-342900" lvl="0" marL="457200" rtl="0">
              <a:spcBef>
                <a:spcPts val="0"/>
              </a:spcBef>
              <a:spcAft>
                <a:spcPts val="0"/>
              </a:spcAft>
              <a:buClr>
                <a:srgbClr val="000000"/>
              </a:buClr>
              <a:buSzPts val="1800"/>
              <a:buAutoNum type="arabicPeriod"/>
            </a:pPr>
            <a:r>
              <a:rPr lang="en">
                <a:solidFill>
                  <a:srgbClr val="000000"/>
                </a:solidFill>
              </a:rPr>
              <a:t>Focus on leisure and sightseeing. </a:t>
            </a:r>
            <a:endParaRPr>
              <a:solidFill>
                <a:srgbClr val="000000"/>
              </a:solidFill>
            </a:endParaRPr>
          </a:p>
          <a:p>
            <a:pPr indent="-342900" lvl="0" marL="457200">
              <a:spcBef>
                <a:spcPts val="0"/>
              </a:spcBef>
              <a:spcAft>
                <a:spcPts val="0"/>
              </a:spcAft>
              <a:buClr>
                <a:srgbClr val="000000"/>
              </a:buClr>
              <a:buSzPts val="1800"/>
              <a:buAutoNum type="arabicPeriod"/>
            </a:pPr>
            <a:r>
              <a:rPr lang="en">
                <a:solidFill>
                  <a:srgbClr val="000000"/>
                </a:solidFill>
              </a:rPr>
              <a:t>Encourage families with children to visit Swansea Bay and Gower Peninsula.</a:t>
            </a:r>
            <a:endParaRPr>
              <a:solidFill>
                <a:srgbClr val="000000"/>
              </a:solidFill>
            </a:endParaRPr>
          </a:p>
          <a:p>
            <a:pPr indent="-342900" lvl="0" marL="457200">
              <a:spcBef>
                <a:spcPts val="0"/>
              </a:spcBef>
              <a:spcAft>
                <a:spcPts val="0"/>
              </a:spcAft>
              <a:buClr>
                <a:srgbClr val="000000"/>
              </a:buClr>
              <a:buSzPts val="1800"/>
              <a:buAutoNum type="arabicPeriod"/>
            </a:pPr>
            <a:r>
              <a:rPr lang="en">
                <a:solidFill>
                  <a:srgbClr val="000000"/>
                </a:solidFill>
              </a:rPr>
              <a:t>Get the most out of your holiday. </a:t>
            </a:r>
            <a:endParaRPr>
              <a:solidFill>
                <a:srgbClr val="000000"/>
              </a:solidFill>
            </a:endParaRPr>
          </a:p>
          <a:p>
            <a:pPr indent="0" lvl="0" marL="0">
              <a:spcBef>
                <a:spcPts val="0"/>
              </a:spcBef>
              <a:spcAft>
                <a:spcPts val="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sp>
        <p:nvSpPr>
          <p:cNvPr id="180" name="Shape 18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References</a:t>
            </a:r>
            <a:endParaRPr/>
          </a:p>
        </p:txBody>
      </p:sp>
      <p:sp>
        <p:nvSpPr>
          <p:cNvPr id="181" name="Shape 181"/>
          <p:cNvSpPr txBox="1"/>
          <p:nvPr>
            <p:ph idx="1" type="body"/>
          </p:nvPr>
        </p:nvSpPr>
        <p:spPr>
          <a:xfrm>
            <a:off x="311850" y="1073775"/>
            <a:ext cx="8520600" cy="3804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1300">
                <a:solidFill>
                  <a:srgbClr val="373737"/>
                </a:solidFill>
                <a:highlight>
                  <a:srgbClr val="FFFFFF"/>
                </a:highlight>
                <a:latin typeface="Georgia"/>
                <a:ea typeface="Georgia"/>
                <a:cs typeface="Georgia"/>
                <a:sym typeface="Georgia"/>
              </a:rPr>
              <a:t>Kotler P. and Keller K.L (2009) Marketing Management (13</a:t>
            </a:r>
            <a:r>
              <a:rPr lang="en" sz="750">
                <a:solidFill>
                  <a:srgbClr val="373737"/>
                </a:solidFill>
                <a:latin typeface="Georgia"/>
                <a:ea typeface="Georgia"/>
                <a:cs typeface="Georgia"/>
                <a:sym typeface="Georgia"/>
              </a:rPr>
              <a:t>th</a:t>
            </a:r>
            <a:r>
              <a:rPr lang="en" sz="1300">
                <a:solidFill>
                  <a:srgbClr val="373737"/>
                </a:solidFill>
                <a:highlight>
                  <a:srgbClr val="FFFFFF"/>
                </a:highlight>
                <a:latin typeface="Georgia"/>
                <a:ea typeface="Georgia"/>
                <a:cs typeface="Georgia"/>
                <a:sym typeface="Georgia"/>
              </a:rPr>
              <a:t> edn). Pearson Education International, Prentice Hall</a:t>
            </a:r>
            <a:endParaRPr sz="1300">
              <a:solidFill>
                <a:srgbClr val="373737"/>
              </a:solidFill>
              <a:highlight>
                <a:srgbClr val="FFFFFF"/>
              </a:highlight>
              <a:latin typeface="Georgia"/>
              <a:ea typeface="Georgia"/>
              <a:cs typeface="Georgia"/>
              <a:sym typeface="Georgia"/>
            </a:endParaRPr>
          </a:p>
          <a:p>
            <a:pPr indent="0" lvl="0" marL="0">
              <a:spcBef>
                <a:spcPts val="0"/>
              </a:spcBef>
              <a:spcAft>
                <a:spcPts val="0"/>
              </a:spcAft>
              <a:buNone/>
            </a:pPr>
            <a:r>
              <a:rPr lang="en" sz="1300" u="sng">
                <a:solidFill>
                  <a:schemeClr val="hlink"/>
                </a:solidFill>
                <a:highlight>
                  <a:srgbClr val="FFFFFF"/>
                </a:highlight>
                <a:latin typeface="Georgia"/>
                <a:ea typeface="Georgia"/>
                <a:cs typeface="Georgia"/>
                <a:sym typeface="Georgia"/>
                <a:hlinkClick r:id="rId3"/>
              </a:rPr>
              <a:t>www.visitswanseabay.com</a:t>
            </a:r>
            <a:endParaRPr sz="1300">
              <a:solidFill>
                <a:srgbClr val="373737"/>
              </a:solidFill>
              <a:highlight>
                <a:srgbClr val="FFFFFF"/>
              </a:highlight>
              <a:latin typeface="Georgia"/>
              <a:ea typeface="Georgia"/>
              <a:cs typeface="Georgia"/>
              <a:sym typeface="Georgia"/>
            </a:endParaRPr>
          </a:p>
          <a:p>
            <a:pPr indent="0" lvl="0" marL="0">
              <a:spcBef>
                <a:spcPts val="0"/>
              </a:spcBef>
              <a:spcAft>
                <a:spcPts val="0"/>
              </a:spcAft>
              <a:buNone/>
            </a:pPr>
            <a:r>
              <a:rPr lang="en" sz="1300" u="sng">
                <a:solidFill>
                  <a:schemeClr val="hlink"/>
                </a:solidFill>
                <a:highlight>
                  <a:srgbClr val="FFFFFF"/>
                </a:highlight>
                <a:latin typeface="Georgia"/>
                <a:ea typeface="Georgia"/>
                <a:cs typeface="Georgia"/>
                <a:sym typeface="Georgia"/>
                <a:hlinkClick r:id="rId4"/>
              </a:rPr>
              <a:t>http://www.dailymail.co.uk/news/article-3465292/Swansea-named-beautiful-city-UK-beating</a:t>
            </a:r>
            <a:endParaRPr sz="1300">
              <a:solidFill>
                <a:srgbClr val="373737"/>
              </a:solidFill>
              <a:highlight>
                <a:srgbClr val="FFFFFF"/>
              </a:highlight>
              <a:latin typeface="Georgia"/>
              <a:ea typeface="Georgia"/>
              <a:cs typeface="Georgia"/>
              <a:sym typeface="Georgia"/>
            </a:endParaRPr>
          </a:p>
          <a:p>
            <a:pPr indent="0" lvl="0" marL="0">
              <a:spcBef>
                <a:spcPts val="0"/>
              </a:spcBef>
              <a:spcAft>
                <a:spcPts val="0"/>
              </a:spcAft>
              <a:buNone/>
            </a:pPr>
            <a:r>
              <a:rPr lang="en" sz="1200">
                <a:solidFill>
                  <a:schemeClr val="dk1"/>
                </a:solidFill>
                <a:highlight>
                  <a:srgbClr val="FFFFFF"/>
                </a:highlight>
              </a:rPr>
              <a:t>Data &amp; Marketing Association (2018) </a:t>
            </a:r>
            <a:r>
              <a:rPr i="1" lang="en" sz="1200">
                <a:solidFill>
                  <a:schemeClr val="dk1"/>
                </a:solidFill>
              </a:rPr>
              <a:t>Integrated Marketing Definitions, </a:t>
            </a:r>
            <a:r>
              <a:rPr lang="en" sz="1200">
                <a:solidFill>
                  <a:schemeClr val="dk1"/>
                </a:solidFill>
                <a:highlight>
                  <a:srgbClr val="FFFFFF"/>
                </a:highlight>
              </a:rPr>
              <a:t>Available at: </a:t>
            </a:r>
            <a:r>
              <a:rPr i="1" lang="en" sz="1200" u="sng">
                <a:solidFill>
                  <a:schemeClr val="dk1"/>
                </a:solidFill>
              </a:rPr>
              <a:t>https://thedma.org/membership/member-groups-communities/integrated-marketing-community/integrated-marketing-definitions/</a:t>
            </a:r>
            <a:r>
              <a:rPr lang="en" sz="1200">
                <a:solidFill>
                  <a:schemeClr val="dk1"/>
                </a:solidFill>
                <a:highlight>
                  <a:srgbClr val="FFFFFF"/>
                </a:highlight>
              </a:rPr>
              <a:t> (Accessed: 6th May 2018).</a:t>
            </a:r>
            <a:endParaRPr sz="1200">
              <a:solidFill>
                <a:schemeClr val="dk1"/>
              </a:solidFill>
              <a:highlight>
                <a:srgbClr val="FFFFFF"/>
              </a:highlight>
            </a:endParaRPr>
          </a:p>
          <a:p>
            <a:pPr indent="0" lvl="0" marL="0">
              <a:spcBef>
                <a:spcPts val="0"/>
              </a:spcBef>
              <a:spcAft>
                <a:spcPts val="0"/>
              </a:spcAft>
              <a:buNone/>
            </a:pPr>
            <a:r>
              <a:rPr lang="en" sz="1300" u="sng">
                <a:solidFill>
                  <a:schemeClr val="hlink"/>
                </a:solidFill>
                <a:highlight>
                  <a:srgbClr val="FFFFFF"/>
                </a:highlight>
                <a:latin typeface="Georgia"/>
                <a:ea typeface="Georgia"/>
                <a:cs typeface="Georgia"/>
                <a:sym typeface="Georgia"/>
                <a:hlinkClick r:id="rId5"/>
              </a:rPr>
              <a:t>https://www.walesonline.co.uk/news/wales-news/swansea-been-named-most-beautiful-10956789</a:t>
            </a:r>
            <a:endParaRPr sz="1300">
              <a:solidFill>
                <a:srgbClr val="373737"/>
              </a:solidFill>
              <a:highlight>
                <a:srgbClr val="FFFFFF"/>
              </a:highlight>
              <a:latin typeface="Georgia"/>
              <a:ea typeface="Georgia"/>
              <a:cs typeface="Georgia"/>
              <a:sym typeface="Georgia"/>
            </a:endParaRPr>
          </a:p>
          <a:p>
            <a:pPr indent="0" lvl="0" marL="0">
              <a:spcBef>
                <a:spcPts val="0"/>
              </a:spcBef>
              <a:spcAft>
                <a:spcPts val="0"/>
              </a:spcAft>
              <a:buNone/>
            </a:pPr>
            <a:r>
              <a:rPr lang="en" sz="1300" u="sng">
                <a:solidFill>
                  <a:schemeClr val="hlink"/>
                </a:solidFill>
                <a:highlight>
                  <a:srgbClr val="FFFFFF"/>
                </a:highlight>
                <a:latin typeface="Georgia"/>
                <a:ea typeface="Georgia"/>
                <a:cs typeface="Georgia"/>
                <a:sym typeface="Georgia"/>
                <a:hlinkClick r:id="rId6"/>
              </a:rPr>
              <a:t>https://gov.wales/statistics-and-research/?topic=Tourism&amp;lang=en</a:t>
            </a:r>
            <a:endParaRPr sz="1300">
              <a:solidFill>
                <a:srgbClr val="373737"/>
              </a:solidFill>
              <a:highlight>
                <a:srgbClr val="FFFFFF"/>
              </a:highlight>
              <a:latin typeface="Georgia"/>
              <a:ea typeface="Georgia"/>
              <a:cs typeface="Georgia"/>
              <a:sym typeface="Georgia"/>
            </a:endParaRPr>
          </a:p>
          <a:p>
            <a:pPr indent="0" lvl="0" marL="0" rtl="0">
              <a:spcBef>
                <a:spcPts val="0"/>
              </a:spcBef>
              <a:spcAft>
                <a:spcPts val="0"/>
              </a:spcAft>
              <a:buNone/>
            </a:pPr>
            <a:r>
              <a:rPr lang="en" sz="1400" u="sng">
                <a:solidFill>
                  <a:schemeClr val="hlink"/>
                </a:solidFill>
                <a:latin typeface="Calibri"/>
                <a:ea typeface="Calibri"/>
                <a:cs typeface="Calibri"/>
                <a:sym typeface="Calibri"/>
                <a:hlinkClick r:id="rId7"/>
              </a:rPr>
              <a:t>https://oursocialtimes.com/7-social-media-statistics-for-2017/</a:t>
            </a:r>
            <a:endParaRPr sz="1400">
              <a:solidFill>
                <a:schemeClr val="dk1"/>
              </a:solidFill>
              <a:latin typeface="Calibri"/>
              <a:ea typeface="Calibri"/>
              <a:cs typeface="Calibri"/>
              <a:sym typeface="Calibri"/>
            </a:endParaRPr>
          </a:p>
          <a:p>
            <a:pPr indent="0" lvl="0" marL="0" rtl="0">
              <a:spcBef>
                <a:spcPts val="0"/>
              </a:spcBef>
              <a:spcAft>
                <a:spcPts val="0"/>
              </a:spcAft>
              <a:buNone/>
            </a:pPr>
            <a:r>
              <a:rPr lang="en" sz="1400">
                <a:solidFill>
                  <a:schemeClr val="dk1"/>
                </a:solidFill>
                <a:latin typeface="Calibri"/>
                <a:ea typeface="Calibri"/>
                <a:cs typeface="Calibri"/>
                <a:sym typeface="Calibri"/>
              </a:rPr>
              <a:t>https://www.statista.com/statistics/273245/cumulative-active-customers-of-groupon/</a:t>
            </a:r>
            <a:endParaRPr sz="1400">
              <a:solidFill>
                <a:schemeClr val="dk1"/>
              </a:solidFill>
              <a:latin typeface="Calibri"/>
              <a:ea typeface="Calibri"/>
              <a:cs typeface="Calibri"/>
              <a:sym typeface="Calibri"/>
            </a:endParaRPr>
          </a:p>
          <a:p>
            <a:pPr indent="0" lvl="0" marL="0" rtl="0">
              <a:spcBef>
                <a:spcPts val="0"/>
              </a:spcBef>
              <a:spcAft>
                <a:spcPts val="0"/>
              </a:spcAft>
              <a:buNone/>
            </a:pPr>
            <a:r>
              <a:t/>
            </a:r>
            <a:endParaRPr sz="1400">
              <a:solidFill>
                <a:schemeClr val="dk1"/>
              </a:solidFill>
              <a:latin typeface="Calibri"/>
              <a:ea typeface="Calibri"/>
              <a:cs typeface="Calibri"/>
              <a:sym typeface="Calibri"/>
            </a:endParaRPr>
          </a:p>
          <a:p>
            <a:pPr indent="0" lvl="0" marL="0" rtl="0">
              <a:spcBef>
                <a:spcPts val="0"/>
              </a:spcBef>
              <a:spcAft>
                <a:spcPts val="0"/>
              </a:spcAft>
              <a:buClr>
                <a:schemeClr val="dk1"/>
              </a:buClr>
              <a:buSzPts val="1100"/>
              <a:buFont typeface="Arial"/>
              <a:buNone/>
            </a:pPr>
            <a:r>
              <a:t/>
            </a:r>
            <a:endParaRPr sz="1100">
              <a:solidFill>
                <a:schemeClr val="dk1"/>
              </a:solidFill>
            </a:endParaRPr>
          </a:p>
          <a:p>
            <a:pPr indent="0" lvl="0" marL="0" rtl="0">
              <a:spcBef>
                <a:spcPts val="0"/>
              </a:spcBef>
              <a:spcAft>
                <a:spcPts val="0"/>
              </a:spcAft>
              <a:buClr>
                <a:schemeClr val="dk1"/>
              </a:buClr>
              <a:buSzPts val="1100"/>
              <a:buFont typeface="Arial"/>
              <a:buNone/>
            </a:pPr>
            <a:r>
              <a:t/>
            </a:r>
            <a:endParaRPr sz="1100" u="sng">
              <a:solidFill>
                <a:schemeClr val="dk1"/>
              </a:solidFill>
            </a:endParaRPr>
          </a:p>
          <a:p>
            <a:pPr indent="0" lvl="0" marL="0" rtl="0">
              <a:spcBef>
                <a:spcPts val="0"/>
              </a:spcBef>
              <a:spcAft>
                <a:spcPts val="0"/>
              </a:spcAft>
              <a:buClr>
                <a:schemeClr val="dk1"/>
              </a:buClr>
              <a:buSzPts val="1100"/>
              <a:buFont typeface="Arial"/>
              <a:buNone/>
            </a:pPr>
            <a:r>
              <a:t/>
            </a:r>
            <a:endParaRPr sz="1400">
              <a:solidFill>
                <a:schemeClr val="dk1"/>
              </a:solidFill>
              <a:latin typeface="Calibri"/>
              <a:ea typeface="Calibri"/>
              <a:cs typeface="Calibri"/>
              <a:sym typeface="Calibri"/>
            </a:endParaRPr>
          </a:p>
          <a:p>
            <a:pPr indent="0" lvl="0" marL="0" rtl="0">
              <a:spcBef>
                <a:spcPts val="0"/>
              </a:spcBef>
              <a:spcAft>
                <a:spcPts val="0"/>
              </a:spcAft>
              <a:buNone/>
            </a:pPr>
            <a:r>
              <a:rPr lang="en" sz="1400">
                <a:solidFill>
                  <a:schemeClr val="dk1"/>
                </a:solidFill>
                <a:latin typeface="Calibri"/>
                <a:ea typeface="Calibri"/>
                <a:cs typeface="Calibri"/>
                <a:sym typeface="Calibri"/>
              </a:rPr>
              <a:t>h</a:t>
            </a:r>
            <a:endParaRPr sz="1300">
              <a:solidFill>
                <a:srgbClr val="373737"/>
              </a:solidFill>
              <a:highlight>
                <a:srgbClr val="FFFFFF"/>
              </a:highlight>
              <a:latin typeface="Georgia"/>
              <a:ea typeface="Georgia"/>
              <a:cs typeface="Georgia"/>
              <a:sym typeface="Georgia"/>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pic>
        <p:nvPicPr>
          <p:cNvPr descr="Image result for thank you for your attention" id="186" name="Shape 186"/>
          <p:cNvPicPr preferRelativeResize="0"/>
          <p:nvPr/>
        </p:nvPicPr>
        <p:blipFill>
          <a:blip r:embed="rId3">
            <a:alphaModFix/>
          </a:blip>
          <a:stretch>
            <a:fillRect/>
          </a:stretch>
        </p:blipFill>
        <p:spPr>
          <a:xfrm>
            <a:off x="1922800" y="80000"/>
            <a:ext cx="5607872" cy="49834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