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6" r:id="rId3"/>
    <p:sldId id="257" r:id="rId4"/>
    <p:sldId id="260" r:id="rId5"/>
    <p:sldId id="261" r:id="rId6"/>
    <p:sldId id="262" r:id="rId7"/>
    <p:sldId id="264" r:id="rId8"/>
    <p:sldId id="266"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11F91A-E6E6-4F00-8164-A9232239498E}" v="109" dt="2025-10-19T14:57:01.0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06" autoAdjust="0"/>
    <p:restoredTop sz="94660"/>
  </p:normalViewPr>
  <p:slideViewPr>
    <p:cSldViewPr snapToGrid="0">
      <p:cViewPr varScale="1">
        <p:scale>
          <a:sx n="78" d="100"/>
          <a:sy n="78" d="100"/>
        </p:scale>
        <p:origin x="10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9437F-8F22-CDB2-4742-C0913C5965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FC7DD4-2BEF-C391-3980-B278AFAEC3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AD1359F-307C-317C-431B-B21DA4488A09}"/>
              </a:ext>
            </a:extLst>
          </p:cNvPr>
          <p:cNvSpPr>
            <a:spLocks noGrp="1"/>
          </p:cNvSpPr>
          <p:nvPr>
            <p:ph type="dt" sz="half" idx="10"/>
          </p:nvPr>
        </p:nvSpPr>
        <p:spPr/>
        <p:txBody>
          <a:bodyPr/>
          <a:lstStyle/>
          <a:p>
            <a:fld id="{31842A30-083E-40A4-9755-B0FA88776CDA}" type="datetimeFigureOut">
              <a:rPr lang="en-GB" smtClean="0"/>
              <a:t>19/10/2025</a:t>
            </a:fld>
            <a:endParaRPr lang="en-GB"/>
          </a:p>
        </p:txBody>
      </p:sp>
      <p:sp>
        <p:nvSpPr>
          <p:cNvPr id="5" name="Footer Placeholder 4">
            <a:extLst>
              <a:ext uri="{FF2B5EF4-FFF2-40B4-BE49-F238E27FC236}">
                <a16:creationId xmlns:a16="http://schemas.microsoft.com/office/drawing/2014/main" id="{84F863DD-CACE-325B-FE5A-118F89583E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B524A6-E331-5B0D-D28A-86FAD85FE3FE}"/>
              </a:ext>
            </a:extLst>
          </p:cNvPr>
          <p:cNvSpPr>
            <a:spLocks noGrp="1"/>
          </p:cNvSpPr>
          <p:nvPr>
            <p:ph type="sldNum" sz="quarter" idx="12"/>
          </p:nvPr>
        </p:nvSpPr>
        <p:spPr/>
        <p:txBody>
          <a:bodyPr/>
          <a:lstStyle/>
          <a:p>
            <a:fld id="{7B4026FA-EC5F-4B76-A9B7-76F8F5E1BD16}" type="slidenum">
              <a:rPr lang="en-GB" smtClean="0"/>
              <a:t>‹#›</a:t>
            </a:fld>
            <a:endParaRPr lang="en-GB"/>
          </a:p>
        </p:txBody>
      </p:sp>
    </p:spTree>
    <p:extLst>
      <p:ext uri="{BB962C8B-B14F-4D97-AF65-F5344CB8AC3E}">
        <p14:creationId xmlns:p14="http://schemas.microsoft.com/office/powerpoint/2010/main" val="4123461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7DB07-707B-3F15-5ED4-BC026DED95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F480DB-7F8B-A58A-F188-E0D2D38BAE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D7C935-A5A9-FFEC-377D-7FFB3F583C08}"/>
              </a:ext>
            </a:extLst>
          </p:cNvPr>
          <p:cNvSpPr>
            <a:spLocks noGrp="1"/>
          </p:cNvSpPr>
          <p:nvPr>
            <p:ph type="dt" sz="half" idx="10"/>
          </p:nvPr>
        </p:nvSpPr>
        <p:spPr/>
        <p:txBody>
          <a:bodyPr/>
          <a:lstStyle/>
          <a:p>
            <a:fld id="{31842A30-083E-40A4-9755-B0FA88776CDA}" type="datetimeFigureOut">
              <a:rPr lang="en-GB" smtClean="0"/>
              <a:t>19/10/2025</a:t>
            </a:fld>
            <a:endParaRPr lang="en-GB"/>
          </a:p>
        </p:txBody>
      </p:sp>
      <p:sp>
        <p:nvSpPr>
          <p:cNvPr id="5" name="Footer Placeholder 4">
            <a:extLst>
              <a:ext uri="{FF2B5EF4-FFF2-40B4-BE49-F238E27FC236}">
                <a16:creationId xmlns:a16="http://schemas.microsoft.com/office/drawing/2014/main" id="{EEA4FCFE-BCF4-568D-D6D5-FD3555D8D5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0DDEA-32D1-D53D-B08D-FFDDA2EF27A4}"/>
              </a:ext>
            </a:extLst>
          </p:cNvPr>
          <p:cNvSpPr>
            <a:spLocks noGrp="1"/>
          </p:cNvSpPr>
          <p:nvPr>
            <p:ph type="sldNum" sz="quarter" idx="12"/>
          </p:nvPr>
        </p:nvSpPr>
        <p:spPr/>
        <p:txBody>
          <a:bodyPr/>
          <a:lstStyle/>
          <a:p>
            <a:fld id="{7B4026FA-EC5F-4B76-A9B7-76F8F5E1BD16}" type="slidenum">
              <a:rPr lang="en-GB" smtClean="0"/>
              <a:t>‹#›</a:t>
            </a:fld>
            <a:endParaRPr lang="en-GB"/>
          </a:p>
        </p:txBody>
      </p:sp>
    </p:spTree>
    <p:extLst>
      <p:ext uri="{BB962C8B-B14F-4D97-AF65-F5344CB8AC3E}">
        <p14:creationId xmlns:p14="http://schemas.microsoft.com/office/powerpoint/2010/main" val="1616238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F7982-9C8D-B09F-29CD-732B3187D9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BC76C4-D0F6-283D-D687-9877029C78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9E71F1-CAAD-7893-DC79-98DFF899C2A0}"/>
              </a:ext>
            </a:extLst>
          </p:cNvPr>
          <p:cNvSpPr>
            <a:spLocks noGrp="1"/>
          </p:cNvSpPr>
          <p:nvPr>
            <p:ph type="dt" sz="half" idx="10"/>
          </p:nvPr>
        </p:nvSpPr>
        <p:spPr/>
        <p:txBody>
          <a:bodyPr/>
          <a:lstStyle/>
          <a:p>
            <a:fld id="{31842A30-083E-40A4-9755-B0FA88776CDA}" type="datetimeFigureOut">
              <a:rPr lang="en-GB" smtClean="0"/>
              <a:t>19/10/2025</a:t>
            </a:fld>
            <a:endParaRPr lang="en-GB"/>
          </a:p>
        </p:txBody>
      </p:sp>
      <p:sp>
        <p:nvSpPr>
          <p:cNvPr id="5" name="Footer Placeholder 4">
            <a:extLst>
              <a:ext uri="{FF2B5EF4-FFF2-40B4-BE49-F238E27FC236}">
                <a16:creationId xmlns:a16="http://schemas.microsoft.com/office/drawing/2014/main" id="{5DABD568-D079-D6CC-4C96-43CFD10A60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B8051-A838-562C-BDC5-E1B528B5B770}"/>
              </a:ext>
            </a:extLst>
          </p:cNvPr>
          <p:cNvSpPr>
            <a:spLocks noGrp="1"/>
          </p:cNvSpPr>
          <p:nvPr>
            <p:ph type="sldNum" sz="quarter" idx="12"/>
          </p:nvPr>
        </p:nvSpPr>
        <p:spPr/>
        <p:txBody>
          <a:bodyPr/>
          <a:lstStyle/>
          <a:p>
            <a:fld id="{7B4026FA-EC5F-4B76-A9B7-76F8F5E1BD16}" type="slidenum">
              <a:rPr lang="en-GB" smtClean="0"/>
              <a:t>‹#›</a:t>
            </a:fld>
            <a:endParaRPr lang="en-GB"/>
          </a:p>
        </p:txBody>
      </p:sp>
    </p:spTree>
    <p:extLst>
      <p:ext uri="{BB962C8B-B14F-4D97-AF65-F5344CB8AC3E}">
        <p14:creationId xmlns:p14="http://schemas.microsoft.com/office/powerpoint/2010/main" val="96300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80280-788D-5976-765F-126FD1571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E69249-FBDF-A64D-1328-5A7891FB5F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02C9D5-A6CF-A2DD-051C-496FB7D24D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572519-5D95-C3CA-15C7-18CB67FEA278}"/>
              </a:ext>
            </a:extLst>
          </p:cNvPr>
          <p:cNvSpPr>
            <a:spLocks noGrp="1"/>
          </p:cNvSpPr>
          <p:nvPr>
            <p:ph type="dt" sz="half" idx="10"/>
          </p:nvPr>
        </p:nvSpPr>
        <p:spPr/>
        <p:txBody>
          <a:bodyPr/>
          <a:lstStyle/>
          <a:p>
            <a:fld id="{31842A30-083E-40A4-9755-B0FA88776CDA}" type="datetimeFigureOut">
              <a:rPr lang="en-GB" smtClean="0"/>
              <a:t>19/10/2025</a:t>
            </a:fld>
            <a:endParaRPr lang="en-GB"/>
          </a:p>
        </p:txBody>
      </p:sp>
      <p:sp>
        <p:nvSpPr>
          <p:cNvPr id="6" name="Footer Placeholder 5">
            <a:extLst>
              <a:ext uri="{FF2B5EF4-FFF2-40B4-BE49-F238E27FC236}">
                <a16:creationId xmlns:a16="http://schemas.microsoft.com/office/drawing/2014/main" id="{86575899-AD6A-FB14-9223-E2FC99839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B51659-2B04-368B-4DB3-5FF03A8E4EE1}"/>
              </a:ext>
            </a:extLst>
          </p:cNvPr>
          <p:cNvSpPr>
            <a:spLocks noGrp="1"/>
          </p:cNvSpPr>
          <p:nvPr>
            <p:ph type="sldNum" sz="quarter" idx="12"/>
          </p:nvPr>
        </p:nvSpPr>
        <p:spPr/>
        <p:txBody>
          <a:bodyPr/>
          <a:lstStyle/>
          <a:p>
            <a:fld id="{7B4026FA-EC5F-4B76-A9B7-76F8F5E1BD16}" type="slidenum">
              <a:rPr lang="en-GB" smtClean="0"/>
              <a:t>‹#›</a:t>
            </a:fld>
            <a:endParaRPr lang="en-GB"/>
          </a:p>
        </p:txBody>
      </p:sp>
    </p:spTree>
    <p:extLst>
      <p:ext uri="{BB962C8B-B14F-4D97-AF65-F5344CB8AC3E}">
        <p14:creationId xmlns:p14="http://schemas.microsoft.com/office/powerpoint/2010/main" val="2956303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48B8F-E6C6-DD1C-AA35-C03B61B944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B53187-F09B-3D4A-3AC9-EE0B348D06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DFD81A-4A29-CA24-3CA2-ECAB031DD6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DC2F17-0C03-8D45-AEF8-4948978D29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0F9180-D4BA-C945-9CE9-4B374E7E18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52EE4A-FFF1-0603-19FC-380F68CEF72C}"/>
              </a:ext>
            </a:extLst>
          </p:cNvPr>
          <p:cNvSpPr>
            <a:spLocks noGrp="1"/>
          </p:cNvSpPr>
          <p:nvPr>
            <p:ph type="dt" sz="half" idx="10"/>
          </p:nvPr>
        </p:nvSpPr>
        <p:spPr/>
        <p:txBody>
          <a:bodyPr/>
          <a:lstStyle/>
          <a:p>
            <a:fld id="{31842A30-083E-40A4-9755-B0FA88776CDA}" type="datetimeFigureOut">
              <a:rPr lang="en-GB" smtClean="0"/>
              <a:t>19/10/2025</a:t>
            </a:fld>
            <a:endParaRPr lang="en-GB"/>
          </a:p>
        </p:txBody>
      </p:sp>
      <p:sp>
        <p:nvSpPr>
          <p:cNvPr id="8" name="Footer Placeholder 7">
            <a:extLst>
              <a:ext uri="{FF2B5EF4-FFF2-40B4-BE49-F238E27FC236}">
                <a16:creationId xmlns:a16="http://schemas.microsoft.com/office/drawing/2014/main" id="{5FF45475-2272-3A66-A611-367E04FC63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35FD4A1-4E5E-2A2D-27C7-AA38780CB966}"/>
              </a:ext>
            </a:extLst>
          </p:cNvPr>
          <p:cNvSpPr>
            <a:spLocks noGrp="1"/>
          </p:cNvSpPr>
          <p:nvPr>
            <p:ph type="sldNum" sz="quarter" idx="12"/>
          </p:nvPr>
        </p:nvSpPr>
        <p:spPr/>
        <p:txBody>
          <a:bodyPr/>
          <a:lstStyle/>
          <a:p>
            <a:fld id="{7B4026FA-EC5F-4B76-A9B7-76F8F5E1BD16}" type="slidenum">
              <a:rPr lang="en-GB" smtClean="0"/>
              <a:t>‹#›</a:t>
            </a:fld>
            <a:endParaRPr lang="en-GB"/>
          </a:p>
        </p:txBody>
      </p:sp>
    </p:spTree>
    <p:extLst>
      <p:ext uri="{BB962C8B-B14F-4D97-AF65-F5344CB8AC3E}">
        <p14:creationId xmlns:p14="http://schemas.microsoft.com/office/powerpoint/2010/main" val="306277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C6556-2323-835B-6521-94E76F081B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6ECBF71-7702-4BBF-A98B-2D9BCBD7D4B1}"/>
              </a:ext>
            </a:extLst>
          </p:cNvPr>
          <p:cNvSpPr>
            <a:spLocks noGrp="1"/>
          </p:cNvSpPr>
          <p:nvPr>
            <p:ph type="dt" sz="half" idx="10"/>
          </p:nvPr>
        </p:nvSpPr>
        <p:spPr/>
        <p:txBody>
          <a:bodyPr/>
          <a:lstStyle/>
          <a:p>
            <a:fld id="{31842A30-083E-40A4-9755-B0FA88776CDA}" type="datetimeFigureOut">
              <a:rPr lang="en-GB" smtClean="0"/>
              <a:t>19/10/2025</a:t>
            </a:fld>
            <a:endParaRPr lang="en-GB"/>
          </a:p>
        </p:txBody>
      </p:sp>
      <p:sp>
        <p:nvSpPr>
          <p:cNvPr id="4" name="Footer Placeholder 3">
            <a:extLst>
              <a:ext uri="{FF2B5EF4-FFF2-40B4-BE49-F238E27FC236}">
                <a16:creationId xmlns:a16="http://schemas.microsoft.com/office/drawing/2014/main" id="{53159ECC-CE1D-DD59-8147-7089814EC9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E5DA23-CD5D-E08E-F12B-291EED7852E9}"/>
              </a:ext>
            </a:extLst>
          </p:cNvPr>
          <p:cNvSpPr>
            <a:spLocks noGrp="1"/>
          </p:cNvSpPr>
          <p:nvPr>
            <p:ph type="sldNum" sz="quarter" idx="12"/>
          </p:nvPr>
        </p:nvSpPr>
        <p:spPr/>
        <p:txBody>
          <a:bodyPr/>
          <a:lstStyle/>
          <a:p>
            <a:fld id="{7B4026FA-EC5F-4B76-A9B7-76F8F5E1BD16}" type="slidenum">
              <a:rPr lang="en-GB" smtClean="0"/>
              <a:t>‹#›</a:t>
            </a:fld>
            <a:endParaRPr lang="en-GB"/>
          </a:p>
        </p:txBody>
      </p:sp>
    </p:spTree>
    <p:extLst>
      <p:ext uri="{BB962C8B-B14F-4D97-AF65-F5344CB8AC3E}">
        <p14:creationId xmlns:p14="http://schemas.microsoft.com/office/powerpoint/2010/main" val="3191046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DA9F03-9BCE-AA95-7DB5-97040307D1F8}"/>
              </a:ext>
            </a:extLst>
          </p:cNvPr>
          <p:cNvSpPr>
            <a:spLocks noGrp="1"/>
          </p:cNvSpPr>
          <p:nvPr>
            <p:ph type="dt" sz="half" idx="10"/>
          </p:nvPr>
        </p:nvSpPr>
        <p:spPr/>
        <p:txBody>
          <a:bodyPr/>
          <a:lstStyle/>
          <a:p>
            <a:fld id="{31842A30-083E-40A4-9755-B0FA88776CDA}" type="datetimeFigureOut">
              <a:rPr lang="en-GB" smtClean="0"/>
              <a:t>19/10/2025</a:t>
            </a:fld>
            <a:endParaRPr lang="en-GB"/>
          </a:p>
        </p:txBody>
      </p:sp>
      <p:sp>
        <p:nvSpPr>
          <p:cNvPr id="3" name="Footer Placeholder 2">
            <a:extLst>
              <a:ext uri="{FF2B5EF4-FFF2-40B4-BE49-F238E27FC236}">
                <a16:creationId xmlns:a16="http://schemas.microsoft.com/office/drawing/2014/main" id="{BF3F32D4-A51A-4D25-349E-94CFAE6668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BEF0D0-60E5-1E1F-EC6B-10584B2E53BE}"/>
              </a:ext>
            </a:extLst>
          </p:cNvPr>
          <p:cNvSpPr>
            <a:spLocks noGrp="1"/>
          </p:cNvSpPr>
          <p:nvPr>
            <p:ph type="sldNum" sz="quarter" idx="12"/>
          </p:nvPr>
        </p:nvSpPr>
        <p:spPr/>
        <p:txBody>
          <a:bodyPr/>
          <a:lstStyle/>
          <a:p>
            <a:fld id="{7B4026FA-EC5F-4B76-A9B7-76F8F5E1BD16}" type="slidenum">
              <a:rPr lang="en-GB" smtClean="0"/>
              <a:t>‹#›</a:t>
            </a:fld>
            <a:endParaRPr lang="en-GB"/>
          </a:p>
        </p:txBody>
      </p:sp>
    </p:spTree>
    <p:extLst>
      <p:ext uri="{BB962C8B-B14F-4D97-AF65-F5344CB8AC3E}">
        <p14:creationId xmlns:p14="http://schemas.microsoft.com/office/powerpoint/2010/main" val="3569789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BE503-29E0-CCB8-76DD-5BB2AB832E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6AC22A-3DF0-9512-1ABA-E74B7E2BDE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A91CB8-B8B9-E289-30A7-0A186C1ED8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97F5FE-25C1-EC75-939F-66AD1507058A}"/>
              </a:ext>
            </a:extLst>
          </p:cNvPr>
          <p:cNvSpPr>
            <a:spLocks noGrp="1"/>
          </p:cNvSpPr>
          <p:nvPr>
            <p:ph type="dt" sz="half" idx="10"/>
          </p:nvPr>
        </p:nvSpPr>
        <p:spPr/>
        <p:txBody>
          <a:bodyPr/>
          <a:lstStyle/>
          <a:p>
            <a:fld id="{31842A30-083E-40A4-9755-B0FA88776CDA}" type="datetimeFigureOut">
              <a:rPr lang="en-GB" smtClean="0"/>
              <a:t>19/10/2025</a:t>
            </a:fld>
            <a:endParaRPr lang="en-GB"/>
          </a:p>
        </p:txBody>
      </p:sp>
      <p:sp>
        <p:nvSpPr>
          <p:cNvPr id="6" name="Footer Placeholder 5">
            <a:extLst>
              <a:ext uri="{FF2B5EF4-FFF2-40B4-BE49-F238E27FC236}">
                <a16:creationId xmlns:a16="http://schemas.microsoft.com/office/drawing/2014/main" id="{0DC62961-D344-A39C-4AFF-DEE7004688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AE9690-9BD9-B6E9-261F-41697EF1CB82}"/>
              </a:ext>
            </a:extLst>
          </p:cNvPr>
          <p:cNvSpPr>
            <a:spLocks noGrp="1"/>
          </p:cNvSpPr>
          <p:nvPr>
            <p:ph type="sldNum" sz="quarter" idx="12"/>
          </p:nvPr>
        </p:nvSpPr>
        <p:spPr/>
        <p:txBody>
          <a:bodyPr/>
          <a:lstStyle/>
          <a:p>
            <a:fld id="{7B4026FA-EC5F-4B76-A9B7-76F8F5E1BD16}" type="slidenum">
              <a:rPr lang="en-GB" smtClean="0"/>
              <a:t>‹#›</a:t>
            </a:fld>
            <a:endParaRPr lang="en-GB"/>
          </a:p>
        </p:txBody>
      </p:sp>
    </p:spTree>
    <p:extLst>
      <p:ext uri="{BB962C8B-B14F-4D97-AF65-F5344CB8AC3E}">
        <p14:creationId xmlns:p14="http://schemas.microsoft.com/office/powerpoint/2010/main" val="3237336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BC8EE-4FD7-5F56-E2F0-ECC96B2D09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922DEE-EFA8-13F7-9C49-BA59B25C36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1DE940-811F-7A53-F5B0-A92CCADC3D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02CB89-D9B7-E1BE-BBA0-5E603BF26CF0}"/>
              </a:ext>
            </a:extLst>
          </p:cNvPr>
          <p:cNvSpPr>
            <a:spLocks noGrp="1"/>
          </p:cNvSpPr>
          <p:nvPr>
            <p:ph type="dt" sz="half" idx="10"/>
          </p:nvPr>
        </p:nvSpPr>
        <p:spPr/>
        <p:txBody>
          <a:bodyPr/>
          <a:lstStyle/>
          <a:p>
            <a:fld id="{31842A30-083E-40A4-9755-B0FA88776CDA}" type="datetimeFigureOut">
              <a:rPr lang="en-GB" smtClean="0"/>
              <a:t>19/10/2025</a:t>
            </a:fld>
            <a:endParaRPr lang="en-GB"/>
          </a:p>
        </p:txBody>
      </p:sp>
      <p:sp>
        <p:nvSpPr>
          <p:cNvPr id="6" name="Footer Placeholder 5">
            <a:extLst>
              <a:ext uri="{FF2B5EF4-FFF2-40B4-BE49-F238E27FC236}">
                <a16:creationId xmlns:a16="http://schemas.microsoft.com/office/drawing/2014/main" id="{2C397E45-75E8-07A2-C925-DA2F18AFDC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1371F9-0ED7-16DE-AFA1-ACCE44CA05A7}"/>
              </a:ext>
            </a:extLst>
          </p:cNvPr>
          <p:cNvSpPr>
            <a:spLocks noGrp="1"/>
          </p:cNvSpPr>
          <p:nvPr>
            <p:ph type="sldNum" sz="quarter" idx="12"/>
          </p:nvPr>
        </p:nvSpPr>
        <p:spPr/>
        <p:txBody>
          <a:bodyPr/>
          <a:lstStyle/>
          <a:p>
            <a:fld id="{7B4026FA-EC5F-4B76-A9B7-76F8F5E1BD16}" type="slidenum">
              <a:rPr lang="en-GB" smtClean="0"/>
              <a:t>‹#›</a:t>
            </a:fld>
            <a:endParaRPr lang="en-GB"/>
          </a:p>
        </p:txBody>
      </p:sp>
    </p:spTree>
    <p:extLst>
      <p:ext uri="{BB962C8B-B14F-4D97-AF65-F5344CB8AC3E}">
        <p14:creationId xmlns:p14="http://schemas.microsoft.com/office/powerpoint/2010/main" val="4108847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99C80-DF44-DBC8-DE48-709F505D2A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D78475-A1E8-3722-9565-866749925A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7FA973-39BD-994A-1E07-9E39169345D5}"/>
              </a:ext>
            </a:extLst>
          </p:cNvPr>
          <p:cNvSpPr>
            <a:spLocks noGrp="1"/>
          </p:cNvSpPr>
          <p:nvPr>
            <p:ph type="dt" sz="half" idx="10"/>
          </p:nvPr>
        </p:nvSpPr>
        <p:spPr/>
        <p:txBody>
          <a:bodyPr/>
          <a:lstStyle/>
          <a:p>
            <a:fld id="{31842A30-083E-40A4-9755-B0FA88776CDA}" type="datetimeFigureOut">
              <a:rPr lang="en-GB" smtClean="0"/>
              <a:t>19/10/2025</a:t>
            </a:fld>
            <a:endParaRPr lang="en-GB"/>
          </a:p>
        </p:txBody>
      </p:sp>
      <p:sp>
        <p:nvSpPr>
          <p:cNvPr id="5" name="Footer Placeholder 4">
            <a:extLst>
              <a:ext uri="{FF2B5EF4-FFF2-40B4-BE49-F238E27FC236}">
                <a16:creationId xmlns:a16="http://schemas.microsoft.com/office/drawing/2014/main" id="{A32F12AD-6F96-9D47-A312-7777F99D88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3E314E-CC25-4654-F8D0-029E448B2CA2}"/>
              </a:ext>
            </a:extLst>
          </p:cNvPr>
          <p:cNvSpPr>
            <a:spLocks noGrp="1"/>
          </p:cNvSpPr>
          <p:nvPr>
            <p:ph type="sldNum" sz="quarter" idx="12"/>
          </p:nvPr>
        </p:nvSpPr>
        <p:spPr/>
        <p:txBody>
          <a:bodyPr/>
          <a:lstStyle/>
          <a:p>
            <a:fld id="{7B4026FA-EC5F-4B76-A9B7-76F8F5E1BD16}" type="slidenum">
              <a:rPr lang="en-GB" smtClean="0"/>
              <a:t>‹#›</a:t>
            </a:fld>
            <a:endParaRPr lang="en-GB"/>
          </a:p>
        </p:txBody>
      </p:sp>
    </p:spTree>
    <p:extLst>
      <p:ext uri="{BB962C8B-B14F-4D97-AF65-F5344CB8AC3E}">
        <p14:creationId xmlns:p14="http://schemas.microsoft.com/office/powerpoint/2010/main" val="231958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058199-6E52-DFAF-6D32-26766DF6AA7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6C4633-675F-9B26-D2AA-60D54E6C1E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F347FC-AE17-4C21-6A88-58572984CA28}"/>
              </a:ext>
            </a:extLst>
          </p:cNvPr>
          <p:cNvSpPr>
            <a:spLocks noGrp="1"/>
          </p:cNvSpPr>
          <p:nvPr>
            <p:ph type="dt" sz="half" idx="10"/>
          </p:nvPr>
        </p:nvSpPr>
        <p:spPr/>
        <p:txBody>
          <a:bodyPr/>
          <a:lstStyle/>
          <a:p>
            <a:fld id="{31842A30-083E-40A4-9755-B0FA88776CDA}" type="datetimeFigureOut">
              <a:rPr lang="en-GB" smtClean="0"/>
              <a:t>19/10/2025</a:t>
            </a:fld>
            <a:endParaRPr lang="en-GB"/>
          </a:p>
        </p:txBody>
      </p:sp>
      <p:sp>
        <p:nvSpPr>
          <p:cNvPr id="5" name="Footer Placeholder 4">
            <a:extLst>
              <a:ext uri="{FF2B5EF4-FFF2-40B4-BE49-F238E27FC236}">
                <a16:creationId xmlns:a16="http://schemas.microsoft.com/office/drawing/2014/main" id="{EF072188-1905-5FA7-EE85-F6D45FCAEA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0B8B35-7ADB-BCA2-8A22-D2D6E4CC2CF0}"/>
              </a:ext>
            </a:extLst>
          </p:cNvPr>
          <p:cNvSpPr>
            <a:spLocks noGrp="1"/>
          </p:cNvSpPr>
          <p:nvPr>
            <p:ph type="sldNum" sz="quarter" idx="12"/>
          </p:nvPr>
        </p:nvSpPr>
        <p:spPr/>
        <p:txBody>
          <a:bodyPr/>
          <a:lstStyle/>
          <a:p>
            <a:fld id="{7B4026FA-EC5F-4B76-A9B7-76F8F5E1BD16}" type="slidenum">
              <a:rPr lang="en-GB" smtClean="0"/>
              <a:t>‹#›</a:t>
            </a:fld>
            <a:endParaRPr lang="en-GB"/>
          </a:p>
        </p:txBody>
      </p:sp>
    </p:spTree>
    <p:extLst>
      <p:ext uri="{BB962C8B-B14F-4D97-AF65-F5344CB8AC3E}">
        <p14:creationId xmlns:p14="http://schemas.microsoft.com/office/powerpoint/2010/main" val="4085109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CB3D1C-BBB9-9D1C-B692-B643A58F42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00D998-A016-41A2-5996-4632E14886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528188-EEC1-0FD1-C310-4D0DCE0CB3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1842A30-083E-40A4-9755-B0FA88776CDA}" type="datetimeFigureOut">
              <a:rPr lang="en-GB" smtClean="0"/>
              <a:t>19/10/2025</a:t>
            </a:fld>
            <a:endParaRPr lang="en-GB"/>
          </a:p>
        </p:txBody>
      </p:sp>
      <p:sp>
        <p:nvSpPr>
          <p:cNvPr id="5" name="Footer Placeholder 4">
            <a:extLst>
              <a:ext uri="{FF2B5EF4-FFF2-40B4-BE49-F238E27FC236}">
                <a16:creationId xmlns:a16="http://schemas.microsoft.com/office/drawing/2014/main" id="{D482F782-ACCE-DC93-13DC-74BF27E59C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395EDF1-9959-3315-B989-D41859B4B4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B4026FA-EC5F-4B76-A9B7-76F8F5E1BD16}" type="slidenum">
              <a:rPr lang="en-GB" smtClean="0"/>
              <a:t>‹#›</a:t>
            </a:fld>
            <a:endParaRPr lang="en-GB"/>
          </a:p>
        </p:txBody>
      </p:sp>
    </p:spTree>
    <p:extLst>
      <p:ext uri="{BB962C8B-B14F-4D97-AF65-F5344CB8AC3E}">
        <p14:creationId xmlns:p14="http://schemas.microsoft.com/office/powerpoint/2010/main" val="26299220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nursesgroup.co.uk/importance-of-teamwork-in-healthcare" TargetMode="External"/><Relationship Id="rId2" Type="http://schemas.openxmlformats.org/officeDocument/2006/relationships/hyperlink" Target="https://www.northernhealthcare.org.uk/news-resources/burnout-in-health-and-social-care-why-it-happens-and-what-we-can-do/" TargetMode="External"/><Relationship Id="rId1" Type="http://schemas.openxmlformats.org/officeDocument/2006/relationships/slideLayout" Target="../slideLayouts/slideLayout2.xml"/><Relationship Id="rId5" Type="http://schemas.openxmlformats.org/officeDocument/2006/relationships/hyperlink" Target="https://www.healthcareers.nhs.uk/explore-roles" TargetMode="External"/><Relationship Id="rId4" Type="http://schemas.openxmlformats.org/officeDocument/2006/relationships/hyperlink" Target="https://www.england.nhs.uk/wp-content/uploads/2022/03/spoken-communication-and-patient-safety-in-the-nhs-summary-v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246055-023A-0E4B-7094-CE0277D09EE6}"/>
              </a:ext>
            </a:extLst>
          </p:cNvPr>
          <p:cNvSpPr>
            <a:spLocks noGrp="1"/>
          </p:cNvSpPr>
          <p:nvPr>
            <p:ph type="title"/>
          </p:nvPr>
        </p:nvSpPr>
        <p:spPr>
          <a:xfrm>
            <a:off x="1952470" y="818983"/>
            <a:ext cx="6596245" cy="2996287"/>
          </a:xfrm>
        </p:spPr>
        <p:txBody>
          <a:bodyPr vert="horz" lIns="91440" tIns="45720" rIns="91440" bIns="45720" rtlCol="0" anchor="b">
            <a:normAutofit/>
          </a:bodyPr>
          <a:lstStyle/>
          <a:p>
            <a:pPr algn="r"/>
            <a:r>
              <a:rPr lang="en-US" sz="4800" kern="1200" dirty="0">
                <a:solidFill>
                  <a:srgbClr val="FFFFFF"/>
                </a:solidFill>
                <a:latin typeface="Angsana New" panose="02020603050405020304" pitchFamily="18" charset="-34"/>
                <a:cs typeface="Angsana New" panose="02020603050405020304" pitchFamily="18" charset="-34"/>
              </a:rPr>
              <a:t>Personal SWOT Analysis for Career Development in UK Health and Social care Self Awareness Presentation</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0F5977-89D8-A24A-65E4-7908175D6319}"/>
              </a:ext>
            </a:extLst>
          </p:cNvPr>
          <p:cNvSpPr>
            <a:spLocks noGrp="1"/>
          </p:cNvSpPr>
          <p:nvPr>
            <p:ph idx="1"/>
          </p:nvPr>
        </p:nvSpPr>
        <p:spPr>
          <a:xfrm>
            <a:off x="1931874" y="3923071"/>
            <a:ext cx="6982580" cy="2115945"/>
          </a:xfrm>
        </p:spPr>
        <p:txBody>
          <a:bodyPr vert="horz" lIns="91440" tIns="45720" rIns="91440" bIns="45720" rtlCol="0">
            <a:normAutofit fontScale="62500" lnSpcReduction="20000"/>
          </a:bodyPr>
          <a:lstStyle/>
          <a:p>
            <a:pPr marL="0" indent="0" algn="r">
              <a:buNone/>
            </a:pPr>
            <a:r>
              <a:rPr lang="en-US" sz="5900" kern="1200" dirty="0">
                <a:solidFill>
                  <a:srgbClr val="FFFFFF"/>
                </a:solidFill>
                <a:latin typeface="Angsana New" panose="02020603050405020304" pitchFamily="18" charset="-34"/>
                <a:cs typeface="Angsana New" panose="02020603050405020304" pitchFamily="18" charset="-34"/>
              </a:rPr>
              <a:t>Name : Anita Addo</a:t>
            </a:r>
          </a:p>
          <a:p>
            <a:pPr marL="0" indent="0" algn="r">
              <a:buNone/>
            </a:pPr>
            <a:r>
              <a:rPr lang="en-US" sz="5900" dirty="0">
                <a:solidFill>
                  <a:srgbClr val="FFFFFF"/>
                </a:solidFill>
                <a:latin typeface="Angsana New" panose="02020603050405020304" pitchFamily="18" charset="-34"/>
                <a:cs typeface="Angsana New" panose="02020603050405020304" pitchFamily="18" charset="-34"/>
              </a:rPr>
              <a:t>Student ID Number : 2423859</a:t>
            </a:r>
          </a:p>
          <a:p>
            <a:pPr marL="0" indent="0" algn="r">
              <a:buNone/>
            </a:pPr>
            <a:r>
              <a:rPr lang="en-US" sz="5900" kern="1200" dirty="0">
                <a:solidFill>
                  <a:srgbClr val="FFFFFF"/>
                </a:solidFill>
                <a:latin typeface="Angsana New" panose="02020603050405020304" pitchFamily="18" charset="-34"/>
                <a:cs typeface="Angsana New" panose="02020603050405020304" pitchFamily="18" charset="-34"/>
              </a:rPr>
              <a:t>Lectures Name: Anika Tahsin Ahmed </a:t>
            </a:r>
          </a:p>
          <a:p>
            <a:pPr marL="0" indent="0" algn="r">
              <a:buNone/>
            </a:pPr>
            <a:r>
              <a:rPr lang="en-US" sz="5900" dirty="0">
                <a:solidFill>
                  <a:srgbClr val="FFFFFF"/>
                </a:solidFill>
                <a:latin typeface="Angsana New" panose="02020603050405020304" pitchFamily="18" charset="-34"/>
                <a:cs typeface="Angsana New" panose="02020603050405020304" pitchFamily="18" charset="-34"/>
              </a:rPr>
              <a:t>Module code : LCHS4009</a:t>
            </a:r>
            <a:endParaRPr lang="en-US" sz="5900" kern="1200" dirty="0">
              <a:solidFill>
                <a:srgbClr val="FFFFFF"/>
              </a:solidFill>
              <a:latin typeface="Angsana New" panose="02020603050405020304" pitchFamily="18" charset="-34"/>
              <a:cs typeface="Angsana New" panose="02020603050405020304" pitchFamily="18" charset="-34"/>
            </a:endParaRPr>
          </a:p>
          <a:p>
            <a:pPr marL="0" indent="0" algn="r">
              <a:buNone/>
            </a:pPr>
            <a:endParaRPr lang="en-US" sz="3600" kern="1200" dirty="0">
              <a:solidFill>
                <a:srgbClr val="FFFFFF"/>
              </a:solidFill>
              <a:latin typeface="Angsana New" panose="02020603050405020304" pitchFamily="18" charset="-34"/>
              <a:cs typeface="Angsana New" panose="02020603050405020304" pitchFamily="18" charset="-34"/>
            </a:endParaRP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5602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3A9A5AB-2F7F-3824-04FB-3C7FC5259B65}"/>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latin typeface="Angsana New" panose="02020603050405020304" pitchFamily="18" charset="-34"/>
                <a:cs typeface="Angsana New" panose="02020603050405020304" pitchFamily="18" charset="-34"/>
              </a:rPr>
              <a:t>Introduction</a:t>
            </a:r>
          </a:p>
        </p:txBody>
      </p:sp>
      <p:sp>
        <p:nvSpPr>
          <p:cNvPr id="3" name="Subtitle 2">
            <a:extLst>
              <a:ext uri="{FF2B5EF4-FFF2-40B4-BE49-F238E27FC236}">
                <a16:creationId xmlns:a16="http://schemas.microsoft.com/office/drawing/2014/main" id="{C1924551-D75E-EF45-27FC-2CCC44905D11}"/>
              </a:ext>
            </a:extLst>
          </p:cNvPr>
          <p:cNvSpPr>
            <a:spLocks noGrp="1"/>
          </p:cNvSpPr>
          <p:nvPr>
            <p:ph type="subTitle" idx="1"/>
          </p:nvPr>
        </p:nvSpPr>
        <p:spPr>
          <a:xfrm>
            <a:off x="1350682" y="4870824"/>
            <a:ext cx="10005951" cy="1458258"/>
          </a:xfrm>
        </p:spPr>
        <p:txBody>
          <a:bodyPr anchor="ctr">
            <a:noAutofit/>
          </a:bodyPr>
          <a:lstStyle/>
          <a:p>
            <a:pPr algn="l"/>
            <a:r>
              <a:rPr lang="en-GB" dirty="0">
                <a:latin typeface="Angsana New" panose="02020603050405020304" pitchFamily="18" charset="-34"/>
                <a:cs typeface="Angsana New" panose="02020603050405020304" pitchFamily="18" charset="-34"/>
              </a:rPr>
              <a:t>My presentation today is a personal SWOT analysis to plan for my professional development within the UK Health and Social Care Sector. A SWOT analysis covers 4 areas : Strengths, weaknesses, opportunities and threats. These 4 areas will help me to identify what I do well, things I need to improve and how I can overcome them. This is crucial in health and social care as the sector requires professional development and strong skills in order to meet the needs of their individual and provide high quality care. In this presentation I will outline my strengths, weaknesses, opportunities and threats to allow me to grow and develop in the health sector</a:t>
            </a:r>
          </a:p>
        </p:txBody>
      </p:sp>
    </p:spTree>
    <p:extLst>
      <p:ext uri="{BB962C8B-B14F-4D97-AF65-F5344CB8AC3E}">
        <p14:creationId xmlns:p14="http://schemas.microsoft.com/office/powerpoint/2010/main" val="3387530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555C8F-418A-9A0D-B066-2EC61C10037C}"/>
              </a:ext>
            </a:extLst>
          </p:cNvPr>
          <p:cNvSpPr>
            <a:spLocks noGrp="1"/>
          </p:cNvSpPr>
          <p:nvPr>
            <p:ph type="title"/>
          </p:nvPr>
        </p:nvSpPr>
        <p:spPr>
          <a:xfrm>
            <a:off x="826396" y="586855"/>
            <a:ext cx="4230100" cy="3387497"/>
          </a:xfrm>
        </p:spPr>
        <p:txBody>
          <a:bodyPr anchor="b">
            <a:normAutofit/>
          </a:bodyPr>
          <a:lstStyle/>
          <a:p>
            <a:pPr algn="r"/>
            <a:r>
              <a:rPr lang="en-GB" sz="5400" dirty="0">
                <a:solidFill>
                  <a:srgbClr val="FFFFFF"/>
                </a:solidFill>
                <a:latin typeface="Angsana New" panose="02020603050405020304" pitchFamily="18" charset="-34"/>
                <a:cs typeface="Angsana New" panose="02020603050405020304" pitchFamily="18" charset="-34"/>
              </a:rPr>
              <a:t>Strength   </a:t>
            </a:r>
          </a:p>
        </p:txBody>
      </p:sp>
      <p:sp>
        <p:nvSpPr>
          <p:cNvPr id="17" name="Content Placeholder 2">
            <a:extLst>
              <a:ext uri="{FF2B5EF4-FFF2-40B4-BE49-F238E27FC236}">
                <a16:creationId xmlns:a16="http://schemas.microsoft.com/office/drawing/2014/main" id="{2DFC62FA-3659-675A-950D-1E7D03A40BFF}"/>
              </a:ext>
            </a:extLst>
          </p:cNvPr>
          <p:cNvSpPr>
            <a:spLocks noGrp="1"/>
          </p:cNvSpPr>
          <p:nvPr>
            <p:ph idx="1"/>
          </p:nvPr>
        </p:nvSpPr>
        <p:spPr>
          <a:xfrm>
            <a:off x="6096000" y="655975"/>
            <a:ext cx="5885487" cy="5546047"/>
          </a:xfrm>
        </p:spPr>
        <p:txBody>
          <a:bodyPr anchor="ctr">
            <a:noAutofit/>
          </a:bodyPr>
          <a:lstStyle/>
          <a:p>
            <a:pPr marL="0" indent="0">
              <a:buNone/>
            </a:pPr>
            <a:r>
              <a:rPr lang="en-GB" sz="2000" dirty="0">
                <a:latin typeface="Angsana New" panose="02020603050405020304" pitchFamily="18" charset="-34"/>
                <a:cs typeface="Angsana New" panose="02020603050405020304" pitchFamily="18" charset="-34"/>
              </a:rPr>
              <a:t>One of my important strength is strong communication. Communication is sending or receiving a messages wither through verbal or in verbal means such as writing, speaking etc. In health and social care, it is vital to listen to people needs and concerns in order to deliver high quality care, person centred to service users. In a health setting effective communication helps to avoid any potential risk of misunderstanding and miscommunications which can put you can the service users at risk. But strong communications helps to build stronger relationships between colleagues and patients.. Good communication also makes the environment feel relaxed and don’t feel under pressure and there are no distractions or interruptions </a:t>
            </a:r>
            <a:r>
              <a:rPr lang="en-US" altLang="en-US" sz="2000" dirty="0">
                <a:latin typeface="Angsana New" panose="02020603050405020304" pitchFamily="18" charset="-34"/>
                <a:cs typeface="Angsana New" panose="02020603050405020304" pitchFamily="18" charset="-34"/>
              </a:rPr>
              <a:t>(NHS, n.d.)</a:t>
            </a:r>
            <a:endParaRPr lang="en-GB" sz="2000" dirty="0">
              <a:latin typeface="Angsana New" panose="02020603050405020304" pitchFamily="18" charset="-34"/>
              <a:cs typeface="Angsana New" panose="02020603050405020304" pitchFamily="18" charset="-34"/>
            </a:endParaRPr>
          </a:p>
          <a:p>
            <a:pPr marL="0" indent="0">
              <a:buNone/>
            </a:pPr>
            <a:r>
              <a:rPr lang="en-GB" sz="2000" dirty="0">
                <a:latin typeface="Angsana New" panose="02020603050405020304" pitchFamily="18" charset="-34"/>
                <a:cs typeface="Angsana New" panose="02020603050405020304" pitchFamily="18" charset="-34"/>
              </a:rPr>
              <a:t> Another strength I have got the ability to work in a team. This is vital in a health and social care when working in a multi-disciplinary team where multiple people are working together to produced a person-centred care. When everyone works together is reduces the occurrence for medication errors. Because medication error can be harmful towards the patient Empathy is another kay strength of mine and this vital in health and social care setting as it allows connection and trusts to form quickly making it beneficial fir me and the service user. (</a:t>
            </a:r>
            <a:r>
              <a:rPr lang="en-US" altLang="en-US" sz="2000" dirty="0">
                <a:latin typeface="Angsana New" panose="02020603050405020304" pitchFamily="18" charset="-34"/>
                <a:cs typeface="Angsana New" panose="02020603050405020304" pitchFamily="18" charset="-34"/>
              </a:rPr>
              <a:t>Smith, 2023)</a:t>
            </a:r>
            <a:endParaRPr lang="en-GB" sz="2000" dirty="0">
              <a:latin typeface="Angsana New" panose="02020603050405020304" pitchFamily="18" charset="-34"/>
              <a:cs typeface="Angsana New" panose="02020603050405020304" pitchFamily="18" charset="-34"/>
            </a:endParaRPr>
          </a:p>
          <a:p>
            <a:pPr marL="0" indent="0">
              <a:buNone/>
            </a:pPr>
            <a:r>
              <a:rPr lang="en-GB" sz="2000" dirty="0">
                <a:latin typeface="Angsana New" panose="02020603050405020304" pitchFamily="18" charset="-34"/>
                <a:cs typeface="Angsana New" panose="02020603050405020304" pitchFamily="18" charset="-34"/>
              </a:rPr>
              <a:t>Finally, another strength is that I am willing to learn new things and knowledge that I can adapt to my professional development. Being able to keep up to date with care and the training will provide a safer care towards my patients. These strengths aligns with the NHS values and workforce guidance that will help me to work effectively within teams and improve the quality of care.</a:t>
            </a:r>
          </a:p>
        </p:txBody>
      </p:sp>
    </p:spTree>
    <p:extLst>
      <p:ext uri="{BB962C8B-B14F-4D97-AF65-F5344CB8AC3E}">
        <p14:creationId xmlns:p14="http://schemas.microsoft.com/office/powerpoint/2010/main" val="647160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Rectangle 8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Oval 9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9E39D8-49C4-6E26-FD3C-635FEA53008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latin typeface="Angsana New" panose="02020603050405020304" pitchFamily="18" charset="-34"/>
                <a:cs typeface="Angsana New" panose="02020603050405020304" pitchFamily="18" charset="-34"/>
              </a:rPr>
              <a:t>weaknesses</a:t>
            </a:r>
          </a:p>
        </p:txBody>
      </p:sp>
      <p:sp>
        <p:nvSpPr>
          <p:cNvPr id="6" name="Content Placeholder 5">
            <a:extLst>
              <a:ext uri="{FF2B5EF4-FFF2-40B4-BE49-F238E27FC236}">
                <a16:creationId xmlns:a16="http://schemas.microsoft.com/office/drawing/2014/main" id="{02A4BD4C-1ACD-3EFC-E372-01535F1C0E05}"/>
              </a:ext>
            </a:extLst>
          </p:cNvPr>
          <p:cNvSpPr>
            <a:spLocks noGrp="1"/>
          </p:cNvSpPr>
          <p:nvPr>
            <p:ph idx="1"/>
          </p:nvPr>
        </p:nvSpPr>
        <p:spPr>
          <a:xfrm>
            <a:off x="5978808" y="884903"/>
            <a:ext cx="5724015" cy="5894235"/>
          </a:xfrm>
        </p:spPr>
        <p:txBody>
          <a:bodyPr anchor="ctr">
            <a:normAutofit lnSpcReduction="10000"/>
          </a:bodyPr>
          <a:lstStyle/>
          <a:p>
            <a:r>
              <a:rPr lang="en-US" sz="2000" dirty="0">
                <a:latin typeface="Angsana New" panose="02020603050405020304" pitchFamily="18" charset="-34"/>
                <a:cs typeface="Angsana New" panose="02020603050405020304" pitchFamily="18" charset="-34"/>
              </a:rPr>
              <a:t>Another weakness is relying to much guidance from others. While guidance will help me to stay on the right track, learn from things but in a health and social care there will be certain situations where I would have to be independence and make decisions that I feel will be right. I will improve this by asking questions on things I could improve on, build my knowledge and reflect so I can apply in situations </a:t>
            </a:r>
          </a:p>
          <a:p>
            <a:r>
              <a:rPr lang="en-US" sz="2000" dirty="0">
                <a:latin typeface="Angsana New" panose="02020603050405020304" pitchFamily="18" charset="-34"/>
                <a:cs typeface="Angsana New" panose="02020603050405020304" pitchFamily="18" charset="-34"/>
              </a:rPr>
              <a:t>Another weakness is that I have limited experience working in health and social care setting which requires high emergency or high-pressure situations. Health n and social care environments can be fast paced and unpredictable. With the lack of experience, I may doubt my self and lack the confidence to take care of patients. I am developing this area by training and learning more about this. Training such as the CPD- Continued Professional Development which keeps worker up to date with the best practice and builds up confidence. It includes short courses, workshops and certifications.</a:t>
            </a:r>
          </a:p>
          <a:p>
            <a:r>
              <a:rPr lang="en-US" sz="2000" dirty="0">
                <a:latin typeface="Angsana New" panose="02020603050405020304" pitchFamily="18" charset="-34"/>
                <a:cs typeface="Angsana New" panose="02020603050405020304" pitchFamily="18" charset="-34"/>
              </a:rPr>
              <a:t>One weakness I find difficult is my time management especially when in under pressure and quick settings. Time management plays an important role in ensuring that health care professionals can deliver high quality care to their patients. But with my weakness being time management I may not be able to meet the needs of the individual faster there they may not be satisfied; lack of time management may also lead me to be burnout with the workloads in the health care setting .I am working on this by timing my self when doing tasks, planning in advanced and setting priorities.</a:t>
            </a:r>
          </a:p>
          <a:p>
            <a:endParaRPr lang="en-US" sz="1400" dirty="0"/>
          </a:p>
          <a:p>
            <a:endParaRPr lang="en-US" sz="1400" dirty="0"/>
          </a:p>
          <a:p>
            <a:endParaRPr lang="en-GB" sz="1400" dirty="0"/>
          </a:p>
        </p:txBody>
      </p:sp>
    </p:spTree>
    <p:extLst>
      <p:ext uri="{BB962C8B-B14F-4D97-AF65-F5344CB8AC3E}">
        <p14:creationId xmlns:p14="http://schemas.microsoft.com/office/powerpoint/2010/main" val="1643141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16E7D1-780F-ACAB-CBDA-592CC951085D}"/>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latin typeface="Angsana New" panose="02020603050405020304" pitchFamily="18" charset="-34"/>
                <a:cs typeface="Angsana New" panose="02020603050405020304" pitchFamily="18" charset="-34"/>
              </a:rPr>
              <a:t>Opportunities</a:t>
            </a:r>
          </a:p>
        </p:txBody>
      </p:sp>
      <p:sp>
        <p:nvSpPr>
          <p:cNvPr id="17" name="Content Placeholder 2">
            <a:extLst>
              <a:ext uri="{FF2B5EF4-FFF2-40B4-BE49-F238E27FC236}">
                <a16:creationId xmlns:a16="http://schemas.microsoft.com/office/drawing/2014/main" id="{8FD7BDD3-F506-9229-7D54-34C3CCA56757}"/>
              </a:ext>
            </a:extLst>
          </p:cNvPr>
          <p:cNvSpPr>
            <a:spLocks noGrp="1"/>
          </p:cNvSpPr>
          <p:nvPr>
            <p:ph idx="1"/>
          </p:nvPr>
        </p:nvSpPr>
        <p:spPr>
          <a:xfrm>
            <a:off x="6503158" y="649480"/>
            <a:ext cx="4862447" cy="5546047"/>
          </a:xfrm>
        </p:spPr>
        <p:txBody>
          <a:bodyPr anchor="ctr">
            <a:normAutofit fontScale="85000" lnSpcReduction="10000"/>
          </a:bodyPr>
          <a:lstStyle/>
          <a:p>
            <a:r>
              <a:rPr lang="en-GB" sz="2400" dirty="0">
                <a:latin typeface="Angsana New" panose="02020603050405020304" pitchFamily="18" charset="-34"/>
                <a:cs typeface="Angsana New" panose="02020603050405020304" pitchFamily="18" charset="-34"/>
              </a:rPr>
              <a:t>There are many opportunities that are available to me within the health and social care sector </a:t>
            </a:r>
          </a:p>
          <a:p>
            <a:r>
              <a:rPr lang="en-GB" sz="2400" dirty="0">
                <a:latin typeface="Angsana New" panose="02020603050405020304" pitchFamily="18" charset="-34"/>
                <a:cs typeface="Angsana New" panose="02020603050405020304" pitchFamily="18" charset="-34"/>
              </a:rPr>
              <a:t>One opportunity is the NHS and other organisation offer apprenticeships. Apprenticeships offer workers a chance to study whiles earning a salary. But they also offer training programmes, work experience placement for me to again hands on experience and build my knowledge and confidence within the sector</a:t>
            </a:r>
          </a:p>
          <a:p>
            <a:r>
              <a:rPr lang="en-GB" sz="2400" dirty="0">
                <a:latin typeface="Angsana New" panose="02020603050405020304" pitchFamily="18" charset="-34"/>
                <a:cs typeface="Angsana New" panose="02020603050405020304" pitchFamily="18" charset="-34"/>
              </a:rPr>
              <a:t>Opportunities such as social worker, nursing , care assistant and more. The health and social care sector is expanding with over 350 roles available to me in the NHS but also in the private sector as well. With the increasing demand for healthcare due to the ageing population and much mire it has provided 50,000 new positions. This means that there are many career pathways and job openings for me. </a:t>
            </a:r>
            <a:r>
              <a:rPr lang="en-US" altLang="en-US" sz="2400" dirty="0">
                <a:latin typeface="Angsana New" panose="02020603050405020304" pitchFamily="18" charset="-34"/>
                <a:cs typeface="Angsana New" panose="02020603050405020304" pitchFamily="18" charset="-34"/>
              </a:rPr>
              <a:t>(Explore Roles | Health Careers, n.d.)</a:t>
            </a:r>
          </a:p>
          <a:p>
            <a:endParaRPr lang="en-GB" sz="2400" dirty="0">
              <a:latin typeface="Angsana New" panose="02020603050405020304" pitchFamily="18" charset="-34"/>
              <a:cs typeface="Angsana New" panose="02020603050405020304" pitchFamily="18" charset="-34"/>
            </a:endParaRPr>
          </a:p>
          <a:p>
            <a:r>
              <a:rPr lang="en-GB" sz="2400" dirty="0">
                <a:latin typeface="Angsana New" panose="02020603050405020304" pitchFamily="18" charset="-34"/>
                <a:cs typeface="Angsana New" panose="02020603050405020304" pitchFamily="18" charset="-34"/>
              </a:rPr>
              <a:t>Also mentoring from experienced staff will allow me to learn deeper but gain knowledge on how they desal with things in situations. They will be able to give me tips on how to do things and pinpoint my mistakes and my areas for improvement.</a:t>
            </a:r>
          </a:p>
          <a:p>
            <a:endParaRPr lang="en-GB" sz="1900" dirty="0"/>
          </a:p>
        </p:txBody>
      </p:sp>
    </p:spTree>
    <p:extLst>
      <p:ext uri="{BB962C8B-B14F-4D97-AF65-F5344CB8AC3E}">
        <p14:creationId xmlns:p14="http://schemas.microsoft.com/office/powerpoint/2010/main" val="126169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3A02E-350E-984A-2286-666070A60558}"/>
              </a:ext>
            </a:extLst>
          </p:cNvPr>
          <p:cNvSpPr>
            <a:spLocks noGrp="1"/>
          </p:cNvSpPr>
          <p:nvPr>
            <p:ph type="title"/>
          </p:nvPr>
        </p:nvSpPr>
        <p:spPr>
          <a:xfrm>
            <a:off x="1136397" y="502020"/>
            <a:ext cx="5323715" cy="1642970"/>
          </a:xfrm>
        </p:spPr>
        <p:txBody>
          <a:bodyPr anchor="b">
            <a:normAutofit/>
          </a:bodyPr>
          <a:lstStyle/>
          <a:p>
            <a:r>
              <a:rPr lang="en-GB" sz="4000" dirty="0">
                <a:latin typeface="Angsana New" panose="02020603050405020304" pitchFamily="18" charset="-34"/>
                <a:cs typeface="Angsana New" panose="02020603050405020304" pitchFamily="18" charset="-34"/>
              </a:rPr>
              <a:t>Threats</a:t>
            </a:r>
          </a:p>
        </p:txBody>
      </p:sp>
      <p:sp>
        <p:nvSpPr>
          <p:cNvPr id="3" name="Content Placeholder 2">
            <a:extLst>
              <a:ext uri="{FF2B5EF4-FFF2-40B4-BE49-F238E27FC236}">
                <a16:creationId xmlns:a16="http://schemas.microsoft.com/office/drawing/2014/main" id="{384D5AF2-7DF8-D34F-C924-4AEC55EA767B}"/>
              </a:ext>
            </a:extLst>
          </p:cNvPr>
          <p:cNvSpPr>
            <a:spLocks noGrp="1"/>
          </p:cNvSpPr>
          <p:nvPr>
            <p:ph idx="1"/>
          </p:nvPr>
        </p:nvSpPr>
        <p:spPr>
          <a:xfrm>
            <a:off x="945503" y="2045751"/>
            <a:ext cx="5907190" cy="4170530"/>
          </a:xfrm>
        </p:spPr>
        <p:txBody>
          <a:bodyPr anchor="t">
            <a:normAutofit lnSpcReduction="10000"/>
          </a:bodyPr>
          <a:lstStyle/>
          <a:p>
            <a:r>
              <a:rPr lang="en-GB" sz="2000" dirty="0">
                <a:latin typeface="Angsana New" panose="02020603050405020304" pitchFamily="18" charset="-34"/>
                <a:cs typeface="Angsana New" panose="02020603050405020304" pitchFamily="18" charset="-34"/>
              </a:rPr>
              <a:t>There are serval threats that could impact my progress in the health and social care sector </a:t>
            </a:r>
          </a:p>
          <a:p>
            <a:r>
              <a:rPr lang="en-GB" sz="2000" dirty="0">
                <a:latin typeface="Angsana New" panose="02020603050405020304" pitchFamily="18" charset="-34"/>
                <a:cs typeface="Angsana New" panose="02020603050405020304" pitchFamily="18" charset="-34"/>
              </a:rPr>
              <a:t>One major threat to the sector or shortage of staff in NHS and organisations under pressure to lack of workers, underfunding and failure to implement long term polices therefore which has resulted in heavier workloads and high stress levels for staff.</a:t>
            </a:r>
          </a:p>
          <a:p>
            <a:r>
              <a:rPr lang="en-GB" sz="2000" dirty="0">
                <a:latin typeface="Angsana New" panose="02020603050405020304" pitchFamily="18" charset="-34"/>
                <a:cs typeface="Angsana New" panose="02020603050405020304" pitchFamily="18" charset="-34"/>
              </a:rPr>
              <a:t>As the sector is in demand of health and social care staffs it can cause physical and emotional exhaustion this can result from long prolonged stress in the workplace</a:t>
            </a:r>
          </a:p>
          <a:p>
            <a:r>
              <a:rPr lang="en-GB" sz="2000" dirty="0">
                <a:latin typeface="Angsana New" panose="02020603050405020304" pitchFamily="18" charset="-34"/>
                <a:cs typeface="Angsana New" panose="02020603050405020304" pitchFamily="18" charset="-34"/>
              </a:rPr>
              <a:t>Burnout is a long-lasting state of emotional mental and physical exhaustion. It often comes with feelings of less empathy or care for others this can lead to a drop in how other people work performance. Burnout could be caused by dealing with strong emotions, long working houses and stressful shift in the health and social care sector. Burnout can increase risk of less engaged care. Poorer communication or even errors. (</a:t>
            </a:r>
            <a:r>
              <a:rPr lang="en-US" altLang="en-US" sz="2000" dirty="0">
                <a:latin typeface="Angsana New" panose="02020603050405020304" pitchFamily="18" charset="-34"/>
                <a:cs typeface="Angsana New" panose="02020603050405020304" pitchFamily="18" charset="-34"/>
              </a:rPr>
              <a:t>Owen, 2025)</a:t>
            </a:r>
            <a:endParaRPr lang="en-GB" sz="2000" dirty="0">
              <a:latin typeface="Angsana New" panose="02020603050405020304" pitchFamily="18" charset="-34"/>
              <a:cs typeface="Angsana New" panose="02020603050405020304" pitchFamily="18" charset="-34"/>
            </a:endParaRPr>
          </a:p>
          <a:p>
            <a:endParaRPr lang="en-GB" sz="1700" dirty="0"/>
          </a:p>
        </p:txBody>
      </p:sp>
      <p:sp>
        <p:nvSpPr>
          <p:cNvPr id="41" name="Rectangle 4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descr="Doctor">
            <a:extLst>
              <a:ext uri="{FF2B5EF4-FFF2-40B4-BE49-F238E27FC236}">
                <a16:creationId xmlns:a16="http://schemas.microsoft.com/office/drawing/2014/main" id="{F7E3EE0E-D4B3-2C54-0815-D16D13872DE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2621039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081473-7AB5-50AF-45BD-4CA4034F61FE}"/>
              </a:ext>
            </a:extLst>
          </p:cNvPr>
          <p:cNvSpPr>
            <a:spLocks noGrp="1"/>
          </p:cNvSpPr>
          <p:nvPr>
            <p:ph type="title"/>
          </p:nvPr>
        </p:nvSpPr>
        <p:spPr>
          <a:xfrm>
            <a:off x="1137036" y="548640"/>
            <a:ext cx="9543405" cy="1188720"/>
          </a:xfrm>
        </p:spPr>
        <p:txBody>
          <a:bodyPr>
            <a:normAutofit/>
          </a:bodyPr>
          <a:lstStyle/>
          <a:p>
            <a:r>
              <a:rPr lang="en-US" dirty="0">
                <a:solidFill>
                  <a:schemeClr val="tx1">
                    <a:lumMod val="85000"/>
                    <a:lumOff val="15000"/>
                  </a:schemeClr>
                </a:solidFill>
                <a:latin typeface="Angsana New" panose="02020603050405020304" pitchFamily="18" charset="-34"/>
                <a:cs typeface="Angsana New" panose="02020603050405020304" pitchFamily="18" charset="-34"/>
              </a:rPr>
              <a:t>How I will apply SWOT Conclusion</a:t>
            </a:r>
            <a:endParaRPr lang="en-GB" dirty="0">
              <a:solidFill>
                <a:schemeClr val="tx1">
                  <a:lumMod val="85000"/>
                  <a:lumOff val="15000"/>
                </a:schemeClr>
              </a:solidFill>
              <a:latin typeface="Angsana New" panose="02020603050405020304" pitchFamily="18" charset="-34"/>
              <a:cs typeface="Angsana New" panose="02020603050405020304" pitchFamily="18" charset="-34"/>
            </a:endParaRPr>
          </a:p>
        </p:txBody>
      </p:sp>
      <p:sp>
        <p:nvSpPr>
          <p:cNvPr id="3" name="Content Placeholder 2">
            <a:extLst>
              <a:ext uri="{FF2B5EF4-FFF2-40B4-BE49-F238E27FC236}">
                <a16:creationId xmlns:a16="http://schemas.microsoft.com/office/drawing/2014/main" id="{F9875F02-C3D1-4CB3-CA3A-790E1D4A8AC9}"/>
              </a:ext>
            </a:extLst>
          </p:cNvPr>
          <p:cNvSpPr>
            <a:spLocks noGrp="1"/>
          </p:cNvSpPr>
          <p:nvPr>
            <p:ph idx="1"/>
          </p:nvPr>
        </p:nvSpPr>
        <p:spPr>
          <a:xfrm>
            <a:off x="1957987" y="2431765"/>
            <a:ext cx="8276026" cy="3320031"/>
          </a:xfrm>
        </p:spPr>
        <p:txBody>
          <a:bodyPr anchor="ctr">
            <a:normAutofit/>
          </a:bodyPr>
          <a:lstStyle/>
          <a:p>
            <a:pPr marL="0" indent="0">
              <a:buNone/>
            </a:pPr>
            <a:r>
              <a:rPr lang="en-US" sz="2000">
                <a:solidFill>
                  <a:schemeClr val="tx1">
                    <a:lumMod val="85000"/>
                    <a:lumOff val="15000"/>
                  </a:schemeClr>
                </a:solidFill>
                <a:latin typeface="Angsana New" panose="02020603050405020304" pitchFamily="18" charset="-34"/>
                <a:cs typeface="Angsana New" panose="02020603050405020304" pitchFamily="18" charset="-34"/>
              </a:rPr>
              <a:t>By applying my SWOT analysis I can focus on my strength strong communication, willingness's to learn and teamwork skills, I will be able to provide high quality care to my service users as I am able to understand and engage with their needs effectively. I will be able to build trusting relationships with colleagues and service users. By focusing on my weaknesses, I will be able to improve the areas that are hindering my growth in the health and social are sector. I will work on my time management, relying too much on guidance and lack of experience and taking the NHS training. I will also make the most of the opportunities that are out there for me such as apprenticeships, access to training and mentoring from experienced staff that will improve my skills in the health and social care but to reduce the risk of threats. Overall applying SWOT  will help me grow in the professional world in the health and social care sector and allow me to become confident and trusting.</a:t>
            </a:r>
            <a:endParaRPr lang="en-GB" sz="2000">
              <a:solidFill>
                <a:schemeClr val="tx1">
                  <a:lumMod val="85000"/>
                  <a:lumOff val="15000"/>
                </a:schemeClr>
              </a:solidFill>
              <a:latin typeface="Angsana New" panose="02020603050405020304" pitchFamily="18" charset="-34"/>
              <a:cs typeface="Angsana New" panose="02020603050405020304" pitchFamily="18" charset="-34"/>
            </a:endParaRPr>
          </a:p>
        </p:txBody>
      </p:sp>
      <p:sp>
        <p:nvSpPr>
          <p:cNvPr id="16" name="Freeform: Shape 15">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0506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09B56-8E44-DEE9-09DC-4CC1B79E5602}"/>
              </a:ext>
            </a:extLst>
          </p:cNvPr>
          <p:cNvSpPr>
            <a:spLocks noGrp="1"/>
          </p:cNvSpPr>
          <p:nvPr>
            <p:ph type="title"/>
          </p:nvPr>
        </p:nvSpPr>
        <p:spPr>
          <a:xfrm>
            <a:off x="149942" y="-155985"/>
            <a:ext cx="10515600" cy="1325563"/>
          </a:xfrm>
        </p:spPr>
        <p:txBody>
          <a:bodyPr/>
          <a:lstStyle/>
          <a:p>
            <a:r>
              <a:rPr lang="en-GB" dirty="0">
                <a:latin typeface="Angsana New" panose="02020603050405020304" pitchFamily="18" charset="-34"/>
                <a:cs typeface="Angsana New" panose="02020603050405020304" pitchFamily="18" charset="-34"/>
              </a:rPr>
              <a:t> </a:t>
            </a:r>
          </a:p>
        </p:txBody>
      </p:sp>
      <p:graphicFrame>
        <p:nvGraphicFramePr>
          <p:cNvPr id="6" name="Table 5">
            <a:extLst>
              <a:ext uri="{FF2B5EF4-FFF2-40B4-BE49-F238E27FC236}">
                <a16:creationId xmlns:a16="http://schemas.microsoft.com/office/drawing/2014/main" id="{7AAC75FA-A90B-C762-A067-E80609AA69B2}"/>
              </a:ext>
            </a:extLst>
          </p:cNvPr>
          <p:cNvGraphicFramePr>
            <a:graphicFrameLocks noGrp="1"/>
          </p:cNvGraphicFramePr>
          <p:nvPr>
            <p:extLst>
              <p:ext uri="{D42A27DB-BD31-4B8C-83A1-F6EECF244321}">
                <p14:modId xmlns:p14="http://schemas.microsoft.com/office/powerpoint/2010/main" val="846654766"/>
              </p:ext>
            </p:extLst>
          </p:nvPr>
        </p:nvGraphicFramePr>
        <p:xfrm>
          <a:off x="0" y="0"/>
          <a:ext cx="12042060" cy="7320508"/>
        </p:xfrm>
        <a:graphic>
          <a:graphicData uri="http://schemas.openxmlformats.org/drawingml/2006/table">
            <a:tbl>
              <a:tblPr firstRow="1" bandRow="1">
                <a:tableStyleId>{5C22544A-7EE6-4342-B048-85BDC9FD1C3A}</a:tableStyleId>
              </a:tblPr>
              <a:tblGrid>
                <a:gridCol w="2408412">
                  <a:extLst>
                    <a:ext uri="{9D8B030D-6E8A-4147-A177-3AD203B41FA5}">
                      <a16:colId xmlns:a16="http://schemas.microsoft.com/office/drawing/2014/main" val="919817156"/>
                    </a:ext>
                  </a:extLst>
                </a:gridCol>
                <a:gridCol w="2408412">
                  <a:extLst>
                    <a:ext uri="{9D8B030D-6E8A-4147-A177-3AD203B41FA5}">
                      <a16:colId xmlns:a16="http://schemas.microsoft.com/office/drawing/2014/main" val="152140227"/>
                    </a:ext>
                  </a:extLst>
                </a:gridCol>
                <a:gridCol w="2408412">
                  <a:extLst>
                    <a:ext uri="{9D8B030D-6E8A-4147-A177-3AD203B41FA5}">
                      <a16:colId xmlns:a16="http://schemas.microsoft.com/office/drawing/2014/main" val="1102961182"/>
                    </a:ext>
                  </a:extLst>
                </a:gridCol>
                <a:gridCol w="2408412">
                  <a:extLst>
                    <a:ext uri="{9D8B030D-6E8A-4147-A177-3AD203B41FA5}">
                      <a16:colId xmlns:a16="http://schemas.microsoft.com/office/drawing/2014/main" val="1697314656"/>
                    </a:ext>
                  </a:extLst>
                </a:gridCol>
                <a:gridCol w="2408412">
                  <a:extLst>
                    <a:ext uri="{9D8B030D-6E8A-4147-A177-3AD203B41FA5}">
                      <a16:colId xmlns:a16="http://schemas.microsoft.com/office/drawing/2014/main" val="1353148483"/>
                    </a:ext>
                  </a:extLst>
                </a:gridCol>
              </a:tblGrid>
              <a:tr h="950188">
                <a:tc>
                  <a:txBody>
                    <a:bodyPr/>
                    <a:lstStyle/>
                    <a:p>
                      <a:r>
                        <a:rPr lang="en-GB" sz="1800" dirty="0">
                          <a:latin typeface="Agency FB" panose="020B0503020202020204" pitchFamily="34" charset="0"/>
                          <a:cs typeface="Angsana New" panose="02020603050405020304" pitchFamily="18" charset="-34"/>
                        </a:rPr>
                        <a:t>Goals</a:t>
                      </a:r>
                    </a:p>
                  </a:txBody>
                  <a:tcPr/>
                </a:tc>
                <a:tc>
                  <a:txBody>
                    <a:bodyPr/>
                    <a:lstStyle/>
                    <a:p>
                      <a:r>
                        <a:rPr lang="en-GB" sz="1800" dirty="0">
                          <a:latin typeface="Agency FB" panose="020B0503020202020204" pitchFamily="34" charset="0"/>
                          <a:cs typeface="Angsana New" panose="02020603050405020304" pitchFamily="18" charset="-34"/>
                        </a:rPr>
                        <a:t>List of actions to complete to achieve the goal</a:t>
                      </a:r>
                    </a:p>
                  </a:txBody>
                  <a:tcPr/>
                </a:tc>
                <a:tc>
                  <a:txBody>
                    <a:bodyPr/>
                    <a:lstStyle/>
                    <a:p>
                      <a:r>
                        <a:rPr lang="en-GB" sz="1800" dirty="0">
                          <a:latin typeface="Agency FB" panose="020B0503020202020204" pitchFamily="34" charset="0"/>
                          <a:cs typeface="Angsana New" panose="02020603050405020304" pitchFamily="18" charset="-34"/>
                        </a:rPr>
                        <a:t>Support/ Resources needed</a:t>
                      </a:r>
                    </a:p>
                  </a:txBody>
                  <a:tcPr/>
                </a:tc>
                <a:tc>
                  <a:txBody>
                    <a:bodyPr/>
                    <a:lstStyle/>
                    <a:p>
                      <a:r>
                        <a:rPr lang="en-GB" sz="1800" dirty="0">
                          <a:latin typeface="Agency FB" panose="020B0503020202020204" pitchFamily="34" charset="0"/>
                          <a:cs typeface="Angsana New" panose="02020603050405020304" pitchFamily="18" charset="-34"/>
                        </a:rPr>
                        <a:t>Target Date </a:t>
                      </a:r>
                    </a:p>
                  </a:txBody>
                  <a:tcPr/>
                </a:tc>
                <a:tc>
                  <a:txBody>
                    <a:bodyPr/>
                    <a:lstStyle/>
                    <a:p>
                      <a:r>
                        <a:rPr lang="en-GB" sz="1800" dirty="0">
                          <a:latin typeface="Agency FB" panose="020B0503020202020204" pitchFamily="34" charset="0"/>
                          <a:cs typeface="Angsana New" panose="02020603050405020304" pitchFamily="18" charset="-34"/>
                        </a:rPr>
                        <a:t>Review Date</a:t>
                      </a:r>
                    </a:p>
                  </a:txBody>
                  <a:tcPr/>
                </a:tc>
                <a:extLst>
                  <a:ext uri="{0D108BD9-81ED-4DB2-BD59-A6C34878D82A}">
                    <a16:rowId xmlns:a16="http://schemas.microsoft.com/office/drawing/2014/main" val="1648187968"/>
                  </a:ext>
                </a:extLst>
              </a:tr>
              <a:tr h="1853495">
                <a:tc>
                  <a:txBody>
                    <a:bodyPr/>
                    <a:lstStyle/>
                    <a:p>
                      <a:r>
                        <a:rPr lang="en-GB" sz="2000" dirty="0">
                          <a:latin typeface="Angsana New" panose="02020603050405020304" pitchFamily="18" charset="-34"/>
                          <a:cs typeface="Angsana New" panose="02020603050405020304" pitchFamily="18" charset="-34"/>
                        </a:rPr>
                        <a:t>Improving my independence when faced in situations </a:t>
                      </a:r>
                    </a:p>
                  </a:txBody>
                  <a:tcPr/>
                </a:tc>
                <a:tc>
                  <a:txBody>
                    <a:bodyPr/>
                    <a:lstStyle/>
                    <a:p>
                      <a:pPr marL="342900" indent="-342900">
                        <a:buFont typeface="Arial" panose="020B0604020202020204" pitchFamily="34" charset="0"/>
                        <a:buChar char="•"/>
                      </a:pPr>
                      <a:r>
                        <a:rPr lang="en-GB" sz="2000" dirty="0">
                          <a:latin typeface="Angsana New" panose="02020603050405020304" pitchFamily="18" charset="-34"/>
                          <a:cs typeface="Angsana New" panose="02020603050405020304" pitchFamily="18" charset="-34"/>
                        </a:rPr>
                        <a:t>Doing things on my own and when I find things difficult I can ask for help. This will help me to know things I struggle with and improve on it.</a:t>
                      </a:r>
                    </a:p>
                  </a:txBody>
                  <a:tcPr/>
                </a:tc>
                <a:tc>
                  <a:txBody>
                    <a:bodyPr/>
                    <a:lstStyle/>
                    <a:p>
                      <a:r>
                        <a:rPr lang="en-GB" sz="1800" dirty="0">
                          <a:latin typeface="Angsana New" panose="02020603050405020304" pitchFamily="18" charset="-34"/>
                          <a:cs typeface="Angsana New" panose="02020603050405020304" pitchFamily="18" charset="-34"/>
                        </a:rPr>
                        <a:t>Getting someone </a:t>
                      </a:r>
                      <a:r>
                        <a:rPr lang="en-GB" sz="1800" dirty="0" err="1">
                          <a:latin typeface="Angsana New" panose="02020603050405020304" pitchFamily="18" charset="-34"/>
                          <a:cs typeface="Angsana New" panose="02020603050405020304" pitchFamily="18" charset="-34"/>
                        </a:rPr>
                        <a:t>im</a:t>
                      </a:r>
                      <a:r>
                        <a:rPr lang="en-GB" sz="1800" dirty="0">
                          <a:latin typeface="Angsana New" panose="02020603050405020304" pitchFamily="18" charset="-34"/>
                          <a:cs typeface="Angsana New" panose="02020603050405020304" pitchFamily="18" charset="-34"/>
                        </a:rPr>
                        <a:t> comfortable with to help me with tasks</a:t>
                      </a:r>
                    </a:p>
                  </a:txBody>
                  <a:tcPr/>
                </a:tc>
                <a:tc>
                  <a:txBody>
                    <a:bodyPr/>
                    <a:lstStyle/>
                    <a:p>
                      <a:endParaRPr lang="en-GB" sz="1800" dirty="0">
                        <a:latin typeface="Agency FB" panose="020B0503020202020204" pitchFamily="34" charset="0"/>
                        <a:cs typeface="Angsana New" panose="02020603050405020304" pitchFamily="18" charset="-34"/>
                      </a:endParaRPr>
                    </a:p>
                  </a:txBody>
                  <a:tcPr/>
                </a:tc>
                <a:tc>
                  <a:txBody>
                    <a:bodyPr/>
                    <a:lstStyle/>
                    <a:p>
                      <a:endParaRPr lang="en-GB" sz="1800" dirty="0">
                        <a:latin typeface="Agency FB" panose="020B0503020202020204" pitchFamily="34" charset="0"/>
                        <a:cs typeface="Angsana New" panose="02020603050405020304" pitchFamily="18" charset="-34"/>
                      </a:endParaRPr>
                    </a:p>
                  </a:txBody>
                  <a:tcPr/>
                </a:tc>
                <a:extLst>
                  <a:ext uri="{0D108BD9-81ED-4DB2-BD59-A6C34878D82A}">
                    <a16:rowId xmlns:a16="http://schemas.microsoft.com/office/drawing/2014/main" val="1274862464"/>
                  </a:ext>
                </a:extLst>
              </a:tr>
              <a:tr h="2147701">
                <a:tc>
                  <a:txBody>
                    <a:bodyPr/>
                    <a:lstStyle/>
                    <a:p>
                      <a:r>
                        <a:rPr lang="en-GB" sz="2000" dirty="0">
                          <a:latin typeface="Angsana New" panose="02020603050405020304" pitchFamily="18" charset="-34"/>
                          <a:cs typeface="Angsana New" panose="02020603050405020304" pitchFamily="18" charset="-34"/>
                        </a:rPr>
                        <a:t>Improve my time management </a:t>
                      </a:r>
                    </a:p>
                  </a:txBody>
                  <a:tcPr/>
                </a:tc>
                <a:tc>
                  <a:txBody>
                    <a:bodyPr/>
                    <a:lstStyle/>
                    <a:p>
                      <a:pPr marL="342900" indent="-342900">
                        <a:buFont typeface="Arial" panose="020B0604020202020204" pitchFamily="34" charset="0"/>
                        <a:buChar char="•"/>
                      </a:pPr>
                      <a:r>
                        <a:rPr lang="en-GB" sz="2000" dirty="0">
                          <a:latin typeface="Angsana New" panose="02020603050405020304" pitchFamily="18" charset="-34"/>
                          <a:cs typeface="Angsana New" panose="02020603050405020304" pitchFamily="18" charset="-34"/>
                        </a:rPr>
                        <a:t>I would set clear goals and priorities  identifying the most important tasks and focus on completing them first</a:t>
                      </a:r>
                    </a:p>
                    <a:p>
                      <a:pPr marL="342900" indent="-342900">
                        <a:buFont typeface="Arial" panose="020B0604020202020204" pitchFamily="34" charset="0"/>
                        <a:buChar char="•"/>
                      </a:pPr>
                      <a:r>
                        <a:rPr lang="en-GB" sz="2000" dirty="0">
                          <a:latin typeface="Angsana New" panose="02020603050405020304" pitchFamily="18" charset="-34"/>
                          <a:cs typeface="Angsana New" panose="02020603050405020304" pitchFamily="18" charset="-34"/>
                        </a:rPr>
                        <a:t>Timing myself on task that I need to do </a:t>
                      </a:r>
                    </a:p>
                  </a:txBody>
                  <a:tcPr/>
                </a:tc>
                <a:tc>
                  <a:txBody>
                    <a:bodyPr/>
                    <a:lstStyle/>
                    <a:p>
                      <a:r>
                        <a:rPr lang="en-GB" sz="2000" dirty="0">
                          <a:latin typeface="Angsana New" panose="02020603050405020304" pitchFamily="18" charset="-34"/>
                          <a:cs typeface="Angsana New" panose="02020603050405020304" pitchFamily="18" charset="-34"/>
                        </a:rPr>
                        <a:t>Use technology such as calendars, task management apps to stay organised</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219201502"/>
                  </a:ext>
                </a:extLst>
              </a:tr>
              <a:tr h="2147701">
                <a:tc>
                  <a:txBody>
                    <a:bodyPr/>
                    <a:lstStyle/>
                    <a:p>
                      <a:r>
                        <a:rPr lang="en-GB" sz="2000" dirty="0">
                          <a:latin typeface="Angsana New" panose="02020603050405020304" pitchFamily="18" charset="-34"/>
                          <a:cs typeface="Angsana New" panose="02020603050405020304" pitchFamily="18" charset="-34"/>
                        </a:rPr>
                        <a:t>Gaining experience in the health and social care </a:t>
                      </a:r>
                    </a:p>
                  </a:txBody>
                  <a:tcPr/>
                </a:tc>
                <a:tc>
                  <a:txBody>
                    <a:bodyPr/>
                    <a:lstStyle/>
                    <a:p>
                      <a:pPr marL="342900" indent="-342900">
                        <a:buFont typeface="Arial" panose="020B0604020202020204" pitchFamily="34" charset="0"/>
                        <a:buChar char="•"/>
                      </a:pPr>
                      <a:r>
                        <a:rPr lang="en-GB" sz="2000" dirty="0">
                          <a:latin typeface="Angsana New" panose="02020603050405020304" pitchFamily="18" charset="-34"/>
                          <a:cs typeface="Angsana New" panose="02020603050405020304" pitchFamily="18" charset="-34"/>
                        </a:rPr>
                        <a:t>I would research on the NHS website for experience that may be available to me.</a:t>
                      </a:r>
                    </a:p>
                    <a:p>
                      <a:pPr marL="342900" indent="-342900">
                        <a:buFont typeface="Arial" panose="020B0604020202020204" pitchFamily="34" charset="0"/>
                        <a:buChar char="•"/>
                      </a:pPr>
                      <a:r>
                        <a:rPr lang="en-GB" sz="2000" dirty="0">
                          <a:latin typeface="Angsana New" panose="02020603050405020304" pitchFamily="18" charset="-34"/>
                          <a:cs typeface="Angsana New" panose="02020603050405020304" pitchFamily="18" charset="-34"/>
                        </a:rPr>
                        <a:t>Contacting other places such as care homes to gain experience.</a:t>
                      </a:r>
                    </a:p>
                  </a:txBody>
                  <a:tcPr/>
                </a:tc>
                <a:tc>
                  <a:txBody>
                    <a:bodyPr/>
                    <a:lstStyle/>
                    <a:p>
                      <a:r>
                        <a:rPr lang="en-GB" sz="2400" dirty="0">
                          <a:latin typeface="Angsana New" panose="02020603050405020304" pitchFamily="18" charset="-34"/>
                          <a:cs typeface="Angsana New" panose="02020603050405020304" pitchFamily="18" charset="-34"/>
                        </a:rPr>
                        <a:t>Going on the NHS website </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450416671"/>
                  </a:ext>
                </a:extLst>
              </a:tr>
            </a:tbl>
          </a:graphicData>
        </a:graphic>
      </p:graphicFrame>
    </p:spTree>
    <p:extLst>
      <p:ext uri="{BB962C8B-B14F-4D97-AF65-F5344CB8AC3E}">
        <p14:creationId xmlns:p14="http://schemas.microsoft.com/office/powerpoint/2010/main" val="3168765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09012D-FB4E-27E4-45FB-5FD4A7B1DC3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Angsana New" panose="02020603050405020304" pitchFamily="18" charset="-34"/>
                <a:cs typeface="Angsana New" panose="02020603050405020304" pitchFamily="18" charset="-34"/>
              </a:rPr>
              <a:t>Reference </a:t>
            </a:r>
            <a:endParaRPr lang="en-GB" sz="4000">
              <a:solidFill>
                <a:srgbClr val="FFFFFF"/>
              </a:solidFill>
              <a:latin typeface="Angsana New" panose="02020603050405020304" pitchFamily="18" charset="-34"/>
              <a:cs typeface="Angsana New" panose="02020603050405020304" pitchFamily="18" charset="-34"/>
            </a:endParaRPr>
          </a:p>
        </p:txBody>
      </p:sp>
      <p:sp>
        <p:nvSpPr>
          <p:cNvPr id="3" name="Content Placeholder 2">
            <a:extLst>
              <a:ext uri="{FF2B5EF4-FFF2-40B4-BE49-F238E27FC236}">
                <a16:creationId xmlns:a16="http://schemas.microsoft.com/office/drawing/2014/main" id="{8A797BE3-7F8F-8F73-0603-659E409347B0}"/>
              </a:ext>
            </a:extLst>
          </p:cNvPr>
          <p:cNvSpPr>
            <a:spLocks noGrp="1"/>
          </p:cNvSpPr>
          <p:nvPr>
            <p:ph idx="1"/>
          </p:nvPr>
        </p:nvSpPr>
        <p:spPr>
          <a:xfrm>
            <a:off x="4698858" y="1760525"/>
            <a:ext cx="6555347" cy="5546047"/>
          </a:xfrm>
        </p:spPr>
        <p:txBody>
          <a:bodyPr anchor="ctr">
            <a:normAutofit/>
          </a:bodyPr>
          <a:lstStyle/>
          <a:p>
            <a:r>
              <a:rPr lang="en-US" altLang="en-US" sz="2000" dirty="0">
                <a:latin typeface="Times New Roman" panose="02020603050405020304" pitchFamily="18" charset="0"/>
                <a:cs typeface="Times New Roman" panose="02020603050405020304" pitchFamily="18" charset="0"/>
              </a:rPr>
              <a:t>Owen, E. (2025, August 11). </a:t>
            </a:r>
            <a:r>
              <a:rPr lang="en-US" altLang="en-US" sz="2000" i="1" dirty="0">
                <a:latin typeface="Times New Roman" panose="02020603050405020304" pitchFamily="18" charset="0"/>
                <a:cs typeface="Times New Roman" panose="02020603050405020304" pitchFamily="18" charset="0"/>
              </a:rPr>
              <a:t>Burnout in health and social care: why it happens and what we can do</a:t>
            </a:r>
            <a:r>
              <a:rPr lang="en-US" altLang="en-US" sz="2000" dirty="0">
                <a:latin typeface="Times New Roman" panose="02020603050405020304" pitchFamily="18" charset="0"/>
                <a:cs typeface="Times New Roman" panose="02020603050405020304" pitchFamily="18" charset="0"/>
              </a:rPr>
              <a:t>. Northern Healthcare. </a:t>
            </a:r>
            <a:r>
              <a:rPr lang="en-US" altLang="en-US" sz="2000" dirty="0">
                <a:latin typeface="Times New Roman" panose="02020603050405020304" pitchFamily="18" charset="0"/>
                <a:cs typeface="Times New Roman" panose="02020603050405020304" pitchFamily="18" charset="0"/>
                <a:hlinkClick r:id="rId2"/>
              </a:rPr>
              <a:t>https://www.northernhealthcare.org.uk/news-resources/burnout-in-health-and-social-care-why-it-happens-and-what-we-can-do/</a:t>
            </a:r>
            <a:endParaRPr lang="en-US" altLang="en-US" sz="2000" dirty="0">
              <a:latin typeface="Times New Roman" panose="02020603050405020304" pitchFamily="18" charset="0"/>
              <a:cs typeface="Times New Roman" panose="02020603050405020304" pitchFamily="18" charset="0"/>
            </a:endParaRPr>
          </a:p>
          <a:p>
            <a:r>
              <a:rPr lang="en-US" altLang="en-US" sz="2000" dirty="0">
                <a:latin typeface="Times New Roman" panose="02020603050405020304" pitchFamily="18" charset="0"/>
                <a:cs typeface="Times New Roman" panose="02020603050405020304" pitchFamily="18" charset="0"/>
              </a:rPr>
              <a:t>Smith, M. (2023, July 17). What is the importance of teamwork in today’s UK healthcare system? </a:t>
            </a:r>
            <a:r>
              <a:rPr lang="en-US" altLang="en-US" sz="2000" i="1" dirty="0">
                <a:latin typeface="Times New Roman" panose="02020603050405020304" pitchFamily="18" charset="0"/>
                <a:cs typeface="Times New Roman" panose="02020603050405020304" pitchFamily="18" charset="0"/>
              </a:rPr>
              <a:t>Nurses Group</a:t>
            </a:r>
            <a:r>
              <a:rPr lang="en-US" altLang="en-US" sz="2000" dirty="0">
                <a:latin typeface="Times New Roman" panose="02020603050405020304" pitchFamily="18" charset="0"/>
                <a:cs typeface="Times New Roman" panose="02020603050405020304" pitchFamily="18" charset="0"/>
              </a:rPr>
              <a:t>. </a:t>
            </a:r>
            <a:r>
              <a:rPr lang="en-US" altLang="en-US" sz="2000" dirty="0">
                <a:latin typeface="Times New Roman" panose="02020603050405020304" pitchFamily="18" charset="0"/>
                <a:cs typeface="Times New Roman" panose="02020603050405020304" pitchFamily="18" charset="0"/>
                <a:hlinkClick r:id="rId3"/>
              </a:rPr>
              <a:t>https://nursesgroup.co.uk/importance-of-teamwork-in-healthcare</a:t>
            </a:r>
            <a:endParaRPr lang="en-US" altLang="en-US" sz="2000" dirty="0">
              <a:latin typeface="Times New Roman" panose="02020603050405020304" pitchFamily="18" charset="0"/>
              <a:cs typeface="Times New Roman" panose="02020603050405020304" pitchFamily="18" charset="0"/>
            </a:endParaRPr>
          </a:p>
          <a:p>
            <a:r>
              <a:rPr lang="en-US" altLang="en-US" sz="2000" dirty="0">
                <a:latin typeface="Times New Roman" panose="02020603050405020304" pitchFamily="18" charset="0"/>
                <a:cs typeface="Times New Roman" panose="02020603050405020304" pitchFamily="18" charset="0"/>
              </a:rPr>
              <a:t>NHS. (n.d.). Spoken communication and patient safety in the NHS. In </a:t>
            </a:r>
            <a:r>
              <a:rPr lang="en-US" altLang="en-US" sz="2000" i="1" dirty="0">
                <a:latin typeface="Times New Roman" panose="02020603050405020304" pitchFamily="18" charset="0"/>
                <a:cs typeface="Times New Roman" panose="02020603050405020304" pitchFamily="18" charset="0"/>
              </a:rPr>
              <a:t>NHS</a:t>
            </a:r>
            <a:r>
              <a:rPr lang="en-US" altLang="en-US" sz="2000" dirty="0">
                <a:latin typeface="Times New Roman" panose="02020603050405020304" pitchFamily="18" charset="0"/>
                <a:cs typeface="Times New Roman" panose="02020603050405020304" pitchFamily="18" charset="0"/>
              </a:rPr>
              <a:t>. </a:t>
            </a:r>
            <a:r>
              <a:rPr lang="en-US" altLang="en-US" sz="2000" dirty="0">
                <a:latin typeface="Times New Roman" panose="02020603050405020304" pitchFamily="18" charset="0"/>
                <a:cs typeface="Times New Roman" panose="02020603050405020304" pitchFamily="18" charset="0"/>
                <a:hlinkClick r:id="rId4"/>
              </a:rPr>
              <a:t>https://www.england.nhs.uk/wp-content/uploads/2022/03/spoken-communication-and-patient-safety-in-the-nhs-summary-v2.pdf</a:t>
            </a:r>
            <a:endParaRPr lang="en-US" altLang="en-US" sz="2000" dirty="0">
              <a:latin typeface="Times New Roman" panose="02020603050405020304" pitchFamily="18" charset="0"/>
              <a:cs typeface="Times New Roman" panose="02020603050405020304" pitchFamily="18" charset="0"/>
            </a:endParaRPr>
          </a:p>
          <a:p>
            <a:r>
              <a:rPr lang="en-US" altLang="en-US" sz="2000" i="1" dirty="0">
                <a:latin typeface="Times New Roman" panose="02020603050405020304" pitchFamily="18" charset="0"/>
                <a:cs typeface="Times New Roman" panose="02020603050405020304" pitchFamily="18" charset="0"/>
              </a:rPr>
              <a:t>Explore roles | Health Careers</a:t>
            </a:r>
            <a:r>
              <a:rPr lang="en-US" altLang="en-US" sz="2000" dirty="0">
                <a:latin typeface="Times New Roman" panose="02020603050405020304" pitchFamily="18" charset="0"/>
                <a:cs typeface="Times New Roman" panose="02020603050405020304" pitchFamily="18" charset="0"/>
              </a:rPr>
              <a:t>. (n.d.). </a:t>
            </a:r>
            <a:r>
              <a:rPr lang="en-US" altLang="en-US" sz="2000" dirty="0">
                <a:latin typeface="Times New Roman" panose="02020603050405020304" pitchFamily="18" charset="0"/>
                <a:cs typeface="Times New Roman" panose="02020603050405020304" pitchFamily="18" charset="0"/>
                <a:hlinkClick r:id="rId5"/>
              </a:rPr>
              <a:t>https://www.healthcareers.nhs.uk/explore-roles</a:t>
            </a:r>
            <a:endParaRPr lang="en-US" altLang="en-US" sz="2000" dirty="0">
              <a:latin typeface="Times New Roman" panose="02020603050405020304" pitchFamily="18" charset="0"/>
              <a:cs typeface="Times New Roman" panose="02020603050405020304" pitchFamily="18" charset="0"/>
            </a:endParaRPr>
          </a:p>
          <a:p>
            <a:endParaRPr lang="en-US" altLang="en-US" sz="3200" dirty="0">
              <a:latin typeface="Arial" panose="020B0604020202020204" pitchFamily="34" charset="0"/>
            </a:endParaRPr>
          </a:p>
          <a:p>
            <a:endParaRPr lang="en-US" altLang="en-US" sz="2000" dirty="0">
              <a:latin typeface="Arial" panose="020B0604020202020204" pitchFamily="34" charset="0"/>
            </a:endParaRPr>
          </a:p>
          <a:p>
            <a:endParaRPr lang="en-US" altLang="en-US" sz="2000" dirty="0">
              <a:latin typeface="Arial" panose="020B0604020202020204" pitchFamily="34" charset="0"/>
            </a:endParaRPr>
          </a:p>
          <a:p>
            <a:endParaRPr lang="en-US" altLang="en-US" sz="2000" dirty="0">
              <a:latin typeface="Arial" panose="020B0604020202020204" pitchFamily="34" charset="0"/>
            </a:endParaRPr>
          </a:p>
          <a:p>
            <a:endParaRPr lang="en-US" altLang="en-US" sz="2000" dirty="0">
              <a:latin typeface="Times New Roman" panose="02020603050405020304" pitchFamily="18" charset="0"/>
              <a:cs typeface="Times New Roman" panose="02020603050405020304" pitchFamily="18" charset="0"/>
            </a:endParaRPr>
          </a:p>
          <a:p>
            <a:endParaRPr lang="en-US" altLang="en-US" sz="2000" dirty="0">
              <a:latin typeface="Arial" panose="020B0604020202020204" pitchFamily="34" charset="0"/>
            </a:endParaRPr>
          </a:p>
          <a:p>
            <a:endParaRPr lang="en-GB" sz="2000" dirty="0"/>
          </a:p>
          <a:p>
            <a:endParaRPr lang="en-GB" sz="2000" dirty="0"/>
          </a:p>
        </p:txBody>
      </p:sp>
    </p:spTree>
    <p:extLst>
      <p:ext uri="{BB962C8B-B14F-4D97-AF65-F5344CB8AC3E}">
        <p14:creationId xmlns:p14="http://schemas.microsoft.com/office/powerpoint/2010/main" val="3631027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2835</TotalTime>
  <Words>1591</Words>
  <Application>Microsoft Office PowerPoint</Application>
  <PresentationFormat>Widescreen</PresentationFormat>
  <Paragraphs>57</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Agency FB</vt:lpstr>
      <vt:lpstr>Angsana New</vt:lpstr>
      <vt:lpstr>Aptos</vt:lpstr>
      <vt:lpstr>Aptos Display</vt:lpstr>
      <vt:lpstr>Arial</vt:lpstr>
      <vt:lpstr>Times New Roman</vt:lpstr>
      <vt:lpstr>Office Theme</vt:lpstr>
      <vt:lpstr>Personal SWOT Analysis for Career Development in UK Health and Social care Self Awareness Presentation</vt:lpstr>
      <vt:lpstr>Introduction</vt:lpstr>
      <vt:lpstr>Strength   </vt:lpstr>
      <vt:lpstr>weaknesses</vt:lpstr>
      <vt:lpstr>Opportunities</vt:lpstr>
      <vt:lpstr>Threats</vt:lpstr>
      <vt:lpstr>How I will apply SWOT Conclusion</vt:lpstr>
      <vt:lpstr>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anitaaddo8414@gmail.com</dc:creator>
  <cp:lastModifiedBy>anitaaddo8414@gmail.com</cp:lastModifiedBy>
  <cp:revision>3</cp:revision>
  <dcterms:created xsi:type="dcterms:W3CDTF">2025-10-04T19:14:32Z</dcterms:created>
  <dcterms:modified xsi:type="dcterms:W3CDTF">2025-10-19T19:16:58Z</dcterms:modified>
</cp:coreProperties>
</file>