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8"/>
  </p:notesMasterIdLst>
  <p:handoutMasterIdLst>
    <p:handoutMasterId r:id="rId49"/>
  </p:handoutMasterIdLst>
  <p:sldIdLst>
    <p:sldId id="277" r:id="rId2"/>
    <p:sldId id="1115" r:id="rId3"/>
    <p:sldId id="1116" r:id="rId4"/>
    <p:sldId id="1078" r:id="rId5"/>
    <p:sldId id="1040" r:id="rId6"/>
    <p:sldId id="280" r:id="rId7"/>
    <p:sldId id="281" r:id="rId8"/>
    <p:sldId id="282" r:id="rId9"/>
    <p:sldId id="284" r:id="rId10"/>
    <p:sldId id="1118" r:id="rId11"/>
    <p:sldId id="1119" r:id="rId12"/>
    <p:sldId id="1120" r:id="rId13"/>
    <p:sldId id="1121" r:id="rId14"/>
    <p:sldId id="1122" r:id="rId15"/>
    <p:sldId id="1123" r:id="rId16"/>
    <p:sldId id="1124" r:id="rId17"/>
    <p:sldId id="1125" r:id="rId18"/>
    <p:sldId id="285" r:id="rId19"/>
    <p:sldId id="286" r:id="rId20"/>
    <p:sldId id="1060" r:id="rId21"/>
    <p:sldId id="1042" r:id="rId22"/>
    <p:sldId id="1127" r:id="rId23"/>
    <p:sldId id="1146" r:id="rId24"/>
    <p:sldId id="1147" r:id="rId25"/>
    <p:sldId id="1151" r:id="rId26"/>
    <p:sldId id="1126" r:id="rId27"/>
    <p:sldId id="1043" r:id="rId28"/>
    <p:sldId id="1044" r:id="rId29"/>
    <p:sldId id="1061" r:id="rId30"/>
    <p:sldId id="1045" r:id="rId31"/>
    <p:sldId id="1062" r:id="rId32"/>
    <p:sldId id="1046" r:id="rId33"/>
    <p:sldId id="1047" r:id="rId34"/>
    <p:sldId id="1049" r:id="rId35"/>
    <p:sldId id="1063" r:id="rId36"/>
    <p:sldId id="1050" r:id="rId37"/>
    <p:sldId id="1064" r:id="rId38"/>
    <p:sldId id="1065" r:id="rId39"/>
    <p:sldId id="1070" r:id="rId40"/>
    <p:sldId id="1059" r:id="rId41"/>
    <p:sldId id="1148" r:id="rId42"/>
    <p:sldId id="1077" r:id="rId43"/>
    <p:sldId id="1149" r:id="rId44"/>
    <p:sldId id="1150" r:id="rId45"/>
    <p:sldId id="1071" r:id="rId46"/>
    <p:sldId id="1114" r:id="rId47"/>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FF00"/>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50F5F8-8BC8-48F1-9A90-5A4F4C5EE9F8}" v="10" dt="2026-05-19T08:26:01.4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6283" autoAdjust="0"/>
  </p:normalViewPr>
  <p:slideViewPr>
    <p:cSldViewPr snapToGrid="0">
      <p:cViewPr varScale="1">
        <p:scale>
          <a:sx n="112" d="100"/>
          <a:sy n="112" d="100"/>
        </p:scale>
        <p:origin x="516" y="96"/>
      </p:cViewPr>
      <p:guideLst>
        <p:guide orient="horz" pos="2160"/>
        <p:guide pos="384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engfeng Mei" userId="5ee32232-9136-4e4d-a76d-a15cb4de04fe" providerId="ADAL" clId="{9BC6F194-A627-4641-BA57-64FFB30F2A81}"/>
    <pc:docChg chg="undo custSel addSld modSld sldOrd">
      <pc:chgData name="Shengfeng Mei" userId="5ee32232-9136-4e4d-a76d-a15cb4de04fe" providerId="ADAL" clId="{9BC6F194-A627-4641-BA57-64FFB30F2A81}" dt="2026-05-19T08:27:30.649" v="220" actId="20577"/>
      <pc:docMkLst>
        <pc:docMk/>
      </pc:docMkLst>
      <pc:sldChg chg="mod modShow">
        <pc:chgData name="Shengfeng Mei" userId="5ee32232-9136-4e4d-a76d-a15cb4de04fe" providerId="ADAL" clId="{9BC6F194-A627-4641-BA57-64FFB30F2A81}" dt="2026-05-18T13:47:30.411" v="47" actId="729"/>
        <pc:sldMkLst>
          <pc:docMk/>
          <pc:sldMk cId="1055092800" sldId="1050"/>
        </pc:sldMkLst>
      </pc:sldChg>
      <pc:sldChg chg="mod modShow">
        <pc:chgData name="Shengfeng Mei" userId="5ee32232-9136-4e4d-a76d-a15cb4de04fe" providerId="ADAL" clId="{9BC6F194-A627-4641-BA57-64FFB30F2A81}" dt="2026-05-18T13:40:49.580" v="1" actId="729"/>
        <pc:sldMkLst>
          <pc:docMk/>
          <pc:sldMk cId="4181812412" sldId="1059"/>
        </pc:sldMkLst>
      </pc:sldChg>
      <pc:sldChg chg="mod modShow">
        <pc:chgData name="Shengfeng Mei" userId="5ee32232-9136-4e4d-a76d-a15cb4de04fe" providerId="ADAL" clId="{9BC6F194-A627-4641-BA57-64FFB30F2A81}" dt="2026-05-18T13:47:24.961" v="46" actId="729"/>
        <pc:sldMkLst>
          <pc:docMk/>
          <pc:sldMk cId="486404148" sldId="1063"/>
        </pc:sldMkLst>
      </pc:sldChg>
      <pc:sldChg chg="mod modShow">
        <pc:chgData name="Shengfeng Mei" userId="5ee32232-9136-4e4d-a76d-a15cb4de04fe" providerId="ADAL" clId="{9BC6F194-A627-4641-BA57-64FFB30F2A81}" dt="2026-05-18T13:47:36.517" v="48" actId="729"/>
        <pc:sldMkLst>
          <pc:docMk/>
          <pc:sldMk cId="3391343578" sldId="1064"/>
        </pc:sldMkLst>
      </pc:sldChg>
      <pc:sldChg chg="mod modShow">
        <pc:chgData name="Shengfeng Mei" userId="5ee32232-9136-4e4d-a76d-a15cb4de04fe" providerId="ADAL" clId="{9BC6F194-A627-4641-BA57-64FFB30F2A81}" dt="2026-05-18T13:47:47.200" v="49" actId="729"/>
        <pc:sldMkLst>
          <pc:docMk/>
          <pc:sldMk cId="1597136929" sldId="1065"/>
        </pc:sldMkLst>
      </pc:sldChg>
      <pc:sldChg chg="mod modShow">
        <pc:chgData name="Shengfeng Mei" userId="5ee32232-9136-4e4d-a76d-a15cb4de04fe" providerId="ADAL" clId="{9BC6F194-A627-4641-BA57-64FFB30F2A81}" dt="2026-05-18T13:40:44.260" v="0" actId="729"/>
        <pc:sldMkLst>
          <pc:docMk/>
          <pc:sldMk cId="451580800" sldId="1070"/>
        </pc:sldMkLst>
      </pc:sldChg>
      <pc:sldChg chg="addSp delSp modSp mod ord chgLayout">
        <pc:chgData name="Shengfeng Mei" userId="5ee32232-9136-4e4d-a76d-a15cb4de04fe" providerId="ADAL" clId="{9BC6F194-A627-4641-BA57-64FFB30F2A81}" dt="2026-05-18T13:52:29.299" v="92" actId="20577"/>
        <pc:sldMkLst>
          <pc:docMk/>
          <pc:sldMk cId="3035280769" sldId="1077"/>
        </pc:sldMkLst>
        <pc:spChg chg="del">
          <ac:chgData name="Shengfeng Mei" userId="5ee32232-9136-4e4d-a76d-a15cb4de04fe" providerId="ADAL" clId="{9BC6F194-A627-4641-BA57-64FFB30F2A81}" dt="2026-05-18T13:43:24.981" v="33" actId="478"/>
          <ac:spMkLst>
            <pc:docMk/>
            <pc:sldMk cId="3035280769" sldId="1077"/>
            <ac:spMk id="2" creationId="{00000000-0000-0000-0000-000000000000}"/>
          </ac:spMkLst>
        </pc:spChg>
        <pc:spChg chg="del mod">
          <ac:chgData name="Shengfeng Mei" userId="5ee32232-9136-4e4d-a76d-a15cb4de04fe" providerId="ADAL" clId="{9BC6F194-A627-4641-BA57-64FFB30F2A81}" dt="2026-05-18T13:49:14.836" v="69" actId="478"/>
          <ac:spMkLst>
            <pc:docMk/>
            <pc:sldMk cId="3035280769" sldId="1077"/>
            <ac:spMk id="3" creationId="{00000000-0000-0000-0000-000000000000}"/>
          </ac:spMkLst>
        </pc:spChg>
        <pc:spChg chg="add del mod">
          <ac:chgData name="Shengfeng Mei" userId="5ee32232-9136-4e4d-a76d-a15cb4de04fe" providerId="ADAL" clId="{9BC6F194-A627-4641-BA57-64FFB30F2A81}" dt="2026-05-18T13:43:27.731" v="34" actId="478"/>
          <ac:spMkLst>
            <pc:docMk/>
            <pc:sldMk cId="3035280769" sldId="1077"/>
            <ac:spMk id="4" creationId="{63389504-9C06-5FBD-2D89-615F27FE30F2}"/>
          </ac:spMkLst>
        </pc:spChg>
        <pc:spChg chg="add del mod">
          <ac:chgData name="Shengfeng Mei" userId="5ee32232-9136-4e4d-a76d-a15cb4de04fe" providerId="ADAL" clId="{9BC6F194-A627-4641-BA57-64FFB30F2A81}" dt="2026-05-18T13:49:26.386" v="70" actId="6264"/>
          <ac:spMkLst>
            <pc:docMk/>
            <pc:sldMk cId="3035280769" sldId="1077"/>
            <ac:spMk id="5" creationId="{6DCDA61B-4057-351A-BE54-31A54108EBC6}"/>
          </ac:spMkLst>
        </pc:spChg>
        <pc:spChg chg="add mod ord">
          <ac:chgData name="Shengfeng Mei" userId="5ee32232-9136-4e4d-a76d-a15cb4de04fe" providerId="ADAL" clId="{9BC6F194-A627-4641-BA57-64FFB30F2A81}" dt="2026-05-18T13:52:29.299" v="92" actId="20577"/>
          <ac:spMkLst>
            <pc:docMk/>
            <pc:sldMk cId="3035280769" sldId="1077"/>
            <ac:spMk id="6" creationId="{2AE16263-1745-3733-7302-3C96A5DE03CD}"/>
          </ac:spMkLst>
        </pc:spChg>
        <pc:spChg chg="add del mod ord">
          <ac:chgData name="Shengfeng Mei" userId="5ee32232-9136-4e4d-a76d-a15cb4de04fe" providerId="ADAL" clId="{9BC6F194-A627-4641-BA57-64FFB30F2A81}" dt="2026-05-18T13:49:29.165" v="71" actId="478"/>
          <ac:spMkLst>
            <pc:docMk/>
            <pc:sldMk cId="3035280769" sldId="1077"/>
            <ac:spMk id="7" creationId="{B034C117-37A8-3D69-BC8E-7BCC337CCE6A}"/>
          </ac:spMkLst>
        </pc:spChg>
        <pc:picChg chg="add mod modCrop">
          <ac:chgData name="Shengfeng Mei" userId="5ee32232-9136-4e4d-a76d-a15cb4de04fe" providerId="ADAL" clId="{9BC6F194-A627-4641-BA57-64FFB30F2A81}" dt="2026-05-18T13:50:34.093" v="91" actId="1076"/>
          <ac:picMkLst>
            <pc:docMk/>
            <pc:sldMk cId="3035280769" sldId="1077"/>
            <ac:picMk id="9" creationId="{C251D161-4AD9-D5DF-C08F-17D4E603BBD4}"/>
          </ac:picMkLst>
        </pc:picChg>
      </pc:sldChg>
      <pc:sldChg chg="modSp add mod ord modShow">
        <pc:chgData name="Shengfeng Mei" userId="5ee32232-9136-4e4d-a76d-a15cb4de04fe" providerId="ADAL" clId="{9BC6F194-A627-4641-BA57-64FFB30F2A81}" dt="2026-05-18T13:48:45.291" v="68" actId="20577"/>
        <pc:sldMkLst>
          <pc:docMk/>
          <pc:sldMk cId="3376748346" sldId="1148"/>
        </pc:sldMkLst>
        <pc:spChg chg="mod">
          <ac:chgData name="Shengfeng Mei" userId="5ee32232-9136-4e4d-a76d-a15cb4de04fe" providerId="ADAL" clId="{9BC6F194-A627-4641-BA57-64FFB30F2A81}" dt="2026-05-18T13:48:45.291" v="68" actId="20577"/>
          <ac:spMkLst>
            <pc:docMk/>
            <pc:sldMk cId="3376748346" sldId="1148"/>
            <ac:spMk id="2" creationId="{74FA6DF9-2804-5765-AE29-38BD21BD04D4}"/>
          </ac:spMkLst>
        </pc:spChg>
      </pc:sldChg>
      <pc:sldChg chg="add">
        <pc:chgData name="Shengfeng Mei" userId="5ee32232-9136-4e4d-a76d-a15cb4de04fe" providerId="ADAL" clId="{9BC6F194-A627-4641-BA57-64FFB30F2A81}" dt="2026-05-18T13:48:30.847" v="50" actId="2890"/>
        <pc:sldMkLst>
          <pc:docMk/>
          <pc:sldMk cId="1078117495" sldId="1149"/>
        </pc:sldMkLst>
      </pc:sldChg>
      <pc:sldChg chg="modSp add mod">
        <pc:chgData name="Shengfeng Mei" userId="5ee32232-9136-4e4d-a76d-a15cb4de04fe" providerId="ADAL" clId="{9BC6F194-A627-4641-BA57-64FFB30F2A81}" dt="2026-05-18T14:24:04.753" v="102" actId="11"/>
        <pc:sldMkLst>
          <pc:docMk/>
          <pc:sldMk cId="1414961968" sldId="1150"/>
        </pc:sldMkLst>
        <pc:spChg chg="mod">
          <ac:chgData name="Shengfeng Mei" userId="5ee32232-9136-4e4d-a76d-a15cb4de04fe" providerId="ADAL" clId="{9BC6F194-A627-4641-BA57-64FFB30F2A81}" dt="2026-05-18T14:24:04.753" v="102" actId="11"/>
          <ac:spMkLst>
            <pc:docMk/>
            <pc:sldMk cId="1414961968" sldId="1150"/>
            <ac:spMk id="3" creationId="{B976D0A6-A65A-1533-5AB8-1B06B3E0DCAF}"/>
          </ac:spMkLst>
        </pc:spChg>
      </pc:sldChg>
      <pc:sldChg chg="addSp delSp modSp add mod chgLayout">
        <pc:chgData name="Shengfeng Mei" userId="5ee32232-9136-4e4d-a76d-a15cb4de04fe" providerId="ADAL" clId="{9BC6F194-A627-4641-BA57-64FFB30F2A81}" dt="2026-05-19T08:27:30.649" v="220" actId="20577"/>
        <pc:sldMkLst>
          <pc:docMk/>
          <pc:sldMk cId="2206966222" sldId="1151"/>
        </pc:sldMkLst>
        <pc:spChg chg="mod ord">
          <ac:chgData name="Shengfeng Mei" userId="5ee32232-9136-4e4d-a76d-a15cb4de04fe" providerId="ADAL" clId="{9BC6F194-A627-4641-BA57-64FFB30F2A81}" dt="2026-05-19T08:25:52.505" v="126" actId="6264"/>
          <ac:spMkLst>
            <pc:docMk/>
            <pc:sldMk cId="2206966222" sldId="1151"/>
            <ac:spMk id="2" creationId="{B8B23FE3-FC72-08C9-5BAA-EDCC30A4AABC}"/>
          </ac:spMkLst>
        </pc:spChg>
        <pc:spChg chg="add del mod">
          <ac:chgData name="Shengfeng Mei" userId="5ee32232-9136-4e4d-a76d-a15cb4de04fe" providerId="ADAL" clId="{9BC6F194-A627-4641-BA57-64FFB30F2A81}" dt="2026-05-19T08:25:52.505" v="126" actId="6264"/>
          <ac:spMkLst>
            <pc:docMk/>
            <pc:sldMk cId="2206966222" sldId="1151"/>
            <ac:spMk id="3" creationId="{0EB1D525-F27B-9399-E300-31E8CAFAEAC0}"/>
          </ac:spMkLst>
        </pc:spChg>
        <pc:spChg chg="add mod ord">
          <ac:chgData name="Shengfeng Mei" userId="5ee32232-9136-4e4d-a76d-a15cb4de04fe" providerId="ADAL" clId="{9BC6F194-A627-4641-BA57-64FFB30F2A81}" dt="2026-05-19T08:27:30.649" v="220" actId="20577"/>
          <ac:spMkLst>
            <pc:docMk/>
            <pc:sldMk cId="2206966222" sldId="1151"/>
            <ac:spMk id="4" creationId="{9C879F23-94DA-6939-CCC4-150ED85B3F9A}"/>
          </ac:spMkLst>
        </pc:spChg>
        <pc:graphicFrameChg chg="del">
          <ac:chgData name="Shengfeng Mei" userId="5ee32232-9136-4e4d-a76d-a15cb4de04fe" providerId="ADAL" clId="{9BC6F194-A627-4641-BA57-64FFB30F2A81}" dt="2026-05-19T08:25:36.596" v="104" actId="478"/>
          <ac:graphicFrameMkLst>
            <pc:docMk/>
            <pc:sldMk cId="2206966222" sldId="1151"/>
            <ac:graphicFrameMk id="6" creationId="{D42038E2-1D7F-0246-0D83-A4B532E195C6}"/>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430E6FB-25D1-46BA-AD9D-2E60F0E00453}" type="doc">
      <dgm:prSet loTypeId="urn:microsoft.com/office/officeart/2005/8/layout/hProcess4" loCatId="process" qsTypeId="urn:microsoft.com/office/officeart/2005/8/quickstyle/simple1" qsCatId="simple" csTypeId="urn:microsoft.com/office/officeart/2005/8/colors/accent1_2" csCatId="accent1" phldr="1"/>
      <dgm:spPr/>
      <dgm:t>
        <a:bodyPr/>
        <a:lstStyle/>
        <a:p>
          <a:endParaRPr lang="en-GB"/>
        </a:p>
      </dgm:t>
    </dgm:pt>
    <dgm:pt modelId="{642522DC-78BF-4CA9-8F5A-E098BDEEF6B9}">
      <dgm:prSet phldrT="[Text]"/>
      <dgm:spPr/>
      <dgm:t>
        <a:bodyPr/>
        <a:lstStyle/>
        <a:p>
          <a:r>
            <a:rPr lang="en-GB" dirty="0"/>
            <a:t>Business Start-Up</a:t>
          </a:r>
        </a:p>
      </dgm:t>
    </dgm:pt>
    <dgm:pt modelId="{1C5B85E6-12F4-471E-AF28-0FDC4F811E9C}" type="parTrans" cxnId="{F13A1A65-F33B-436B-9F75-97142B92BF87}">
      <dgm:prSet/>
      <dgm:spPr/>
      <dgm:t>
        <a:bodyPr/>
        <a:lstStyle/>
        <a:p>
          <a:endParaRPr lang="en-GB"/>
        </a:p>
      </dgm:t>
    </dgm:pt>
    <dgm:pt modelId="{7386406F-82BB-4A72-8E34-19EF4763C8F9}" type="sibTrans" cxnId="{F13A1A65-F33B-436B-9F75-97142B92BF87}">
      <dgm:prSet/>
      <dgm:spPr/>
      <dgm:t>
        <a:bodyPr/>
        <a:lstStyle/>
        <a:p>
          <a:endParaRPr lang="en-GB"/>
        </a:p>
      </dgm:t>
    </dgm:pt>
    <dgm:pt modelId="{63F5466F-369F-4F05-B5B2-23DE29CA545D}">
      <dgm:prSet phldrT="[Text]"/>
      <dgm:spPr/>
      <dgm:t>
        <a:bodyPr/>
        <a:lstStyle/>
        <a:p>
          <a:r>
            <a:rPr lang="en-GB" dirty="0"/>
            <a:t>Furniture/Fixture</a:t>
          </a:r>
        </a:p>
      </dgm:t>
    </dgm:pt>
    <dgm:pt modelId="{F563253A-7BE3-4820-B052-EE23E047569A}" type="parTrans" cxnId="{81028A4E-48B4-43D8-99CD-F0ACEAE08CE1}">
      <dgm:prSet/>
      <dgm:spPr/>
      <dgm:t>
        <a:bodyPr/>
        <a:lstStyle/>
        <a:p>
          <a:endParaRPr lang="en-GB"/>
        </a:p>
      </dgm:t>
    </dgm:pt>
    <dgm:pt modelId="{A35FA778-FFCC-45BC-815F-DECE0E1FBE4F}" type="sibTrans" cxnId="{81028A4E-48B4-43D8-99CD-F0ACEAE08CE1}">
      <dgm:prSet/>
      <dgm:spPr/>
      <dgm:t>
        <a:bodyPr/>
        <a:lstStyle/>
        <a:p>
          <a:endParaRPr lang="en-GB"/>
        </a:p>
      </dgm:t>
    </dgm:pt>
    <dgm:pt modelId="{F450A1E6-3B3C-4CFD-AF20-4492FA5E5668}">
      <dgm:prSet phldrT="[Text]"/>
      <dgm:spPr/>
      <dgm:t>
        <a:bodyPr/>
        <a:lstStyle/>
        <a:p>
          <a:r>
            <a:rPr lang="en-GB" dirty="0"/>
            <a:t>Equipment</a:t>
          </a:r>
        </a:p>
      </dgm:t>
    </dgm:pt>
    <dgm:pt modelId="{E89DCD9B-0840-4DEA-AB12-364262A2FCD8}" type="parTrans" cxnId="{4741DE69-F286-4627-ADF7-9F64DB2C2C58}">
      <dgm:prSet/>
      <dgm:spPr/>
      <dgm:t>
        <a:bodyPr/>
        <a:lstStyle/>
        <a:p>
          <a:endParaRPr lang="en-GB"/>
        </a:p>
      </dgm:t>
    </dgm:pt>
    <dgm:pt modelId="{2B3D7C22-5C81-4C26-9BF8-00D8C4CBA996}" type="sibTrans" cxnId="{4741DE69-F286-4627-ADF7-9F64DB2C2C58}">
      <dgm:prSet/>
      <dgm:spPr/>
      <dgm:t>
        <a:bodyPr/>
        <a:lstStyle/>
        <a:p>
          <a:endParaRPr lang="en-GB"/>
        </a:p>
      </dgm:t>
    </dgm:pt>
    <dgm:pt modelId="{23502931-0C01-4067-AEBC-BFBE467E959D}">
      <dgm:prSet phldrT="[Text]"/>
      <dgm:spPr/>
      <dgm:t>
        <a:bodyPr/>
        <a:lstStyle/>
        <a:p>
          <a:r>
            <a:rPr lang="en-GB" dirty="0"/>
            <a:t>Daily Operation</a:t>
          </a:r>
        </a:p>
      </dgm:t>
    </dgm:pt>
    <dgm:pt modelId="{E4E11B48-05E2-4F51-BA99-44E8EB6C286C}" type="parTrans" cxnId="{528DBFF0-C53B-49B0-A3DE-6D33880A5E53}">
      <dgm:prSet/>
      <dgm:spPr/>
      <dgm:t>
        <a:bodyPr/>
        <a:lstStyle/>
        <a:p>
          <a:endParaRPr lang="en-GB"/>
        </a:p>
      </dgm:t>
    </dgm:pt>
    <dgm:pt modelId="{A4191425-9BE5-4357-8F95-86081C9F9FCC}" type="sibTrans" cxnId="{528DBFF0-C53B-49B0-A3DE-6D33880A5E53}">
      <dgm:prSet/>
      <dgm:spPr/>
      <dgm:t>
        <a:bodyPr/>
        <a:lstStyle/>
        <a:p>
          <a:endParaRPr lang="en-GB"/>
        </a:p>
      </dgm:t>
    </dgm:pt>
    <dgm:pt modelId="{8C7186FF-B88E-4187-A99A-7FBEAA640564}">
      <dgm:prSet phldrT="[Text]"/>
      <dgm:spPr/>
      <dgm:t>
        <a:bodyPr/>
        <a:lstStyle/>
        <a:p>
          <a:r>
            <a:rPr lang="en-GB" dirty="0"/>
            <a:t>Salary</a:t>
          </a:r>
        </a:p>
      </dgm:t>
    </dgm:pt>
    <dgm:pt modelId="{479A032E-10A4-42D0-8634-3A0EFBAD2000}" type="parTrans" cxnId="{CC65C72F-D4E9-4655-8B95-76B68EBA56D8}">
      <dgm:prSet/>
      <dgm:spPr/>
      <dgm:t>
        <a:bodyPr/>
        <a:lstStyle/>
        <a:p>
          <a:endParaRPr lang="en-GB"/>
        </a:p>
      </dgm:t>
    </dgm:pt>
    <dgm:pt modelId="{27CD8301-4A7F-4EB3-9D47-B934DA6210A0}" type="sibTrans" cxnId="{CC65C72F-D4E9-4655-8B95-76B68EBA56D8}">
      <dgm:prSet/>
      <dgm:spPr/>
      <dgm:t>
        <a:bodyPr/>
        <a:lstStyle/>
        <a:p>
          <a:endParaRPr lang="en-GB"/>
        </a:p>
      </dgm:t>
    </dgm:pt>
    <dgm:pt modelId="{E742C64A-222E-4329-8240-38E671AC8BF6}">
      <dgm:prSet phldrT="[Text]"/>
      <dgm:spPr/>
      <dgm:t>
        <a:bodyPr/>
        <a:lstStyle/>
        <a:p>
          <a:r>
            <a:rPr lang="en-GB" dirty="0"/>
            <a:t>Rent</a:t>
          </a:r>
        </a:p>
      </dgm:t>
    </dgm:pt>
    <dgm:pt modelId="{5F57E4D7-DEF2-48A1-B65C-EC2EB4696FDB}" type="parTrans" cxnId="{709B572A-D714-4337-9EC3-C8AF07BDBCB4}">
      <dgm:prSet/>
      <dgm:spPr/>
      <dgm:t>
        <a:bodyPr/>
        <a:lstStyle/>
        <a:p>
          <a:endParaRPr lang="en-GB"/>
        </a:p>
      </dgm:t>
    </dgm:pt>
    <dgm:pt modelId="{D206D97F-CBCF-4E09-B58F-91221F298D3A}" type="sibTrans" cxnId="{709B572A-D714-4337-9EC3-C8AF07BDBCB4}">
      <dgm:prSet/>
      <dgm:spPr/>
      <dgm:t>
        <a:bodyPr/>
        <a:lstStyle/>
        <a:p>
          <a:endParaRPr lang="en-GB"/>
        </a:p>
      </dgm:t>
    </dgm:pt>
    <dgm:pt modelId="{7005F2F6-A310-494F-8D58-AE8FD4C34803}">
      <dgm:prSet phldrT="[Text]"/>
      <dgm:spPr/>
      <dgm:t>
        <a:bodyPr/>
        <a:lstStyle/>
        <a:p>
          <a:r>
            <a:rPr lang="en-GB" dirty="0"/>
            <a:t>Business Growth</a:t>
          </a:r>
        </a:p>
      </dgm:t>
    </dgm:pt>
    <dgm:pt modelId="{473AB40E-9721-4CAD-86D6-9C21E212C0ED}" type="parTrans" cxnId="{91320AF5-954B-45E0-9261-1A1186C1DCBA}">
      <dgm:prSet/>
      <dgm:spPr/>
      <dgm:t>
        <a:bodyPr/>
        <a:lstStyle/>
        <a:p>
          <a:endParaRPr lang="en-GB"/>
        </a:p>
      </dgm:t>
    </dgm:pt>
    <dgm:pt modelId="{8040C504-0F85-45CF-B707-776509284633}" type="sibTrans" cxnId="{91320AF5-954B-45E0-9261-1A1186C1DCBA}">
      <dgm:prSet/>
      <dgm:spPr/>
      <dgm:t>
        <a:bodyPr/>
        <a:lstStyle/>
        <a:p>
          <a:endParaRPr lang="en-GB"/>
        </a:p>
      </dgm:t>
    </dgm:pt>
    <dgm:pt modelId="{AE17DCD0-1342-46D4-95C0-702C6AFDD4F4}">
      <dgm:prSet phldrT="[Text]"/>
      <dgm:spPr/>
      <dgm:t>
        <a:bodyPr/>
        <a:lstStyle/>
        <a:p>
          <a:r>
            <a:rPr lang="en-GB" dirty="0"/>
            <a:t>R&amp;D</a:t>
          </a:r>
        </a:p>
      </dgm:t>
    </dgm:pt>
    <dgm:pt modelId="{E5E73270-DC45-4CC4-AD8C-6EA6B50A0CCA}" type="parTrans" cxnId="{0C4AE356-77B7-4C1A-8173-B20890F8B59A}">
      <dgm:prSet/>
      <dgm:spPr/>
      <dgm:t>
        <a:bodyPr/>
        <a:lstStyle/>
        <a:p>
          <a:endParaRPr lang="en-GB"/>
        </a:p>
      </dgm:t>
    </dgm:pt>
    <dgm:pt modelId="{90AE0B38-6378-45FB-8D0D-953F94D5E80F}" type="sibTrans" cxnId="{0C4AE356-77B7-4C1A-8173-B20890F8B59A}">
      <dgm:prSet/>
      <dgm:spPr/>
      <dgm:t>
        <a:bodyPr/>
        <a:lstStyle/>
        <a:p>
          <a:endParaRPr lang="en-GB"/>
        </a:p>
      </dgm:t>
    </dgm:pt>
    <dgm:pt modelId="{2D113DED-A978-42B2-AEAB-B7C79EDD9085}">
      <dgm:prSet phldrT="[Text]"/>
      <dgm:spPr/>
      <dgm:t>
        <a:bodyPr/>
        <a:lstStyle/>
        <a:p>
          <a:r>
            <a:rPr lang="en-GB" dirty="0"/>
            <a:t>Hiring/Recruitment</a:t>
          </a:r>
        </a:p>
      </dgm:t>
    </dgm:pt>
    <dgm:pt modelId="{B6205651-902F-475D-B923-6E143B8A795B}" type="parTrans" cxnId="{2DCA8F73-9396-41FD-98A8-B67D007CEF90}">
      <dgm:prSet/>
      <dgm:spPr/>
      <dgm:t>
        <a:bodyPr/>
        <a:lstStyle/>
        <a:p>
          <a:endParaRPr lang="en-GB"/>
        </a:p>
      </dgm:t>
    </dgm:pt>
    <dgm:pt modelId="{B790AA04-9490-466B-BE63-1E81AB725FE8}" type="sibTrans" cxnId="{2DCA8F73-9396-41FD-98A8-B67D007CEF90}">
      <dgm:prSet/>
      <dgm:spPr/>
      <dgm:t>
        <a:bodyPr/>
        <a:lstStyle/>
        <a:p>
          <a:endParaRPr lang="en-GB"/>
        </a:p>
      </dgm:t>
    </dgm:pt>
    <dgm:pt modelId="{5FCD54E6-C4A5-45A3-A0C6-E9BBF177EC96}">
      <dgm:prSet phldrT="[Text]"/>
      <dgm:spPr/>
      <dgm:t>
        <a:bodyPr/>
        <a:lstStyle/>
        <a:p>
          <a:r>
            <a:rPr lang="en-GB" dirty="0"/>
            <a:t>Rent Deposit</a:t>
          </a:r>
        </a:p>
      </dgm:t>
    </dgm:pt>
    <dgm:pt modelId="{05C39342-DA09-41C6-A045-10F0E608A9F1}" type="parTrans" cxnId="{8849292D-4F68-40FE-B3D8-9BBBDECF20FE}">
      <dgm:prSet/>
      <dgm:spPr/>
      <dgm:t>
        <a:bodyPr/>
        <a:lstStyle/>
        <a:p>
          <a:endParaRPr lang="en-GB"/>
        </a:p>
      </dgm:t>
    </dgm:pt>
    <dgm:pt modelId="{361E1911-2C5A-4409-855B-C6657AE6BA9F}" type="sibTrans" cxnId="{8849292D-4F68-40FE-B3D8-9BBBDECF20FE}">
      <dgm:prSet/>
      <dgm:spPr/>
      <dgm:t>
        <a:bodyPr/>
        <a:lstStyle/>
        <a:p>
          <a:endParaRPr lang="en-GB"/>
        </a:p>
      </dgm:t>
    </dgm:pt>
    <dgm:pt modelId="{EA8CE47D-63B8-4719-A83F-440DE50C6E88}">
      <dgm:prSet phldrT="[Text]"/>
      <dgm:spPr/>
      <dgm:t>
        <a:bodyPr/>
        <a:lstStyle/>
        <a:p>
          <a:r>
            <a:rPr lang="en-GB" dirty="0"/>
            <a:t>Starting Inventory</a:t>
          </a:r>
        </a:p>
      </dgm:t>
    </dgm:pt>
    <dgm:pt modelId="{D8140C27-18ED-43C8-A895-E16425E570FE}" type="parTrans" cxnId="{F05D5165-CD6A-48A1-A035-E3C4C786E632}">
      <dgm:prSet/>
      <dgm:spPr/>
      <dgm:t>
        <a:bodyPr/>
        <a:lstStyle/>
        <a:p>
          <a:endParaRPr lang="en-GB"/>
        </a:p>
      </dgm:t>
    </dgm:pt>
    <dgm:pt modelId="{EDA4F0CD-13BF-43A9-AD80-B86F1B4BDEC9}" type="sibTrans" cxnId="{F05D5165-CD6A-48A1-A035-E3C4C786E632}">
      <dgm:prSet/>
      <dgm:spPr/>
      <dgm:t>
        <a:bodyPr/>
        <a:lstStyle/>
        <a:p>
          <a:endParaRPr lang="en-GB"/>
        </a:p>
      </dgm:t>
    </dgm:pt>
    <dgm:pt modelId="{A32DF259-9654-42DF-928E-51BFA69BD185}">
      <dgm:prSet phldrT="[Text]"/>
      <dgm:spPr/>
      <dgm:t>
        <a:bodyPr/>
        <a:lstStyle/>
        <a:p>
          <a:r>
            <a:rPr lang="en-GB" dirty="0"/>
            <a:t>…</a:t>
          </a:r>
        </a:p>
      </dgm:t>
    </dgm:pt>
    <dgm:pt modelId="{22F5D327-371B-4FED-9801-764942A62BF4}" type="parTrans" cxnId="{4FD02448-44BB-4BF7-944C-19DE24975019}">
      <dgm:prSet/>
      <dgm:spPr/>
      <dgm:t>
        <a:bodyPr/>
        <a:lstStyle/>
        <a:p>
          <a:endParaRPr lang="en-GB"/>
        </a:p>
      </dgm:t>
    </dgm:pt>
    <dgm:pt modelId="{A0E8797B-E97C-483C-9EA4-71548CF37E2E}" type="sibTrans" cxnId="{4FD02448-44BB-4BF7-944C-19DE24975019}">
      <dgm:prSet/>
      <dgm:spPr/>
      <dgm:t>
        <a:bodyPr/>
        <a:lstStyle/>
        <a:p>
          <a:endParaRPr lang="en-GB"/>
        </a:p>
      </dgm:t>
    </dgm:pt>
    <dgm:pt modelId="{8738CE7E-3394-4AC0-97A0-AB79115F13C8}">
      <dgm:prSet phldrT="[Text]"/>
      <dgm:spPr/>
      <dgm:t>
        <a:bodyPr/>
        <a:lstStyle/>
        <a:p>
          <a:r>
            <a:rPr lang="en-GB" dirty="0"/>
            <a:t>Marketing</a:t>
          </a:r>
        </a:p>
      </dgm:t>
    </dgm:pt>
    <dgm:pt modelId="{CCB8D72E-D125-41E4-B4AE-20D20C0DE393}" type="parTrans" cxnId="{62327449-F0CE-45E2-86F9-220534E92920}">
      <dgm:prSet/>
      <dgm:spPr/>
      <dgm:t>
        <a:bodyPr/>
        <a:lstStyle/>
        <a:p>
          <a:endParaRPr lang="en-GB"/>
        </a:p>
      </dgm:t>
    </dgm:pt>
    <dgm:pt modelId="{1E4A9110-271F-441B-B5F7-BF2365F69DBD}" type="sibTrans" cxnId="{62327449-F0CE-45E2-86F9-220534E92920}">
      <dgm:prSet/>
      <dgm:spPr/>
      <dgm:t>
        <a:bodyPr/>
        <a:lstStyle/>
        <a:p>
          <a:endParaRPr lang="en-GB"/>
        </a:p>
      </dgm:t>
    </dgm:pt>
    <dgm:pt modelId="{08DA2247-EF51-4A33-8008-E21F605188AD}">
      <dgm:prSet phldrT="[Text]"/>
      <dgm:spPr/>
      <dgm:t>
        <a:bodyPr/>
        <a:lstStyle/>
        <a:p>
          <a:r>
            <a:rPr lang="en-GB" dirty="0"/>
            <a:t>Inventory</a:t>
          </a:r>
        </a:p>
      </dgm:t>
    </dgm:pt>
    <dgm:pt modelId="{34506963-0579-4FCD-95B7-2B5D35448CB2}" type="parTrans" cxnId="{1D648D2F-F6FE-4910-BB59-CCCCC12E327A}">
      <dgm:prSet/>
      <dgm:spPr/>
      <dgm:t>
        <a:bodyPr/>
        <a:lstStyle/>
        <a:p>
          <a:endParaRPr lang="en-GB"/>
        </a:p>
      </dgm:t>
    </dgm:pt>
    <dgm:pt modelId="{35116352-1E52-4193-A929-C601C5B59F56}" type="sibTrans" cxnId="{1D648D2F-F6FE-4910-BB59-CCCCC12E327A}">
      <dgm:prSet/>
      <dgm:spPr/>
      <dgm:t>
        <a:bodyPr/>
        <a:lstStyle/>
        <a:p>
          <a:endParaRPr lang="en-GB"/>
        </a:p>
      </dgm:t>
    </dgm:pt>
    <dgm:pt modelId="{E5FC0081-CF63-476A-B989-CC24599F12B7}">
      <dgm:prSet phldrT="[Text]"/>
      <dgm:spPr/>
      <dgm:t>
        <a:bodyPr/>
        <a:lstStyle/>
        <a:p>
          <a:r>
            <a:rPr lang="en-GB" dirty="0"/>
            <a:t>…</a:t>
          </a:r>
        </a:p>
      </dgm:t>
    </dgm:pt>
    <dgm:pt modelId="{8DCB5ADA-B21F-45A8-BCE3-BCAF7C5DAC40}" type="parTrans" cxnId="{DEFF2900-0973-4EC3-BA7D-57269AF7C9D7}">
      <dgm:prSet/>
      <dgm:spPr/>
      <dgm:t>
        <a:bodyPr/>
        <a:lstStyle/>
        <a:p>
          <a:endParaRPr lang="en-GB"/>
        </a:p>
      </dgm:t>
    </dgm:pt>
    <dgm:pt modelId="{E4A47EEB-BC83-4AE8-B067-DA820CBAF9CD}" type="sibTrans" cxnId="{DEFF2900-0973-4EC3-BA7D-57269AF7C9D7}">
      <dgm:prSet/>
      <dgm:spPr/>
      <dgm:t>
        <a:bodyPr/>
        <a:lstStyle/>
        <a:p>
          <a:endParaRPr lang="en-GB"/>
        </a:p>
      </dgm:t>
    </dgm:pt>
    <dgm:pt modelId="{6F91564A-33A3-46D1-86F5-3D05373C0E50}">
      <dgm:prSet phldrT="[Text]"/>
      <dgm:spPr/>
      <dgm:t>
        <a:bodyPr/>
        <a:lstStyle/>
        <a:p>
          <a:r>
            <a:rPr lang="en-GB" dirty="0"/>
            <a:t>Merge &amp; Acquisition</a:t>
          </a:r>
        </a:p>
      </dgm:t>
    </dgm:pt>
    <dgm:pt modelId="{B2C9D1C7-1613-48F5-BC9D-F0790B68E54A}" type="parTrans" cxnId="{CC7B65DA-A59F-4F18-BC99-D40ACE07BC95}">
      <dgm:prSet/>
      <dgm:spPr/>
      <dgm:t>
        <a:bodyPr/>
        <a:lstStyle/>
        <a:p>
          <a:endParaRPr lang="en-GB"/>
        </a:p>
      </dgm:t>
    </dgm:pt>
    <dgm:pt modelId="{47548A53-50D1-412A-B7AE-FDB7CB35C2EF}" type="sibTrans" cxnId="{CC7B65DA-A59F-4F18-BC99-D40ACE07BC95}">
      <dgm:prSet/>
      <dgm:spPr/>
      <dgm:t>
        <a:bodyPr/>
        <a:lstStyle/>
        <a:p>
          <a:endParaRPr lang="en-GB"/>
        </a:p>
      </dgm:t>
    </dgm:pt>
    <dgm:pt modelId="{33C889A0-A5E7-465C-BE8F-DB6DCCBB4F59}">
      <dgm:prSet phldrT="[Text]"/>
      <dgm:spPr/>
      <dgm:t>
        <a:bodyPr/>
        <a:lstStyle/>
        <a:p>
          <a:r>
            <a:rPr lang="en-GB" dirty="0"/>
            <a:t>Market Exploration</a:t>
          </a:r>
        </a:p>
      </dgm:t>
    </dgm:pt>
    <dgm:pt modelId="{B8F564CD-CE49-4BAE-8A6E-47A5A082E92C}" type="parTrans" cxnId="{2369A5C9-1A89-4303-B300-AB4927CB58C8}">
      <dgm:prSet/>
      <dgm:spPr/>
      <dgm:t>
        <a:bodyPr/>
        <a:lstStyle/>
        <a:p>
          <a:endParaRPr lang="en-GB"/>
        </a:p>
      </dgm:t>
    </dgm:pt>
    <dgm:pt modelId="{45610FEC-D46B-4159-BF22-593C185F190F}" type="sibTrans" cxnId="{2369A5C9-1A89-4303-B300-AB4927CB58C8}">
      <dgm:prSet/>
      <dgm:spPr/>
      <dgm:t>
        <a:bodyPr/>
        <a:lstStyle/>
        <a:p>
          <a:endParaRPr lang="en-GB"/>
        </a:p>
      </dgm:t>
    </dgm:pt>
    <dgm:pt modelId="{B460CC90-17BA-4AAD-BF22-47280D2D77AF}">
      <dgm:prSet phldrT="[Text]"/>
      <dgm:spPr/>
      <dgm:t>
        <a:bodyPr/>
        <a:lstStyle/>
        <a:p>
          <a:r>
            <a:rPr lang="en-GB" dirty="0"/>
            <a:t>…</a:t>
          </a:r>
        </a:p>
      </dgm:t>
    </dgm:pt>
    <dgm:pt modelId="{EB191219-4470-4B98-913F-569ED00B00ED}" type="parTrans" cxnId="{244DD6F8-AA96-4885-A580-5D410CF11EFC}">
      <dgm:prSet/>
      <dgm:spPr/>
      <dgm:t>
        <a:bodyPr/>
        <a:lstStyle/>
        <a:p>
          <a:endParaRPr lang="en-GB"/>
        </a:p>
      </dgm:t>
    </dgm:pt>
    <dgm:pt modelId="{DD838FC2-5F37-42C8-B4C8-DC74A18D1472}" type="sibTrans" cxnId="{244DD6F8-AA96-4885-A580-5D410CF11EFC}">
      <dgm:prSet/>
      <dgm:spPr/>
      <dgm:t>
        <a:bodyPr/>
        <a:lstStyle/>
        <a:p>
          <a:endParaRPr lang="en-GB"/>
        </a:p>
      </dgm:t>
    </dgm:pt>
    <dgm:pt modelId="{67717777-61FE-447D-A6D5-EB6B3D025DBE}" type="pres">
      <dgm:prSet presAssocID="{C430E6FB-25D1-46BA-AD9D-2E60F0E00453}" presName="Name0" presStyleCnt="0">
        <dgm:presLayoutVars>
          <dgm:dir/>
          <dgm:animLvl val="lvl"/>
          <dgm:resizeHandles val="exact"/>
        </dgm:presLayoutVars>
      </dgm:prSet>
      <dgm:spPr/>
    </dgm:pt>
    <dgm:pt modelId="{F2E543FF-86F3-4DD4-B638-1FB1EDFA6E84}" type="pres">
      <dgm:prSet presAssocID="{C430E6FB-25D1-46BA-AD9D-2E60F0E00453}" presName="tSp" presStyleCnt="0"/>
      <dgm:spPr/>
    </dgm:pt>
    <dgm:pt modelId="{CE43A55F-7C0C-4DCD-944A-BCE50FDEEF4D}" type="pres">
      <dgm:prSet presAssocID="{C430E6FB-25D1-46BA-AD9D-2E60F0E00453}" presName="bSp" presStyleCnt="0"/>
      <dgm:spPr/>
    </dgm:pt>
    <dgm:pt modelId="{07ABD32B-60FA-4674-B730-F1AEAC271EDD}" type="pres">
      <dgm:prSet presAssocID="{C430E6FB-25D1-46BA-AD9D-2E60F0E00453}" presName="process" presStyleCnt="0"/>
      <dgm:spPr/>
    </dgm:pt>
    <dgm:pt modelId="{FACAFC77-6B3B-411A-8A71-97A4509C6C76}" type="pres">
      <dgm:prSet presAssocID="{642522DC-78BF-4CA9-8F5A-E098BDEEF6B9}" presName="composite1" presStyleCnt="0"/>
      <dgm:spPr/>
    </dgm:pt>
    <dgm:pt modelId="{EB6F086A-EB3E-452F-80B8-7CF20CA7AE2A}" type="pres">
      <dgm:prSet presAssocID="{642522DC-78BF-4CA9-8F5A-E098BDEEF6B9}" presName="dummyNode1" presStyleLbl="node1" presStyleIdx="0" presStyleCnt="3"/>
      <dgm:spPr/>
    </dgm:pt>
    <dgm:pt modelId="{43828D1D-2939-4098-833D-B3ED7D18211B}" type="pres">
      <dgm:prSet presAssocID="{642522DC-78BF-4CA9-8F5A-E098BDEEF6B9}" presName="childNode1" presStyleLbl="bgAcc1" presStyleIdx="0" presStyleCnt="3">
        <dgm:presLayoutVars>
          <dgm:bulletEnabled val="1"/>
        </dgm:presLayoutVars>
      </dgm:prSet>
      <dgm:spPr/>
    </dgm:pt>
    <dgm:pt modelId="{3F987A51-D33E-433F-B6AB-64CE53C3B541}" type="pres">
      <dgm:prSet presAssocID="{642522DC-78BF-4CA9-8F5A-E098BDEEF6B9}" presName="childNode1tx" presStyleLbl="bgAcc1" presStyleIdx="0" presStyleCnt="3">
        <dgm:presLayoutVars>
          <dgm:bulletEnabled val="1"/>
        </dgm:presLayoutVars>
      </dgm:prSet>
      <dgm:spPr/>
    </dgm:pt>
    <dgm:pt modelId="{08630AA0-271B-475F-BE2E-AAC1EB65944D}" type="pres">
      <dgm:prSet presAssocID="{642522DC-78BF-4CA9-8F5A-E098BDEEF6B9}" presName="parentNode1" presStyleLbl="node1" presStyleIdx="0" presStyleCnt="3">
        <dgm:presLayoutVars>
          <dgm:chMax val="1"/>
          <dgm:bulletEnabled val="1"/>
        </dgm:presLayoutVars>
      </dgm:prSet>
      <dgm:spPr/>
    </dgm:pt>
    <dgm:pt modelId="{C2ADCFD2-5205-4F49-976D-6546FFF34711}" type="pres">
      <dgm:prSet presAssocID="{642522DC-78BF-4CA9-8F5A-E098BDEEF6B9}" presName="connSite1" presStyleCnt="0"/>
      <dgm:spPr/>
    </dgm:pt>
    <dgm:pt modelId="{A5703112-C3A8-4DDF-B376-D4BF9CE4BDF0}" type="pres">
      <dgm:prSet presAssocID="{7386406F-82BB-4A72-8E34-19EF4763C8F9}" presName="Name9" presStyleLbl="sibTrans2D1" presStyleIdx="0" presStyleCnt="2"/>
      <dgm:spPr/>
    </dgm:pt>
    <dgm:pt modelId="{AED5A9CF-5596-4067-87BD-B73C251273C4}" type="pres">
      <dgm:prSet presAssocID="{23502931-0C01-4067-AEBC-BFBE467E959D}" presName="composite2" presStyleCnt="0"/>
      <dgm:spPr/>
    </dgm:pt>
    <dgm:pt modelId="{CE33E1BC-BDA5-4A01-8A58-1EFABE2C1AF9}" type="pres">
      <dgm:prSet presAssocID="{23502931-0C01-4067-AEBC-BFBE467E959D}" presName="dummyNode2" presStyleLbl="node1" presStyleIdx="0" presStyleCnt="3"/>
      <dgm:spPr/>
    </dgm:pt>
    <dgm:pt modelId="{6483BCF4-BBB8-49F5-9A9D-EBE9BE79414B}" type="pres">
      <dgm:prSet presAssocID="{23502931-0C01-4067-AEBC-BFBE467E959D}" presName="childNode2" presStyleLbl="bgAcc1" presStyleIdx="1" presStyleCnt="3">
        <dgm:presLayoutVars>
          <dgm:bulletEnabled val="1"/>
        </dgm:presLayoutVars>
      </dgm:prSet>
      <dgm:spPr/>
    </dgm:pt>
    <dgm:pt modelId="{8C5C4F42-94BA-4C28-9981-D55390986FE6}" type="pres">
      <dgm:prSet presAssocID="{23502931-0C01-4067-AEBC-BFBE467E959D}" presName="childNode2tx" presStyleLbl="bgAcc1" presStyleIdx="1" presStyleCnt="3">
        <dgm:presLayoutVars>
          <dgm:bulletEnabled val="1"/>
        </dgm:presLayoutVars>
      </dgm:prSet>
      <dgm:spPr/>
    </dgm:pt>
    <dgm:pt modelId="{3D6A4FAC-FFF8-4E0C-9989-E0580B42001B}" type="pres">
      <dgm:prSet presAssocID="{23502931-0C01-4067-AEBC-BFBE467E959D}" presName="parentNode2" presStyleLbl="node1" presStyleIdx="1" presStyleCnt="3">
        <dgm:presLayoutVars>
          <dgm:chMax val="0"/>
          <dgm:bulletEnabled val="1"/>
        </dgm:presLayoutVars>
      </dgm:prSet>
      <dgm:spPr/>
    </dgm:pt>
    <dgm:pt modelId="{A3492CB7-FAF4-48E2-85FC-F8AC990A39DC}" type="pres">
      <dgm:prSet presAssocID="{23502931-0C01-4067-AEBC-BFBE467E959D}" presName="connSite2" presStyleCnt="0"/>
      <dgm:spPr/>
    </dgm:pt>
    <dgm:pt modelId="{AF3B37FD-9A35-4D2D-88D2-C68B10254F59}" type="pres">
      <dgm:prSet presAssocID="{A4191425-9BE5-4357-8F95-86081C9F9FCC}" presName="Name18" presStyleLbl="sibTrans2D1" presStyleIdx="1" presStyleCnt="2"/>
      <dgm:spPr/>
    </dgm:pt>
    <dgm:pt modelId="{6557F175-F7DE-4BEE-9803-71E7DE057407}" type="pres">
      <dgm:prSet presAssocID="{7005F2F6-A310-494F-8D58-AE8FD4C34803}" presName="composite1" presStyleCnt="0"/>
      <dgm:spPr/>
    </dgm:pt>
    <dgm:pt modelId="{0F267DFC-1B84-453C-8B80-15484F71125A}" type="pres">
      <dgm:prSet presAssocID="{7005F2F6-A310-494F-8D58-AE8FD4C34803}" presName="dummyNode1" presStyleLbl="node1" presStyleIdx="1" presStyleCnt="3"/>
      <dgm:spPr/>
    </dgm:pt>
    <dgm:pt modelId="{1389D867-E1E0-4F38-98EF-554491D58A2B}" type="pres">
      <dgm:prSet presAssocID="{7005F2F6-A310-494F-8D58-AE8FD4C34803}" presName="childNode1" presStyleLbl="bgAcc1" presStyleIdx="2" presStyleCnt="3">
        <dgm:presLayoutVars>
          <dgm:bulletEnabled val="1"/>
        </dgm:presLayoutVars>
      </dgm:prSet>
      <dgm:spPr/>
    </dgm:pt>
    <dgm:pt modelId="{21BA7E60-0E08-4EE1-A249-B4089B1C5E1E}" type="pres">
      <dgm:prSet presAssocID="{7005F2F6-A310-494F-8D58-AE8FD4C34803}" presName="childNode1tx" presStyleLbl="bgAcc1" presStyleIdx="2" presStyleCnt="3">
        <dgm:presLayoutVars>
          <dgm:bulletEnabled val="1"/>
        </dgm:presLayoutVars>
      </dgm:prSet>
      <dgm:spPr/>
    </dgm:pt>
    <dgm:pt modelId="{3B31E040-ED78-4C01-82FC-77797E50F157}" type="pres">
      <dgm:prSet presAssocID="{7005F2F6-A310-494F-8D58-AE8FD4C34803}" presName="parentNode1" presStyleLbl="node1" presStyleIdx="2" presStyleCnt="3">
        <dgm:presLayoutVars>
          <dgm:chMax val="1"/>
          <dgm:bulletEnabled val="1"/>
        </dgm:presLayoutVars>
      </dgm:prSet>
      <dgm:spPr/>
    </dgm:pt>
    <dgm:pt modelId="{064563DE-BC4E-4EA9-9F66-69545908B9EC}" type="pres">
      <dgm:prSet presAssocID="{7005F2F6-A310-494F-8D58-AE8FD4C34803}" presName="connSite1" presStyleCnt="0"/>
      <dgm:spPr/>
    </dgm:pt>
  </dgm:ptLst>
  <dgm:cxnLst>
    <dgm:cxn modelId="{DEFF2900-0973-4EC3-BA7D-57269AF7C9D7}" srcId="{23502931-0C01-4067-AEBC-BFBE467E959D}" destId="{E5FC0081-CF63-476A-B989-CC24599F12B7}" srcOrd="4" destOrd="0" parTransId="{8DCB5ADA-B21F-45A8-BCE3-BCAF7C5DAC40}" sibTransId="{E4A47EEB-BC83-4AE8-B067-DA820CBAF9CD}"/>
    <dgm:cxn modelId="{07A46000-B930-4F7A-B87E-412D97D3D319}" type="presOf" srcId="{33C889A0-A5E7-465C-BE8F-DB6DCCBB4F59}" destId="{1389D867-E1E0-4F38-98EF-554491D58A2B}" srcOrd="0" destOrd="3" presId="urn:microsoft.com/office/officeart/2005/8/layout/hProcess4"/>
    <dgm:cxn modelId="{9AD98B08-1B97-482B-874F-835C343BC783}" type="presOf" srcId="{8C7186FF-B88E-4187-A99A-7FBEAA640564}" destId="{6483BCF4-BBB8-49F5-9A9D-EBE9BE79414B}" srcOrd="0" destOrd="0" presId="urn:microsoft.com/office/officeart/2005/8/layout/hProcess4"/>
    <dgm:cxn modelId="{2CBACE0D-B92E-445E-86A4-6627A77F2494}" type="presOf" srcId="{7386406F-82BB-4A72-8E34-19EF4763C8F9}" destId="{A5703112-C3A8-4DDF-B376-D4BF9CE4BDF0}" srcOrd="0" destOrd="0" presId="urn:microsoft.com/office/officeart/2005/8/layout/hProcess4"/>
    <dgm:cxn modelId="{2C7F3217-EB6D-49B2-861B-54E4C73479B6}" type="presOf" srcId="{E5FC0081-CF63-476A-B989-CC24599F12B7}" destId="{6483BCF4-BBB8-49F5-9A9D-EBE9BE79414B}" srcOrd="0" destOrd="4" presId="urn:microsoft.com/office/officeart/2005/8/layout/hProcess4"/>
    <dgm:cxn modelId="{1A151819-31A8-4E0A-AF29-BB178EBBDEDE}" type="presOf" srcId="{E742C64A-222E-4329-8240-38E671AC8BF6}" destId="{6483BCF4-BBB8-49F5-9A9D-EBE9BE79414B}" srcOrd="0" destOrd="1" presId="urn:microsoft.com/office/officeart/2005/8/layout/hProcess4"/>
    <dgm:cxn modelId="{C0BCE01B-25E5-4FA7-A34F-BFD20B87D280}" type="presOf" srcId="{63F5466F-369F-4F05-B5B2-23DE29CA545D}" destId="{43828D1D-2939-4098-833D-B3ED7D18211B}" srcOrd="0" destOrd="0" presId="urn:microsoft.com/office/officeart/2005/8/layout/hProcess4"/>
    <dgm:cxn modelId="{01DCA228-CCAA-4DEC-9D20-D420F1F9414D}" type="presOf" srcId="{8738CE7E-3394-4AC0-97A0-AB79115F13C8}" destId="{8C5C4F42-94BA-4C28-9981-D55390986FE6}" srcOrd="1" destOrd="2" presId="urn:microsoft.com/office/officeart/2005/8/layout/hProcess4"/>
    <dgm:cxn modelId="{709B572A-D714-4337-9EC3-C8AF07BDBCB4}" srcId="{23502931-0C01-4067-AEBC-BFBE467E959D}" destId="{E742C64A-222E-4329-8240-38E671AC8BF6}" srcOrd="1" destOrd="0" parTransId="{5F57E4D7-DEF2-48A1-B65C-EC2EB4696FDB}" sibTransId="{D206D97F-CBCF-4E09-B58F-91221F298D3A}"/>
    <dgm:cxn modelId="{8849292D-4F68-40FE-B3D8-9BBBDECF20FE}" srcId="{642522DC-78BF-4CA9-8F5A-E098BDEEF6B9}" destId="{5FCD54E6-C4A5-45A3-A0C6-E9BBF177EC96}" srcOrd="2" destOrd="0" parTransId="{05C39342-DA09-41C6-A045-10F0E608A9F1}" sibTransId="{361E1911-2C5A-4409-855B-C6657AE6BA9F}"/>
    <dgm:cxn modelId="{BD71142F-EDE5-47A9-8F7C-4A7B8F7D543A}" type="presOf" srcId="{AE17DCD0-1342-46D4-95C0-702C6AFDD4F4}" destId="{1389D867-E1E0-4F38-98EF-554491D58A2B}" srcOrd="0" destOrd="0" presId="urn:microsoft.com/office/officeart/2005/8/layout/hProcess4"/>
    <dgm:cxn modelId="{1D648D2F-F6FE-4910-BB59-CCCCC12E327A}" srcId="{23502931-0C01-4067-AEBC-BFBE467E959D}" destId="{08DA2247-EF51-4A33-8008-E21F605188AD}" srcOrd="3" destOrd="0" parTransId="{34506963-0579-4FCD-95B7-2B5D35448CB2}" sibTransId="{35116352-1E52-4193-A929-C601C5B59F56}"/>
    <dgm:cxn modelId="{CC65C72F-D4E9-4655-8B95-76B68EBA56D8}" srcId="{23502931-0C01-4067-AEBC-BFBE467E959D}" destId="{8C7186FF-B88E-4187-A99A-7FBEAA640564}" srcOrd="0" destOrd="0" parTransId="{479A032E-10A4-42D0-8634-3A0EFBAD2000}" sibTransId="{27CD8301-4A7F-4EB3-9D47-B934DA6210A0}"/>
    <dgm:cxn modelId="{F13A1A65-F33B-436B-9F75-97142B92BF87}" srcId="{C430E6FB-25D1-46BA-AD9D-2E60F0E00453}" destId="{642522DC-78BF-4CA9-8F5A-E098BDEEF6B9}" srcOrd="0" destOrd="0" parTransId="{1C5B85E6-12F4-471E-AF28-0FDC4F811E9C}" sibTransId="{7386406F-82BB-4A72-8E34-19EF4763C8F9}"/>
    <dgm:cxn modelId="{F05D5165-CD6A-48A1-A035-E3C4C786E632}" srcId="{642522DC-78BF-4CA9-8F5A-E098BDEEF6B9}" destId="{EA8CE47D-63B8-4719-A83F-440DE50C6E88}" srcOrd="3" destOrd="0" parTransId="{D8140C27-18ED-43C8-A895-E16425E570FE}" sibTransId="{EDA4F0CD-13BF-43A9-AD80-B86F1B4BDEC9}"/>
    <dgm:cxn modelId="{4FD02448-44BB-4BF7-944C-19DE24975019}" srcId="{642522DC-78BF-4CA9-8F5A-E098BDEEF6B9}" destId="{A32DF259-9654-42DF-928E-51BFA69BD185}" srcOrd="4" destOrd="0" parTransId="{22F5D327-371B-4FED-9801-764942A62BF4}" sibTransId="{A0E8797B-E97C-483C-9EA4-71548CF37E2E}"/>
    <dgm:cxn modelId="{72FF2C68-A77E-4827-96FA-1BDCC13B8EA3}" type="presOf" srcId="{6F91564A-33A3-46D1-86F5-3D05373C0E50}" destId="{1389D867-E1E0-4F38-98EF-554491D58A2B}" srcOrd="0" destOrd="2" presId="urn:microsoft.com/office/officeart/2005/8/layout/hProcess4"/>
    <dgm:cxn modelId="{F6BFDD68-0109-4AA0-9D34-542D6F497B79}" type="presOf" srcId="{A4191425-9BE5-4357-8F95-86081C9F9FCC}" destId="{AF3B37FD-9A35-4D2D-88D2-C68B10254F59}" srcOrd="0" destOrd="0" presId="urn:microsoft.com/office/officeart/2005/8/layout/hProcess4"/>
    <dgm:cxn modelId="{62327449-F0CE-45E2-86F9-220534E92920}" srcId="{23502931-0C01-4067-AEBC-BFBE467E959D}" destId="{8738CE7E-3394-4AC0-97A0-AB79115F13C8}" srcOrd="2" destOrd="0" parTransId="{CCB8D72E-D125-41E4-B4AE-20D20C0DE393}" sibTransId="{1E4A9110-271F-441B-B5F7-BF2365F69DBD}"/>
    <dgm:cxn modelId="{4741DE69-F286-4627-ADF7-9F64DB2C2C58}" srcId="{642522DC-78BF-4CA9-8F5A-E098BDEEF6B9}" destId="{F450A1E6-3B3C-4CFD-AF20-4492FA5E5668}" srcOrd="1" destOrd="0" parTransId="{E89DCD9B-0840-4DEA-AB12-364262A2FCD8}" sibTransId="{2B3D7C22-5C81-4C26-9BF8-00D8C4CBA996}"/>
    <dgm:cxn modelId="{53AAD84A-BCB5-41D3-8751-EE27A6D23DE5}" type="presOf" srcId="{8738CE7E-3394-4AC0-97A0-AB79115F13C8}" destId="{6483BCF4-BBB8-49F5-9A9D-EBE9BE79414B}" srcOrd="0" destOrd="2" presId="urn:microsoft.com/office/officeart/2005/8/layout/hProcess4"/>
    <dgm:cxn modelId="{86E9DA6B-7D18-431C-9979-65001AF95176}" type="presOf" srcId="{A32DF259-9654-42DF-928E-51BFA69BD185}" destId="{3F987A51-D33E-433F-B6AB-64CE53C3B541}" srcOrd="1" destOrd="4" presId="urn:microsoft.com/office/officeart/2005/8/layout/hProcess4"/>
    <dgm:cxn modelId="{3A424B6E-1A27-415F-AABE-2B85872F55E5}" type="presOf" srcId="{EA8CE47D-63B8-4719-A83F-440DE50C6E88}" destId="{43828D1D-2939-4098-833D-B3ED7D18211B}" srcOrd="0" destOrd="3" presId="urn:microsoft.com/office/officeart/2005/8/layout/hProcess4"/>
    <dgm:cxn modelId="{81028A4E-48B4-43D8-99CD-F0ACEAE08CE1}" srcId="{642522DC-78BF-4CA9-8F5A-E098BDEEF6B9}" destId="{63F5466F-369F-4F05-B5B2-23DE29CA545D}" srcOrd="0" destOrd="0" parTransId="{F563253A-7BE3-4820-B052-EE23E047569A}" sibTransId="{A35FA778-FFCC-45BC-815F-DECE0E1FBE4F}"/>
    <dgm:cxn modelId="{36DD7173-9C35-4847-B8A7-C123948DB0BC}" type="presOf" srcId="{5FCD54E6-C4A5-45A3-A0C6-E9BBF177EC96}" destId="{3F987A51-D33E-433F-B6AB-64CE53C3B541}" srcOrd="1" destOrd="2" presId="urn:microsoft.com/office/officeart/2005/8/layout/hProcess4"/>
    <dgm:cxn modelId="{2DCA8F73-9396-41FD-98A8-B67D007CEF90}" srcId="{7005F2F6-A310-494F-8D58-AE8FD4C34803}" destId="{2D113DED-A978-42B2-AEAB-B7C79EDD9085}" srcOrd="1" destOrd="0" parTransId="{B6205651-902F-475D-B923-6E143B8A795B}" sibTransId="{B790AA04-9490-466B-BE63-1E81AB725FE8}"/>
    <dgm:cxn modelId="{0C4AE356-77B7-4C1A-8173-B20890F8B59A}" srcId="{7005F2F6-A310-494F-8D58-AE8FD4C34803}" destId="{AE17DCD0-1342-46D4-95C0-702C6AFDD4F4}" srcOrd="0" destOrd="0" parTransId="{E5E73270-DC45-4CC4-AD8C-6EA6B50A0CCA}" sibTransId="{90AE0B38-6378-45FB-8D0D-953F94D5E80F}"/>
    <dgm:cxn modelId="{D284A079-0757-441A-85F5-1D55E96D9694}" type="presOf" srcId="{AE17DCD0-1342-46D4-95C0-702C6AFDD4F4}" destId="{21BA7E60-0E08-4EE1-A249-B4089B1C5E1E}" srcOrd="1" destOrd="0" presId="urn:microsoft.com/office/officeart/2005/8/layout/hProcess4"/>
    <dgm:cxn modelId="{7F0E5985-57E4-4D6C-9D35-4D6CE929FE6B}" type="presOf" srcId="{7005F2F6-A310-494F-8D58-AE8FD4C34803}" destId="{3B31E040-ED78-4C01-82FC-77797E50F157}" srcOrd="0" destOrd="0" presId="urn:microsoft.com/office/officeart/2005/8/layout/hProcess4"/>
    <dgm:cxn modelId="{520CDE8E-2B92-4686-8BDE-E6F14836B08F}" type="presOf" srcId="{5FCD54E6-C4A5-45A3-A0C6-E9BBF177EC96}" destId="{43828D1D-2939-4098-833D-B3ED7D18211B}" srcOrd="0" destOrd="2" presId="urn:microsoft.com/office/officeart/2005/8/layout/hProcess4"/>
    <dgm:cxn modelId="{67032693-54CA-4E37-A288-BEA1790D9E7F}" type="presOf" srcId="{E5FC0081-CF63-476A-B989-CC24599F12B7}" destId="{8C5C4F42-94BA-4C28-9981-D55390986FE6}" srcOrd="1" destOrd="4" presId="urn:microsoft.com/office/officeart/2005/8/layout/hProcess4"/>
    <dgm:cxn modelId="{E6BC8194-083F-46DE-B66C-7E7CC71613EA}" type="presOf" srcId="{33C889A0-A5E7-465C-BE8F-DB6DCCBB4F59}" destId="{21BA7E60-0E08-4EE1-A249-B4089B1C5E1E}" srcOrd="1" destOrd="3" presId="urn:microsoft.com/office/officeart/2005/8/layout/hProcess4"/>
    <dgm:cxn modelId="{BF106095-376B-46E9-A25B-2C5A2D4C741F}" type="presOf" srcId="{642522DC-78BF-4CA9-8F5A-E098BDEEF6B9}" destId="{08630AA0-271B-475F-BE2E-AAC1EB65944D}" srcOrd="0" destOrd="0" presId="urn:microsoft.com/office/officeart/2005/8/layout/hProcess4"/>
    <dgm:cxn modelId="{460617A2-8E58-4AAE-9A9C-33835D5E9EE1}" type="presOf" srcId="{2D113DED-A978-42B2-AEAB-B7C79EDD9085}" destId="{1389D867-E1E0-4F38-98EF-554491D58A2B}" srcOrd="0" destOrd="1" presId="urn:microsoft.com/office/officeart/2005/8/layout/hProcess4"/>
    <dgm:cxn modelId="{8A2499AA-370B-4D45-95A7-331E39F6E6B5}" type="presOf" srcId="{63F5466F-369F-4F05-B5B2-23DE29CA545D}" destId="{3F987A51-D33E-433F-B6AB-64CE53C3B541}" srcOrd="1" destOrd="0" presId="urn:microsoft.com/office/officeart/2005/8/layout/hProcess4"/>
    <dgm:cxn modelId="{BC3A18B7-EE45-4109-AF0B-2B78B7B823B2}" type="presOf" srcId="{EA8CE47D-63B8-4719-A83F-440DE50C6E88}" destId="{3F987A51-D33E-433F-B6AB-64CE53C3B541}" srcOrd="1" destOrd="3" presId="urn:microsoft.com/office/officeart/2005/8/layout/hProcess4"/>
    <dgm:cxn modelId="{2369A5C9-1A89-4303-B300-AB4927CB58C8}" srcId="{7005F2F6-A310-494F-8D58-AE8FD4C34803}" destId="{33C889A0-A5E7-465C-BE8F-DB6DCCBB4F59}" srcOrd="3" destOrd="0" parTransId="{B8F564CD-CE49-4BAE-8A6E-47A5A082E92C}" sibTransId="{45610FEC-D46B-4159-BF22-593C185F190F}"/>
    <dgm:cxn modelId="{152F08CE-988C-4F54-B8BB-2D0A1631DC5E}" type="presOf" srcId="{8C7186FF-B88E-4187-A99A-7FBEAA640564}" destId="{8C5C4F42-94BA-4C28-9981-D55390986FE6}" srcOrd="1" destOrd="0" presId="urn:microsoft.com/office/officeart/2005/8/layout/hProcess4"/>
    <dgm:cxn modelId="{EAB4ADCE-6767-48AF-921E-47EDE7273852}" type="presOf" srcId="{23502931-0C01-4067-AEBC-BFBE467E959D}" destId="{3D6A4FAC-FFF8-4E0C-9989-E0580B42001B}" srcOrd="0" destOrd="0" presId="urn:microsoft.com/office/officeart/2005/8/layout/hProcess4"/>
    <dgm:cxn modelId="{CE85DDD5-8EED-451E-B9F6-E6BFD8A62504}" type="presOf" srcId="{08DA2247-EF51-4A33-8008-E21F605188AD}" destId="{6483BCF4-BBB8-49F5-9A9D-EBE9BE79414B}" srcOrd="0" destOrd="3" presId="urn:microsoft.com/office/officeart/2005/8/layout/hProcess4"/>
    <dgm:cxn modelId="{CC7B65DA-A59F-4F18-BC99-D40ACE07BC95}" srcId="{7005F2F6-A310-494F-8D58-AE8FD4C34803}" destId="{6F91564A-33A3-46D1-86F5-3D05373C0E50}" srcOrd="2" destOrd="0" parTransId="{B2C9D1C7-1613-48F5-BC9D-F0790B68E54A}" sibTransId="{47548A53-50D1-412A-B7AE-FDB7CB35C2EF}"/>
    <dgm:cxn modelId="{D4452FDF-08DA-4906-B907-8CEC2668E6CC}" type="presOf" srcId="{F450A1E6-3B3C-4CFD-AF20-4492FA5E5668}" destId="{3F987A51-D33E-433F-B6AB-64CE53C3B541}" srcOrd="1" destOrd="1" presId="urn:microsoft.com/office/officeart/2005/8/layout/hProcess4"/>
    <dgm:cxn modelId="{3A3EF9E2-BEB0-4EB2-977F-5CE6F99F3993}" type="presOf" srcId="{C430E6FB-25D1-46BA-AD9D-2E60F0E00453}" destId="{67717777-61FE-447D-A6D5-EB6B3D025DBE}" srcOrd="0" destOrd="0" presId="urn:microsoft.com/office/officeart/2005/8/layout/hProcess4"/>
    <dgm:cxn modelId="{F1D3E3E4-221C-4F9B-B388-A10BC91D81DB}" type="presOf" srcId="{E742C64A-222E-4329-8240-38E671AC8BF6}" destId="{8C5C4F42-94BA-4C28-9981-D55390986FE6}" srcOrd="1" destOrd="1" presId="urn:microsoft.com/office/officeart/2005/8/layout/hProcess4"/>
    <dgm:cxn modelId="{9430E6E7-7ADF-4A2A-8A11-AFD9B7DEDA64}" type="presOf" srcId="{B460CC90-17BA-4AAD-BF22-47280D2D77AF}" destId="{21BA7E60-0E08-4EE1-A249-B4089B1C5E1E}" srcOrd="1" destOrd="4" presId="urn:microsoft.com/office/officeart/2005/8/layout/hProcess4"/>
    <dgm:cxn modelId="{92D963E8-542C-48D8-A890-56B75A167F40}" type="presOf" srcId="{F450A1E6-3B3C-4CFD-AF20-4492FA5E5668}" destId="{43828D1D-2939-4098-833D-B3ED7D18211B}" srcOrd="0" destOrd="1" presId="urn:microsoft.com/office/officeart/2005/8/layout/hProcess4"/>
    <dgm:cxn modelId="{ADE6EDED-782D-4B2A-87D5-81122BD4E051}" type="presOf" srcId="{B460CC90-17BA-4AAD-BF22-47280D2D77AF}" destId="{1389D867-E1E0-4F38-98EF-554491D58A2B}" srcOrd="0" destOrd="4" presId="urn:microsoft.com/office/officeart/2005/8/layout/hProcess4"/>
    <dgm:cxn modelId="{528DBFF0-C53B-49B0-A3DE-6D33880A5E53}" srcId="{C430E6FB-25D1-46BA-AD9D-2E60F0E00453}" destId="{23502931-0C01-4067-AEBC-BFBE467E959D}" srcOrd="1" destOrd="0" parTransId="{E4E11B48-05E2-4F51-BA99-44E8EB6C286C}" sibTransId="{A4191425-9BE5-4357-8F95-86081C9F9FCC}"/>
    <dgm:cxn modelId="{4C18C6F0-8C67-451F-B9CA-8350335816D5}" type="presOf" srcId="{08DA2247-EF51-4A33-8008-E21F605188AD}" destId="{8C5C4F42-94BA-4C28-9981-D55390986FE6}" srcOrd="1" destOrd="3" presId="urn:microsoft.com/office/officeart/2005/8/layout/hProcess4"/>
    <dgm:cxn modelId="{1DC38DF2-0610-409B-8863-EC5AC3443951}" type="presOf" srcId="{A32DF259-9654-42DF-928E-51BFA69BD185}" destId="{43828D1D-2939-4098-833D-B3ED7D18211B}" srcOrd="0" destOrd="4" presId="urn:microsoft.com/office/officeart/2005/8/layout/hProcess4"/>
    <dgm:cxn modelId="{91320AF5-954B-45E0-9261-1A1186C1DCBA}" srcId="{C430E6FB-25D1-46BA-AD9D-2E60F0E00453}" destId="{7005F2F6-A310-494F-8D58-AE8FD4C34803}" srcOrd="2" destOrd="0" parTransId="{473AB40E-9721-4CAD-86D6-9C21E212C0ED}" sibTransId="{8040C504-0F85-45CF-B707-776509284633}"/>
    <dgm:cxn modelId="{957D29F6-71B5-40F6-9069-C4814791F52E}" type="presOf" srcId="{6F91564A-33A3-46D1-86F5-3D05373C0E50}" destId="{21BA7E60-0E08-4EE1-A249-B4089B1C5E1E}" srcOrd="1" destOrd="2" presId="urn:microsoft.com/office/officeart/2005/8/layout/hProcess4"/>
    <dgm:cxn modelId="{244DD6F8-AA96-4885-A580-5D410CF11EFC}" srcId="{7005F2F6-A310-494F-8D58-AE8FD4C34803}" destId="{B460CC90-17BA-4AAD-BF22-47280D2D77AF}" srcOrd="4" destOrd="0" parTransId="{EB191219-4470-4B98-913F-569ED00B00ED}" sibTransId="{DD838FC2-5F37-42C8-B4C8-DC74A18D1472}"/>
    <dgm:cxn modelId="{725B58FD-B9EE-42E2-80A6-04A728E6159B}" type="presOf" srcId="{2D113DED-A978-42B2-AEAB-B7C79EDD9085}" destId="{21BA7E60-0E08-4EE1-A249-B4089B1C5E1E}" srcOrd="1" destOrd="1" presId="urn:microsoft.com/office/officeart/2005/8/layout/hProcess4"/>
    <dgm:cxn modelId="{5674370B-F103-452C-BC55-7810D7EDA5CB}" type="presParOf" srcId="{67717777-61FE-447D-A6D5-EB6B3D025DBE}" destId="{F2E543FF-86F3-4DD4-B638-1FB1EDFA6E84}" srcOrd="0" destOrd="0" presId="urn:microsoft.com/office/officeart/2005/8/layout/hProcess4"/>
    <dgm:cxn modelId="{3FBC5B3B-D6D1-4EDD-A8E3-6900ACC49688}" type="presParOf" srcId="{67717777-61FE-447D-A6D5-EB6B3D025DBE}" destId="{CE43A55F-7C0C-4DCD-944A-BCE50FDEEF4D}" srcOrd="1" destOrd="0" presId="urn:microsoft.com/office/officeart/2005/8/layout/hProcess4"/>
    <dgm:cxn modelId="{A1BAD192-C8E6-42C6-9BD2-7694F1DD7104}" type="presParOf" srcId="{67717777-61FE-447D-A6D5-EB6B3D025DBE}" destId="{07ABD32B-60FA-4674-B730-F1AEAC271EDD}" srcOrd="2" destOrd="0" presId="urn:microsoft.com/office/officeart/2005/8/layout/hProcess4"/>
    <dgm:cxn modelId="{0B01A8BA-86BA-4813-B918-21C38BDFF279}" type="presParOf" srcId="{07ABD32B-60FA-4674-B730-F1AEAC271EDD}" destId="{FACAFC77-6B3B-411A-8A71-97A4509C6C76}" srcOrd="0" destOrd="0" presId="urn:microsoft.com/office/officeart/2005/8/layout/hProcess4"/>
    <dgm:cxn modelId="{2E2CD9E6-5FF0-4D61-9931-956DD2D23812}" type="presParOf" srcId="{FACAFC77-6B3B-411A-8A71-97A4509C6C76}" destId="{EB6F086A-EB3E-452F-80B8-7CF20CA7AE2A}" srcOrd="0" destOrd="0" presId="urn:microsoft.com/office/officeart/2005/8/layout/hProcess4"/>
    <dgm:cxn modelId="{E9836A95-BAC3-46FB-8DBA-418CA6BD8CAC}" type="presParOf" srcId="{FACAFC77-6B3B-411A-8A71-97A4509C6C76}" destId="{43828D1D-2939-4098-833D-B3ED7D18211B}" srcOrd="1" destOrd="0" presId="urn:microsoft.com/office/officeart/2005/8/layout/hProcess4"/>
    <dgm:cxn modelId="{E535BAAA-F1D8-4113-8879-96A10ECC81D6}" type="presParOf" srcId="{FACAFC77-6B3B-411A-8A71-97A4509C6C76}" destId="{3F987A51-D33E-433F-B6AB-64CE53C3B541}" srcOrd="2" destOrd="0" presId="urn:microsoft.com/office/officeart/2005/8/layout/hProcess4"/>
    <dgm:cxn modelId="{6BAA5034-2616-42D1-98DB-2B44478C8441}" type="presParOf" srcId="{FACAFC77-6B3B-411A-8A71-97A4509C6C76}" destId="{08630AA0-271B-475F-BE2E-AAC1EB65944D}" srcOrd="3" destOrd="0" presId="urn:microsoft.com/office/officeart/2005/8/layout/hProcess4"/>
    <dgm:cxn modelId="{9DDCCEB9-40A9-4A78-9CAD-5E18983DF08E}" type="presParOf" srcId="{FACAFC77-6B3B-411A-8A71-97A4509C6C76}" destId="{C2ADCFD2-5205-4F49-976D-6546FFF34711}" srcOrd="4" destOrd="0" presId="urn:microsoft.com/office/officeart/2005/8/layout/hProcess4"/>
    <dgm:cxn modelId="{FCA45784-5553-494A-A7D1-9D572181A26F}" type="presParOf" srcId="{07ABD32B-60FA-4674-B730-F1AEAC271EDD}" destId="{A5703112-C3A8-4DDF-B376-D4BF9CE4BDF0}" srcOrd="1" destOrd="0" presId="urn:microsoft.com/office/officeart/2005/8/layout/hProcess4"/>
    <dgm:cxn modelId="{6ED86849-E253-4F40-88D2-9FD697C349BE}" type="presParOf" srcId="{07ABD32B-60FA-4674-B730-F1AEAC271EDD}" destId="{AED5A9CF-5596-4067-87BD-B73C251273C4}" srcOrd="2" destOrd="0" presId="urn:microsoft.com/office/officeart/2005/8/layout/hProcess4"/>
    <dgm:cxn modelId="{EB5F1058-9E87-4BBC-AF06-CB2BF687496B}" type="presParOf" srcId="{AED5A9CF-5596-4067-87BD-B73C251273C4}" destId="{CE33E1BC-BDA5-4A01-8A58-1EFABE2C1AF9}" srcOrd="0" destOrd="0" presId="urn:microsoft.com/office/officeart/2005/8/layout/hProcess4"/>
    <dgm:cxn modelId="{9DBC6346-813D-42EA-9F16-B4A4A6B11C44}" type="presParOf" srcId="{AED5A9CF-5596-4067-87BD-B73C251273C4}" destId="{6483BCF4-BBB8-49F5-9A9D-EBE9BE79414B}" srcOrd="1" destOrd="0" presId="urn:microsoft.com/office/officeart/2005/8/layout/hProcess4"/>
    <dgm:cxn modelId="{D5291E23-E5CC-4E0D-9C11-5116441EFAC2}" type="presParOf" srcId="{AED5A9CF-5596-4067-87BD-B73C251273C4}" destId="{8C5C4F42-94BA-4C28-9981-D55390986FE6}" srcOrd="2" destOrd="0" presId="urn:microsoft.com/office/officeart/2005/8/layout/hProcess4"/>
    <dgm:cxn modelId="{32DFA78C-3B0A-408B-9108-F8985471B2CE}" type="presParOf" srcId="{AED5A9CF-5596-4067-87BD-B73C251273C4}" destId="{3D6A4FAC-FFF8-4E0C-9989-E0580B42001B}" srcOrd="3" destOrd="0" presId="urn:microsoft.com/office/officeart/2005/8/layout/hProcess4"/>
    <dgm:cxn modelId="{70584B00-DC82-406D-935E-CAA7E650B612}" type="presParOf" srcId="{AED5A9CF-5596-4067-87BD-B73C251273C4}" destId="{A3492CB7-FAF4-48E2-85FC-F8AC990A39DC}" srcOrd="4" destOrd="0" presId="urn:microsoft.com/office/officeart/2005/8/layout/hProcess4"/>
    <dgm:cxn modelId="{4419D11A-7033-45D3-B837-79C30BBCC4C5}" type="presParOf" srcId="{07ABD32B-60FA-4674-B730-F1AEAC271EDD}" destId="{AF3B37FD-9A35-4D2D-88D2-C68B10254F59}" srcOrd="3" destOrd="0" presId="urn:microsoft.com/office/officeart/2005/8/layout/hProcess4"/>
    <dgm:cxn modelId="{0066DC39-F7D1-494D-BFAE-CFC708EE1FCA}" type="presParOf" srcId="{07ABD32B-60FA-4674-B730-F1AEAC271EDD}" destId="{6557F175-F7DE-4BEE-9803-71E7DE057407}" srcOrd="4" destOrd="0" presId="urn:microsoft.com/office/officeart/2005/8/layout/hProcess4"/>
    <dgm:cxn modelId="{8D8C4DA7-56EB-474A-A8AE-B69BC8CF4CF8}" type="presParOf" srcId="{6557F175-F7DE-4BEE-9803-71E7DE057407}" destId="{0F267DFC-1B84-453C-8B80-15484F71125A}" srcOrd="0" destOrd="0" presId="urn:microsoft.com/office/officeart/2005/8/layout/hProcess4"/>
    <dgm:cxn modelId="{4CD30E75-D76B-4629-9B43-BA113FF8E310}" type="presParOf" srcId="{6557F175-F7DE-4BEE-9803-71E7DE057407}" destId="{1389D867-E1E0-4F38-98EF-554491D58A2B}" srcOrd="1" destOrd="0" presId="urn:microsoft.com/office/officeart/2005/8/layout/hProcess4"/>
    <dgm:cxn modelId="{15E2A95C-2EEB-4D65-9A46-1F100B1F3DBD}" type="presParOf" srcId="{6557F175-F7DE-4BEE-9803-71E7DE057407}" destId="{21BA7E60-0E08-4EE1-A249-B4089B1C5E1E}" srcOrd="2" destOrd="0" presId="urn:microsoft.com/office/officeart/2005/8/layout/hProcess4"/>
    <dgm:cxn modelId="{F13D8A88-2B71-4CF4-9A79-799D4C01A37B}" type="presParOf" srcId="{6557F175-F7DE-4BEE-9803-71E7DE057407}" destId="{3B31E040-ED78-4C01-82FC-77797E50F157}" srcOrd="3" destOrd="0" presId="urn:microsoft.com/office/officeart/2005/8/layout/hProcess4"/>
    <dgm:cxn modelId="{DC0053B5-B49E-4A4C-9E8C-824444128D5C}" type="presParOf" srcId="{6557F175-F7DE-4BEE-9803-71E7DE057407}" destId="{064563DE-BC4E-4EA9-9F66-69545908B9EC}" srcOrd="4" destOrd="0" presId="urn:microsoft.com/office/officeart/2005/8/layout/h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98A7AB5-1E7D-4059-BF70-AC0AE5EF0CEF}"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618F6A07-63DA-4CE5-97C1-CDDB0FEB17F0}">
      <dgm:prSet phldrT="[Text]"/>
      <dgm:spPr/>
      <dgm:t>
        <a:bodyPr/>
        <a:lstStyle/>
        <a:p>
          <a:r>
            <a:rPr lang="en-GB" dirty="0"/>
            <a:t>Internal Financing</a:t>
          </a:r>
        </a:p>
      </dgm:t>
    </dgm:pt>
    <dgm:pt modelId="{725693EB-745D-4BFF-B060-9A6611F75066}" type="parTrans" cxnId="{683CF4CE-62B8-4062-9DBC-31B77414C968}">
      <dgm:prSet/>
      <dgm:spPr/>
      <dgm:t>
        <a:bodyPr/>
        <a:lstStyle/>
        <a:p>
          <a:endParaRPr lang="en-GB"/>
        </a:p>
      </dgm:t>
    </dgm:pt>
    <dgm:pt modelId="{F8AB5EE2-74EB-488D-B684-8536746C0E15}" type="sibTrans" cxnId="{683CF4CE-62B8-4062-9DBC-31B77414C968}">
      <dgm:prSet/>
      <dgm:spPr/>
      <dgm:t>
        <a:bodyPr/>
        <a:lstStyle/>
        <a:p>
          <a:endParaRPr lang="en-GB"/>
        </a:p>
      </dgm:t>
    </dgm:pt>
    <dgm:pt modelId="{91A10840-ED36-4576-99C8-CED07467C3DB}">
      <dgm:prSet phldrT="[Text]"/>
      <dgm:spPr/>
      <dgm:t>
        <a:bodyPr/>
        <a:lstStyle/>
        <a:p>
          <a:r>
            <a:rPr lang="en-GB" dirty="0"/>
            <a:t>Retained Profits</a:t>
          </a:r>
        </a:p>
      </dgm:t>
    </dgm:pt>
    <dgm:pt modelId="{5F0E888F-153E-4A6C-8E4E-9A8C07754F88}" type="parTrans" cxnId="{17782DFF-3ACB-4B0E-A4D9-C0174950F7EE}">
      <dgm:prSet/>
      <dgm:spPr/>
      <dgm:t>
        <a:bodyPr/>
        <a:lstStyle/>
        <a:p>
          <a:endParaRPr lang="en-GB"/>
        </a:p>
      </dgm:t>
    </dgm:pt>
    <dgm:pt modelId="{20A267D6-74A1-4A20-809A-B20ACF18DF4B}" type="sibTrans" cxnId="{17782DFF-3ACB-4B0E-A4D9-C0174950F7EE}">
      <dgm:prSet/>
      <dgm:spPr/>
      <dgm:t>
        <a:bodyPr/>
        <a:lstStyle/>
        <a:p>
          <a:endParaRPr lang="en-GB"/>
        </a:p>
      </dgm:t>
    </dgm:pt>
    <dgm:pt modelId="{2CDEC9C2-08C0-4893-99B2-FCA78C3F546F}">
      <dgm:prSet phldrT="[Text]"/>
      <dgm:spPr/>
      <dgm:t>
        <a:bodyPr/>
        <a:lstStyle/>
        <a:p>
          <a:r>
            <a:rPr lang="en-GB" dirty="0"/>
            <a:t>Selling Assets</a:t>
          </a:r>
        </a:p>
      </dgm:t>
    </dgm:pt>
    <dgm:pt modelId="{4DC42279-4823-49C2-BDF1-9EB627E1A70C}" type="parTrans" cxnId="{A7A64F79-3777-4C11-8AD8-7F1285B93CD9}">
      <dgm:prSet/>
      <dgm:spPr/>
      <dgm:t>
        <a:bodyPr/>
        <a:lstStyle/>
        <a:p>
          <a:endParaRPr lang="en-GB"/>
        </a:p>
      </dgm:t>
    </dgm:pt>
    <dgm:pt modelId="{3AF1A0A0-7F75-4DB2-AAF0-CE381D34FE7F}" type="sibTrans" cxnId="{A7A64F79-3777-4C11-8AD8-7F1285B93CD9}">
      <dgm:prSet/>
      <dgm:spPr/>
      <dgm:t>
        <a:bodyPr/>
        <a:lstStyle/>
        <a:p>
          <a:endParaRPr lang="en-GB"/>
        </a:p>
      </dgm:t>
    </dgm:pt>
    <dgm:pt modelId="{046DB160-7822-43B8-A464-242343F5503F}">
      <dgm:prSet phldrT="[Text]"/>
      <dgm:spPr/>
      <dgm:t>
        <a:bodyPr/>
        <a:lstStyle/>
        <a:p>
          <a:r>
            <a:rPr lang="en-GB" dirty="0"/>
            <a:t>Sale and Leaseback</a:t>
          </a:r>
        </a:p>
      </dgm:t>
    </dgm:pt>
    <dgm:pt modelId="{E8A8CF3B-985E-42A1-9B23-1572BD009CF7}" type="parTrans" cxnId="{D515C9E6-F0DC-405A-8D69-66691AB3F3AA}">
      <dgm:prSet/>
      <dgm:spPr/>
      <dgm:t>
        <a:bodyPr/>
        <a:lstStyle/>
        <a:p>
          <a:endParaRPr lang="en-GB"/>
        </a:p>
      </dgm:t>
    </dgm:pt>
    <dgm:pt modelId="{7DB300B4-5F5E-4745-BBC5-5F5D1156FB27}" type="sibTrans" cxnId="{D515C9E6-F0DC-405A-8D69-66691AB3F3AA}">
      <dgm:prSet/>
      <dgm:spPr/>
      <dgm:t>
        <a:bodyPr/>
        <a:lstStyle/>
        <a:p>
          <a:endParaRPr lang="en-GB"/>
        </a:p>
      </dgm:t>
    </dgm:pt>
    <dgm:pt modelId="{CE4AEBDE-9476-4F4A-8C6E-BA112FEF9A9D}">
      <dgm:prSet phldrT="[Text]"/>
      <dgm:spPr/>
      <dgm:t>
        <a:bodyPr/>
        <a:lstStyle/>
        <a:p>
          <a:r>
            <a:rPr lang="en-GB" dirty="0"/>
            <a:t>Depreciation</a:t>
          </a:r>
        </a:p>
      </dgm:t>
    </dgm:pt>
    <dgm:pt modelId="{562028EB-27C3-4F74-8A8F-AD68A167ABDA}" type="parTrans" cxnId="{DC71FE66-7DC3-4F42-9204-309F90AA2E26}">
      <dgm:prSet/>
      <dgm:spPr/>
      <dgm:t>
        <a:bodyPr/>
        <a:lstStyle/>
        <a:p>
          <a:endParaRPr lang="en-GB"/>
        </a:p>
      </dgm:t>
    </dgm:pt>
    <dgm:pt modelId="{A74116E6-299D-413A-8EA2-122549AFA99A}" type="sibTrans" cxnId="{DC71FE66-7DC3-4F42-9204-309F90AA2E26}">
      <dgm:prSet/>
      <dgm:spPr/>
      <dgm:t>
        <a:bodyPr/>
        <a:lstStyle/>
        <a:p>
          <a:endParaRPr lang="en-GB"/>
        </a:p>
      </dgm:t>
    </dgm:pt>
    <dgm:pt modelId="{728E5307-5435-4358-94F4-703949C554AF}" type="pres">
      <dgm:prSet presAssocID="{298A7AB5-1E7D-4059-BF70-AC0AE5EF0CEF}" presName="hierChild1" presStyleCnt="0">
        <dgm:presLayoutVars>
          <dgm:orgChart val="1"/>
          <dgm:chPref val="1"/>
          <dgm:dir/>
          <dgm:animOne val="branch"/>
          <dgm:animLvl val="lvl"/>
          <dgm:resizeHandles/>
        </dgm:presLayoutVars>
      </dgm:prSet>
      <dgm:spPr/>
    </dgm:pt>
    <dgm:pt modelId="{19EF9656-2F29-477E-90C2-51DD2FE4975F}" type="pres">
      <dgm:prSet presAssocID="{618F6A07-63DA-4CE5-97C1-CDDB0FEB17F0}" presName="hierRoot1" presStyleCnt="0">
        <dgm:presLayoutVars>
          <dgm:hierBranch val="init"/>
        </dgm:presLayoutVars>
      </dgm:prSet>
      <dgm:spPr/>
    </dgm:pt>
    <dgm:pt modelId="{CC1C85AD-8EFE-4DDD-AB4B-E7055B7E215B}" type="pres">
      <dgm:prSet presAssocID="{618F6A07-63DA-4CE5-97C1-CDDB0FEB17F0}" presName="rootComposite1" presStyleCnt="0"/>
      <dgm:spPr/>
    </dgm:pt>
    <dgm:pt modelId="{9A220AD3-06AA-4CF9-82D0-4284316AEB91}" type="pres">
      <dgm:prSet presAssocID="{618F6A07-63DA-4CE5-97C1-CDDB0FEB17F0}" presName="rootText1" presStyleLbl="node0" presStyleIdx="0" presStyleCnt="1">
        <dgm:presLayoutVars>
          <dgm:chPref val="3"/>
        </dgm:presLayoutVars>
      </dgm:prSet>
      <dgm:spPr/>
    </dgm:pt>
    <dgm:pt modelId="{1A1A6F28-BBC8-4EEB-9F9F-4A179BF1FE78}" type="pres">
      <dgm:prSet presAssocID="{618F6A07-63DA-4CE5-97C1-CDDB0FEB17F0}" presName="rootConnector1" presStyleLbl="node1" presStyleIdx="0" presStyleCnt="0"/>
      <dgm:spPr/>
    </dgm:pt>
    <dgm:pt modelId="{3C7E2F39-FF80-4309-95BD-3E1E359C3D25}" type="pres">
      <dgm:prSet presAssocID="{618F6A07-63DA-4CE5-97C1-CDDB0FEB17F0}" presName="hierChild2" presStyleCnt="0"/>
      <dgm:spPr/>
    </dgm:pt>
    <dgm:pt modelId="{6CA5459B-C807-499B-A20F-4DA1B47C8FFB}" type="pres">
      <dgm:prSet presAssocID="{5F0E888F-153E-4A6C-8E4E-9A8C07754F88}" presName="Name37" presStyleLbl="parChTrans1D2" presStyleIdx="0" presStyleCnt="4"/>
      <dgm:spPr/>
    </dgm:pt>
    <dgm:pt modelId="{83D2E0B5-B2A6-437E-A25D-49846CDCA9D1}" type="pres">
      <dgm:prSet presAssocID="{91A10840-ED36-4576-99C8-CED07467C3DB}" presName="hierRoot2" presStyleCnt="0">
        <dgm:presLayoutVars>
          <dgm:hierBranch val="init"/>
        </dgm:presLayoutVars>
      </dgm:prSet>
      <dgm:spPr/>
    </dgm:pt>
    <dgm:pt modelId="{E3ABB867-3692-4157-A5BD-7BC7F6C44C58}" type="pres">
      <dgm:prSet presAssocID="{91A10840-ED36-4576-99C8-CED07467C3DB}" presName="rootComposite" presStyleCnt="0"/>
      <dgm:spPr/>
    </dgm:pt>
    <dgm:pt modelId="{A49962D4-A03B-4ECC-A71B-976B1870315D}" type="pres">
      <dgm:prSet presAssocID="{91A10840-ED36-4576-99C8-CED07467C3DB}" presName="rootText" presStyleLbl="node2" presStyleIdx="0" presStyleCnt="4">
        <dgm:presLayoutVars>
          <dgm:chPref val="3"/>
        </dgm:presLayoutVars>
      </dgm:prSet>
      <dgm:spPr/>
    </dgm:pt>
    <dgm:pt modelId="{941077D0-8A94-40FC-A667-31B0A9ECAE22}" type="pres">
      <dgm:prSet presAssocID="{91A10840-ED36-4576-99C8-CED07467C3DB}" presName="rootConnector" presStyleLbl="node2" presStyleIdx="0" presStyleCnt="4"/>
      <dgm:spPr/>
    </dgm:pt>
    <dgm:pt modelId="{E07B0F80-F2DA-4055-AFA2-1DF50B42505F}" type="pres">
      <dgm:prSet presAssocID="{91A10840-ED36-4576-99C8-CED07467C3DB}" presName="hierChild4" presStyleCnt="0"/>
      <dgm:spPr/>
    </dgm:pt>
    <dgm:pt modelId="{8BC75FC7-D8FB-46AE-9B46-CEC9463188E6}" type="pres">
      <dgm:prSet presAssocID="{91A10840-ED36-4576-99C8-CED07467C3DB}" presName="hierChild5" presStyleCnt="0"/>
      <dgm:spPr/>
    </dgm:pt>
    <dgm:pt modelId="{CE663B02-9BC1-416A-BFED-E17C88656453}" type="pres">
      <dgm:prSet presAssocID="{4DC42279-4823-49C2-BDF1-9EB627E1A70C}" presName="Name37" presStyleLbl="parChTrans1D2" presStyleIdx="1" presStyleCnt="4"/>
      <dgm:spPr/>
    </dgm:pt>
    <dgm:pt modelId="{5788807D-C84A-4FF6-AA23-59D0B261C72D}" type="pres">
      <dgm:prSet presAssocID="{2CDEC9C2-08C0-4893-99B2-FCA78C3F546F}" presName="hierRoot2" presStyleCnt="0">
        <dgm:presLayoutVars>
          <dgm:hierBranch val="init"/>
        </dgm:presLayoutVars>
      </dgm:prSet>
      <dgm:spPr/>
    </dgm:pt>
    <dgm:pt modelId="{68918731-BD74-4AAC-AC04-6F987AE0FAD0}" type="pres">
      <dgm:prSet presAssocID="{2CDEC9C2-08C0-4893-99B2-FCA78C3F546F}" presName="rootComposite" presStyleCnt="0"/>
      <dgm:spPr/>
    </dgm:pt>
    <dgm:pt modelId="{65AF3AA9-000D-4C8C-8F92-E33A26EF32E3}" type="pres">
      <dgm:prSet presAssocID="{2CDEC9C2-08C0-4893-99B2-FCA78C3F546F}" presName="rootText" presStyleLbl="node2" presStyleIdx="1" presStyleCnt="4">
        <dgm:presLayoutVars>
          <dgm:chPref val="3"/>
        </dgm:presLayoutVars>
      </dgm:prSet>
      <dgm:spPr/>
    </dgm:pt>
    <dgm:pt modelId="{54D4981D-C365-449C-B182-5DF157A15E35}" type="pres">
      <dgm:prSet presAssocID="{2CDEC9C2-08C0-4893-99B2-FCA78C3F546F}" presName="rootConnector" presStyleLbl="node2" presStyleIdx="1" presStyleCnt="4"/>
      <dgm:spPr/>
    </dgm:pt>
    <dgm:pt modelId="{E89F5E06-D254-4C66-8A9A-39D2139F6ED6}" type="pres">
      <dgm:prSet presAssocID="{2CDEC9C2-08C0-4893-99B2-FCA78C3F546F}" presName="hierChild4" presStyleCnt="0"/>
      <dgm:spPr/>
    </dgm:pt>
    <dgm:pt modelId="{2F22A1AF-2626-4738-B6C0-BED93B9C89AB}" type="pres">
      <dgm:prSet presAssocID="{2CDEC9C2-08C0-4893-99B2-FCA78C3F546F}" presName="hierChild5" presStyleCnt="0"/>
      <dgm:spPr/>
    </dgm:pt>
    <dgm:pt modelId="{5443257E-CDA8-43F9-9754-D0D32B74DF70}" type="pres">
      <dgm:prSet presAssocID="{E8A8CF3B-985E-42A1-9B23-1572BD009CF7}" presName="Name37" presStyleLbl="parChTrans1D2" presStyleIdx="2" presStyleCnt="4"/>
      <dgm:spPr/>
    </dgm:pt>
    <dgm:pt modelId="{7909AA73-95E9-42FC-B06A-42D9F8E9D781}" type="pres">
      <dgm:prSet presAssocID="{046DB160-7822-43B8-A464-242343F5503F}" presName="hierRoot2" presStyleCnt="0">
        <dgm:presLayoutVars>
          <dgm:hierBranch val="init"/>
        </dgm:presLayoutVars>
      </dgm:prSet>
      <dgm:spPr/>
    </dgm:pt>
    <dgm:pt modelId="{33054FC6-F262-4BCF-8727-13F2ED265E70}" type="pres">
      <dgm:prSet presAssocID="{046DB160-7822-43B8-A464-242343F5503F}" presName="rootComposite" presStyleCnt="0"/>
      <dgm:spPr/>
    </dgm:pt>
    <dgm:pt modelId="{2593CB83-63B9-4EF1-A41E-4EE50A99A61A}" type="pres">
      <dgm:prSet presAssocID="{046DB160-7822-43B8-A464-242343F5503F}" presName="rootText" presStyleLbl="node2" presStyleIdx="2" presStyleCnt="4">
        <dgm:presLayoutVars>
          <dgm:chPref val="3"/>
        </dgm:presLayoutVars>
      </dgm:prSet>
      <dgm:spPr/>
    </dgm:pt>
    <dgm:pt modelId="{224DD9C3-A8DF-431B-B9CD-CD4B630F31F1}" type="pres">
      <dgm:prSet presAssocID="{046DB160-7822-43B8-A464-242343F5503F}" presName="rootConnector" presStyleLbl="node2" presStyleIdx="2" presStyleCnt="4"/>
      <dgm:spPr/>
    </dgm:pt>
    <dgm:pt modelId="{CB71C502-E5EB-4570-B678-8AE1D71DCBE4}" type="pres">
      <dgm:prSet presAssocID="{046DB160-7822-43B8-A464-242343F5503F}" presName="hierChild4" presStyleCnt="0"/>
      <dgm:spPr/>
    </dgm:pt>
    <dgm:pt modelId="{B58F4AE3-9BBA-4758-848E-53D2D5F0A66C}" type="pres">
      <dgm:prSet presAssocID="{046DB160-7822-43B8-A464-242343F5503F}" presName="hierChild5" presStyleCnt="0"/>
      <dgm:spPr/>
    </dgm:pt>
    <dgm:pt modelId="{F2002744-16F7-47E4-8B1C-F640224D1811}" type="pres">
      <dgm:prSet presAssocID="{562028EB-27C3-4F74-8A8F-AD68A167ABDA}" presName="Name37" presStyleLbl="parChTrans1D2" presStyleIdx="3" presStyleCnt="4"/>
      <dgm:spPr/>
    </dgm:pt>
    <dgm:pt modelId="{9C0431CC-EFE7-47C3-9694-4F6A9990B8E6}" type="pres">
      <dgm:prSet presAssocID="{CE4AEBDE-9476-4F4A-8C6E-BA112FEF9A9D}" presName="hierRoot2" presStyleCnt="0">
        <dgm:presLayoutVars>
          <dgm:hierBranch val="init"/>
        </dgm:presLayoutVars>
      </dgm:prSet>
      <dgm:spPr/>
    </dgm:pt>
    <dgm:pt modelId="{5AAEEBDF-FDB9-4B99-B5EA-E8B4B2E0A1D7}" type="pres">
      <dgm:prSet presAssocID="{CE4AEBDE-9476-4F4A-8C6E-BA112FEF9A9D}" presName="rootComposite" presStyleCnt="0"/>
      <dgm:spPr/>
    </dgm:pt>
    <dgm:pt modelId="{2C074CBA-FDFF-457A-8581-FF90374DDA57}" type="pres">
      <dgm:prSet presAssocID="{CE4AEBDE-9476-4F4A-8C6E-BA112FEF9A9D}" presName="rootText" presStyleLbl="node2" presStyleIdx="3" presStyleCnt="4">
        <dgm:presLayoutVars>
          <dgm:chPref val="3"/>
        </dgm:presLayoutVars>
      </dgm:prSet>
      <dgm:spPr/>
    </dgm:pt>
    <dgm:pt modelId="{1CCF4437-6059-41A7-A0FD-5CE0DE609A66}" type="pres">
      <dgm:prSet presAssocID="{CE4AEBDE-9476-4F4A-8C6E-BA112FEF9A9D}" presName="rootConnector" presStyleLbl="node2" presStyleIdx="3" presStyleCnt="4"/>
      <dgm:spPr/>
    </dgm:pt>
    <dgm:pt modelId="{96E098D3-536D-4A00-BA4A-930A271531E3}" type="pres">
      <dgm:prSet presAssocID="{CE4AEBDE-9476-4F4A-8C6E-BA112FEF9A9D}" presName="hierChild4" presStyleCnt="0"/>
      <dgm:spPr/>
    </dgm:pt>
    <dgm:pt modelId="{9325A641-C9D1-46B2-8C16-441F0666649A}" type="pres">
      <dgm:prSet presAssocID="{CE4AEBDE-9476-4F4A-8C6E-BA112FEF9A9D}" presName="hierChild5" presStyleCnt="0"/>
      <dgm:spPr/>
    </dgm:pt>
    <dgm:pt modelId="{154F6279-F5FA-4724-AB44-6E263F1D3DAA}" type="pres">
      <dgm:prSet presAssocID="{618F6A07-63DA-4CE5-97C1-CDDB0FEB17F0}" presName="hierChild3" presStyleCnt="0"/>
      <dgm:spPr/>
    </dgm:pt>
  </dgm:ptLst>
  <dgm:cxnLst>
    <dgm:cxn modelId="{8274E009-6D70-450A-A034-E1B280E14320}" type="presOf" srcId="{618F6A07-63DA-4CE5-97C1-CDDB0FEB17F0}" destId="{1A1A6F28-BBC8-4EEB-9F9F-4A179BF1FE78}" srcOrd="1" destOrd="0" presId="urn:microsoft.com/office/officeart/2005/8/layout/orgChart1"/>
    <dgm:cxn modelId="{E6BAE71C-9FD6-451F-B7C9-4447D7E4C25C}" type="presOf" srcId="{046DB160-7822-43B8-A464-242343F5503F}" destId="{2593CB83-63B9-4EF1-A41E-4EE50A99A61A}" srcOrd="0" destOrd="0" presId="urn:microsoft.com/office/officeart/2005/8/layout/orgChart1"/>
    <dgm:cxn modelId="{DC71FE66-7DC3-4F42-9204-309F90AA2E26}" srcId="{618F6A07-63DA-4CE5-97C1-CDDB0FEB17F0}" destId="{CE4AEBDE-9476-4F4A-8C6E-BA112FEF9A9D}" srcOrd="3" destOrd="0" parTransId="{562028EB-27C3-4F74-8A8F-AD68A167ABDA}" sibTransId="{A74116E6-299D-413A-8EA2-122549AFA99A}"/>
    <dgm:cxn modelId="{A7A64F79-3777-4C11-8AD8-7F1285B93CD9}" srcId="{618F6A07-63DA-4CE5-97C1-CDDB0FEB17F0}" destId="{2CDEC9C2-08C0-4893-99B2-FCA78C3F546F}" srcOrd="1" destOrd="0" parTransId="{4DC42279-4823-49C2-BDF1-9EB627E1A70C}" sibTransId="{3AF1A0A0-7F75-4DB2-AAF0-CE381D34FE7F}"/>
    <dgm:cxn modelId="{00231E81-A78E-498A-AC17-87CE014DBF5F}" type="presOf" srcId="{562028EB-27C3-4F74-8A8F-AD68A167ABDA}" destId="{F2002744-16F7-47E4-8B1C-F640224D1811}" srcOrd="0" destOrd="0" presId="urn:microsoft.com/office/officeart/2005/8/layout/orgChart1"/>
    <dgm:cxn modelId="{88AEA285-019A-40E5-87BA-626A3EC24286}" type="presOf" srcId="{E8A8CF3B-985E-42A1-9B23-1572BD009CF7}" destId="{5443257E-CDA8-43F9-9754-D0D32B74DF70}" srcOrd="0" destOrd="0" presId="urn:microsoft.com/office/officeart/2005/8/layout/orgChart1"/>
    <dgm:cxn modelId="{C6EE2299-265A-4AA6-8816-118EC0A9D58E}" type="presOf" srcId="{2CDEC9C2-08C0-4893-99B2-FCA78C3F546F}" destId="{65AF3AA9-000D-4C8C-8F92-E33A26EF32E3}" srcOrd="0" destOrd="0" presId="urn:microsoft.com/office/officeart/2005/8/layout/orgChart1"/>
    <dgm:cxn modelId="{41A827A1-5ED2-4381-82D4-AA5FA2A10F3E}" type="presOf" srcId="{CE4AEBDE-9476-4F4A-8C6E-BA112FEF9A9D}" destId="{2C074CBA-FDFF-457A-8581-FF90374DDA57}" srcOrd="0" destOrd="0" presId="urn:microsoft.com/office/officeart/2005/8/layout/orgChart1"/>
    <dgm:cxn modelId="{CDC1F2A5-FFB5-493C-ACD6-EEED07852BCA}" type="presOf" srcId="{298A7AB5-1E7D-4059-BF70-AC0AE5EF0CEF}" destId="{728E5307-5435-4358-94F4-703949C554AF}" srcOrd="0" destOrd="0" presId="urn:microsoft.com/office/officeart/2005/8/layout/orgChart1"/>
    <dgm:cxn modelId="{86CBF6AE-8C93-4733-8847-F4832C4D55A1}" type="presOf" srcId="{91A10840-ED36-4576-99C8-CED07467C3DB}" destId="{A49962D4-A03B-4ECC-A71B-976B1870315D}" srcOrd="0" destOrd="0" presId="urn:microsoft.com/office/officeart/2005/8/layout/orgChart1"/>
    <dgm:cxn modelId="{743D98B7-FABF-4C95-8C2E-6696265E3B96}" type="presOf" srcId="{91A10840-ED36-4576-99C8-CED07467C3DB}" destId="{941077D0-8A94-40FC-A667-31B0A9ECAE22}" srcOrd="1" destOrd="0" presId="urn:microsoft.com/office/officeart/2005/8/layout/orgChart1"/>
    <dgm:cxn modelId="{D667F4BC-6776-4CB8-A0A4-7B993DA5C0D4}" type="presOf" srcId="{CE4AEBDE-9476-4F4A-8C6E-BA112FEF9A9D}" destId="{1CCF4437-6059-41A7-A0FD-5CE0DE609A66}" srcOrd="1" destOrd="0" presId="urn:microsoft.com/office/officeart/2005/8/layout/orgChart1"/>
    <dgm:cxn modelId="{683CF4CE-62B8-4062-9DBC-31B77414C968}" srcId="{298A7AB5-1E7D-4059-BF70-AC0AE5EF0CEF}" destId="{618F6A07-63DA-4CE5-97C1-CDDB0FEB17F0}" srcOrd="0" destOrd="0" parTransId="{725693EB-745D-4BFF-B060-9A6611F75066}" sibTransId="{F8AB5EE2-74EB-488D-B684-8536746C0E15}"/>
    <dgm:cxn modelId="{32FE95CF-1797-45EF-8736-82B71EF333C6}" type="presOf" srcId="{5F0E888F-153E-4A6C-8E4E-9A8C07754F88}" destId="{6CA5459B-C807-499B-A20F-4DA1B47C8FFB}" srcOrd="0" destOrd="0" presId="urn:microsoft.com/office/officeart/2005/8/layout/orgChart1"/>
    <dgm:cxn modelId="{E4834DD4-7F8E-47FB-BD81-6D62EF504775}" type="presOf" srcId="{618F6A07-63DA-4CE5-97C1-CDDB0FEB17F0}" destId="{9A220AD3-06AA-4CF9-82D0-4284316AEB91}" srcOrd="0" destOrd="0" presId="urn:microsoft.com/office/officeart/2005/8/layout/orgChart1"/>
    <dgm:cxn modelId="{8FB0EDDC-4DCC-4711-A605-B6460A0BF00E}" type="presOf" srcId="{2CDEC9C2-08C0-4893-99B2-FCA78C3F546F}" destId="{54D4981D-C365-449C-B182-5DF157A15E35}" srcOrd="1" destOrd="0" presId="urn:microsoft.com/office/officeart/2005/8/layout/orgChart1"/>
    <dgm:cxn modelId="{10D857DE-DEA3-457F-9EBF-71CDA6E077BE}" type="presOf" srcId="{4DC42279-4823-49C2-BDF1-9EB627E1A70C}" destId="{CE663B02-9BC1-416A-BFED-E17C88656453}" srcOrd="0" destOrd="0" presId="urn:microsoft.com/office/officeart/2005/8/layout/orgChart1"/>
    <dgm:cxn modelId="{D515C9E6-F0DC-405A-8D69-66691AB3F3AA}" srcId="{618F6A07-63DA-4CE5-97C1-CDDB0FEB17F0}" destId="{046DB160-7822-43B8-A464-242343F5503F}" srcOrd="2" destOrd="0" parTransId="{E8A8CF3B-985E-42A1-9B23-1572BD009CF7}" sibTransId="{7DB300B4-5F5E-4745-BBC5-5F5D1156FB27}"/>
    <dgm:cxn modelId="{2D7D10F2-B5B0-44EF-BBC4-F797D667F99C}" type="presOf" srcId="{046DB160-7822-43B8-A464-242343F5503F}" destId="{224DD9C3-A8DF-431B-B9CD-CD4B630F31F1}" srcOrd="1" destOrd="0" presId="urn:microsoft.com/office/officeart/2005/8/layout/orgChart1"/>
    <dgm:cxn modelId="{17782DFF-3ACB-4B0E-A4D9-C0174950F7EE}" srcId="{618F6A07-63DA-4CE5-97C1-CDDB0FEB17F0}" destId="{91A10840-ED36-4576-99C8-CED07467C3DB}" srcOrd="0" destOrd="0" parTransId="{5F0E888F-153E-4A6C-8E4E-9A8C07754F88}" sibTransId="{20A267D6-74A1-4A20-809A-B20ACF18DF4B}"/>
    <dgm:cxn modelId="{B537E9AD-6636-4F91-9D1C-950909370EA1}" type="presParOf" srcId="{728E5307-5435-4358-94F4-703949C554AF}" destId="{19EF9656-2F29-477E-90C2-51DD2FE4975F}" srcOrd="0" destOrd="0" presId="urn:microsoft.com/office/officeart/2005/8/layout/orgChart1"/>
    <dgm:cxn modelId="{E12AC577-2178-41E8-B25C-9D6F02D05A03}" type="presParOf" srcId="{19EF9656-2F29-477E-90C2-51DD2FE4975F}" destId="{CC1C85AD-8EFE-4DDD-AB4B-E7055B7E215B}" srcOrd="0" destOrd="0" presId="urn:microsoft.com/office/officeart/2005/8/layout/orgChart1"/>
    <dgm:cxn modelId="{F73CFF57-ADC7-4796-AEFA-B86048F46E3A}" type="presParOf" srcId="{CC1C85AD-8EFE-4DDD-AB4B-E7055B7E215B}" destId="{9A220AD3-06AA-4CF9-82D0-4284316AEB91}" srcOrd="0" destOrd="0" presId="urn:microsoft.com/office/officeart/2005/8/layout/orgChart1"/>
    <dgm:cxn modelId="{6149BA8E-7D04-4B50-88BB-65E80A631D24}" type="presParOf" srcId="{CC1C85AD-8EFE-4DDD-AB4B-E7055B7E215B}" destId="{1A1A6F28-BBC8-4EEB-9F9F-4A179BF1FE78}" srcOrd="1" destOrd="0" presId="urn:microsoft.com/office/officeart/2005/8/layout/orgChart1"/>
    <dgm:cxn modelId="{B8346863-05A1-461A-9F79-DF7356599AEF}" type="presParOf" srcId="{19EF9656-2F29-477E-90C2-51DD2FE4975F}" destId="{3C7E2F39-FF80-4309-95BD-3E1E359C3D25}" srcOrd="1" destOrd="0" presId="urn:microsoft.com/office/officeart/2005/8/layout/orgChart1"/>
    <dgm:cxn modelId="{AA32352B-82A9-45FD-90B8-5999D7A07820}" type="presParOf" srcId="{3C7E2F39-FF80-4309-95BD-3E1E359C3D25}" destId="{6CA5459B-C807-499B-A20F-4DA1B47C8FFB}" srcOrd="0" destOrd="0" presId="urn:microsoft.com/office/officeart/2005/8/layout/orgChart1"/>
    <dgm:cxn modelId="{FA55FE8B-F823-4273-A50C-17F2854568A5}" type="presParOf" srcId="{3C7E2F39-FF80-4309-95BD-3E1E359C3D25}" destId="{83D2E0B5-B2A6-437E-A25D-49846CDCA9D1}" srcOrd="1" destOrd="0" presId="urn:microsoft.com/office/officeart/2005/8/layout/orgChart1"/>
    <dgm:cxn modelId="{A90F3023-DBC9-4F45-BF64-8FF7DDC88EFA}" type="presParOf" srcId="{83D2E0B5-B2A6-437E-A25D-49846CDCA9D1}" destId="{E3ABB867-3692-4157-A5BD-7BC7F6C44C58}" srcOrd="0" destOrd="0" presId="urn:microsoft.com/office/officeart/2005/8/layout/orgChart1"/>
    <dgm:cxn modelId="{3DBAEEAA-2AF4-44CB-A0C0-5994A0AAF972}" type="presParOf" srcId="{E3ABB867-3692-4157-A5BD-7BC7F6C44C58}" destId="{A49962D4-A03B-4ECC-A71B-976B1870315D}" srcOrd="0" destOrd="0" presId="urn:microsoft.com/office/officeart/2005/8/layout/orgChart1"/>
    <dgm:cxn modelId="{F2DD0E92-D477-4CA1-AD09-8481C3FBC083}" type="presParOf" srcId="{E3ABB867-3692-4157-A5BD-7BC7F6C44C58}" destId="{941077D0-8A94-40FC-A667-31B0A9ECAE22}" srcOrd="1" destOrd="0" presId="urn:microsoft.com/office/officeart/2005/8/layout/orgChart1"/>
    <dgm:cxn modelId="{74C066DC-3A64-43EE-94EB-2C1780378DAB}" type="presParOf" srcId="{83D2E0B5-B2A6-437E-A25D-49846CDCA9D1}" destId="{E07B0F80-F2DA-4055-AFA2-1DF50B42505F}" srcOrd="1" destOrd="0" presId="urn:microsoft.com/office/officeart/2005/8/layout/orgChart1"/>
    <dgm:cxn modelId="{E47D3900-4C63-4410-B05C-F694FC7F21A7}" type="presParOf" srcId="{83D2E0B5-B2A6-437E-A25D-49846CDCA9D1}" destId="{8BC75FC7-D8FB-46AE-9B46-CEC9463188E6}" srcOrd="2" destOrd="0" presId="urn:microsoft.com/office/officeart/2005/8/layout/orgChart1"/>
    <dgm:cxn modelId="{7C5527CB-ECC3-4767-B028-E1509000AA38}" type="presParOf" srcId="{3C7E2F39-FF80-4309-95BD-3E1E359C3D25}" destId="{CE663B02-9BC1-416A-BFED-E17C88656453}" srcOrd="2" destOrd="0" presId="urn:microsoft.com/office/officeart/2005/8/layout/orgChart1"/>
    <dgm:cxn modelId="{58955E67-0515-4906-A7D8-2D96F848ECC2}" type="presParOf" srcId="{3C7E2F39-FF80-4309-95BD-3E1E359C3D25}" destId="{5788807D-C84A-4FF6-AA23-59D0B261C72D}" srcOrd="3" destOrd="0" presId="urn:microsoft.com/office/officeart/2005/8/layout/orgChart1"/>
    <dgm:cxn modelId="{5124A3F8-2EE9-4528-8313-BB4808F7CA15}" type="presParOf" srcId="{5788807D-C84A-4FF6-AA23-59D0B261C72D}" destId="{68918731-BD74-4AAC-AC04-6F987AE0FAD0}" srcOrd="0" destOrd="0" presId="urn:microsoft.com/office/officeart/2005/8/layout/orgChart1"/>
    <dgm:cxn modelId="{9B076754-EEAD-4B21-AE18-5C024E698931}" type="presParOf" srcId="{68918731-BD74-4AAC-AC04-6F987AE0FAD0}" destId="{65AF3AA9-000D-4C8C-8F92-E33A26EF32E3}" srcOrd="0" destOrd="0" presId="urn:microsoft.com/office/officeart/2005/8/layout/orgChart1"/>
    <dgm:cxn modelId="{BB5C66DE-CE31-4A63-B322-9070B2E58208}" type="presParOf" srcId="{68918731-BD74-4AAC-AC04-6F987AE0FAD0}" destId="{54D4981D-C365-449C-B182-5DF157A15E35}" srcOrd="1" destOrd="0" presId="urn:microsoft.com/office/officeart/2005/8/layout/orgChart1"/>
    <dgm:cxn modelId="{009774C5-B592-45F1-85C6-938D31960D07}" type="presParOf" srcId="{5788807D-C84A-4FF6-AA23-59D0B261C72D}" destId="{E89F5E06-D254-4C66-8A9A-39D2139F6ED6}" srcOrd="1" destOrd="0" presId="urn:microsoft.com/office/officeart/2005/8/layout/orgChart1"/>
    <dgm:cxn modelId="{9DA13513-3F19-4F9C-9521-77B2C5DD7CAB}" type="presParOf" srcId="{5788807D-C84A-4FF6-AA23-59D0B261C72D}" destId="{2F22A1AF-2626-4738-B6C0-BED93B9C89AB}" srcOrd="2" destOrd="0" presId="urn:microsoft.com/office/officeart/2005/8/layout/orgChart1"/>
    <dgm:cxn modelId="{7001BC55-5209-44C6-8653-1748CE0A416E}" type="presParOf" srcId="{3C7E2F39-FF80-4309-95BD-3E1E359C3D25}" destId="{5443257E-CDA8-43F9-9754-D0D32B74DF70}" srcOrd="4" destOrd="0" presId="urn:microsoft.com/office/officeart/2005/8/layout/orgChart1"/>
    <dgm:cxn modelId="{9A664796-0560-42EF-8CC4-E0128FCE856A}" type="presParOf" srcId="{3C7E2F39-FF80-4309-95BD-3E1E359C3D25}" destId="{7909AA73-95E9-42FC-B06A-42D9F8E9D781}" srcOrd="5" destOrd="0" presId="urn:microsoft.com/office/officeart/2005/8/layout/orgChart1"/>
    <dgm:cxn modelId="{632E2FFA-0F58-4628-8B4A-76AE9E87CBCC}" type="presParOf" srcId="{7909AA73-95E9-42FC-B06A-42D9F8E9D781}" destId="{33054FC6-F262-4BCF-8727-13F2ED265E70}" srcOrd="0" destOrd="0" presId="urn:microsoft.com/office/officeart/2005/8/layout/orgChart1"/>
    <dgm:cxn modelId="{5850F7E6-CFE3-4726-AE52-2B560B00F883}" type="presParOf" srcId="{33054FC6-F262-4BCF-8727-13F2ED265E70}" destId="{2593CB83-63B9-4EF1-A41E-4EE50A99A61A}" srcOrd="0" destOrd="0" presId="urn:microsoft.com/office/officeart/2005/8/layout/orgChart1"/>
    <dgm:cxn modelId="{5868FC9D-53F3-45D8-95DD-FEB17A72AF19}" type="presParOf" srcId="{33054FC6-F262-4BCF-8727-13F2ED265E70}" destId="{224DD9C3-A8DF-431B-B9CD-CD4B630F31F1}" srcOrd="1" destOrd="0" presId="urn:microsoft.com/office/officeart/2005/8/layout/orgChart1"/>
    <dgm:cxn modelId="{1A6F8DF2-F54E-43BA-9715-CD793C7E192C}" type="presParOf" srcId="{7909AA73-95E9-42FC-B06A-42D9F8E9D781}" destId="{CB71C502-E5EB-4570-B678-8AE1D71DCBE4}" srcOrd="1" destOrd="0" presId="urn:microsoft.com/office/officeart/2005/8/layout/orgChart1"/>
    <dgm:cxn modelId="{EB5D26FE-B101-43AA-86C3-E7640AD83659}" type="presParOf" srcId="{7909AA73-95E9-42FC-B06A-42D9F8E9D781}" destId="{B58F4AE3-9BBA-4758-848E-53D2D5F0A66C}" srcOrd="2" destOrd="0" presId="urn:microsoft.com/office/officeart/2005/8/layout/orgChart1"/>
    <dgm:cxn modelId="{C521BE3E-5CFD-4A12-A1D6-930E0C0028F8}" type="presParOf" srcId="{3C7E2F39-FF80-4309-95BD-3E1E359C3D25}" destId="{F2002744-16F7-47E4-8B1C-F640224D1811}" srcOrd="6" destOrd="0" presId="urn:microsoft.com/office/officeart/2005/8/layout/orgChart1"/>
    <dgm:cxn modelId="{7DD9C40C-3B68-41CA-8E37-4DC431F7E4B0}" type="presParOf" srcId="{3C7E2F39-FF80-4309-95BD-3E1E359C3D25}" destId="{9C0431CC-EFE7-47C3-9694-4F6A9990B8E6}" srcOrd="7" destOrd="0" presId="urn:microsoft.com/office/officeart/2005/8/layout/orgChart1"/>
    <dgm:cxn modelId="{204F6FB5-0EE4-4EC8-BEC6-B0938661EA64}" type="presParOf" srcId="{9C0431CC-EFE7-47C3-9694-4F6A9990B8E6}" destId="{5AAEEBDF-FDB9-4B99-B5EA-E8B4B2E0A1D7}" srcOrd="0" destOrd="0" presId="urn:microsoft.com/office/officeart/2005/8/layout/orgChart1"/>
    <dgm:cxn modelId="{4B7CE154-22F5-4620-AB0A-5E7054E87CD1}" type="presParOf" srcId="{5AAEEBDF-FDB9-4B99-B5EA-E8B4B2E0A1D7}" destId="{2C074CBA-FDFF-457A-8581-FF90374DDA57}" srcOrd="0" destOrd="0" presId="urn:microsoft.com/office/officeart/2005/8/layout/orgChart1"/>
    <dgm:cxn modelId="{7C7A9163-5D3A-416E-8857-AAD83929E1C4}" type="presParOf" srcId="{5AAEEBDF-FDB9-4B99-B5EA-E8B4B2E0A1D7}" destId="{1CCF4437-6059-41A7-A0FD-5CE0DE609A66}" srcOrd="1" destOrd="0" presId="urn:microsoft.com/office/officeart/2005/8/layout/orgChart1"/>
    <dgm:cxn modelId="{04BC3DD3-7C64-40B3-9D54-4F8040943A41}" type="presParOf" srcId="{9C0431CC-EFE7-47C3-9694-4F6A9990B8E6}" destId="{96E098D3-536D-4A00-BA4A-930A271531E3}" srcOrd="1" destOrd="0" presId="urn:microsoft.com/office/officeart/2005/8/layout/orgChart1"/>
    <dgm:cxn modelId="{6FBBAD34-DDA3-49FE-A432-427D61F92D74}" type="presParOf" srcId="{9C0431CC-EFE7-47C3-9694-4F6A9990B8E6}" destId="{9325A641-C9D1-46B2-8C16-441F0666649A}" srcOrd="2" destOrd="0" presId="urn:microsoft.com/office/officeart/2005/8/layout/orgChart1"/>
    <dgm:cxn modelId="{75B0869C-DE27-481B-A3E9-5EF271EB6797}" type="presParOf" srcId="{19EF9656-2F29-477E-90C2-51DD2FE4975F}" destId="{154F6279-F5FA-4724-AB44-6E263F1D3DAA}"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98A7AB5-1E7D-4059-BF70-AC0AE5EF0CEF}"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618F6A07-63DA-4CE5-97C1-CDDB0FEB17F0}">
      <dgm:prSet phldrT="[Text]" custT="1"/>
      <dgm:spPr/>
      <dgm:t>
        <a:bodyPr/>
        <a:lstStyle/>
        <a:p>
          <a:r>
            <a:rPr lang="en-GB" sz="2800" dirty="0"/>
            <a:t>External Financing</a:t>
          </a:r>
        </a:p>
      </dgm:t>
    </dgm:pt>
    <dgm:pt modelId="{725693EB-745D-4BFF-B060-9A6611F75066}" type="parTrans" cxnId="{683CF4CE-62B8-4062-9DBC-31B77414C968}">
      <dgm:prSet/>
      <dgm:spPr/>
      <dgm:t>
        <a:bodyPr/>
        <a:lstStyle/>
        <a:p>
          <a:endParaRPr lang="en-GB" sz="1400"/>
        </a:p>
      </dgm:t>
    </dgm:pt>
    <dgm:pt modelId="{F8AB5EE2-74EB-488D-B684-8536746C0E15}" type="sibTrans" cxnId="{683CF4CE-62B8-4062-9DBC-31B77414C968}">
      <dgm:prSet/>
      <dgm:spPr/>
      <dgm:t>
        <a:bodyPr/>
        <a:lstStyle/>
        <a:p>
          <a:endParaRPr lang="en-GB" sz="1400"/>
        </a:p>
      </dgm:t>
    </dgm:pt>
    <dgm:pt modelId="{91A10840-ED36-4576-99C8-CED07467C3DB}">
      <dgm:prSet phldrT="[Text]" custT="1"/>
      <dgm:spPr/>
      <dgm:t>
        <a:bodyPr/>
        <a:lstStyle/>
        <a:p>
          <a:r>
            <a:rPr lang="en-GB" sz="2800" dirty="0"/>
            <a:t>Bank Overdraft</a:t>
          </a:r>
        </a:p>
      </dgm:t>
    </dgm:pt>
    <dgm:pt modelId="{5F0E888F-153E-4A6C-8E4E-9A8C07754F88}" type="parTrans" cxnId="{17782DFF-3ACB-4B0E-A4D9-C0174950F7EE}">
      <dgm:prSet/>
      <dgm:spPr/>
      <dgm:t>
        <a:bodyPr/>
        <a:lstStyle/>
        <a:p>
          <a:endParaRPr lang="en-GB" sz="1400"/>
        </a:p>
      </dgm:t>
    </dgm:pt>
    <dgm:pt modelId="{20A267D6-74A1-4A20-809A-B20ACF18DF4B}" type="sibTrans" cxnId="{17782DFF-3ACB-4B0E-A4D9-C0174950F7EE}">
      <dgm:prSet/>
      <dgm:spPr/>
      <dgm:t>
        <a:bodyPr/>
        <a:lstStyle/>
        <a:p>
          <a:endParaRPr lang="en-GB" sz="1400"/>
        </a:p>
      </dgm:t>
    </dgm:pt>
    <dgm:pt modelId="{2CDEC9C2-08C0-4893-99B2-FCA78C3F546F}">
      <dgm:prSet phldrT="[Text]" custT="1"/>
      <dgm:spPr/>
      <dgm:t>
        <a:bodyPr/>
        <a:lstStyle/>
        <a:p>
          <a:r>
            <a:rPr lang="en-GB" sz="2800" dirty="0"/>
            <a:t>Loan</a:t>
          </a:r>
        </a:p>
      </dgm:t>
    </dgm:pt>
    <dgm:pt modelId="{4DC42279-4823-49C2-BDF1-9EB627E1A70C}" type="parTrans" cxnId="{A7A64F79-3777-4C11-8AD8-7F1285B93CD9}">
      <dgm:prSet/>
      <dgm:spPr/>
      <dgm:t>
        <a:bodyPr/>
        <a:lstStyle/>
        <a:p>
          <a:endParaRPr lang="en-GB" sz="1400"/>
        </a:p>
      </dgm:t>
    </dgm:pt>
    <dgm:pt modelId="{3AF1A0A0-7F75-4DB2-AAF0-CE381D34FE7F}" type="sibTrans" cxnId="{A7A64F79-3777-4C11-8AD8-7F1285B93CD9}">
      <dgm:prSet/>
      <dgm:spPr/>
      <dgm:t>
        <a:bodyPr/>
        <a:lstStyle/>
        <a:p>
          <a:endParaRPr lang="en-GB" sz="1400"/>
        </a:p>
      </dgm:t>
    </dgm:pt>
    <dgm:pt modelId="{046DB160-7822-43B8-A464-242343F5503F}">
      <dgm:prSet phldrT="[Text]" custT="1"/>
      <dgm:spPr/>
      <dgm:t>
        <a:bodyPr/>
        <a:lstStyle/>
        <a:p>
          <a:r>
            <a:rPr lang="en-GB" sz="2800" dirty="0"/>
            <a:t>Bonds</a:t>
          </a:r>
        </a:p>
      </dgm:t>
    </dgm:pt>
    <dgm:pt modelId="{E8A8CF3B-985E-42A1-9B23-1572BD009CF7}" type="parTrans" cxnId="{D515C9E6-F0DC-405A-8D69-66691AB3F3AA}">
      <dgm:prSet/>
      <dgm:spPr/>
      <dgm:t>
        <a:bodyPr/>
        <a:lstStyle/>
        <a:p>
          <a:endParaRPr lang="en-GB" sz="1400"/>
        </a:p>
      </dgm:t>
    </dgm:pt>
    <dgm:pt modelId="{7DB300B4-5F5E-4745-BBC5-5F5D1156FB27}" type="sibTrans" cxnId="{D515C9E6-F0DC-405A-8D69-66691AB3F3AA}">
      <dgm:prSet/>
      <dgm:spPr/>
      <dgm:t>
        <a:bodyPr/>
        <a:lstStyle/>
        <a:p>
          <a:endParaRPr lang="en-GB" sz="1400"/>
        </a:p>
      </dgm:t>
    </dgm:pt>
    <dgm:pt modelId="{6817039C-5E47-490E-A61B-6BDD6F723439}">
      <dgm:prSet phldrT="[Text]" custT="1"/>
      <dgm:spPr/>
      <dgm:t>
        <a:bodyPr/>
        <a:lstStyle/>
        <a:p>
          <a:r>
            <a:rPr lang="en-GB" sz="2800" dirty="0"/>
            <a:t>Stock</a:t>
          </a:r>
        </a:p>
      </dgm:t>
    </dgm:pt>
    <dgm:pt modelId="{4D82167F-CE4A-46FE-B5B7-A580BB4B0CED}" type="parTrans" cxnId="{ABE607EE-9AE4-4026-A4A6-37DBDC139F2B}">
      <dgm:prSet/>
      <dgm:spPr/>
      <dgm:t>
        <a:bodyPr/>
        <a:lstStyle/>
        <a:p>
          <a:endParaRPr lang="en-GB" sz="1400"/>
        </a:p>
      </dgm:t>
    </dgm:pt>
    <dgm:pt modelId="{2DE04882-11EE-4D17-A83C-74423D8A11D9}" type="sibTrans" cxnId="{ABE607EE-9AE4-4026-A4A6-37DBDC139F2B}">
      <dgm:prSet/>
      <dgm:spPr/>
      <dgm:t>
        <a:bodyPr/>
        <a:lstStyle/>
        <a:p>
          <a:endParaRPr lang="en-GB" sz="1400"/>
        </a:p>
      </dgm:t>
    </dgm:pt>
    <dgm:pt modelId="{ED44055B-5115-4597-9525-4BD3652121C6}">
      <dgm:prSet phldrT="[Text]" custT="1"/>
      <dgm:spPr/>
      <dgm:t>
        <a:bodyPr/>
        <a:lstStyle/>
        <a:p>
          <a:r>
            <a:rPr lang="en-GB" sz="2800" dirty="0"/>
            <a:t>Venture Capital</a:t>
          </a:r>
        </a:p>
      </dgm:t>
    </dgm:pt>
    <dgm:pt modelId="{4F82008F-7C3F-4C73-8075-094441730C6E}" type="parTrans" cxnId="{E9ED0091-7612-47E2-B93F-559417F3CF95}">
      <dgm:prSet/>
      <dgm:spPr/>
      <dgm:t>
        <a:bodyPr/>
        <a:lstStyle/>
        <a:p>
          <a:endParaRPr lang="en-GB" sz="1400"/>
        </a:p>
      </dgm:t>
    </dgm:pt>
    <dgm:pt modelId="{8C99C3B2-9B8A-463F-87C6-14330CA64D73}" type="sibTrans" cxnId="{E9ED0091-7612-47E2-B93F-559417F3CF95}">
      <dgm:prSet/>
      <dgm:spPr/>
      <dgm:t>
        <a:bodyPr/>
        <a:lstStyle/>
        <a:p>
          <a:endParaRPr lang="en-GB" sz="1400"/>
        </a:p>
      </dgm:t>
    </dgm:pt>
    <dgm:pt modelId="{830320A4-7353-41EC-BE79-86576C543DA3}">
      <dgm:prSet phldrT="[Text]" custT="1"/>
      <dgm:spPr/>
      <dgm:t>
        <a:bodyPr/>
        <a:lstStyle/>
        <a:p>
          <a:r>
            <a:rPr lang="en-GB" sz="2800" dirty="0"/>
            <a:t>Grant</a:t>
          </a:r>
        </a:p>
      </dgm:t>
    </dgm:pt>
    <dgm:pt modelId="{3AE0569E-F6F0-4E3E-9915-A90F2C4F9258}" type="parTrans" cxnId="{4881684A-47DD-4447-B59F-2701F7EAEB84}">
      <dgm:prSet/>
      <dgm:spPr/>
      <dgm:t>
        <a:bodyPr/>
        <a:lstStyle/>
        <a:p>
          <a:endParaRPr lang="en-GB"/>
        </a:p>
      </dgm:t>
    </dgm:pt>
    <dgm:pt modelId="{435BF9DF-618C-4256-A0EC-6A4D670711D4}" type="sibTrans" cxnId="{4881684A-47DD-4447-B59F-2701F7EAEB84}">
      <dgm:prSet/>
      <dgm:spPr/>
      <dgm:t>
        <a:bodyPr/>
        <a:lstStyle/>
        <a:p>
          <a:endParaRPr lang="en-GB"/>
        </a:p>
      </dgm:t>
    </dgm:pt>
    <dgm:pt modelId="{728E5307-5435-4358-94F4-703949C554AF}" type="pres">
      <dgm:prSet presAssocID="{298A7AB5-1E7D-4059-BF70-AC0AE5EF0CEF}" presName="hierChild1" presStyleCnt="0">
        <dgm:presLayoutVars>
          <dgm:orgChart val="1"/>
          <dgm:chPref val="1"/>
          <dgm:dir/>
          <dgm:animOne val="branch"/>
          <dgm:animLvl val="lvl"/>
          <dgm:resizeHandles/>
        </dgm:presLayoutVars>
      </dgm:prSet>
      <dgm:spPr/>
    </dgm:pt>
    <dgm:pt modelId="{19EF9656-2F29-477E-90C2-51DD2FE4975F}" type="pres">
      <dgm:prSet presAssocID="{618F6A07-63DA-4CE5-97C1-CDDB0FEB17F0}" presName="hierRoot1" presStyleCnt="0">
        <dgm:presLayoutVars>
          <dgm:hierBranch val="init"/>
        </dgm:presLayoutVars>
      </dgm:prSet>
      <dgm:spPr/>
    </dgm:pt>
    <dgm:pt modelId="{CC1C85AD-8EFE-4DDD-AB4B-E7055B7E215B}" type="pres">
      <dgm:prSet presAssocID="{618F6A07-63DA-4CE5-97C1-CDDB0FEB17F0}" presName="rootComposite1" presStyleCnt="0"/>
      <dgm:spPr/>
    </dgm:pt>
    <dgm:pt modelId="{9A220AD3-06AA-4CF9-82D0-4284316AEB91}" type="pres">
      <dgm:prSet presAssocID="{618F6A07-63DA-4CE5-97C1-CDDB0FEB17F0}" presName="rootText1" presStyleLbl="node0" presStyleIdx="0" presStyleCnt="1" custScaleX="117274" custScaleY="132231">
        <dgm:presLayoutVars>
          <dgm:chPref val="3"/>
        </dgm:presLayoutVars>
      </dgm:prSet>
      <dgm:spPr/>
    </dgm:pt>
    <dgm:pt modelId="{1A1A6F28-BBC8-4EEB-9F9F-4A179BF1FE78}" type="pres">
      <dgm:prSet presAssocID="{618F6A07-63DA-4CE5-97C1-CDDB0FEB17F0}" presName="rootConnector1" presStyleLbl="node1" presStyleIdx="0" presStyleCnt="0"/>
      <dgm:spPr/>
    </dgm:pt>
    <dgm:pt modelId="{3C7E2F39-FF80-4309-95BD-3E1E359C3D25}" type="pres">
      <dgm:prSet presAssocID="{618F6A07-63DA-4CE5-97C1-CDDB0FEB17F0}" presName="hierChild2" presStyleCnt="0"/>
      <dgm:spPr/>
    </dgm:pt>
    <dgm:pt modelId="{6CA5459B-C807-499B-A20F-4DA1B47C8FFB}" type="pres">
      <dgm:prSet presAssocID="{5F0E888F-153E-4A6C-8E4E-9A8C07754F88}" presName="Name37" presStyleLbl="parChTrans1D2" presStyleIdx="0" presStyleCnt="6"/>
      <dgm:spPr/>
    </dgm:pt>
    <dgm:pt modelId="{83D2E0B5-B2A6-437E-A25D-49846CDCA9D1}" type="pres">
      <dgm:prSet presAssocID="{91A10840-ED36-4576-99C8-CED07467C3DB}" presName="hierRoot2" presStyleCnt="0">
        <dgm:presLayoutVars>
          <dgm:hierBranch val="init"/>
        </dgm:presLayoutVars>
      </dgm:prSet>
      <dgm:spPr/>
    </dgm:pt>
    <dgm:pt modelId="{E3ABB867-3692-4157-A5BD-7BC7F6C44C58}" type="pres">
      <dgm:prSet presAssocID="{91A10840-ED36-4576-99C8-CED07467C3DB}" presName="rootComposite" presStyleCnt="0"/>
      <dgm:spPr/>
    </dgm:pt>
    <dgm:pt modelId="{A49962D4-A03B-4ECC-A71B-976B1870315D}" type="pres">
      <dgm:prSet presAssocID="{91A10840-ED36-4576-99C8-CED07467C3DB}" presName="rootText" presStyleLbl="node2" presStyleIdx="0" presStyleCnt="6">
        <dgm:presLayoutVars>
          <dgm:chPref val="3"/>
        </dgm:presLayoutVars>
      </dgm:prSet>
      <dgm:spPr/>
    </dgm:pt>
    <dgm:pt modelId="{941077D0-8A94-40FC-A667-31B0A9ECAE22}" type="pres">
      <dgm:prSet presAssocID="{91A10840-ED36-4576-99C8-CED07467C3DB}" presName="rootConnector" presStyleLbl="node2" presStyleIdx="0" presStyleCnt="6"/>
      <dgm:spPr/>
    </dgm:pt>
    <dgm:pt modelId="{E07B0F80-F2DA-4055-AFA2-1DF50B42505F}" type="pres">
      <dgm:prSet presAssocID="{91A10840-ED36-4576-99C8-CED07467C3DB}" presName="hierChild4" presStyleCnt="0"/>
      <dgm:spPr/>
    </dgm:pt>
    <dgm:pt modelId="{8BC75FC7-D8FB-46AE-9B46-CEC9463188E6}" type="pres">
      <dgm:prSet presAssocID="{91A10840-ED36-4576-99C8-CED07467C3DB}" presName="hierChild5" presStyleCnt="0"/>
      <dgm:spPr/>
    </dgm:pt>
    <dgm:pt modelId="{CE663B02-9BC1-416A-BFED-E17C88656453}" type="pres">
      <dgm:prSet presAssocID="{4DC42279-4823-49C2-BDF1-9EB627E1A70C}" presName="Name37" presStyleLbl="parChTrans1D2" presStyleIdx="1" presStyleCnt="6"/>
      <dgm:spPr/>
    </dgm:pt>
    <dgm:pt modelId="{5788807D-C84A-4FF6-AA23-59D0B261C72D}" type="pres">
      <dgm:prSet presAssocID="{2CDEC9C2-08C0-4893-99B2-FCA78C3F546F}" presName="hierRoot2" presStyleCnt="0">
        <dgm:presLayoutVars>
          <dgm:hierBranch val="init"/>
        </dgm:presLayoutVars>
      </dgm:prSet>
      <dgm:spPr/>
    </dgm:pt>
    <dgm:pt modelId="{68918731-BD74-4AAC-AC04-6F987AE0FAD0}" type="pres">
      <dgm:prSet presAssocID="{2CDEC9C2-08C0-4893-99B2-FCA78C3F546F}" presName="rootComposite" presStyleCnt="0"/>
      <dgm:spPr/>
    </dgm:pt>
    <dgm:pt modelId="{65AF3AA9-000D-4C8C-8F92-E33A26EF32E3}" type="pres">
      <dgm:prSet presAssocID="{2CDEC9C2-08C0-4893-99B2-FCA78C3F546F}" presName="rootText" presStyleLbl="node2" presStyleIdx="1" presStyleCnt="6">
        <dgm:presLayoutVars>
          <dgm:chPref val="3"/>
        </dgm:presLayoutVars>
      </dgm:prSet>
      <dgm:spPr/>
    </dgm:pt>
    <dgm:pt modelId="{54D4981D-C365-449C-B182-5DF157A15E35}" type="pres">
      <dgm:prSet presAssocID="{2CDEC9C2-08C0-4893-99B2-FCA78C3F546F}" presName="rootConnector" presStyleLbl="node2" presStyleIdx="1" presStyleCnt="6"/>
      <dgm:spPr/>
    </dgm:pt>
    <dgm:pt modelId="{E89F5E06-D254-4C66-8A9A-39D2139F6ED6}" type="pres">
      <dgm:prSet presAssocID="{2CDEC9C2-08C0-4893-99B2-FCA78C3F546F}" presName="hierChild4" presStyleCnt="0"/>
      <dgm:spPr/>
    </dgm:pt>
    <dgm:pt modelId="{2F22A1AF-2626-4738-B6C0-BED93B9C89AB}" type="pres">
      <dgm:prSet presAssocID="{2CDEC9C2-08C0-4893-99B2-FCA78C3F546F}" presName="hierChild5" presStyleCnt="0"/>
      <dgm:spPr/>
    </dgm:pt>
    <dgm:pt modelId="{5443257E-CDA8-43F9-9754-D0D32B74DF70}" type="pres">
      <dgm:prSet presAssocID="{E8A8CF3B-985E-42A1-9B23-1572BD009CF7}" presName="Name37" presStyleLbl="parChTrans1D2" presStyleIdx="2" presStyleCnt="6"/>
      <dgm:spPr/>
    </dgm:pt>
    <dgm:pt modelId="{7909AA73-95E9-42FC-B06A-42D9F8E9D781}" type="pres">
      <dgm:prSet presAssocID="{046DB160-7822-43B8-A464-242343F5503F}" presName="hierRoot2" presStyleCnt="0">
        <dgm:presLayoutVars>
          <dgm:hierBranch val="init"/>
        </dgm:presLayoutVars>
      </dgm:prSet>
      <dgm:spPr/>
    </dgm:pt>
    <dgm:pt modelId="{33054FC6-F262-4BCF-8727-13F2ED265E70}" type="pres">
      <dgm:prSet presAssocID="{046DB160-7822-43B8-A464-242343F5503F}" presName="rootComposite" presStyleCnt="0"/>
      <dgm:spPr/>
    </dgm:pt>
    <dgm:pt modelId="{2593CB83-63B9-4EF1-A41E-4EE50A99A61A}" type="pres">
      <dgm:prSet presAssocID="{046DB160-7822-43B8-A464-242343F5503F}" presName="rootText" presStyleLbl="node2" presStyleIdx="2" presStyleCnt="6">
        <dgm:presLayoutVars>
          <dgm:chPref val="3"/>
        </dgm:presLayoutVars>
      </dgm:prSet>
      <dgm:spPr/>
    </dgm:pt>
    <dgm:pt modelId="{224DD9C3-A8DF-431B-B9CD-CD4B630F31F1}" type="pres">
      <dgm:prSet presAssocID="{046DB160-7822-43B8-A464-242343F5503F}" presName="rootConnector" presStyleLbl="node2" presStyleIdx="2" presStyleCnt="6"/>
      <dgm:spPr/>
    </dgm:pt>
    <dgm:pt modelId="{CB71C502-E5EB-4570-B678-8AE1D71DCBE4}" type="pres">
      <dgm:prSet presAssocID="{046DB160-7822-43B8-A464-242343F5503F}" presName="hierChild4" presStyleCnt="0"/>
      <dgm:spPr/>
    </dgm:pt>
    <dgm:pt modelId="{B58F4AE3-9BBA-4758-848E-53D2D5F0A66C}" type="pres">
      <dgm:prSet presAssocID="{046DB160-7822-43B8-A464-242343F5503F}" presName="hierChild5" presStyleCnt="0"/>
      <dgm:spPr/>
    </dgm:pt>
    <dgm:pt modelId="{551E0D41-79CC-451B-B335-B8C4FF229A97}" type="pres">
      <dgm:prSet presAssocID="{4D82167F-CE4A-46FE-B5B7-A580BB4B0CED}" presName="Name37" presStyleLbl="parChTrans1D2" presStyleIdx="3" presStyleCnt="6"/>
      <dgm:spPr/>
    </dgm:pt>
    <dgm:pt modelId="{474A4C74-E0A5-4EBA-9E7B-EF37C2A4045B}" type="pres">
      <dgm:prSet presAssocID="{6817039C-5E47-490E-A61B-6BDD6F723439}" presName="hierRoot2" presStyleCnt="0">
        <dgm:presLayoutVars>
          <dgm:hierBranch val="init"/>
        </dgm:presLayoutVars>
      </dgm:prSet>
      <dgm:spPr/>
    </dgm:pt>
    <dgm:pt modelId="{18BCED7F-F379-40A5-9B22-78E3E4BEE172}" type="pres">
      <dgm:prSet presAssocID="{6817039C-5E47-490E-A61B-6BDD6F723439}" presName="rootComposite" presStyleCnt="0"/>
      <dgm:spPr/>
    </dgm:pt>
    <dgm:pt modelId="{40387910-A0BE-4F37-9CAC-84AC62794551}" type="pres">
      <dgm:prSet presAssocID="{6817039C-5E47-490E-A61B-6BDD6F723439}" presName="rootText" presStyleLbl="node2" presStyleIdx="3" presStyleCnt="6">
        <dgm:presLayoutVars>
          <dgm:chPref val="3"/>
        </dgm:presLayoutVars>
      </dgm:prSet>
      <dgm:spPr/>
    </dgm:pt>
    <dgm:pt modelId="{DE67CE66-1470-44B7-8356-267873608CD8}" type="pres">
      <dgm:prSet presAssocID="{6817039C-5E47-490E-A61B-6BDD6F723439}" presName="rootConnector" presStyleLbl="node2" presStyleIdx="3" presStyleCnt="6"/>
      <dgm:spPr/>
    </dgm:pt>
    <dgm:pt modelId="{6EE03D3D-C2C7-457B-A53B-A43287F9DC93}" type="pres">
      <dgm:prSet presAssocID="{6817039C-5E47-490E-A61B-6BDD6F723439}" presName="hierChild4" presStyleCnt="0"/>
      <dgm:spPr/>
    </dgm:pt>
    <dgm:pt modelId="{9381306F-07C9-4EE4-B5DA-342CF32A9D55}" type="pres">
      <dgm:prSet presAssocID="{6817039C-5E47-490E-A61B-6BDD6F723439}" presName="hierChild5" presStyleCnt="0"/>
      <dgm:spPr/>
    </dgm:pt>
    <dgm:pt modelId="{9F90DE6D-240B-4638-8845-89C20BF75456}" type="pres">
      <dgm:prSet presAssocID="{4F82008F-7C3F-4C73-8075-094441730C6E}" presName="Name37" presStyleLbl="parChTrans1D2" presStyleIdx="4" presStyleCnt="6"/>
      <dgm:spPr/>
    </dgm:pt>
    <dgm:pt modelId="{8EE50DFF-F8E8-45E1-9371-AF91A42FF7F4}" type="pres">
      <dgm:prSet presAssocID="{ED44055B-5115-4597-9525-4BD3652121C6}" presName="hierRoot2" presStyleCnt="0">
        <dgm:presLayoutVars>
          <dgm:hierBranch val="init"/>
        </dgm:presLayoutVars>
      </dgm:prSet>
      <dgm:spPr/>
    </dgm:pt>
    <dgm:pt modelId="{AB137D84-14CE-4CEF-B396-9344B9892A5A}" type="pres">
      <dgm:prSet presAssocID="{ED44055B-5115-4597-9525-4BD3652121C6}" presName="rootComposite" presStyleCnt="0"/>
      <dgm:spPr/>
    </dgm:pt>
    <dgm:pt modelId="{4D5239C8-072E-482D-A750-38C9979C1675}" type="pres">
      <dgm:prSet presAssocID="{ED44055B-5115-4597-9525-4BD3652121C6}" presName="rootText" presStyleLbl="node2" presStyleIdx="4" presStyleCnt="6">
        <dgm:presLayoutVars>
          <dgm:chPref val="3"/>
        </dgm:presLayoutVars>
      </dgm:prSet>
      <dgm:spPr/>
    </dgm:pt>
    <dgm:pt modelId="{1D0EDD94-E0EF-4EE3-9EC3-F9BA96BB0B2C}" type="pres">
      <dgm:prSet presAssocID="{ED44055B-5115-4597-9525-4BD3652121C6}" presName="rootConnector" presStyleLbl="node2" presStyleIdx="4" presStyleCnt="6"/>
      <dgm:spPr/>
    </dgm:pt>
    <dgm:pt modelId="{0B41B560-A1D3-4A6B-85F1-7C3AD319E5D4}" type="pres">
      <dgm:prSet presAssocID="{ED44055B-5115-4597-9525-4BD3652121C6}" presName="hierChild4" presStyleCnt="0"/>
      <dgm:spPr/>
    </dgm:pt>
    <dgm:pt modelId="{7C5EF9E6-0FC5-4E6B-83C0-70F28AB29E9A}" type="pres">
      <dgm:prSet presAssocID="{ED44055B-5115-4597-9525-4BD3652121C6}" presName="hierChild5" presStyleCnt="0"/>
      <dgm:spPr/>
    </dgm:pt>
    <dgm:pt modelId="{D9E99035-C65C-4A3B-9074-3D4215534445}" type="pres">
      <dgm:prSet presAssocID="{3AE0569E-F6F0-4E3E-9915-A90F2C4F9258}" presName="Name37" presStyleLbl="parChTrans1D2" presStyleIdx="5" presStyleCnt="6"/>
      <dgm:spPr/>
    </dgm:pt>
    <dgm:pt modelId="{D88B6346-D899-4B7D-8EEF-379C3A1116E3}" type="pres">
      <dgm:prSet presAssocID="{830320A4-7353-41EC-BE79-86576C543DA3}" presName="hierRoot2" presStyleCnt="0">
        <dgm:presLayoutVars>
          <dgm:hierBranch val="init"/>
        </dgm:presLayoutVars>
      </dgm:prSet>
      <dgm:spPr/>
    </dgm:pt>
    <dgm:pt modelId="{B1B0417D-B5FB-4FEC-BB01-F4753F516387}" type="pres">
      <dgm:prSet presAssocID="{830320A4-7353-41EC-BE79-86576C543DA3}" presName="rootComposite" presStyleCnt="0"/>
      <dgm:spPr/>
    </dgm:pt>
    <dgm:pt modelId="{F8762DD4-12F1-4BD5-8C34-9F9BB6A84C62}" type="pres">
      <dgm:prSet presAssocID="{830320A4-7353-41EC-BE79-86576C543DA3}" presName="rootText" presStyleLbl="node2" presStyleIdx="5" presStyleCnt="6">
        <dgm:presLayoutVars>
          <dgm:chPref val="3"/>
        </dgm:presLayoutVars>
      </dgm:prSet>
      <dgm:spPr/>
    </dgm:pt>
    <dgm:pt modelId="{C6990D6A-C25D-45D3-BCA3-EF53A0D879C1}" type="pres">
      <dgm:prSet presAssocID="{830320A4-7353-41EC-BE79-86576C543DA3}" presName="rootConnector" presStyleLbl="node2" presStyleIdx="5" presStyleCnt="6"/>
      <dgm:spPr/>
    </dgm:pt>
    <dgm:pt modelId="{B0B58C09-F8B7-4B00-BD6C-35C7C8191675}" type="pres">
      <dgm:prSet presAssocID="{830320A4-7353-41EC-BE79-86576C543DA3}" presName="hierChild4" presStyleCnt="0"/>
      <dgm:spPr/>
    </dgm:pt>
    <dgm:pt modelId="{4A64B9BE-5AEE-4CFE-BFBD-730EEEEE7E24}" type="pres">
      <dgm:prSet presAssocID="{830320A4-7353-41EC-BE79-86576C543DA3}" presName="hierChild5" presStyleCnt="0"/>
      <dgm:spPr/>
    </dgm:pt>
    <dgm:pt modelId="{154F6279-F5FA-4724-AB44-6E263F1D3DAA}" type="pres">
      <dgm:prSet presAssocID="{618F6A07-63DA-4CE5-97C1-CDDB0FEB17F0}" presName="hierChild3" presStyleCnt="0"/>
      <dgm:spPr/>
    </dgm:pt>
  </dgm:ptLst>
  <dgm:cxnLst>
    <dgm:cxn modelId="{8274E009-6D70-450A-A034-E1B280E14320}" type="presOf" srcId="{618F6A07-63DA-4CE5-97C1-CDDB0FEB17F0}" destId="{1A1A6F28-BBC8-4EEB-9F9F-4A179BF1FE78}" srcOrd="1" destOrd="0" presId="urn:microsoft.com/office/officeart/2005/8/layout/orgChart1"/>
    <dgm:cxn modelId="{E6BAE71C-9FD6-451F-B7C9-4447D7E4C25C}" type="presOf" srcId="{046DB160-7822-43B8-A464-242343F5503F}" destId="{2593CB83-63B9-4EF1-A41E-4EE50A99A61A}" srcOrd="0" destOrd="0" presId="urn:microsoft.com/office/officeart/2005/8/layout/orgChart1"/>
    <dgm:cxn modelId="{123DFE28-861F-430A-95EA-720523E1CDB3}" type="presOf" srcId="{ED44055B-5115-4597-9525-4BD3652121C6}" destId="{4D5239C8-072E-482D-A750-38C9979C1675}" srcOrd="0" destOrd="0" presId="urn:microsoft.com/office/officeart/2005/8/layout/orgChart1"/>
    <dgm:cxn modelId="{B4E87C2A-4B0C-4EC1-B0E4-701649DCFE39}" type="presOf" srcId="{4F82008F-7C3F-4C73-8075-094441730C6E}" destId="{9F90DE6D-240B-4638-8845-89C20BF75456}" srcOrd="0" destOrd="0" presId="urn:microsoft.com/office/officeart/2005/8/layout/orgChart1"/>
    <dgm:cxn modelId="{F04DAC5B-BE4B-4815-AE03-ADF15FD059DE}" type="presOf" srcId="{ED44055B-5115-4597-9525-4BD3652121C6}" destId="{1D0EDD94-E0EF-4EE3-9EC3-F9BA96BB0B2C}" srcOrd="1" destOrd="0" presId="urn:microsoft.com/office/officeart/2005/8/layout/orgChart1"/>
    <dgm:cxn modelId="{4881684A-47DD-4447-B59F-2701F7EAEB84}" srcId="{618F6A07-63DA-4CE5-97C1-CDDB0FEB17F0}" destId="{830320A4-7353-41EC-BE79-86576C543DA3}" srcOrd="5" destOrd="0" parTransId="{3AE0569E-F6F0-4E3E-9915-A90F2C4F9258}" sibTransId="{435BF9DF-618C-4256-A0EC-6A4D670711D4}"/>
    <dgm:cxn modelId="{4F28DF75-86E6-4B1E-8B0A-27B7FB3E4FA4}" type="presOf" srcId="{6817039C-5E47-490E-A61B-6BDD6F723439}" destId="{40387910-A0BE-4F37-9CAC-84AC62794551}" srcOrd="0" destOrd="0" presId="urn:microsoft.com/office/officeart/2005/8/layout/orgChart1"/>
    <dgm:cxn modelId="{8D0BA657-605E-4DA0-8600-1E6F23AE35FF}" type="presOf" srcId="{6817039C-5E47-490E-A61B-6BDD6F723439}" destId="{DE67CE66-1470-44B7-8356-267873608CD8}" srcOrd="1" destOrd="0" presId="urn:microsoft.com/office/officeart/2005/8/layout/orgChart1"/>
    <dgm:cxn modelId="{A7A64F79-3777-4C11-8AD8-7F1285B93CD9}" srcId="{618F6A07-63DA-4CE5-97C1-CDDB0FEB17F0}" destId="{2CDEC9C2-08C0-4893-99B2-FCA78C3F546F}" srcOrd="1" destOrd="0" parTransId="{4DC42279-4823-49C2-BDF1-9EB627E1A70C}" sibTransId="{3AF1A0A0-7F75-4DB2-AAF0-CE381D34FE7F}"/>
    <dgm:cxn modelId="{9C28F27A-CBFE-4E6D-BA1A-BE55BC5CD669}" type="presOf" srcId="{4D82167F-CE4A-46FE-B5B7-A580BB4B0CED}" destId="{551E0D41-79CC-451B-B335-B8C4FF229A97}" srcOrd="0" destOrd="0" presId="urn:microsoft.com/office/officeart/2005/8/layout/orgChart1"/>
    <dgm:cxn modelId="{88AEA285-019A-40E5-87BA-626A3EC24286}" type="presOf" srcId="{E8A8CF3B-985E-42A1-9B23-1572BD009CF7}" destId="{5443257E-CDA8-43F9-9754-D0D32B74DF70}" srcOrd="0" destOrd="0" presId="urn:microsoft.com/office/officeart/2005/8/layout/orgChart1"/>
    <dgm:cxn modelId="{E9ED0091-7612-47E2-B93F-559417F3CF95}" srcId="{618F6A07-63DA-4CE5-97C1-CDDB0FEB17F0}" destId="{ED44055B-5115-4597-9525-4BD3652121C6}" srcOrd="4" destOrd="0" parTransId="{4F82008F-7C3F-4C73-8075-094441730C6E}" sibTransId="{8C99C3B2-9B8A-463F-87C6-14330CA64D73}"/>
    <dgm:cxn modelId="{C6EE2299-265A-4AA6-8816-118EC0A9D58E}" type="presOf" srcId="{2CDEC9C2-08C0-4893-99B2-FCA78C3F546F}" destId="{65AF3AA9-000D-4C8C-8F92-E33A26EF32E3}" srcOrd="0" destOrd="0" presId="urn:microsoft.com/office/officeart/2005/8/layout/orgChart1"/>
    <dgm:cxn modelId="{CDC1F2A5-FFB5-493C-ACD6-EEED07852BCA}" type="presOf" srcId="{298A7AB5-1E7D-4059-BF70-AC0AE5EF0CEF}" destId="{728E5307-5435-4358-94F4-703949C554AF}" srcOrd="0" destOrd="0" presId="urn:microsoft.com/office/officeart/2005/8/layout/orgChart1"/>
    <dgm:cxn modelId="{86CBF6AE-8C93-4733-8847-F4832C4D55A1}" type="presOf" srcId="{91A10840-ED36-4576-99C8-CED07467C3DB}" destId="{A49962D4-A03B-4ECC-A71B-976B1870315D}" srcOrd="0" destOrd="0" presId="urn:microsoft.com/office/officeart/2005/8/layout/orgChart1"/>
    <dgm:cxn modelId="{EE85F3B4-5AB9-4B50-A5B8-1448739407B9}" type="presOf" srcId="{830320A4-7353-41EC-BE79-86576C543DA3}" destId="{F8762DD4-12F1-4BD5-8C34-9F9BB6A84C62}" srcOrd="0" destOrd="0" presId="urn:microsoft.com/office/officeart/2005/8/layout/orgChart1"/>
    <dgm:cxn modelId="{743D98B7-FABF-4C95-8C2E-6696265E3B96}" type="presOf" srcId="{91A10840-ED36-4576-99C8-CED07467C3DB}" destId="{941077D0-8A94-40FC-A667-31B0A9ECAE22}" srcOrd="1" destOrd="0" presId="urn:microsoft.com/office/officeart/2005/8/layout/orgChart1"/>
    <dgm:cxn modelId="{683CF4CE-62B8-4062-9DBC-31B77414C968}" srcId="{298A7AB5-1E7D-4059-BF70-AC0AE5EF0CEF}" destId="{618F6A07-63DA-4CE5-97C1-CDDB0FEB17F0}" srcOrd="0" destOrd="0" parTransId="{725693EB-745D-4BFF-B060-9A6611F75066}" sibTransId="{F8AB5EE2-74EB-488D-B684-8536746C0E15}"/>
    <dgm:cxn modelId="{32FE95CF-1797-45EF-8736-82B71EF333C6}" type="presOf" srcId="{5F0E888F-153E-4A6C-8E4E-9A8C07754F88}" destId="{6CA5459B-C807-499B-A20F-4DA1B47C8FFB}" srcOrd="0" destOrd="0" presId="urn:microsoft.com/office/officeart/2005/8/layout/orgChart1"/>
    <dgm:cxn modelId="{E4834DD4-7F8E-47FB-BD81-6D62EF504775}" type="presOf" srcId="{618F6A07-63DA-4CE5-97C1-CDDB0FEB17F0}" destId="{9A220AD3-06AA-4CF9-82D0-4284316AEB91}" srcOrd="0" destOrd="0" presId="urn:microsoft.com/office/officeart/2005/8/layout/orgChart1"/>
    <dgm:cxn modelId="{8FB0EDDC-4DCC-4711-A605-B6460A0BF00E}" type="presOf" srcId="{2CDEC9C2-08C0-4893-99B2-FCA78C3F546F}" destId="{54D4981D-C365-449C-B182-5DF157A15E35}" srcOrd="1" destOrd="0" presId="urn:microsoft.com/office/officeart/2005/8/layout/orgChart1"/>
    <dgm:cxn modelId="{10D857DE-DEA3-457F-9EBF-71CDA6E077BE}" type="presOf" srcId="{4DC42279-4823-49C2-BDF1-9EB627E1A70C}" destId="{CE663B02-9BC1-416A-BFED-E17C88656453}" srcOrd="0" destOrd="0" presId="urn:microsoft.com/office/officeart/2005/8/layout/orgChart1"/>
    <dgm:cxn modelId="{D515C9E6-F0DC-405A-8D69-66691AB3F3AA}" srcId="{618F6A07-63DA-4CE5-97C1-CDDB0FEB17F0}" destId="{046DB160-7822-43B8-A464-242343F5503F}" srcOrd="2" destOrd="0" parTransId="{E8A8CF3B-985E-42A1-9B23-1572BD009CF7}" sibTransId="{7DB300B4-5F5E-4745-BBC5-5F5D1156FB27}"/>
    <dgm:cxn modelId="{B07C02E9-2CC9-4814-83A8-E0BDF7072879}" type="presOf" srcId="{3AE0569E-F6F0-4E3E-9915-A90F2C4F9258}" destId="{D9E99035-C65C-4A3B-9074-3D4215534445}" srcOrd="0" destOrd="0" presId="urn:microsoft.com/office/officeart/2005/8/layout/orgChart1"/>
    <dgm:cxn modelId="{ABE607EE-9AE4-4026-A4A6-37DBDC139F2B}" srcId="{618F6A07-63DA-4CE5-97C1-CDDB0FEB17F0}" destId="{6817039C-5E47-490E-A61B-6BDD6F723439}" srcOrd="3" destOrd="0" parTransId="{4D82167F-CE4A-46FE-B5B7-A580BB4B0CED}" sibTransId="{2DE04882-11EE-4D17-A83C-74423D8A11D9}"/>
    <dgm:cxn modelId="{2D7D10F2-B5B0-44EF-BBC4-F797D667F99C}" type="presOf" srcId="{046DB160-7822-43B8-A464-242343F5503F}" destId="{224DD9C3-A8DF-431B-B9CD-CD4B630F31F1}" srcOrd="1" destOrd="0" presId="urn:microsoft.com/office/officeart/2005/8/layout/orgChart1"/>
    <dgm:cxn modelId="{F0BD51FD-D032-4FEA-B954-DD5B3FB1D474}" type="presOf" srcId="{830320A4-7353-41EC-BE79-86576C543DA3}" destId="{C6990D6A-C25D-45D3-BCA3-EF53A0D879C1}" srcOrd="1" destOrd="0" presId="urn:microsoft.com/office/officeart/2005/8/layout/orgChart1"/>
    <dgm:cxn modelId="{17782DFF-3ACB-4B0E-A4D9-C0174950F7EE}" srcId="{618F6A07-63DA-4CE5-97C1-CDDB0FEB17F0}" destId="{91A10840-ED36-4576-99C8-CED07467C3DB}" srcOrd="0" destOrd="0" parTransId="{5F0E888F-153E-4A6C-8E4E-9A8C07754F88}" sibTransId="{20A267D6-74A1-4A20-809A-B20ACF18DF4B}"/>
    <dgm:cxn modelId="{B537E9AD-6636-4F91-9D1C-950909370EA1}" type="presParOf" srcId="{728E5307-5435-4358-94F4-703949C554AF}" destId="{19EF9656-2F29-477E-90C2-51DD2FE4975F}" srcOrd="0" destOrd="0" presId="urn:microsoft.com/office/officeart/2005/8/layout/orgChart1"/>
    <dgm:cxn modelId="{E12AC577-2178-41E8-B25C-9D6F02D05A03}" type="presParOf" srcId="{19EF9656-2F29-477E-90C2-51DD2FE4975F}" destId="{CC1C85AD-8EFE-4DDD-AB4B-E7055B7E215B}" srcOrd="0" destOrd="0" presId="urn:microsoft.com/office/officeart/2005/8/layout/orgChart1"/>
    <dgm:cxn modelId="{F73CFF57-ADC7-4796-AEFA-B86048F46E3A}" type="presParOf" srcId="{CC1C85AD-8EFE-4DDD-AB4B-E7055B7E215B}" destId="{9A220AD3-06AA-4CF9-82D0-4284316AEB91}" srcOrd="0" destOrd="0" presId="urn:microsoft.com/office/officeart/2005/8/layout/orgChart1"/>
    <dgm:cxn modelId="{6149BA8E-7D04-4B50-88BB-65E80A631D24}" type="presParOf" srcId="{CC1C85AD-8EFE-4DDD-AB4B-E7055B7E215B}" destId="{1A1A6F28-BBC8-4EEB-9F9F-4A179BF1FE78}" srcOrd="1" destOrd="0" presId="urn:microsoft.com/office/officeart/2005/8/layout/orgChart1"/>
    <dgm:cxn modelId="{B8346863-05A1-461A-9F79-DF7356599AEF}" type="presParOf" srcId="{19EF9656-2F29-477E-90C2-51DD2FE4975F}" destId="{3C7E2F39-FF80-4309-95BD-3E1E359C3D25}" srcOrd="1" destOrd="0" presId="urn:microsoft.com/office/officeart/2005/8/layout/orgChart1"/>
    <dgm:cxn modelId="{AA32352B-82A9-45FD-90B8-5999D7A07820}" type="presParOf" srcId="{3C7E2F39-FF80-4309-95BD-3E1E359C3D25}" destId="{6CA5459B-C807-499B-A20F-4DA1B47C8FFB}" srcOrd="0" destOrd="0" presId="urn:microsoft.com/office/officeart/2005/8/layout/orgChart1"/>
    <dgm:cxn modelId="{FA55FE8B-F823-4273-A50C-17F2854568A5}" type="presParOf" srcId="{3C7E2F39-FF80-4309-95BD-3E1E359C3D25}" destId="{83D2E0B5-B2A6-437E-A25D-49846CDCA9D1}" srcOrd="1" destOrd="0" presId="urn:microsoft.com/office/officeart/2005/8/layout/orgChart1"/>
    <dgm:cxn modelId="{A90F3023-DBC9-4F45-BF64-8FF7DDC88EFA}" type="presParOf" srcId="{83D2E0B5-B2A6-437E-A25D-49846CDCA9D1}" destId="{E3ABB867-3692-4157-A5BD-7BC7F6C44C58}" srcOrd="0" destOrd="0" presId="urn:microsoft.com/office/officeart/2005/8/layout/orgChart1"/>
    <dgm:cxn modelId="{3DBAEEAA-2AF4-44CB-A0C0-5994A0AAF972}" type="presParOf" srcId="{E3ABB867-3692-4157-A5BD-7BC7F6C44C58}" destId="{A49962D4-A03B-4ECC-A71B-976B1870315D}" srcOrd="0" destOrd="0" presId="urn:microsoft.com/office/officeart/2005/8/layout/orgChart1"/>
    <dgm:cxn modelId="{F2DD0E92-D477-4CA1-AD09-8481C3FBC083}" type="presParOf" srcId="{E3ABB867-3692-4157-A5BD-7BC7F6C44C58}" destId="{941077D0-8A94-40FC-A667-31B0A9ECAE22}" srcOrd="1" destOrd="0" presId="urn:microsoft.com/office/officeart/2005/8/layout/orgChart1"/>
    <dgm:cxn modelId="{74C066DC-3A64-43EE-94EB-2C1780378DAB}" type="presParOf" srcId="{83D2E0B5-B2A6-437E-A25D-49846CDCA9D1}" destId="{E07B0F80-F2DA-4055-AFA2-1DF50B42505F}" srcOrd="1" destOrd="0" presId="urn:microsoft.com/office/officeart/2005/8/layout/orgChart1"/>
    <dgm:cxn modelId="{E47D3900-4C63-4410-B05C-F694FC7F21A7}" type="presParOf" srcId="{83D2E0B5-B2A6-437E-A25D-49846CDCA9D1}" destId="{8BC75FC7-D8FB-46AE-9B46-CEC9463188E6}" srcOrd="2" destOrd="0" presId="urn:microsoft.com/office/officeart/2005/8/layout/orgChart1"/>
    <dgm:cxn modelId="{7C5527CB-ECC3-4767-B028-E1509000AA38}" type="presParOf" srcId="{3C7E2F39-FF80-4309-95BD-3E1E359C3D25}" destId="{CE663B02-9BC1-416A-BFED-E17C88656453}" srcOrd="2" destOrd="0" presId="urn:microsoft.com/office/officeart/2005/8/layout/orgChart1"/>
    <dgm:cxn modelId="{58955E67-0515-4906-A7D8-2D96F848ECC2}" type="presParOf" srcId="{3C7E2F39-FF80-4309-95BD-3E1E359C3D25}" destId="{5788807D-C84A-4FF6-AA23-59D0B261C72D}" srcOrd="3" destOrd="0" presId="urn:microsoft.com/office/officeart/2005/8/layout/orgChart1"/>
    <dgm:cxn modelId="{5124A3F8-2EE9-4528-8313-BB4808F7CA15}" type="presParOf" srcId="{5788807D-C84A-4FF6-AA23-59D0B261C72D}" destId="{68918731-BD74-4AAC-AC04-6F987AE0FAD0}" srcOrd="0" destOrd="0" presId="urn:microsoft.com/office/officeart/2005/8/layout/orgChart1"/>
    <dgm:cxn modelId="{9B076754-EEAD-4B21-AE18-5C024E698931}" type="presParOf" srcId="{68918731-BD74-4AAC-AC04-6F987AE0FAD0}" destId="{65AF3AA9-000D-4C8C-8F92-E33A26EF32E3}" srcOrd="0" destOrd="0" presId="urn:microsoft.com/office/officeart/2005/8/layout/orgChart1"/>
    <dgm:cxn modelId="{BB5C66DE-CE31-4A63-B322-9070B2E58208}" type="presParOf" srcId="{68918731-BD74-4AAC-AC04-6F987AE0FAD0}" destId="{54D4981D-C365-449C-B182-5DF157A15E35}" srcOrd="1" destOrd="0" presId="urn:microsoft.com/office/officeart/2005/8/layout/orgChart1"/>
    <dgm:cxn modelId="{009774C5-B592-45F1-85C6-938D31960D07}" type="presParOf" srcId="{5788807D-C84A-4FF6-AA23-59D0B261C72D}" destId="{E89F5E06-D254-4C66-8A9A-39D2139F6ED6}" srcOrd="1" destOrd="0" presId="urn:microsoft.com/office/officeart/2005/8/layout/orgChart1"/>
    <dgm:cxn modelId="{9DA13513-3F19-4F9C-9521-77B2C5DD7CAB}" type="presParOf" srcId="{5788807D-C84A-4FF6-AA23-59D0B261C72D}" destId="{2F22A1AF-2626-4738-B6C0-BED93B9C89AB}" srcOrd="2" destOrd="0" presId="urn:microsoft.com/office/officeart/2005/8/layout/orgChart1"/>
    <dgm:cxn modelId="{7001BC55-5209-44C6-8653-1748CE0A416E}" type="presParOf" srcId="{3C7E2F39-FF80-4309-95BD-3E1E359C3D25}" destId="{5443257E-CDA8-43F9-9754-D0D32B74DF70}" srcOrd="4" destOrd="0" presId="urn:microsoft.com/office/officeart/2005/8/layout/orgChart1"/>
    <dgm:cxn modelId="{9A664796-0560-42EF-8CC4-E0128FCE856A}" type="presParOf" srcId="{3C7E2F39-FF80-4309-95BD-3E1E359C3D25}" destId="{7909AA73-95E9-42FC-B06A-42D9F8E9D781}" srcOrd="5" destOrd="0" presId="urn:microsoft.com/office/officeart/2005/8/layout/orgChart1"/>
    <dgm:cxn modelId="{632E2FFA-0F58-4628-8B4A-76AE9E87CBCC}" type="presParOf" srcId="{7909AA73-95E9-42FC-B06A-42D9F8E9D781}" destId="{33054FC6-F262-4BCF-8727-13F2ED265E70}" srcOrd="0" destOrd="0" presId="urn:microsoft.com/office/officeart/2005/8/layout/orgChart1"/>
    <dgm:cxn modelId="{5850F7E6-CFE3-4726-AE52-2B560B00F883}" type="presParOf" srcId="{33054FC6-F262-4BCF-8727-13F2ED265E70}" destId="{2593CB83-63B9-4EF1-A41E-4EE50A99A61A}" srcOrd="0" destOrd="0" presId="urn:microsoft.com/office/officeart/2005/8/layout/orgChart1"/>
    <dgm:cxn modelId="{5868FC9D-53F3-45D8-95DD-FEB17A72AF19}" type="presParOf" srcId="{33054FC6-F262-4BCF-8727-13F2ED265E70}" destId="{224DD9C3-A8DF-431B-B9CD-CD4B630F31F1}" srcOrd="1" destOrd="0" presId="urn:microsoft.com/office/officeart/2005/8/layout/orgChart1"/>
    <dgm:cxn modelId="{1A6F8DF2-F54E-43BA-9715-CD793C7E192C}" type="presParOf" srcId="{7909AA73-95E9-42FC-B06A-42D9F8E9D781}" destId="{CB71C502-E5EB-4570-B678-8AE1D71DCBE4}" srcOrd="1" destOrd="0" presId="urn:microsoft.com/office/officeart/2005/8/layout/orgChart1"/>
    <dgm:cxn modelId="{EB5D26FE-B101-43AA-86C3-E7640AD83659}" type="presParOf" srcId="{7909AA73-95E9-42FC-B06A-42D9F8E9D781}" destId="{B58F4AE3-9BBA-4758-848E-53D2D5F0A66C}" srcOrd="2" destOrd="0" presId="urn:microsoft.com/office/officeart/2005/8/layout/orgChart1"/>
    <dgm:cxn modelId="{4F5F6B82-536D-40D3-BC3F-0890974DE5F4}" type="presParOf" srcId="{3C7E2F39-FF80-4309-95BD-3E1E359C3D25}" destId="{551E0D41-79CC-451B-B335-B8C4FF229A97}" srcOrd="6" destOrd="0" presId="urn:microsoft.com/office/officeart/2005/8/layout/orgChart1"/>
    <dgm:cxn modelId="{BB3D56E4-0BE4-4D40-B03B-EBC0679CF7B2}" type="presParOf" srcId="{3C7E2F39-FF80-4309-95BD-3E1E359C3D25}" destId="{474A4C74-E0A5-4EBA-9E7B-EF37C2A4045B}" srcOrd="7" destOrd="0" presId="urn:microsoft.com/office/officeart/2005/8/layout/orgChart1"/>
    <dgm:cxn modelId="{1B0844BD-A330-4CEF-900A-1BC46E6ECA88}" type="presParOf" srcId="{474A4C74-E0A5-4EBA-9E7B-EF37C2A4045B}" destId="{18BCED7F-F379-40A5-9B22-78E3E4BEE172}" srcOrd="0" destOrd="0" presId="urn:microsoft.com/office/officeart/2005/8/layout/orgChart1"/>
    <dgm:cxn modelId="{182E0A3C-BA9E-4B98-8DC4-E371849FDEB8}" type="presParOf" srcId="{18BCED7F-F379-40A5-9B22-78E3E4BEE172}" destId="{40387910-A0BE-4F37-9CAC-84AC62794551}" srcOrd="0" destOrd="0" presId="urn:microsoft.com/office/officeart/2005/8/layout/orgChart1"/>
    <dgm:cxn modelId="{718875ED-9C2F-4097-B26A-ABB854EC11F2}" type="presParOf" srcId="{18BCED7F-F379-40A5-9B22-78E3E4BEE172}" destId="{DE67CE66-1470-44B7-8356-267873608CD8}" srcOrd="1" destOrd="0" presId="urn:microsoft.com/office/officeart/2005/8/layout/orgChart1"/>
    <dgm:cxn modelId="{8BD373B0-C6D6-4153-ACBB-BE22DB194803}" type="presParOf" srcId="{474A4C74-E0A5-4EBA-9E7B-EF37C2A4045B}" destId="{6EE03D3D-C2C7-457B-A53B-A43287F9DC93}" srcOrd="1" destOrd="0" presId="urn:microsoft.com/office/officeart/2005/8/layout/orgChart1"/>
    <dgm:cxn modelId="{FFE45085-FECE-48A6-8182-A5B3BC43F32E}" type="presParOf" srcId="{474A4C74-E0A5-4EBA-9E7B-EF37C2A4045B}" destId="{9381306F-07C9-4EE4-B5DA-342CF32A9D55}" srcOrd="2" destOrd="0" presId="urn:microsoft.com/office/officeart/2005/8/layout/orgChart1"/>
    <dgm:cxn modelId="{58191768-6AAD-45AC-9B38-04C9FBA4AA8D}" type="presParOf" srcId="{3C7E2F39-FF80-4309-95BD-3E1E359C3D25}" destId="{9F90DE6D-240B-4638-8845-89C20BF75456}" srcOrd="8" destOrd="0" presId="urn:microsoft.com/office/officeart/2005/8/layout/orgChart1"/>
    <dgm:cxn modelId="{1299DA8A-54B2-414E-8F7D-EA64B1A1612E}" type="presParOf" srcId="{3C7E2F39-FF80-4309-95BD-3E1E359C3D25}" destId="{8EE50DFF-F8E8-45E1-9371-AF91A42FF7F4}" srcOrd="9" destOrd="0" presId="urn:microsoft.com/office/officeart/2005/8/layout/orgChart1"/>
    <dgm:cxn modelId="{B07ECD6E-5A59-436F-B9DD-6EAEBDF3FC18}" type="presParOf" srcId="{8EE50DFF-F8E8-45E1-9371-AF91A42FF7F4}" destId="{AB137D84-14CE-4CEF-B396-9344B9892A5A}" srcOrd="0" destOrd="0" presId="urn:microsoft.com/office/officeart/2005/8/layout/orgChart1"/>
    <dgm:cxn modelId="{BD0965E6-E9A9-4682-8540-BB0CD9A106C0}" type="presParOf" srcId="{AB137D84-14CE-4CEF-B396-9344B9892A5A}" destId="{4D5239C8-072E-482D-A750-38C9979C1675}" srcOrd="0" destOrd="0" presId="urn:microsoft.com/office/officeart/2005/8/layout/orgChart1"/>
    <dgm:cxn modelId="{39D7D918-109E-4083-B69D-1CDB974EA787}" type="presParOf" srcId="{AB137D84-14CE-4CEF-B396-9344B9892A5A}" destId="{1D0EDD94-E0EF-4EE3-9EC3-F9BA96BB0B2C}" srcOrd="1" destOrd="0" presId="urn:microsoft.com/office/officeart/2005/8/layout/orgChart1"/>
    <dgm:cxn modelId="{9282699F-F781-464C-AE40-8D73AF171E5A}" type="presParOf" srcId="{8EE50DFF-F8E8-45E1-9371-AF91A42FF7F4}" destId="{0B41B560-A1D3-4A6B-85F1-7C3AD319E5D4}" srcOrd="1" destOrd="0" presId="urn:microsoft.com/office/officeart/2005/8/layout/orgChart1"/>
    <dgm:cxn modelId="{4AAEFC25-9B4D-44D4-BDAB-ACCCE6A622DF}" type="presParOf" srcId="{8EE50DFF-F8E8-45E1-9371-AF91A42FF7F4}" destId="{7C5EF9E6-0FC5-4E6B-83C0-70F28AB29E9A}" srcOrd="2" destOrd="0" presId="urn:microsoft.com/office/officeart/2005/8/layout/orgChart1"/>
    <dgm:cxn modelId="{5B775A28-7792-44D8-B5FF-72967EDB0CB3}" type="presParOf" srcId="{3C7E2F39-FF80-4309-95BD-3E1E359C3D25}" destId="{D9E99035-C65C-4A3B-9074-3D4215534445}" srcOrd="10" destOrd="0" presId="urn:microsoft.com/office/officeart/2005/8/layout/orgChart1"/>
    <dgm:cxn modelId="{3DE27B8B-EE8C-40BC-AAAE-D57CA6521B1C}" type="presParOf" srcId="{3C7E2F39-FF80-4309-95BD-3E1E359C3D25}" destId="{D88B6346-D899-4B7D-8EEF-379C3A1116E3}" srcOrd="11" destOrd="0" presId="urn:microsoft.com/office/officeart/2005/8/layout/orgChart1"/>
    <dgm:cxn modelId="{04404D86-0904-42DE-A783-172C0A342E58}" type="presParOf" srcId="{D88B6346-D899-4B7D-8EEF-379C3A1116E3}" destId="{B1B0417D-B5FB-4FEC-BB01-F4753F516387}" srcOrd="0" destOrd="0" presId="urn:microsoft.com/office/officeart/2005/8/layout/orgChart1"/>
    <dgm:cxn modelId="{A4F3493F-6EE8-46D2-8693-ED6622F621C4}" type="presParOf" srcId="{B1B0417D-B5FB-4FEC-BB01-F4753F516387}" destId="{F8762DD4-12F1-4BD5-8C34-9F9BB6A84C62}" srcOrd="0" destOrd="0" presId="urn:microsoft.com/office/officeart/2005/8/layout/orgChart1"/>
    <dgm:cxn modelId="{85D92EE8-3EF2-4BC9-97F6-1678A1609850}" type="presParOf" srcId="{B1B0417D-B5FB-4FEC-BB01-F4753F516387}" destId="{C6990D6A-C25D-45D3-BCA3-EF53A0D879C1}" srcOrd="1" destOrd="0" presId="urn:microsoft.com/office/officeart/2005/8/layout/orgChart1"/>
    <dgm:cxn modelId="{ECC35EC7-6F11-4FEF-AC41-B36D5FA770F5}" type="presParOf" srcId="{D88B6346-D899-4B7D-8EEF-379C3A1116E3}" destId="{B0B58C09-F8B7-4B00-BD6C-35C7C8191675}" srcOrd="1" destOrd="0" presId="urn:microsoft.com/office/officeart/2005/8/layout/orgChart1"/>
    <dgm:cxn modelId="{12103690-5357-465D-9514-0D6BC6EFDD73}" type="presParOf" srcId="{D88B6346-D899-4B7D-8EEF-379C3A1116E3}" destId="{4A64B9BE-5AEE-4CFE-BFBD-730EEEEE7E24}" srcOrd="2" destOrd="0" presId="urn:microsoft.com/office/officeart/2005/8/layout/orgChart1"/>
    <dgm:cxn modelId="{75B0869C-DE27-481B-A3E9-5EF271EB6797}" type="presParOf" srcId="{19EF9656-2F29-477E-90C2-51DD2FE4975F}" destId="{154F6279-F5FA-4724-AB44-6E263F1D3DAA}"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828D1D-2939-4098-833D-B3ED7D18211B}">
      <dsp:nvSpPr>
        <dsp:cNvPr id="0" name=""/>
        <dsp:cNvSpPr/>
      </dsp:nvSpPr>
      <dsp:spPr>
        <a:xfrm>
          <a:off x="949" y="1611233"/>
          <a:ext cx="2662736" cy="2196200"/>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Furniture/Fixture</a:t>
          </a:r>
        </a:p>
        <a:p>
          <a:pPr marL="228600" lvl="1" indent="-228600" algn="l" defTabSz="889000">
            <a:lnSpc>
              <a:spcPct val="90000"/>
            </a:lnSpc>
            <a:spcBef>
              <a:spcPct val="0"/>
            </a:spcBef>
            <a:spcAft>
              <a:spcPct val="15000"/>
            </a:spcAft>
            <a:buChar char="•"/>
          </a:pPr>
          <a:r>
            <a:rPr lang="en-GB" sz="2000" kern="1200" dirty="0"/>
            <a:t>Equipment</a:t>
          </a:r>
        </a:p>
        <a:p>
          <a:pPr marL="228600" lvl="1" indent="-228600" algn="l" defTabSz="889000">
            <a:lnSpc>
              <a:spcPct val="90000"/>
            </a:lnSpc>
            <a:spcBef>
              <a:spcPct val="0"/>
            </a:spcBef>
            <a:spcAft>
              <a:spcPct val="15000"/>
            </a:spcAft>
            <a:buChar char="•"/>
          </a:pPr>
          <a:r>
            <a:rPr lang="en-GB" sz="2000" kern="1200" dirty="0"/>
            <a:t>Rent Deposit</a:t>
          </a:r>
        </a:p>
        <a:p>
          <a:pPr marL="228600" lvl="1" indent="-228600" algn="l" defTabSz="889000">
            <a:lnSpc>
              <a:spcPct val="90000"/>
            </a:lnSpc>
            <a:spcBef>
              <a:spcPct val="0"/>
            </a:spcBef>
            <a:spcAft>
              <a:spcPct val="15000"/>
            </a:spcAft>
            <a:buChar char="•"/>
          </a:pPr>
          <a:r>
            <a:rPr lang="en-GB" sz="2000" kern="1200" dirty="0"/>
            <a:t>Starting Inventory</a:t>
          </a:r>
        </a:p>
        <a:p>
          <a:pPr marL="228600" lvl="1" indent="-228600" algn="l" defTabSz="889000">
            <a:lnSpc>
              <a:spcPct val="90000"/>
            </a:lnSpc>
            <a:spcBef>
              <a:spcPct val="0"/>
            </a:spcBef>
            <a:spcAft>
              <a:spcPct val="15000"/>
            </a:spcAft>
            <a:buChar char="•"/>
          </a:pPr>
          <a:r>
            <a:rPr lang="en-GB" sz="2000" kern="1200" dirty="0"/>
            <a:t>…</a:t>
          </a:r>
        </a:p>
      </dsp:txBody>
      <dsp:txXfrm>
        <a:off x="51490" y="1661774"/>
        <a:ext cx="2561654" cy="1624504"/>
      </dsp:txXfrm>
    </dsp:sp>
    <dsp:sp modelId="{A5703112-C3A8-4DDF-B376-D4BF9CE4BDF0}">
      <dsp:nvSpPr>
        <dsp:cNvPr id="0" name=""/>
        <dsp:cNvSpPr/>
      </dsp:nvSpPr>
      <dsp:spPr>
        <a:xfrm>
          <a:off x="1509685" y="2178647"/>
          <a:ext cx="2870989" cy="2870989"/>
        </a:xfrm>
        <a:prstGeom prst="leftCircularArrow">
          <a:avLst>
            <a:gd name="adj1" fmla="val 2928"/>
            <a:gd name="adj2" fmla="val 358383"/>
            <a:gd name="adj3" fmla="val 2133894"/>
            <a:gd name="adj4" fmla="val 9024489"/>
            <a:gd name="adj5" fmla="val 3416"/>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8630AA0-271B-475F-BE2E-AAC1EB65944D}">
      <dsp:nvSpPr>
        <dsp:cNvPr id="0" name=""/>
        <dsp:cNvSpPr/>
      </dsp:nvSpPr>
      <dsp:spPr>
        <a:xfrm>
          <a:off x="592668" y="3336819"/>
          <a:ext cx="2366876" cy="94122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38100" rIns="57150" bIns="38100" numCol="1" spcCol="1270" anchor="ctr" anchorCtr="0">
          <a:noAutofit/>
        </a:bodyPr>
        <a:lstStyle/>
        <a:p>
          <a:pPr marL="0" lvl="0" indent="0" algn="ctr" defTabSz="1333500">
            <a:lnSpc>
              <a:spcPct val="90000"/>
            </a:lnSpc>
            <a:spcBef>
              <a:spcPct val="0"/>
            </a:spcBef>
            <a:spcAft>
              <a:spcPct val="35000"/>
            </a:spcAft>
            <a:buNone/>
          </a:pPr>
          <a:r>
            <a:rPr lang="en-GB" sz="3000" kern="1200" dirty="0"/>
            <a:t>Business Start-Up</a:t>
          </a:r>
        </a:p>
      </dsp:txBody>
      <dsp:txXfrm>
        <a:off x="620236" y="3364387"/>
        <a:ext cx="2311740" cy="886092"/>
      </dsp:txXfrm>
    </dsp:sp>
    <dsp:sp modelId="{6483BCF4-BBB8-49F5-9A9D-EBE9BE79414B}">
      <dsp:nvSpPr>
        <dsp:cNvPr id="0" name=""/>
        <dsp:cNvSpPr/>
      </dsp:nvSpPr>
      <dsp:spPr>
        <a:xfrm>
          <a:off x="3359811" y="1611233"/>
          <a:ext cx="2662736" cy="2196200"/>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Salary</a:t>
          </a:r>
        </a:p>
        <a:p>
          <a:pPr marL="228600" lvl="1" indent="-228600" algn="l" defTabSz="889000">
            <a:lnSpc>
              <a:spcPct val="90000"/>
            </a:lnSpc>
            <a:spcBef>
              <a:spcPct val="0"/>
            </a:spcBef>
            <a:spcAft>
              <a:spcPct val="15000"/>
            </a:spcAft>
            <a:buChar char="•"/>
          </a:pPr>
          <a:r>
            <a:rPr lang="en-GB" sz="2000" kern="1200" dirty="0"/>
            <a:t>Rent</a:t>
          </a:r>
        </a:p>
        <a:p>
          <a:pPr marL="228600" lvl="1" indent="-228600" algn="l" defTabSz="889000">
            <a:lnSpc>
              <a:spcPct val="90000"/>
            </a:lnSpc>
            <a:spcBef>
              <a:spcPct val="0"/>
            </a:spcBef>
            <a:spcAft>
              <a:spcPct val="15000"/>
            </a:spcAft>
            <a:buChar char="•"/>
          </a:pPr>
          <a:r>
            <a:rPr lang="en-GB" sz="2000" kern="1200" dirty="0"/>
            <a:t>Marketing</a:t>
          </a:r>
        </a:p>
        <a:p>
          <a:pPr marL="228600" lvl="1" indent="-228600" algn="l" defTabSz="889000">
            <a:lnSpc>
              <a:spcPct val="90000"/>
            </a:lnSpc>
            <a:spcBef>
              <a:spcPct val="0"/>
            </a:spcBef>
            <a:spcAft>
              <a:spcPct val="15000"/>
            </a:spcAft>
            <a:buChar char="•"/>
          </a:pPr>
          <a:r>
            <a:rPr lang="en-GB" sz="2000" kern="1200" dirty="0"/>
            <a:t>Inventory</a:t>
          </a:r>
        </a:p>
        <a:p>
          <a:pPr marL="228600" lvl="1" indent="-228600" algn="l" defTabSz="889000">
            <a:lnSpc>
              <a:spcPct val="90000"/>
            </a:lnSpc>
            <a:spcBef>
              <a:spcPct val="0"/>
            </a:spcBef>
            <a:spcAft>
              <a:spcPct val="15000"/>
            </a:spcAft>
            <a:buChar char="•"/>
          </a:pPr>
          <a:r>
            <a:rPr lang="en-GB" sz="2000" kern="1200" dirty="0"/>
            <a:t>…</a:t>
          </a:r>
        </a:p>
      </dsp:txBody>
      <dsp:txXfrm>
        <a:off x="3410352" y="2132388"/>
        <a:ext cx="2561654" cy="1624504"/>
      </dsp:txXfrm>
    </dsp:sp>
    <dsp:sp modelId="{AF3B37FD-9A35-4D2D-88D2-C68B10254F59}">
      <dsp:nvSpPr>
        <dsp:cNvPr id="0" name=""/>
        <dsp:cNvSpPr/>
      </dsp:nvSpPr>
      <dsp:spPr>
        <a:xfrm>
          <a:off x="4846358" y="282918"/>
          <a:ext cx="3211228" cy="3211228"/>
        </a:xfrm>
        <a:prstGeom prst="circularArrow">
          <a:avLst>
            <a:gd name="adj1" fmla="val 2618"/>
            <a:gd name="adj2" fmla="val 318098"/>
            <a:gd name="adj3" fmla="val 19506391"/>
            <a:gd name="adj4" fmla="val 12575511"/>
            <a:gd name="adj5" fmla="val 3054"/>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D6A4FAC-FFF8-4E0C-9989-E0580B42001B}">
      <dsp:nvSpPr>
        <dsp:cNvPr id="0" name=""/>
        <dsp:cNvSpPr/>
      </dsp:nvSpPr>
      <dsp:spPr>
        <a:xfrm>
          <a:off x="3951530" y="1140618"/>
          <a:ext cx="2366876" cy="94122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38100" rIns="57150" bIns="38100" numCol="1" spcCol="1270" anchor="ctr" anchorCtr="0">
          <a:noAutofit/>
        </a:bodyPr>
        <a:lstStyle/>
        <a:p>
          <a:pPr marL="0" lvl="0" indent="0" algn="ctr" defTabSz="1333500">
            <a:lnSpc>
              <a:spcPct val="90000"/>
            </a:lnSpc>
            <a:spcBef>
              <a:spcPct val="0"/>
            </a:spcBef>
            <a:spcAft>
              <a:spcPct val="35000"/>
            </a:spcAft>
            <a:buNone/>
          </a:pPr>
          <a:r>
            <a:rPr lang="en-GB" sz="3000" kern="1200" dirty="0"/>
            <a:t>Daily Operation</a:t>
          </a:r>
        </a:p>
      </dsp:txBody>
      <dsp:txXfrm>
        <a:off x="3979098" y="1168186"/>
        <a:ext cx="2311740" cy="886092"/>
      </dsp:txXfrm>
    </dsp:sp>
    <dsp:sp modelId="{1389D867-E1E0-4F38-98EF-554491D58A2B}">
      <dsp:nvSpPr>
        <dsp:cNvPr id="0" name=""/>
        <dsp:cNvSpPr/>
      </dsp:nvSpPr>
      <dsp:spPr>
        <a:xfrm>
          <a:off x="6718673" y="1611233"/>
          <a:ext cx="2662736" cy="2196200"/>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R&amp;D</a:t>
          </a:r>
        </a:p>
        <a:p>
          <a:pPr marL="228600" lvl="1" indent="-228600" algn="l" defTabSz="889000">
            <a:lnSpc>
              <a:spcPct val="90000"/>
            </a:lnSpc>
            <a:spcBef>
              <a:spcPct val="0"/>
            </a:spcBef>
            <a:spcAft>
              <a:spcPct val="15000"/>
            </a:spcAft>
            <a:buChar char="•"/>
          </a:pPr>
          <a:r>
            <a:rPr lang="en-GB" sz="2000" kern="1200" dirty="0"/>
            <a:t>Hiring/Recruitment</a:t>
          </a:r>
        </a:p>
        <a:p>
          <a:pPr marL="228600" lvl="1" indent="-228600" algn="l" defTabSz="889000">
            <a:lnSpc>
              <a:spcPct val="90000"/>
            </a:lnSpc>
            <a:spcBef>
              <a:spcPct val="0"/>
            </a:spcBef>
            <a:spcAft>
              <a:spcPct val="15000"/>
            </a:spcAft>
            <a:buChar char="•"/>
          </a:pPr>
          <a:r>
            <a:rPr lang="en-GB" sz="2000" kern="1200" dirty="0"/>
            <a:t>Merge &amp; Acquisition</a:t>
          </a:r>
        </a:p>
        <a:p>
          <a:pPr marL="228600" lvl="1" indent="-228600" algn="l" defTabSz="889000">
            <a:lnSpc>
              <a:spcPct val="90000"/>
            </a:lnSpc>
            <a:spcBef>
              <a:spcPct val="0"/>
            </a:spcBef>
            <a:spcAft>
              <a:spcPct val="15000"/>
            </a:spcAft>
            <a:buChar char="•"/>
          </a:pPr>
          <a:r>
            <a:rPr lang="en-GB" sz="2000" kern="1200" dirty="0"/>
            <a:t>Market Exploration</a:t>
          </a:r>
        </a:p>
        <a:p>
          <a:pPr marL="228600" lvl="1" indent="-228600" algn="l" defTabSz="889000">
            <a:lnSpc>
              <a:spcPct val="90000"/>
            </a:lnSpc>
            <a:spcBef>
              <a:spcPct val="0"/>
            </a:spcBef>
            <a:spcAft>
              <a:spcPct val="15000"/>
            </a:spcAft>
            <a:buChar char="•"/>
          </a:pPr>
          <a:r>
            <a:rPr lang="en-GB" sz="2000" kern="1200" dirty="0"/>
            <a:t>…</a:t>
          </a:r>
        </a:p>
      </dsp:txBody>
      <dsp:txXfrm>
        <a:off x="6769214" y="1661774"/>
        <a:ext cx="2561654" cy="1624504"/>
      </dsp:txXfrm>
    </dsp:sp>
    <dsp:sp modelId="{3B31E040-ED78-4C01-82FC-77797E50F157}">
      <dsp:nvSpPr>
        <dsp:cNvPr id="0" name=""/>
        <dsp:cNvSpPr/>
      </dsp:nvSpPr>
      <dsp:spPr>
        <a:xfrm>
          <a:off x="7310392" y="3336819"/>
          <a:ext cx="2366876" cy="94122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38100" rIns="57150" bIns="38100" numCol="1" spcCol="1270" anchor="ctr" anchorCtr="0">
          <a:noAutofit/>
        </a:bodyPr>
        <a:lstStyle/>
        <a:p>
          <a:pPr marL="0" lvl="0" indent="0" algn="ctr" defTabSz="1333500">
            <a:lnSpc>
              <a:spcPct val="90000"/>
            </a:lnSpc>
            <a:spcBef>
              <a:spcPct val="0"/>
            </a:spcBef>
            <a:spcAft>
              <a:spcPct val="35000"/>
            </a:spcAft>
            <a:buNone/>
          </a:pPr>
          <a:r>
            <a:rPr lang="en-GB" sz="3000" kern="1200" dirty="0"/>
            <a:t>Business Growth</a:t>
          </a:r>
        </a:p>
      </dsp:txBody>
      <dsp:txXfrm>
        <a:off x="7337960" y="3364387"/>
        <a:ext cx="2311740" cy="8860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002744-16F7-47E4-8B1C-F640224D1811}">
      <dsp:nvSpPr>
        <dsp:cNvPr id="0" name=""/>
        <dsp:cNvSpPr/>
      </dsp:nvSpPr>
      <dsp:spPr>
        <a:xfrm>
          <a:off x="4730955" y="2494976"/>
          <a:ext cx="3705313" cy="428713"/>
        </a:xfrm>
        <a:custGeom>
          <a:avLst/>
          <a:gdLst/>
          <a:ahLst/>
          <a:cxnLst/>
          <a:rect l="0" t="0" r="0" b="0"/>
          <a:pathLst>
            <a:path>
              <a:moveTo>
                <a:pt x="0" y="0"/>
              </a:moveTo>
              <a:lnTo>
                <a:pt x="0" y="214356"/>
              </a:lnTo>
              <a:lnTo>
                <a:pt x="3705313" y="214356"/>
              </a:lnTo>
              <a:lnTo>
                <a:pt x="3705313" y="42871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443257E-CDA8-43F9-9754-D0D32B74DF70}">
      <dsp:nvSpPr>
        <dsp:cNvPr id="0" name=""/>
        <dsp:cNvSpPr/>
      </dsp:nvSpPr>
      <dsp:spPr>
        <a:xfrm>
          <a:off x="4730955" y="2494976"/>
          <a:ext cx="1235104" cy="428713"/>
        </a:xfrm>
        <a:custGeom>
          <a:avLst/>
          <a:gdLst/>
          <a:ahLst/>
          <a:cxnLst/>
          <a:rect l="0" t="0" r="0" b="0"/>
          <a:pathLst>
            <a:path>
              <a:moveTo>
                <a:pt x="0" y="0"/>
              </a:moveTo>
              <a:lnTo>
                <a:pt x="0" y="214356"/>
              </a:lnTo>
              <a:lnTo>
                <a:pt x="1235104" y="214356"/>
              </a:lnTo>
              <a:lnTo>
                <a:pt x="1235104" y="42871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E663B02-9BC1-416A-BFED-E17C88656453}">
      <dsp:nvSpPr>
        <dsp:cNvPr id="0" name=""/>
        <dsp:cNvSpPr/>
      </dsp:nvSpPr>
      <dsp:spPr>
        <a:xfrm>
          <a:off x="3495850" y="2494976"/>
          <a:ext cx="1235104" cy="428713"/>
        </a:xfrm>
        <a:custGeom>
          <a:avLst/>
          <a:gdLst/>
          <a:ahLst/>
          <a:cxnLst/>
          <a:rect l="0" t="0" r="0" b="0"/>
          <a:pathLst>
            <a:path>
              <a:moveTo>
                <a:pt x="1235104" y="0"/>
              </a:moveTo>
              <a:lnTo>
                <a:pt x="1235104" y="214356"/>
              </a:lnTo>
              <a:lnTo>
                <a:pt x="0" y="214356"/>
              </a:lnTo>
              <a:lnTo>
                <a:pt x="0" y="42871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CA5459B-C807-499B-A20F-4DA1B47C8FFB}">
      <dsp:nvSpPr>
        <dsp:cNvPr id="0" name=""/>
        <dsp:cNvSpPr/>
      </dsp:nvSpPr>
      <dsp:spPr>
        <a:xfrm>
          <a:off x="1025641" y="2494976"/>
          <a:ext cx="3705313" cy="428713"/>
        </a:xfrm>
        <a:custGeom>
          <a:avLst/>
          <a:gdLst/>
          <a:ahLst/>
          <a:cxnLst/>
          <a:rect l="0" t="0" r="0" b="0"/>
          <a:pathLst>
            <a:path>
              <a:moveTo>
                <a:pt x="3705313" y="0"/>
              </a:moveTo>
              <a:lnTo>
                <a:pt x="3705313" y="214356"/>
              </a:lnTo>
              <a:lnTo>
                <a:pt x="0" y="214356"/>
              </a:lnTo>
              <a:lnTo>
                <a:pt x="0" y="42871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A220AD3-06AA-4CF9-82D0-4284316AEB91}">
      <dsp:nvSpPr>
        <dsp:cNvPr id="0" name=""/>
        <dsp:cNvSpPr/>
      </dsp:nvSpPr>
      <dsp:spPr>
        <a:xfrm>
          <a:off x="3710207" y="1474229"/>
          <a:ext cx="2041494" cy="102074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Internal Financing</a:t>
          </a:r>
        </a:p>
      </dsp:txBody>
      <dsp:txXfrm>
        <a:off x="3710207" y="1474229"/>
        <a:ext cx="2041494" cy="1020747"/>
      </dsp:txXfrm>
    </dsp:sp>
    <dsp:sp modelId="{A49962D4-A03B-4ECC-A71B-976B1870315D}">
      <dsp:nvSpPr>
        <dsp:cNvPr id="0" name=""/>
        <dsp:cNvSpPr/>
      </dsp:nvSpPr>
      <dsp:spPr>
        <a:xfrm>
          <a:off x="4894" y="2923690"/>
          <a:ext cx="2041494" cy="102074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Retained Profits</a:t>
          </a:r>
        </a:p>
      </dsp:txBody>
      <dsp:txXfrm>
        <a:off x="4894" y="2923690"/>
        <a:ext cx="2041494" cy="1020747"/>
      </dsp:txXfrm>
    </dsp:sp>
    <dsp:sp modelId="{65AF3AA9-000D-4C8C-8F92-E33A26EF32E3}">
      <dsp:nvSpPr>
        <dsp:cNvPr id="0" name=""/>
        <dsp:cNvSpPr/>
      </dsp:nvSpPr>
      <dsp:spPr>
        <a:xfrm>
          <a:off x="2475103" y="2923690"/>
          <a:ext cx="2041494" cy="102074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Selling Assets</a:t>
          </a:r>
        </a:p>
      </dsp:txBody>
      <dsp:txXfrm>
        <a:off x="2475103" y="2923690"/>
        <a:ext cx="2041494" cy="1020747"/>
      </dsp:txXfrm>
    </dsp:sp>
    <dsp:sp modelId="{2593CB83-63B9-4EF1-A41E-4EE50A99A61A}">
      <dsp:nvSpPr>
        <dsp:cNvPr id="0" name=""/>
        <dsp:cNvSpPr/>
      </dsp:nvSpPr>
      <dsp:spPr>
        <a:xfrm>
          <a:off x="4945311" y="2923690"/>
          <a:ext cx="2041494" cy="102074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Sale and Leaseback</a:t>
          </a:r>
        </a:p>
      </dsp:txBody>
      <dsp:txXfrm>
        <a:off x="4945311" y="2923690"/>
        <a:ext cx="2041494" cy="1020747"/>
      </dsp:txXfrm>
    </dsp:sp>
    <dsp:sp modelId="{2C074CBA-FDFF-457A-8581-FF90374DDA57}">
      <dsp:nvSpPr>
        <dsp:cNvPr id="0" name=""/>
        <dsp:cNvSpPr/>
      </dsp:nvSpPr>
      <dsp:spPr>
        <a:xfrm>
          <a:off x="7415520" y="2923690"/>
          <a:ext cx="2041494" cy="102074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Depreciation</a:t>
          </a:r>
        </a:p>
      </dsp:txBody>
      <dsp:txXfrm>
        <a:off x="7415520" y="2923690"/>
        <a:ext cx="2041494" cy="10207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E99035-C65C-4A3B-9074-3D4215534445}">
      <dsp:nvSpPr>
        <dsp:cNvPr id="0" name=""/>
        <dsp:cNvSpPr/>
      </dsp:nvSpPr>
      <dsp:spPr>
        <a:xfrm>
          <a:off x="5766618" y="2662678"/>
          <a:ext cx="4945525" cy="343325"/>
        </a:xfrm>
        <a:custGeom>
          <a:avLst/>
          <a:gdLst/>
          <a:ahLst/>
          <a:cxnLst/>
          <a:rect l="0" t="0" r="0" b="0"/>
          <a:pathLst>
            <a:path>
              <a:moveTo>
                <a:pt x="0" y="0"/>
              </a:moveTo>
              <a:lnTo>
                <a:pt x="0" y="171662"/>
              </a:lnTo>
              <a:lnTo>
                <a:pt x="4945525" y="171662"/>
              </a:lnTo>
              <a:lnTo>
                <a:pt x="4945525" y="34332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F90DE6D-240B-4638-8845-89C20BF75456}">
      <dsp:nvSpPr>
        <dsp:cNvPr id="0" name=""/>
        <dsp:cNvSpPr/>
      </dsp:nvSpPr>
      <dsp:spPr>
        <a:xfrm>
          <a:off x="5766618" y="2662678"/>
          <a:ext cx="2967315" cy="343325"/>
        </a:xfrm>
        <a:custGeom>
          <a:avLst/>
          <a:gdLst/>
          <a:ahLst/>
          <a:cxnLst/>
          <a:rect l="0" t="0" r="0" b="0"/>
          <a:pathLst>
            <a:path>
              <a:moveTo>
                <a:pt x="0" y="0"/>
              </a:moveTo>
              <a:lnTo>
                <a:pt x="0" y="171662"/>
              </a:lnTo>
              <a:lnTo>
                <a:pt x="2967315" y="171662"/>
              </a:lnTo>
              <a:lnTo>
                <a:pt x="2967315" y="34332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51E0D41-79CC-451B-B335-B8C4FF229A97}">
      <dsp:nvSpPr>
        <dsp:cNvPr id="0" name=""/>
        <dsp:cNvSpPr/>
      </dsp:nvSpPr>
      <dsp:spPr>
        <a:xfrm>
          <a:off x="5766618" y="2662678"/>
          <a:ext cx="989105" cy="343325"/>
        </a:xfrm>
        <a:custGeom>
          <a:avLst/>
          <a:gdLst/>
          <a:ahLst/>
          <a:cxnLst/>
          <a:rect l="0" t="0" r="0" b="0"/>
          <a:pathLst>
            <a:path>
              <a:moveTo>
                <a:pt x="0" y="0"/>
              </a:moveTo>
              <a:lnTo>
                <a:pt x="0" y="171662"/>
              </a:lnTo>
              <a:lnTo>
                <a:pt x="989105" y="171662"/>
              </a:lnTo>
              <a:lnTo>
                <a:pt x="989105" y="34332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443257E-CDA8-43F9-9754-D0D32B74DF70}">
      <dsp:nvSpPr>
        <dsp:cNvPr id="0" name=""/>
        <dsp:cNvSpPr/>
      </dsp:nvSpPr>
      <dsp:spPr>
        <a:xfrm>
          <a:off x="4777513" y="2662678"/>
          <a:ext cx="989105" cy="343325"/>
        </a:xfrm>
        <a:custGeom>
          <a:avLst/>
          <a:gdLst/>
          <a:ahLst/>
          <a:cxnLst/>
          <a:rect l="0" t="0" r="0" b="0"/>
          <a:pathLst>
            <a:path>
              <a:moveTo>
                <a:pt x="989105" y="0"/>
              </a:moveTo>
              <a:lnTo>
                <a:pt x="989105" y="171662"/>
              </a:lnTo>
              <a:lnTo>
                <a:pt x="0" y="171662"/>
              </a:lnTo>
              <a:lnTo>
                <a:pt x="0" y="34332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E663B02-9BC1-416A-BFED-E17C88656453}">
      <dsp:nvSpPr>
        <dsp:cNvPr id="0" name=""/>
        <dsp:cNvSpPr/>
      </dsp:nvSpPr>
      <dsp:spPr>
        <a:xfrm>
          <a:off x="2799303" y="2662678"/>
          <a:ext cx="2967315" cy="343325"/>
        </a:xfrm>
        <a:custGeom>
          <a:avLst/>
          <a:gdLst/>
          <a:ahLst/>
          <a:cxnLst/>
          <a:rect l="0" t="0" r="0" b="0"/>
          <a:pathLst>
            <a:path>
              <a:moveTo>
                <a:pt x="2967315" y="0"/>
              </a:moveTo>
              <a:lnTo>
                <a:pt x="2967315" y="171662"/>
              </a:lnTo>
              <a:lnTo>
                <a:pt x="0" y="171662"/>
              </a:lnTo>
              <a:lnTo>
                <a:pt x="0" y="34332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CA5459B-C807-499B-A20F-4DA1B47C8FFB}">
      <dsp:nvSpPr>
        <dsp:cNvPr id="0" name=""/>
        <dsp:cNvSpPr/>
      </dsp:nvSpPr>
      <dsp:spPr>
        <a:xfrm>
          <a:off x="821093" y="2662678"/>
          <a:ext cx="4945525" cy="343325"/>
        </a:xfrm>
        <a:custGeom>
          <a:avLst/>
          <a:gdLst/>
          <a:ahLst/>
          <a:cxnLst/>
          <a:rect l="0" t="0" r="0" b="0"/>
          <a:pathLst>
            <a:path>
              <a:moveTo>
                <a:pt x="4945525" y="0"/>
              </a:moveTo>
              <a:lnTo>
                <a:pt x="4945525" y="171662"/>
              </a:lnTo>
              <a:lnTo>
                <a:pt x="0" y="171662"/>
              </a:lnTo>
              <a:lnTo>
                <a:pt x="0" y="34332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A220AD3-06AA-4CF9-82D0-4284316AEB91}">
      <dsp:nvSpPr>
        <dsp:cNvPr id="0" name=""/>
        <dsp:cNvSpPr/>
      </dsp:nvSpPr>
      <dsp:spPr>
        <a:xfrm>
          <a:off x="4807971" y="1581766"/>
          <a:ext cx="1917294" cy="108091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External Financing</a:t>
          </a:r>
        </a:p>
      </dsp:txBody>
      <dsp:txXfrm>
        <a:off x="4807971" y="1581766"/>
        <a:ext cx="1917294" cy="1080911"/>
      </dsp:txXfrm>
    </dsp:sp>
    <dsp:sp modelId="{A49962D4-A03B-4ECC-A71B-976B1870315D}">
      <dsp:nvSpPr>
        <dsp:cNvPr id="0" name=""/>
        <dsp:cNvSpPr/>
      </dsp:nvSpPr>
      <dsp:spPr>
        <a:xfrm>
          <a:off x="3651" y="3006003"/>
          <a:ext cx="1634884" cy="81744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Bank Overdraft</a:t>
          </a:r>
        </a:p>
      </dsp:txBody>
      <dsp:txXfrm>
        <a:off x="3651" y="3006003"/>
        <a:ext cx="1634884" cy="817442"/>
      </dsp:txXfrm>
    </dsp:sp>
    <dsp:sp modelId="{65AF3AA9-000D-4C8C-8F92-E33A26EF32E3}">
      <dsp:nvSpPr>
        <dsp:cNvPr id="0" name=""/>
        <dsp:cNvSpPr/>
      </dsp:nvSpPr>
      <dsp:spPr>
        <a:xfrm>
          <a:off x="1981861" y="3006003"/>
          <a:ext cx="1634884" cy="81744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Loan</a:t>
          </a:r>
        </a:p>
      </dsp:txBody>
      <dsp:txXfrm>
        <a:off x="1981861" y="3006003"/>
        <a:ext cx="1634884" cy="817442"/>
      </dsp:txXfrm>
    </dsp:sp>
    <dsp:sp modelId="{2593CB83-63B9-4EF1-A41E-4EE50A99A61A}">
      <dsp:nvSpPr>
        <dsp:cNvPr id="0" name=""/>
        <dsp:cNvSpPr/>
      </dsp:nvSpPr>
      <dsp:spPr>
        <a:xfrm>
          <a:off x="3960071" y="3006003"/>
          <a:ext cx="1634884" cy="81744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Bonds</a:t>
          </a:r>
        </a:p>
      </dsp:txBody>
      <dsp:txXfrm>
        <a:off x="3960071" y="3006003"/>
        <a:ext cx="1634884" cy="817442"/>
      </dsp:txXfrm>
    </dsp:sp>
    <dsp:sp modelId="{40387910-A0BE-4F37-9CAC-84AC62794551}">
      <dsp:nvSpPr>
        <dsp:cNvPr id="0" name=""/>
        <dsp:cNvSpPr/>
      </dsp:nvSpPr>
      <dsp:spPr>
        <a:xfrm>
          <a:off x="5938281" y="3006003"/>
          <a:ext cx="1634884" cy="81744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Stock</a:t>
          </a:r>
        </a:p>
      </dsp:txBody>
      <dsp:txXfrm>
        <a:off x="5938281" y="3006003"/>
        <a:ext cx="1634884" cy="817442"/>
      </dsp:txXfrm>
    </dsp:sp>
    <dsp:sp modelId="{4D5239C8-072E-482D-A750-38C9979C1675}">
      <dsp:nvSpPr>
        <dsp:cNvPr id="0" name=""/>
        <dsp:cNvSpPr/>
      </dsp:nvSpPr>
      <dsp:spPr>
        <a:xfrm>
          <a:off x="7916491" y="3006003"/>
          <a:ext cx="1634884" cy="81744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Venture Capital</a:t>
          </a:r>
        </a:p>
      </dsp:txBody>
      <dsp:txXfrm>
        <a:off x="7916491" y="3006003"/>
        <a:ext cx="1634884" cy="817442"/>
      </dsp:txXfrm>
    </dsp:sp>
    <dsp:sp modelId="{F8762DD4-12F1-4BD5-8C34-9F9BB6A84C62}">
      <dsp:nvSpPr>
        <dsp:cNvPr id="0" name=""/>
        <dsp:cNvSpPr/>
      </dsp:nvSpPr>
      <dsp:spPr>
        <a:xfrm>
          <a:off x="9894701" y="3006003"/>
          <a:ext cx="1634884" cy="81744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Grant</a:t>
          </a:r>
        </a:p>
      </dsp:txBody>
      <dsp:txXfrm>
        <a:off x="9894701" y="3006003"/>
        <a:ext cx="1634884" cy="817442"/>
      </dsp:txXfrm>
    </dsp:sp>
  </dsp:spTree>
</dsp:drawing>
</file>

<file path=ppt/diagrams/layout1.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73D6722-9B4D-4E29-B226-C325925A8118}" type="slidenum">
              <a:rPr lang="en-US" smtClean="0"/>
              <a:pPr/>
              <a:t>6</a:t>
            </a:fld>
            <a:endParaRPr lang="en-US"/>
          </a:p>
        </p:txBody>
      </p:sp>
    </p:spTree>
    <p:extLst>
      <p:ext uri="{BB962C8B-B14F-4D97-AF65-F5344CB8AC3E}">
        <p14:creationId xmlns:p14="http://schemas.microsoft.com/office/powerpoint/2010/main" val="26289365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73D6722-9B4D-4E29-B226-C325925A8118}" type="slidenum">
              <a:rPr lang="en-US" smtClean="0"/>
              <a:pPr/>
              <a:t>7</a:t>
            </a:fld>
            <a:endParaRPr lang="en-US"/>
          </a:p>
        </p:txBody>
      </p:sp>
    </p:spTree>
    <p:extLst>
      <p:ext uri="{BB962C8B-B14F-4D97-AF65-F5344CB8AC3E}">
        <p14:creationId xmlns:p14="http://schemas.microsoft.com/office/powerpoint/2010/main" val="24878714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73D6722-9B4D-4E29-B226-C325925A8118}" type="slidenum">
              <a:rPr lang="en-US" smtClean="0"/>
              <a:pPr/>
              <a:t>22</a:t>
            </a:fld>
            <a:endParaRPr lang="en-US"/>
          </a:p>
        </p:txBody>
      </p:sp>
    </p:spTree>
    <p:extLst>
      <p:ext uri="{BB962C8B-B14F-4D97-AF65-F5344CB8AC3E}">
        <p14:creationId xmlns:p14="http://schemas.microsoft.com/office/powerpoint/2010/main" val="33467455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426217-188B-8971-4E8E-0A5EBD8B89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F8A59A-481E-3822-CA65-A599C76764A4}"/>
              </a:ext>
            </a:extLst>
          </p:cNvPr>
          <p:cNvSpPr>
            <a:spLocks noGrp="1" noRot="1" noChangeAspect="1"/>
          </p:cNvSpPr>
          <p:nvPr>
            <p:ph type="sldImg"/>
          </p:nvPr>
        </p:nvSpPr>
        <p:spPr>
          <a:xfrm>
            <a:off x="82550" y="730250"/>
            <a:ext cx="6503988" cy="3659188"/>
          </a:xfrm>
        </p:spPr>
      </p:sp>
      <p:sp>
        <p:nvSpPr>
          <p:cNvPr id="3" name="Notes Placeholder 2">
            <a:extLst>
              <a:ext uri="{FF2B5EF4-FFF2-40B4-BE49-F238E27FC236}">
                <a16:creationId xmlns:a16="http://schemas.microsoft.com/office/drawing/2014/main" id="{E7C0F9B8-46A6-50F5-78F6-7C1BAF68DEE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E7FAE68-3F7F-AE37-5664-7A84B746D372}"/>
              </a:ext>
            </a:extLst>
          </p:cNvPr>
          <p:cNvSpPr>
            <a:spLocks noGrp="1"/>
          </p:cNvSpPr>
          <p:nvPr>
            <p:ph type="sldNum" sz="quarter" idx="10"/>
          </p:nvPr>
        </p:nvSpPr>
        <p:spPr/>
        <p:txBody>
          <a:bodyPr/>
          <a:lstStyle/>
          <a:p>
            <a:fld id="{A73D6722-9B4D-4E29-B226-C325925A8118}" type="slidenum">
              <a:rPr lang="en-US" smtClean="0"/>
              <a:pPr/>
              <a:t>23</a:t>
            </a:fld>
            <a:endParaRPr lang="en-US"/>
          </a:p>
        </p:txBody>
      </p:sp>
    </p:spTree>
    <p:extLst>
      <p:ext uri="{BB962C8B-B14F-4D97-AF65-F5344CB8AC3E}">
        <p14:creationId xmlns:p14="http://schemas.microsoft.com/office/powerpoint/2010/main" val="37107909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084EFB-620B-E17C-1FC8-4969AF0B04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A1B124-C551-0D5E-216A-0FE5E39363B6}"/>
              </a:ext>
            </a:extLst>
          </p:cNvPr>
          <p:cNvSpPr>
            <a:spLocks noGrp="1" noRot="1" noChangeAspect="1"/>
          </p:cNvSpPr>
          <p:nvPr>
            <p:ph type="sldImg"/>
          </p:nvPr>
        </p:nvSpPr>
        <p:spPr>
          <a:xfrm>
            <a:off x="82550" y="730250"/>
            <a:ext cx="6503988" cy="3659188"/>
          </a:xfrm>
        </p:spPr>
      </p:sp>
      <p:sp>
        <p:nvSpPr>
          <p:cNvPr id="3" name="Notes Placeholder 2">
            <a:extLst>
              <a:ext uri="{FF2B5EF4-FFF2-40B4-BE49-F238E27FC236}">
                <a16:creationId xmlns:a16="http://schemas.microsoft.com/office/drawing/2014/main" id="{C2C24669-3B0F-FC74-591A-1DF6CE034007}"/>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A204EDB-AD48-3E3D-D8DC-A83C4F9186B5}"/>
              </a:ext>
            </a:extLst>
          </p:cNvPr>
          <p:cNvSpPr>
            <a:spLocks noGrp="1"/>
          </p:cNvSpPr>
          <p:nvPr>
            <p:ph type="sldNum" sz="quarter" idx="10"/>
          </p:nvPr>
        </p:nvSpPr>
        <p:spPr/>
        <p:txBody>
          <a:bodyPr/>
          <a:lstStyle/>
          <a:p>
            <a:fld id="{A73D6722-9B4D-4E29-B226-C325925A8118}" type="slidenum">
              <a:rPr lang="en-US" smtClean="0"/>
              <a:pPr/>
              <a:t>24</a:t>
            </a:fld>
            <a:endParaRPr lang="en-US"/>
          </a:p>
        </p:txBody>
      </p:sp>
    </p:spTree>
    <p:extLst>
      <p:ext uri="{BB962C8B-B14F-4D97-AF65-F5344CB8AC3E}">
        <p14:creationId xmlns:p14="http://schemas.microsoft.com/office/powerpoint/2010/main" val="28158229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51BF40-4B75-ADC2-A2C8-8859C61EAE4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ED9909-8EFC-C510-7A4D-A3A397BC0491}"/>
              </a:ext>
            </a:extLst>
          </p:cNvPr>
          <p:cNvSpPr>
            <a:spLocks noGrp="1" noRot="1" noChangeAspect="1"/>
          </p:cNvSpPr>
          <p:nvPr>
            <p:ph type="sldImg"/>
          </p:nvPr>
        </p:nvSpPr>
        <p:spPr>
          <a:xfrm>
            <a:off x="82550" y="730250"/>
            <a:ext cx="6503988" cy="3659188"/>
          </a:xfrm>
        </p:spPr>
      </p:sp>
      <p:sp>
        <p:nvSpPr>
          <p:cNvPr id="3" name="Notes Placeholder 2">
            <a:extLst>
              <a:ext uri="{FF2B5EF4-FFF2-40B4-BE49-F238E27FC236}">
                <a16:creationId xmlns:a16="http://schemas.microsoft.com/office/drawing/2014/main" id="{4EA42B72-2B44-278B-FCB6-D4797114B4A2}"/>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1726742-8D0A-8137-974B-92788F4B2B62}"/>
              </a:ext>
            </a:extLst>
          </p:cNvPr>
          <p:cNvSpPr>
            <a:spLocks noGrp="1"/>
          </p:cNvSpPr>
          <p:nvPr>
            <p:ph type="sldNum" sz="quarter" idx="10"/>
          </p:nvPr>
        </p:nvSpPr>
        <p:spPr/>
        <p:txBody>
          <a:bodyPr/>
          <a:lstStyle/>
          <a:p>
            <a:fld id="{A73D6722-9B4D-4E29-B226-C325925A8118}" type="slidenum">
              <a:rPr lang="en-US" smtClean="0"/>
              <a:pPr/>
              <a:t>25</a:t>
            </a:fld>
            <a:endParaRPr lang="en-US"/>
          </a:p>
        </p:txBody>
      </p:sp>
    </p:spTree>
    <p:extLst>
      <p:ext uri="{BB962C8B-B14F-4D97-AF65-F5344CB8AC3E}">
        <p14:creationId xmlns:p14="http://schemas.microsoft.com/office/powerpoint/2010/main" val="25957987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73D6722-9B4D-4E29-B226-C325925A8118}" type="slidenum">
              <a:rPr lang="en-US" smtClean="0"/>
              <a:pPr/>
              <a:t>28</a:t>
            </a:fld>
            <a:endParaRPr lang="en-US"/>
          </a:p>
        </p:txBody>
      </p:sp>
    </p:spTree>
    <p:extLst>
      <p:ext uri="{BB962C8B-B14F-4D97-AF65-F5344CB8AC3E}">
        <p14:creationId xmlns:p14="http://schemas.microsoft.com/office/powerpoint/2010/main" val="6684884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73D6722-9B4D-4E29-B226-C325925A8118}" type="slidenum">
              <a:rPr lang="en-US" smtClean="0"/>
              <a:pPr/>
              <a:t>29</a:t>
            </a:fld>
            <a:endParaRPr lang="en-US"/>
          </a:p>
        </p:txBody>
      </p:sp>
    </p:spTree>
    <p:extLst>
      <p:ext uri="{BB962C8B-B14F-4D97-AF65-F5344CB8AC3E}">
        <p14:creationId xmlns:p14="http://schemas.microsoft.com/office/powerpoint/2010/main" val="38627779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19/05/2026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400"/>
            </a:lvl1pPr>
          </a:lstStyle>
          <a:p>
            <a:r>
              <a:rPr lang="en-US" dirty="0"/>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19/05/2026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19/05/2026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19/05/2026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19/05/2026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19/05/2026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19/05/2026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19/05/2026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19/05/2026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19/05/2026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19/05/2026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609600" y="228600"/>
            <a:ext cx="10972800" cy="1066800"/>
          </a:xfrm>
          <a:prstGeom prst="rect">
            <a:avLst/>
          </a:prstGeom>
        </p:spPr>
        <p:txBody>
          <a:bodyPr anchor="t"/>
          <a:lstStyle>
            <a:lvl1pPr>
              <a:defRPr sz="3400">
                <a:solidFill>
                  <a:srgbClr val="007FA3"/>
                </a:solidFill>
              </a:defRPr>
            </a:lvl1pPr>
          </a:lstStyle>
          <a:p>
            <a:r>
              <a:rPr lang="en-US"/>
              <a:t>Click to add figure number and title</a:t>
            </a:r>
          </a:p>
        </p:txBody>
      </p:sp>
      <p:sp>
        <p:nvSpPr>
          <p:cNvPr id="10" name="Text Placeholder 9"/>
          <p:cNvSpPr>
            <a:spLocks noGrp="1"/>
          </p:cNvSpPr>
          <p:nvPr>
            <p:ph type="body" sz="quarter" idx="13" hasCustomPrompt="1"/>
          </p:nvPr>
        </p:nvSpPr>
        <p:spPr>
          <a:xfrm>
            <a:off x="609600" y="5368160"/>
            <a:ext cx="10972800" cy="916856"/>
          </a:xfrm>
          <a:prstGeom prst="rect">
            <a:avLst/>
          </a:prstGeo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a:t>Click to add caption</a:t>
            </a:r>
          </a:p>
        </p:txBody>
      </p:sp>
      <p:sp>
        <p:nvSpPr>
          <p:cNvPr id="11" name="Footer Placeholder 2"/>
          <p:cNvSpPr>
            <a:spLocks noGrp="1"/>
          </p:cNvSpPr>
          <p:nvPr>
            <p:ph type="ftr" sz="quarter" idx="11"/>
          </p:nvPr>
        </p:nvSpPr>
        <p:spPr>
          <a:xfrm>
            <a:off x="125292" y="6172201"/>
            <a:ext cx="11460480" cy="235463"/>
          </a:xfrm>
          <a:prstGeom prst="rect">
            <a:avLst/>
          </a:prstGeom>
        </p:spPr>
        <p:txBody>
          <a:bodyPr/>
          <a:lstStyle/>
          <a:p>
            <a:endParaRPr lang="en-US"/>
          </a:p>
        </p:txBody>
      </p:sp>
      <p:sp>
        <p:nvSpPr>
          <p:cNvPr id="2" name="Date Placeholder 1"/>
          <p:cNvSpPr>
            <a:spLocks noGrp="1"/>
          </p:cNvSpPr>
          <p:nvPr>
            <p:ph type="dt" sz="half" idx="10"/>
          </p:nvPr>
        </p:nvSpPr>
        <p:spPr>
          <a:xfrm>
            <a:off x="8447617" y="113072"/>
            <a:ext cx="2844800" cy="182880"/>
          </a:xfrm>
          <a:prstGeom prst="rect">
            <a:avLst/>
          </a:prstGeom>
        </p:spPr>
        <p:txBody>
          <a:bodyPr/>
          <a:lstStyle>
            <a:lvl1pPr>
              <a:defRPr>
                <a:solidFill>
                  <a:schemeClr val="tx1"/>
                </a:solidFill>
              </a:defRPr>
            </a:lvl1pPr>
          </a:lstStyle>
          <a:p>
            <a:fld id="{2C187FA7-3D50-40EF-B348-611844B37685}" type="datetime1">
              <a:rPr lang="en-GB" smtClean="0"/>
              <a:t>19/05/2026</a:t>
            </a:fld>
            <a:endParaRPr lang="en-US"/>
          </a:p>
        </p:txBody>
      </p:sp>
      <p:sp>
        <p:nvSpPr>
          <p:cNvPr id="4" name="Slide Number Placeholder 3"/>
          <p:cNvSpPr>
            <a:spLocks noGrp="1"/>
          </p:cNvSpPr>
          <p:nvPr>
            <p:ph type="sldNum" sz="quarter" idx="12"/>
          </p:nvPr>
        </p:nvSpPr>
        <p:spPr>
          <a:xfrm>
            <a:off x="8737600" y="6218239"/>
            <a:ext cx="2844800" cy="365125"/>
          </a:xfrm>
          <a:prstGeom prst="rect">
            <a:avLst/>
          </a:prstGeom>
        </p:spPr>
        <p:txBody>
          <a:bodyPr/>
          <a:lstStyle>
            <a:lvl1pPr>
              <a:defRPr>
                <a:solidFill>
                  <a:schemeClr val="tx1"/>
                </a:solidFill>
              </a:defRPr>
            </a:lvl1pPr>
          </a:lstStyle>
          <a:p>
            <a:fld id="{200B2350-5261-4F5C-9DF5-EF0D264FC8D2}" type="slidenum">
              <a:rPr lang="en-US" smtClean="0"/>
              <a:pPr/>
              <a:t>‹#›</a:t>
            </a:fld>
            <a:endParaRPr lang="en-US"/>
          </a:p>
        </p:txBody>
      </p:sp>
      <p:pic>
        <p:nvPicPr>
          <p:cNvPr id="9" name="Shape 15" descr="Pearson Logo"/>
          <p:cNvPicPr preferRelativeResize="0"/>
          <p:nvPr userDrawn="1"/>
        </p:nvPicPr>
        <p:blipFill rotWithShape="1">
          <a:blip r:embed="rId2" cstate="print">
            <a:alphaModFix/>
          </a:blip>
          <a:srcRect/>
          <a:stretch/>
        </p:blipFill>
        <p:spPr>
          <a:xfrm>
            <a:off x="591963" y="6429709"/>
            <a:ext cx="1223999" cy="279914"/>
          </a:xfrm>
          <a:prstGeom prst="rect">
            <a:avLst/>
          </a:prstGeom>
          <a:noFill/>
          <a:ln>
            <a:noFill/>
          </a:ln>
        </p:spPr>
      </p:pic>
      <p:sp>
        <p:nvSpPr>
          <p:cNvPr id="12" name="TextBox 11"/>
          <p:cNvSpPr txBox="1"/>
          <p:nvPr userDrawn="1"/>
        </p:nvSpPr>
        <p:spPr>
          <a:xfrm>
            <a:off x="3598963" y="6429975"/>
            <a:ext cx="8229600" cy="276999"/>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altLang="en-US" sz="1200" b="0">
                <a:latin typeface="Verdana"/>
                <a:ea typeface="Verdana" panose="020B0604030504040204" pitchFamily="34" charset="0"/>
                <a:cs typeface="Verdana" panose="020B0604030504040204" pitchFamily="34" charset="0"/>
              </a:rPr>
              <a:t>Copyright © 2019, 2015, 2012 Pearson Education, Inc. All Rights Reserved.</a:t>
            </a:r>
          </a:p>
        </p:txBody>
      </p:sp>
    </p:spTree>
    <p:extLst>
      <p:ext uri="{BB962C8B-B14F-4D97-AF65-F5344CB8AC3E}">
        <p14:creationId xmlns:p14="http://schemas.microsoft.com/office/powerpoint/2010/main" val="14786486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609600" y="16002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Content Placeholder 2"/>
          <p:cNvSpPr>
            <a:spLocks noGrp="1"/>
          </p:cNvSpPr>
          <p:nvPr>
            <p:ph idx="13"/>
          </p:nvPr>
        </p:nvSpPr>
        <p:spPr>
          <a:xfrm>
            <a:off x="609600" y="39624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ooter Placeholder 4"/>
          <p:cNvSpPr>
            <a:spLocks noGrp="1"/>
          </p:cNvSpPr>
          <p:nvPr>
            <p:ph type="ftr" sz="quarter" idx="11"/>
          </p:nvPr>
        </p:nvSpPr>
        <p:spPr>
          <a:xfrm>
            <a:off x="125292" y="6172201"/>
            <a:ext cx="11460480" cy="235463"/>
          </a:xfrm>
        </p:spPr>
        <p:txBody>
          <a:bodyPr/>
          <a:lstStyle/>
          <a:p>
            <a:endParaRPr lang="en-US"/>
          </a:p>
        </p:txBody>
      </p:sp>
      <p:sp>
        <p:nvSpPr>
          <p:cNvPr id="4" name="Date Placeholder 3"/>
          <p:cNvSpPr>
            <a:spLocks noGrp="1"/>
          </p:cNvSpPr>
          <p:nvPr>
            <p:ph type="dt" sz="half" idx="10"/>
          </p:nvPr>
        </p:nvSpPr>
        <p:spPr/>
        <p:txBody>
          <a:bodyPr/>
          <a:lstStyle/>
          <a:p>
            <a:fld id="{A9DF6EFB-3F44-496C-A842-1E0B3D3B975A}" type="datetimeFigureOut">
              <a:rPr lang="en-US" smtClean="0"/>
              <a:pPr/>
              <a:t>5/19/2026</a:t>
            </a:fld>
            <a:endParaRPr lang="en-US"/>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a:p>
        </p:txBody>
      </p:sp>
    </p:spTree>
    <p:extLst>
      <p:ext uri="{BB962C8B-B14F-4D97-AF65-F5344CB8AC3E}">
        <p14:creationId xmlns:p14="http://schemas.microsoft.com/office/powerpoint/2010/main" val="2047094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19/05/2026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89" r:id="rId13"/>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wallpaperflare.com/kanban-work-team-work-process-organize-business-office-wallpaper-aowbe" TargetMode="External"/><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www.rawpixel.com/image/24418/free-illustration-image-objective-target-strategy" TargetMode="External"/><Relationship Id="rId2" Type="http://schemas.openxmlformats.org/officeDocument/2006/relationships/image" Target="../media/image6.1"/><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5.xml.rels><?xml version="1.0" encoding="UTF-8" standalone="yes"?>
<Relationships xmlns="http://schemas.openxmlformats.org/package/2006/relationships"><Relationship Id="rId3" Type="http://schemas.openxmlformats.org/officeDocument/2006/relationships/hyperlink" Target="https://moodle.uwtsd.ac.uk/course/section.php?id=185811"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3" Type="http://schemas.openxmlformats.org/officeDocument/2006/relationships/hyperlink" Target="https://www.sec.gov/search-filings" TargetMode="External"/><Relationship Id="rId2" Type="http://schemas.openxmlformats.org/officeDocument/2006/relationships/hyperlink" Target="https://www.annualreports.com/" TargetMode="External"/><Relationship Id="rId1" Type="http://schemas.openxmlformats.org/officeDocument/2006/relationships/slideLayout" Target="../slideLayouts/slideLayout2.xml"/><Relationship Id="rId4" Type="http://schemas.openxmlformats.org/officeDocument/2006/relationships/hyperlink" Target="https://moodle.uwtsd.ac.uk/course/section.php?id=207564" TargetMode="Externa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a:solidFill>
                  <a:schemeClr val="accent2"/>
                </a:solidFill>
              </a:rPr>
              <a:t>MBA</a:t>
            </a:r>
          </a:p>
        </p:txBody>
      </p:sp>
      <p:sp>
        <p:nvSpPr>
          <p:cNvPr id="6147" name="Subtitle 4"/>
          <p:cNvSpPr>
            <a:spLocks noGrp="1"/>
          </p:cNvSpPr>
          <p:nvPr>
            <p:ph type="subTitle" idx="1"/>
          </p:nvPr>
        </p:nvSpPr>
        <p:spPr>
          <a:xfrm>
            <a:off x="2095472" y="1928803"/>
            <a:ext cx="7786742" cy="3357586"/>
          </a:xfrm>
        </p:spPr>
        <p:txBody>
          <a:bodyPr/>
          <a:lstStyle/>
          <a:p>
            <a:pPr eaLnBrk="1" hangingPunct="1"/>
            <a:r>
              <a:rPr lang="en-GB" altLang="en-US" sz="3600" b="1">
                <a:solidFill>
                  <a:schemeClr val="accent2"/>
                </a:solidFill>
              </a:rPr>
              <a:t>Financial Management</a:t>
            </a:r>
          </a:p>
          <a:p>
            <a:pPr eaLnBrk="1" hangingPunct="1"/>
            <a:r>
              <a:rPr lang="en-GB" altLang="en-US">
                <a:solidFill>
                  <a:schemeClr val="accent2"/>
                </a:solidFill>
              </a:rPr>
              <a:t>Week 1</a:t>
            </a:r>
          </a:p>
          <a:p>
            <a:pPr eaLnBrk="1" hangingPunct="1"/>
            <a:endParaRPr lang="en-GB" altLang="en-US">
              <a:solidFill>
                <a:schemeClr val="accent2"/>
              </a:solidFill>
            </a:endParaRPr>
          </a:p>
          <a:p>
            <a:pPr eaLnBrk="1" hangingPunct="1"/>
            <a:r>
              <a:rPr lang="en-GB" altLang="en-US" sz="4800" b="1">
                <a:solidFill>
                  <a:schemeClr val="accent2"/>
                </a:solidFill>
              </a:rPr>
              <a:t>Introduction</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D19F64-669B-E276-FC58-A1F991B57C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15B7F5-726F-2C60-FE53-5FD3B061A9DB}"/>
              </a:ext>
            </a:extLst>
          </p:cNvPr>
          <p:cNvSpPr>
            <a:spLocks noGrp="1"/>
          </p:cNvSpPr>
          <p:nvPr>
            <p:ph type="title"/>
          </p:nvPr>
        </p:nvSpPr>
        <p:spPr>
          <a:xfrm>
            <a:off x="609600" y="274638"/>
            <a:ext cx="10972800" cy="1143000"/>
          </a:xfrm>
        </p:spPr>
        <p:txBody>
          <a:bodyPr wrap="square" anchor="ctr">
            <a:normAutofit/>
          </a:bodyPr>
          <a:lstStyle/>
          <a:p>
            <a:r>
              <a:rPr lang="en-GB"/>
              <a:t>In the classroom</a:t>
            </a:r>
          </a:p>
        </p:txBody>
      </p:sp>
      <p:sp>
        <p:nvSpPr>
          <p:cNvPr id="3" name="Content Placeholder 2">
            <a:extLst>
              <a:ext uri="{FF2B5EF4-FFF2-40B4-BE49-F238E27FC236}">
                <a16:creationId xmlns:a16="http://schemas.microsoft.com/office/drawing/2014/main" id="{72871E05-8181-5EAA-B2E3-63B1CEA60B22}"/>
              </a:ext>
            </a:extLst>
          </p:cNvPr>
          <p:cNvSpPr>
            <a:spLocks noGrp="1"/>
          </p:cNvSpPr>
          <p:nvPr>
            <p:ph sz="half" idx="1"/>
          </p:nvPr>
        </p:nvSpPr>
        <p:spPr>
          <a:xfrm>
            <a:off x="609600" y="1600201"/>
            <a:ext cx="5384800" cy="3989040"/>
          </a:xfrm>
        </p:spPr>
        <p:txBody>
          <a:bodyPr wrap="square" anchor="t">
            <a:normAutofit/>
          </a:bodyPr>
          <a:lstStyle/>
          <a:p>
            <a:pPr marL="0" indent="0">
              <a:buClr>
                <a:srgbClr val="0070C0"/>
              </a:buClr>
              <a:buNone/>
            </a:pPr>
            <a:r>
              <a:rPr lang="en-GB" altLang="zh-CN" b="1" dirty="0"/>
              <a:t>Discussion:</a:t>
            </a:r>
          </a:p>
          <a:p>
            <a:pPr marL="0" indent="0">
              <a:buClr>
                <a:srgbClr val="0070C0"/>
              </a:buClr>
              <a:buNone/>
            </a:pPr>
            <a:endParaRPr lang="en-GB" altLang="zh-CN" dirty="0"/>
          </a:p>
          <a:p>
            <a:pPr marL="0" indent="0">
              <a:buClr>
                <a:srgbClr val="0070C0"/>
              </a:buClr>
              <a:buNone/>
            </a:pPr>
            <a:r>
              <a:rPr lang="en-GB" altLang="zh-CN" dirty="0"/>
              <a:t>What kinds of rules should we follow here?</a:t>
            </a:r>
          </a:p>
        </p:txBody>
      </p:sp>
      <p:pic>
        <p:nvPicPr>
          <p:cNvPr id="9" name="Picture 8" descr="justice, hammer, judge, law, paragraph, right, court, court of justice ...">
            <a:extLst>
              <a:ext uri="{FF2B5EF4-FFF2-40B4-BE49-F238E27FC236}">
                <a16:creationId xmlns:a16="http://schemas.microsoft.com/office/drawing/2014/main" id="{D6AC16BD-E2A2-EF4F-74E9-9285F448C152}"/>
              </a:ext>
            </a:extLst>
          </p:cNvPr>
          <p:cNvPicPr>
            <a:picLocks noChangeAspect="1"/>
          </p:cNvPicPr>
          <p:nvPr/>
        </p:nvPicPr>
        <p:blipFill>
          <a:blip r:embed="rId2"/>
          <a:srcRect t="1227"/>
          <a:stretch/>
        </p:blipFill>
        <p:spPr>
          <a:xfrm>
            <a:off x="6197600" y="1600201"/>
            <a:ext cx="5384800" cy="3989040"/>
          </a:xfrm>
          <a:prstGeom prst="rect">
            <a:avLst/>
          </a:prstGeom>
          <a:noFill/>
        </p:spPr>
      </p:pic>
      <p:sp>
        <p:nvSpPr>
          <p:cNvPr id="4" name="Date Placeholder 3">
            <a:extLst>
              <a:ext uri="{FF2B5EF4-FFF2-40B4-BE49-F238E27FC236}">
                <a16:creationId xmlns:a16="http://schemas.microsoft.com/office/drawing/2014/main" id="{C37A4DA4-04D7-0084-D8DF-0C1876116EAE}"/>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2303D31F-598B-47EE-BA37-93F097A3D676}" type="datetime1">
              <a:rPr lang="en-GB" altLang="en-US" sz="900"/>
              <a:pPr>
                <a:lnSpc>
                  <a:spcPct val="90000"/>
                </a:lnSpc>
                <a:spcAft>
                  <a:spcPts val="600"/>
                </a:spcAft>
                <a:defRPr/>
              </a:pPr>
              <a:t>19/05/2026</a:t>
            </a:fld>
            <a:endParaRPr lang="en-GB" altLang="en-US" sz="900"/>
          </a:p>
        </p:txBody>
      </p:sp>
      <p:sp>
        <p:nvSpPr>
          <p:cNvPr id="5" name="Slide Number Placeholder 4">
            <a:extLst>
              <a:ext uri="{FF2B5EF4-FFF2-40B4-BE49-F238E27FC236}">
                <a16:creationId xmlns:a16="http://schemas.microsoft.com/office/drawing/2014/main" id="{E1B93797-4429-3D46-C04B-6AAB403C6599}"/>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a:t>
            </a:fld>
            <a:endParaRPr lang="en-GB" altLang="en-US"/>
          </a:p>
        </p:txBody>
      </p:sp>
    </p:spTree>
    <p:extLst>
      <p:ext uri="{BB962C8B-B14F-4D97-AF65-F5344CB8AC3E}">
        <p14:creationId xmlns:p14="http://schemas.microsoft.com/office/powerpoint/2010/main" val="35746652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C0B180-A790-49CC-8F30-8CF459CFF2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2CE783-8A8E-5158-4ED6-52409C2B0841}"/>
              </a:ext>
            </a:extLst>
          </p:cNvPr>
          <p:cNvSpPr>
            <a:spLocks noGrp="1"/>
          </p:cNvSpPr>
          <p:nvPr>
            <p:ph type="title"/>
          </p:nvPr>
        </p:nvSpPr>
        <p:spPr/>
        <p:txBody>
          <a:bodyPr/>
          <a:lstStyle/>
          <a:p>
            <a:r>
              <a:rPr lang="en-GB"/>
              <a:t>In the classroom</a:t>
            </a:r>
          </a:p>
        </p:txBody>
      </p:sp>
      <p:sp>
        <p:nvSpPr>
          <p:cNvPr id="3" name="Content Placeholder 2">
            <a:extLst>
              <a:ext uri="{FF2B5EF4-FFF2-40B4-BE49-F238E27FC236}">
                <a16:creationId xmlns:a16="http://schemas.microsoft.com/office/drawing/2014/main" id="{7C264F0B-4994-2A2C-99D3-453A7634FC5B}"/>
              </a:ext>
            </a:extLst>
          </p:cNvPr>
          <p:cNvSpPr>
            <a:spLocks noGrp="1"/>
          </p:cNvSpPr>
          <p:nvPr>
            <p:ph idx="1"/>
          </p:nvPr>
        </p:nvSpPr>
        <p:spPr/>
        <p:txBody>
          <a:bodyPr/>
          <a:lstStyle/>
          <a:p>
            <a:pPr>
              <a:buClr>
                <a:srgbClr val="0070C0"/>
              </a:buClr>
              <a:buFont typeface="Wingdings" panose="05000000000000000000" pitchFamily="2" charset="2"/>
              <a:buChar char="q"/>
            </a:pPr>
            <a:r>
              <a:rPr lang="en-GB" altLang="zh-CN" sz="2800" dirty="0">
                <a:latin typeface="Arial" panose="020B0604020202020204" pitchFamily="34" charset="0"/>
                <a:cs typeface="Arial" panose="020B0604020202020204" pitchFamily="34" charset="0"/>
              </a:rPr>
              <a:t>Respect fellow students.</a:t>
            </a:r>
          </a:p>
          <a:p>
            <a:pPr>
              <a:buClr>
                <a:srgbClr val="0070C0"/>
              </a:buClr>
              <a:buFont typeface="Wingdings" panose="05000000000000000000" pitchFamily="2" charset="2"/>
              <a:buChar char="q"/>
            </a:pPr>
            <a:r>
              <a:rPr lang="en-GB" altLang="zh-CN" sz="2800" dirty="0">
                <a:latin typeface="Arial" panose="020B0604020202020204" pitchFamily="34" charset="0"/>
                <a:cs typeface="Arial" panose="020B0604020202020204" pitchFamily="34" charset="0"/>
              </a:rPr>
              <a:t>Please keep your mobile phone in silent mode.</a:t>
            </a:r>
          </a:p>
          <a:p>
            <a:pPr>
              <a:buClr>
                <a:srgbClr val="0070C0"/>
              </a:buClr>
              <a:buFont typeface="Wingdings" panose="05000000000000000000" pitchFamily="2" charset="2"/>
              <a:buChar char="q"/>
            </a:pPr>
            <a:r>
              <a:rPr lang="en-GB" altLang="zh-CN" sz="2800" dirty="0">
                <a:latin typeface="Arial" panose="020B0604020202020204" pitchFamily="34" charset="0"/>
                <a:cs typeface="Arial" panose="020B0604020202020204" pitchFamily="34" charset="0"/>
              </a:rPr>
              <a:t>Participate in class discussion.</a:t>
            </a:r>
          </a:p>
          <a:p>
            <a:pPr>
              <a:buClr>
                <a:srgbClr val="0070C0"/>
              </a:buClr>
              <a:buFont typeface="Wingdings" panose="05000000000000000000" pitchFamily="2" charset="2"/>
              <a:buChar char="q"/>
            </a:pPr>
            <a:r>
              <a:rPr lang="en-GB" altLang="zh-CN" sz="2800" u="sng" dirty="0">
                <a:latin typeface="Arial" panose="020B0604020202020204" pitchFamily="34" charset="0"/>
                <a:cs typeface="Arial" panose="020B0604020202020204" pitchFamily="34" charset="0"/>
              </a:rPr>
              <a:t>ASK</a:t>
            </a:r>
            <a:r>
              <a:rPr lang="en-GB" altLang="zh-CN" sz="2800" dirty="0">
                <a:latin typeface="Arial" panose="020B0604020202020204" pitchFamily="34" charset="0"/>
                <a:cs typeface="Arial" panose="020B0604020202020204" pitchFamily="34" charset="0"/>
              </a:rPr>
              <a:t>!!! This is the </a:t>
            </a:r>
            <a:r>
              <a:rPr lang="en-GB" altLang="zh-CN" sz="2800" u="sng" dirty="0">
                <a:latin typeface="Arial" panose="020B0604020202020204" pitchFamily="34" charset="0"/>
                <a:cs typeface="Arial" panose="020B0604020202020204" pitchFamily="34" charset="0"/>
              </a:rPr>
              <a:t>ONLY</a:t>
            </a:r>
            <a:r>
              <a:rPr lang="en-GB" altLang="zh-CN" sz="2800" dirty="0">
                <a:latin typeface="Arial" panose="020B0604020202020204" pitchFamily="34" charset="0"/>
                <a:cs typeface="Arial" panose="020B0604020202020204" pitchFamily="34" charset="0"/>
              </a:rPr>
              <a:t> way to learn.</a:t>
            </a:r>
          </a:p>
          <a:p>
            <a:pPr>
              <a:buClr>
                <a:srgbClr val="0070C0"/>
              </a:buClr>
              <a:buFont typeface="Wingdings" panose="05000000000000000000" pitchFamily="2" charset="2"/>
              <a:buChar char="q"/>
            </a:pPr>
            <a:r>
              <a:rPr lang="en-GB" altLang="zh-CN" sz="2800" dirty="0">
                <a:latin typeface="Arial" panose="020B0604020202020204" pitchFamily="34" charset="0"/>
                <a:cs typeface="Arial" panose="020B0604020202020204" pitchFamily="34" charset="0"/>
              </a:rPr>
              <a:t>Do not leave things last minute…assessments</a:t>
            </a:r>
          </a:p>
          <a:p>
            <a:pPr>
              <a:buClr>
                <a:srgbClr val="0070C0"/>
              </a:buClr>
              <a:buFont typeface="Wingdings" panose="05000000000000000000" pitchFamily="2" charset="2"/>
              <a:buChar char="q"/>
            </a:pPr>
            <a:r>
              <a:rPr lang="en-GB" altLang="zh-CN" sz="2800" dirty="0">
                <a:latin typeface="Arial" panose="020B0604020202020204" pitchFamily="34" charset="0"/>
                <a:cs typeface="Arial" panose="020B0604020202020204" pitchFamily="34" charset="0"/>
              </a:rPr>
              <a:t>Always here to help, provide feedback etc.</a:t>
            </a:r>
          </a:p>
          <a:p>
            <a:pPr>
              <a:buClr>
                <a:srgbClr val="0070C0"/>
              </a:buClr>
              <a:buFont typeface="Wingdings" panose="05000000000000000000" pitchFamily="2" charset="2"/>
              <a:buChar char="q"/>
            </a:pPr>
            <a:r>
              <a:rPr lang="en-GB" altLang="zh-CN" sz="2800" dirty="0">
                <a:latin typeface="Arial" panose="020B0604020202020204" pitchFamily="34" charset="0"/>
                <a:cs typeface="Arial" panose="020B0604020202020204" pitchFamily="34" charset="0"/>
              </a:rPr>
              <a:t>Bring your laptops to class!!!!</a:t>
            </a:r>
          </a:p>
        </p:txBody>
      </p:sp>
      <p:sp>
        <p:nvSpPr>
          <p:cNvPr id="4" name="Date Placeholder 3">
            <a:extLst>
              <a:ext uri="{FF2B5EF4-FFF2-40B4-BE49-F238E27FC236}">
                <a16:creationId xmlns:a16="http://schemas.microsoft.com/office/drawing/2014/main" id="{3C13FBAB-5F44-EB91-5330-80D845E897A2}"/>
              </a:ext>
            </a:extLst>
          </p:cNvPr>
          <p:cNvSpPr>
            <a:spLocks noGrp="1"/>
          </p:cNvSpPr>
          <p:nvPr>
            <p:ph type="dt" sz="half" idx="10"/>
          </p:nvPr>
        </p:nvSpPr>
        <p:spPr/>
        <p:txBody>
          <a:bodyPr/>
          <a:lstStyle/>
          <a:p>
            <a:pPr>
              <a:defRPr/>
            </a:pPr>
            <a:fld id="{2303D31F-598B-47EE-BA37-93F097A3D676}" type="datetime1">
              <a:rPr lang="en-GB" altLang="en-US" smtClean="0"/>
              <a:pPr>
                <a:defRPr/>
              </a:pPr>
              <a:t>19/05/2026</a:t>
            </a:fld>
            <a:endParaRPr lang="en-GB" altLang="en-US"/>
          </a:p>
        </p:txBody>
      </p:sp>
      <p:sp>
        <p:nvSpPr>
          <p:cNvPr id="5" name="Slide Number Placeholder 4">
            <a:extLst>
              <a:ext uri="{FF2B5EF4-FFF2-40B4-BE49-F238E27FC236}">
                <a16:creationId xmlns:a16="http://schemas.microsoft.com/office/drawing/2014/main" id="{9EFE2AD7-49F3-BE27-3E54-F9AF50E84AFA}"/>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931014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6E0D3-305E-22F7-DD07-91205DA1F5F5}"/>
              </a:ext>
            </a:extLst>
          </p:cNvPr>
          <p:cNvSpPr>
            <a:spLocks noGrp="1"/>
          </p:cNvSpPr>
          <p:nvPr>
            <p:ph type="title"/>
          </p:nvPr>
        </p:nvSpPr>
        <p:spPr/>
        <p:txBody>
          <a:bodyPr/>
          <a:lstStyle/>
          <a:p>
            <a:r>
              <a:rPr lang="en-GB"/>
              <a:t>Week Outline</a:t>
            </a:r>
          </a:p>
        </p:txBody>
      </p:sp>
      <p:sp>
        <p:nvSpPr>
          <p:cNvPr id="3" name="Content Placeholder 2">
            <a:extLst>
              <a:ext uri="{FF2B5EF4-FFF2-40B4-BE49-F238E27FC236}">
                <a16:creationId xmlns:a16="http://schemas.microsoft.com/office/drawing/2014/main" id="{33D45A68-4896-52B8-AF6B-9634B81EF453}"/>
              </a:ext>
            </a:extLst>
          </p:cNvPr>
          <p:cNvSpPr>
            <a:spLocks noGrp="1"/>
          </p:cNvSpPr>
          <p:nvPr>
            <p:ph idx="1"/>
          </p:nvPr>
        </p:nvSpPr>
        <p:spPr/>
        <p:txBody>
          <a:bodyPr/>
          <a:lstStyle/>
          <a:p>
            <a:r>
              <a:rPr lang="en-GB"/>
              <a:t>Finance and the Firm</a:t>
            </a:r>
          </a:p>
          <a:p>
            <a:r>
              <a:rPr lang="en-US">
                <a:latin typeface="+mj-lt"/>
              </a:rPr>
              <a:t>Five Principles That Form the Foundations of Finance</a:t>
            </a:r>
          </a:p>
          <a:p>
            <a:r>
              <a:rPr lang="en-IN">
                <a:latin typeface="+mj-lt"/>
              </a:rPr>
              <a:t>The Role of Finance in Business</a:t>
            </a:r>
          </a:p>
          <a:p>
            <a:r>
              <a:rPr lang="en-IN">
                <a:latin typeface="+mj-lt"/>
              </a:rPr>
              <a:t>Finance and the Multinational Firm: The New Role</a:t>
            </a:r>
            <a:endParaRPr lang="en-GB"/>
          </a:p>
          <a:p>
            <a:endParaRPr lang="en-GB"/>
          </a:p>
        </p:txBody>
      </p:sp>
      <p:sp>
        <p:nvSpPr>
          <p:cNvPr id="4" name="Date Placeholder 3">
            <a:extLst>
              <a:ext uri="{FF2B5EF4-FFF2-40B4-BE49-F238E27FC236}">
                <a16:creationId xmlns:a16="http://schemas.microsoft.com/office/drawing/2014/main" id="{A503858A-ECFB-07F7-A828-699534154F04}"/>
              </a:ext>
            </a:extLst>
          </p:cNvPr>
          <p:cNvSpPr>
            <a:spLocks noGrp="1"/>
          </p:cNvSpPr>
          <p:nvPr>
            <p:ph type="dt" sz="half" idx="10"/>
          </p:nvPr>
        </p:nvSpPr>
        <p:spPr/>
        <p:txBody>
          <a:bodyPr/>
          <a:lstStyle/>
          <a:p>
            <a:pPr>
              <a:defRPr/>
            </a:pPr>
            <a:fld id="{2303D31F-598B-47EE-BA37-93F097A3D676}" type="datetime1">
              <a:rPr lang="en-GB" altLang="en-US" smtClean="0"/>
              <a:pPr>
                <a:defRPr/>
              </a:pPr>
              <a:t>19/05/2026</a:t>
            </a:fld>
            <a:endParaRPr lang="en-GB" altLang="en-US"/>
          </a:p>
        </p:txBody>
      </p:sp>
      <p:sp>
        <p:nvSpPr>
          <p:cNvPr id="5" name="Slide Number Placeholder 4">
            <a:extLst>
              <a:ext uri="{FF2B5EF4-FFF2-40B4-BE49-F238E27FC236}">
                <a16:creationId xmlns:a16="http://schemas.microsoft.com/office/drawing/2014/main" id="{9863FADB-C2AE-B586-88DF-7E84CE7B46D4}"/>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38535490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61104" y="2854555"/>
            <a:ext cx="7772400" cy="769441"/>
          </a:xfrm>
        </p:spPr>
        <p:txBody>
          <a:bodyPr>
            <a:spAutoFit/>
          </a:bodyPr>
          <a:lstStyle/>
          <a:p>
            <a:r>
              <a:rPr lang="en-US">
                <a:solidFill>
                  <a:schemeClr val="accent2"/>
                </a:solidFill>
                <a:latin typeface="+mj-lt"/>
              </a:rPr>
              <a:t>Finance and the Firm</a:t>
            </a:r>
            <a:endParaRPr lang="en-US" sz="2000">
              <a:solidFill>
                <a:schemeClr val="accent2"/>
              </a:solidFill>
            </a:endParaRPr>
          </a:p>
        </p:txBody>
      </p:sp>
    </p:spTree>
    <p:extLst>
      <p:ext uri="{BB962C8B-B14F-4D97-AF65-F5344CB8AC3E}">
        <p14:creationId xmlns:p14="http://schemas.microsoft.com/office/powerpoint/2010/main" val="21887384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a:sym typeface="Times New Roman" pitchFamily="18" charset="0"/>
              </a:rPr>
              <a:t>Finance and the Firm</a:t>
            </a:r>
            <a:endParaRPr lang="en-US" b="0"/>
          </a:p>
        </p:txBody>
      </p:sp>
      <p:sp>
        <p:nvSpPr>
          <p:cNvPr id="3" name="Content Placeholder 2"/>
          <p:cNvSpPr>
            <a:spLocks noGrp="1"/>
          </p:cNvSpPr>
          <p:nvPr>
            <p:ph idx="1"/>
          </p:nvPr>
        </p:nvSpPr>
        <p:spPr/>
        <p:txBody>
          <a:bodyPr>
            <a:normAutofit/>
          </a:bodyPr>
          <a:lstStyle/>
          <a:p>
            <a:r>
              <a:rPr lang="en-US" altLang="en-US" dirty="0">
                <a:solidFill>
                  <a:srgbClr val="000000"/>
                </a:solidFill>
                <a:latin typeface="Arial" pitchFamily="34" charset="0"/>
                <a:ea typeface="MS PGothic" pitchFamily="34" charset="-128"/>
                <a:cs typeface="Arial" pitchFamily="34" charset="0"/>
                <a:sym typeface="Arial" pitchFamily="34" charset="0"/>
              </a:rPr>
              <a:t>What Is Finance?</a:t>
            </a:r>
          </a:p>
          <a:p>
            <a:pPr lvl="1"/>
            <a:r>
              <a:rPr lang="en-US" altLang="en-US" dirty="0">
                <a:solidFill>
                  <a:srgbClr val="000000"/>
                </a:solidFill>
                <a:latin typeface="Arial" pitchFamily="34" charset="0"/>
                <a:ea typeface="Arial" pitchFamily="34" charset="0"/>
                <a:cs typeface="Arial" pitchFamily="34" charset="0"/>
                <a:sym typeface="Arial" pitchFamily="34" charset="0"/>
              </a:rPr>
              <a:t>Finance can be defined as the science and art of </a:t>
            </a:r>
            <a:r>
              <a:rPr lang="en-US" altLang="en-US">
                <a:solidFill>
                  <a:srgbClr val="000000"/>
                </a:solidFill>
                <a:latin typeface="Arial" pitchFamily="34" charset="0"/>
                <a:ea typeface="Arial" pitchFamily="34" charset="0"/>
                <a:cs typeface="Arial" pitchFamily="34" charset="0"/>
                <a:sym typeface="Arial" pitchFamily="34" charset="0"/>
              </a:rPr>
              <a:t>managing money</a:t>
            </a:r>
            <a:endParaRPr lang="en-US" altLang="en-US" dirty="0">
              <a:solidFill>
                <a:srgbClr val="000000"/>
              </a:solidFill>
              <a:latin typeface="Arial" pitchFamily="34" charset="0"/>
              <a:ea typeface="Arial" pitchFamily="34" charset="0"/>
              <a:cs typeface="Arial" pitchFamily="34" charset="0"/>
              <a:sym typeface="Arial" pitchFamily="34" charset="0"/>
            </a:endParaRPr>
          </a:p>
          <a:p>
            <a:pPr lvl="1"/>
            <a:r>
              <a:rPr lang="en-US" altLang="en-US" dirty="0">
                <a:solidFill>
                  <a:srgbClr val="000000"/>
                </a:solidFill>
                <a:latin typeface="Arial" pitchFamily="34" charset="0"/>
                <a:ea typeface="Arial" pitchFamily="34" charset="0"/>
                <a:cs typeface="Arial" pitchFamily="34" charset="0"/>
                <a:sym typeface="Arial" pitchFamily="34" charset="0"/>
              </a:rPr>
              <a:t>At the personal level, finance is concerned with individuals’ decisions about:</a:t>
            </a:r>
          </a:p>
          <a:p>
            <a:pPr lvl="2"/>
            <a:r>
              <a:rPr lang="en-US" altLang="en-US" dirty="0">
                <a:solidFill>
                  <a:srgbClr val="000000"/>
                </a:solidFill>
                <a:latin typeface="Arial" pitchFamily="34" charset="0"/>
                <a:ea typeface="Arial" pitchFamily="34" charset="0"/>
                <a:cs typeface="Arial" pitchFamily="34" charset="0"/>
                <a:sym typeface="Arial" pitchFamily="34" charset="0"/>
              </a:rPr>
              <a:t>how much of their earnings they spend</a:t>
            </a:r>
          </a:p>
          <a:p>
            <a:pPr lvl="2"/>
            <a:r>
              <a:rPr lang="en-US" altLang="en-US" dirty="0">
                <a:solidFill>
                  <a:srgbClr val="000000"/>
                </a:solidFill>
                <a:latin typeface="Arial" pitchFamily="34" charset="0"/>
                <a:ea typeface="Arial" pitchFamily="34" charset="0"/>
                <a:cs typeface="Arial" pitchFamily="34" charset="0"/>
                <a:sym typeface="Arial" pitchFamily="34" charset="0"/>
              </a:rPr>
              <a:t>how much they save</a:t>
            </a:r>
          </a:p>
          <a:p>
            <a:pPr lvl="2"/>
            <a:r>
              <a:rPr lang="en-US" altLang="en-US" dirty="0">
                <a:solidFill>
                  <a:srgbClr val="000000"/>
                </a:solidFill>
                <a:latin typeface="Arial" pitchFamily="34" charset="0"/>
                <a:ea typeface="Arial" pitchFamily="34" charset="0"/>
                <a:cs typeface="Arial" pitchFamily="34" charset="0"/>
                <a:sym typeface="Arial" pitchFamily="34" charset="0"/>
              </a:rPr>
              <a:t>how they invest their savings</a:t>
            </a:r>
          </a:p>
        </p:txBody>
      </p:sp>
      <p:sp>
        <p:nvSpPr>
          <p:cNvPr id="4" name="Slide Number Placeholder 3"/>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9572967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a:sym typeface="Times New Roman" pitchFamily="18" charset="0"/>
              </a:rPr>
              <a:t>Finance and the Firm</a:t>
            </a:r>
            <a:endParaRPr lang="en-US"/>
          </a:p>
        </p:txBody>
      </p:sp>
      <p:sp>
        <p:nvSpPr>
          <p:cNvPr id="3" name="Content Placeholder 2"/>
          <p:cNvSpPr>
            <a:spLocks noGrp="1"/>
          </p:cNvSpPr>
          <p:nvPr>
            <p:ph idx="1"/>
          </p:nvPr>
        </p:nvSpPr>
        <p:spPr/>
        <p:txBody>
          <a:bodyPr>
            <a:normAutofit/>
          </a:bodyPr>
          <a:lstStyle/>
          <a:p>
            <a:r>
              <a:rPr lang="en-US" altLang="en-US">
                <a:solidFill>
                  <a:srgbClr val="000000"/>
                </a:solidFill>
                <a:latin typeface="Arial" pitchFamily="34" charset="0"/>
                <a:ea typeface="MS PGothic" pitchFamily="34" charset="-128"/>
                <a:cs typeface="Arial" pitchFamily="34" charset="0"/>
                <a:sym typeface="Arial" pitchFamily="34" charset="0"/>
              </a:rPr>
              <a:t>What Is Finance?</a:t>
            </a:r>
            <a:endParaRPr lang="en-US" altLang="en-US">
              <a:solidFill>
                <a:srgbClr val="000000"/>
              </a:solidFill>
              <a:latin typeface="Arial" pitchFamily="34" charset="0"/>
              <a:ea typeface="Arial" pitchFamily="34" charset="0"/>
              <a:cs typeface="Arial" pitchFamily="34" charset="0"/>
              <a:sym typeface="Arial" pitchFamily="34" charset="0"/>
            </a:endParaRPr>
          </a:p>
          <a:p>
            <a:pPr lvl="1"/>
            <a:r>
              <a:rPr lang="en-US" altLang="en-US">
                <a:solidFill>
                  <a:srgbClr val="000000"/>
                </a:solidFill>
                <a:latin typeface="Arial" pitchFamily="34" charset="0"/>
                <a:ea typeface="Arial" pitchFamily="34" charset="0"/>
                <a:cs typeface="Arial" pitchFamily="34" charset="0"/>
                <a:sym typeface="Arial" pitchFamily="34" charset="0"/>
              </a:rPr>
              <a:t>In a business context, finance involves:</a:t>
            </a:r>
          </a:p>
          <a:p>
            <a:pPr lvl="2"/>
            <a:r>
              <a:rPr lang="en-US" altLang="en-US">
                <a:solidFill>
                  <a:srgbClr val="000000"/>
                </a:solidFill>
                <a:latin typeface="Arial" pitchFamily="34" charset="0"/>
                <a:ea typeface="Arial" pitchFamily="34" charset="0"/>
                <a:cs typeface="Arial" pitchFamily="34" charset="0"/>
                <a:sym typeface="Arial" pitchFamily="34" charset="0"/>
              </a:rPr>
              <a:t>how firms raise money from investors</a:t>
            </a:r>
          </a:p>
          <a:p>
            <a:pPr lvl="2"/>
            <a:r>
              <a:rPr lang="en-US" altLang="en-US">
                <a:solidFill>
                  <a:srgbClr val="000000"/>
                </a:solidFill>
                <a:latin typeface="Arial" pitchFamily="34" charset="0"/>
                <a:ea typeface="Arial" pitchFamily="34" charset="0"/>
                <a:cs typeface="Arial" pitchFamily="34" charset="0"/>
                <a:sym typeface="Arial" pitchFamily="34" charset="0"/>
              </a:rPr>
              <a:t>how firms invest money in an attempt to earn a profit</a:t>
            </a:r>
          </a:p>
          <a:p>
            <a:pPr lvl="2"/>
            <a:r>
              <a:rPr lang="en-US" altLang="en-US">
                <a:solidFill>
                  <a:srgbClr val="000000"/>
                </a:solidFill>
                <a:latin typeface="Arial" pitchFamily="34" charset="0"/>
                <a:ea typeface="Arial" pitchFamily="34" charset="0"/>
                <a:cs typeface="Arial" pitchFamily="34" charset="0"/>
                <a:sym typeface="Arial" pitchFamily="34" charset="0"/>
              </a:rPr>
              <a:t>how firms decide whether to reinvest profits in the business or distribute them back to investors</a:t>
            </a:r>
          </a:p>
          <a:p>
            <a:pPr lvl="1"/>
            <a:r>
              <a:rPr lang="en-US" altLang="en-US">
                <a:solidFill>
                  <a:srgbClr val="000000"/>
                </a:solidFill>
                <a:latin typeface="Arial" pitchFamily="34" charset="0"/>
                <a:ea typeface="Arial" pitchFamily="34" charset="0"/>
                <a:cs typeface="Arial" pitchFamily="34" charset="0"/>
                <a:sym typeface="Arial" pitchFamily="34" charset="0"/>
              </a:rPr>
              <a:t>Managerial finance concerns the duties of the financial manager in a business</a:t>
            </a:r>
          </a:p>
        </p:txBody>
      </p:sp>
      <p:sp>
        <p:nvSpPr>
          <p:cNvPr id="4" name="Slide Number Placeholder 3"/>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5730821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wrap="square" anchor="ctr">
            <a:normAutofit/>
          </a:bodyPr>
          <a:lstStyle/>
          <a:p>
            <a:r>
              <a:rPr lang="en-US" altLang="en-US"/>
              <a:t>Finance and the Firm</a:t>
            </a:r>
            <a:endParaRPr lang="en-US"/>
          </a:p>
        </p:txBody>
      </p:sp>
      <p:sp>
        <p:nvSpPr>
          <p:cNvPr id="4" name="Content Placeholder 3"/>
          <p:cNvSpPr>
            <a:spLocks noGrp="1"/>
          </p:cNvSpPr>
          <p:nvPr>
            <p:ph sz="half" idx="1"/>
          </p:nvPr>
        </p:nvSpPr>
        <p:spPr>
          <a:xfrm>
            <a:off x="609600" y="1600201"/>
            <a:ext cx="5384800" cy="3989040"/>
          </a:xfrm>
        </p:spPr>
        <p:txBody>
          <a:bodyPr wrap="square" anchor="t">
            <a:normAutofit/>
          </a:bodyPr>
          <a:lstStyle/>
          <a:p>
            <a:r>
              <a:rPr lang="en-US" altLang="en-US"/>
              <a:t>What Is a Firm?</a:t>
            </a:r>
          </a:p>
          <a:p>
            <a:pPr lvl="1"/>
            <a:r>
              <a:rPr lang="en-US" altLang="en-US" sz="2800"/>
              <a:t>A firm is a business organization that sells goods or services</a:t>
            </a:r>
          </a:p>
          <a:p>
            <a:pPr lvl="1"/>
            <a:r>
              <a:rPr lang="en-US" sz="2800"/>
              <a:t>Firms</a:t>
            </a:r>
            <a:r>
              <a:rPr lang="en-US" altLang="en-US" sz="2800"/>
              <a:t> exist because investors want access to risky investment opportunities</a:t>
            </a:r>
            <a:endParaRPr lang="en-US" sz="2800"/>
          </a:p>
        </p:txBody>
      </p:sp>
      <p:pic>
        <p:nvPicPr>
          <p:cNvPr id="6" name="Picture 5" descr="A group of people looking at a computer&#10;&#10;AI-generated content may be incorrect.">
            <a:extLst>
              <a:ext uri="{FF2B5EF4-FFF2-40B4-BE49-F238E27FC236}">
                <a16:creationId xmlns:a16="http://schemas.microsoft.com/office/drawing/2014/main" id="{5CDCF2BE-C3F3-A4E1-EA94-171C4983843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290" r="7603" b="-2"/>
          <a:stretch/>
        </p:blipFill>
        <p:spPr>
          <a:xfrm>
            <a:off x="6197600" y="1600201"/>
            <a:ext cx="5384800" cy="3989040"/>
          </a:xfrm>
          <a:prstGeom prst="rect">
            <a:avLst/>
          </a:prstGeom>
          <a:noFill/>
        </p:spPr>
      </p:pic>
      <p:sp>
        <p:nvSpPr>
          <p:cNvPr id="11" name="Date Placeholder 4">
            <a:extLst>
              <a:ext uri="{FF2B5EF4-FFF2-40B4-BE49-F238E27FC236}">
                <a16:creationId xmlns:a16="http://schemas.microsoft.com/office/drawing/2014/main" id="{C77B521B-7FDF-ABAC-1500-A94FE7493A09}"/>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F7614AD2-EBEE-4B9C-B8EB-7B45076136C4}" type="datetime1">
              <a:rPr lang="en-GB" altLang="en-US" sz="900"/>
              <a:pPr>
                <a:lnSpc>
                  <a:spcPct val="90000"/>
                </a:lnSpc>
                <a:spcAft>
                  <a:spcPts val="600"/>
                </a:spcAft>
                <a:defRPr/>
              </a:pPr>
              <a:t>19/05/2026</a:t>
            </a:fld>
            <a:endParaRPr lang="en-GB" altLang="en-US" sz="900"/>
          </a:p>
        </p:txBody>
      </p:sp>
      <p:sp>
        <p:nvSpPr>
          <p:cNvPr id="3" name="Slide Number Placeholder 2"/>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8</a:t>
            </a:fld>
            <a:endParaRPr lang="en-GB" altLang="en-US"/>
          </a:p>
        </p:txBody>
      </p:sp>
    </p:spTree>
    <p:extLst>
      <p:ext uri="{BB962C8B-B14F-4D97-AF65-F5344CB8AC3E}">
        <p14:creationId xmlns:p14="http://schemas.microsoft.com/office/powerpoint/2010/main" val="12379529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wrap="square" anchor="ctr">
            <a:normAutofit/>
          </a:bodyPr>
          <a:lstStyle/>
          <a:p>
            <a:r>
              <a:rPr lang="en-US" altLang="en-US"/>
              <a:t>Finance and the Firm</a:t>
            </a:r>
            <a:endParaRPr lang="en-US" b="0"/>
          </a:p>
        </p:txBody>
      </p:sp>
      <p:sp>
        <p:nvSpPr>
          <p:cNvPr id="3" name="Content Placeholder 2"/>
          <p:cNvSpPr>
            <a:spLocks noGrp="1"/>
          </p:cNvSpPr>
          <p:nvPr>
            <p:ph sz="half" idx="1"/>
          </p:nvPr>
        </p:nvSpPr>
        <p:spPr>
          <a:xfrm>
            <a:off x="609600" y="1600201"/>
            <a:ext cx="5384800" cy="3989040"/>
          </a:xfrm>
        </p:spPr>
        <p:txBody>
          <a:bodyPr wrap="square" anchor="t">
            <a:normAutofit/>
          </a:bodyPr>
          <a:lstStyle/>
          <a:p>
            <a:pPr marL="0" indent="0">
              <a:buNone/>
            </a:pPr>
            <a:r>
              <a:rPr lang="en-US" altLang="en-US" dirty="0"/>
              <a:t>What Is the Goal of the Firm?</a:t>
            </a:r>
            <a:endParaRPr lang="en-US" dirty="0"/>
          </a:p>
          <a:p>
            <a:pPr marL="514350" indent="-514350">
              <a:buAutoNum type="arabicPeriod"/>
            </a:pPr>
            <a:r>
              <a:rPr lang="en-US" altLang="en-US" b="1" dirty="0"/>
              <a:t>Profit Maximization</a:t>
            </a:r>
          </a:p>
          <a:p>
            <a:pPr marL="514350" indent="-514350">
              <a:buAutoNum type="arabicPeriod"/>
            </a:pPr>
            <a:r>
              <a:rPr lang="en-US" altLang="en-US" b="1" dirty="0"/>
              <a:t>Shareholder Wealth Maximization</a:t>
            </a:r>
          </a:p>
          <a:p>
            <a:pPr marL="514350" indent="-514350">
              <a:buAutoNum type="arabicPeriod"/>
            </a:pPr>
            <a:r>
              <a:rPr lang="en-US" altLang="en-US" b="1" dirty="0"/>
              <a:t>Stakeholder Wealth Maximization</a:t>
            </a:r>
          </a:p>
          <a:p>
            <a:pPr marL="514350" indent="-514350">
              <a:buFont typeface="Arial" panose="020B0604020202020204" pitchFamily="34" charset="0"/>
              <a:buAutoNum type="arabicPeriod"/>
            </a:pPr>
            <a:endParaRPr lang="en-US" altLang="en-US" dirty="0"/>
          </a:p>
        </p:txBody>
      </p:sp>
      <p:pic>
        <p:nvPicPr>
          <p:cNvPr id="6" name="Picture 5" descr="A person with a tattoo on their arm&#10;&#10;AI-generated content may be incorrect.">
            <a:extLst>
              <a:ext uri="{FF2B5EF4-FFF2-40B4-BE49-F238E27FC236}">
                <a16:creationId xmlns:a16="http://schemas.microsoft.com/office/drawing/2014/main" id="{9D3B604A-8D6A-43CF-68DF-B5562833F87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54220" y="1600201"/>
            <a:ext cx="3071560" cy="3989040"/>
          </a:xfrm>
          <a:prstGeom prst="rect">
            <a:avLst/>
          </a:prstGeom>
          <a:noFill/>
        </p:spPr>
      </p:pic>
      <p:sp>
        <p:nvSpPr>
          <p:cNvPr id="15" name="Date Placeholder 4">
            <a:extLst>
              <a:ext uri="{FF2B5EF4-FFF2-40B4-BE49-F238E27FC236}">
                <a16:creationId xmlns:a16="http://schemas.microsoft.com/office/drawing/2014/main" id="{608B06C6-5C1B-98CD-B211-2796F9039257}"/>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F7614AD2-EBEE-4B9C-B8EB-7B45076136C4}" type="datetime1">
              <a:rPr lang="en-GB" altLang="en-US" sz="900"/>
              <a:pPr>
                <a:lnSpc>
                  <a:spcPct val="90000"/>
                </a:lnSpc>
                <a:spcAft>
                  <a:spcPts val="600"/>
                </a:spcAft>
                <a:defRPr/>
              </a:pPr>
              <a:t>19/05/2026</a:t>
            </a:fld>
            <a:endParaRPr lang="en-GB" altLang="en-US" sz="900"/>
          </a:p>
        </p:txBody>
      </p:sp>
      <p:sp>
        <p:nvSpPr>
          <p:cNvPr id="4" name="Slide Number Placeholder 3"/>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9</a:t>
            </a:fld>
            <a:endParaRPr lang="en-GB" altLang="en-US"/>
          </a:p>
        </p:txBody>
      </p:sp>
    </p:spTree>
    <p:extLst>
      <p:ext uri="{BB962C8B-B14F-4D97-AF65-F5344CB8AC3E}">
        <p14:creationId xmlns:p14="http://schemas.microsoft.com/office/powerpoint/2010/main" val="16110685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EB7897-40B9-8417-3042-828F08BB35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B9D1D4-AE57-FE78-5C7C-82C0D379C0CC}"/>
              </a:ext>
            </a:extLst>
          </p:cNvPr>
          <p:cNvSpPr>
            <a:spLocks noGrp="1"/>
          </p:cNvSpPr>
          <p:nvPr>
            <p:ph type="title"/>
          </p:nvPr>
        </p:nvSpPr>
        <p:spPr/>
        <p:txBody>
          <a:bodyPr/>
          <a:lstStyle/>
          <a:p>
            <a:r>
              <a:rPr lang="en-US" altLang="en-US">
                <a:sym typeface="Times New Roman" pitchFamily="18" charset="0"/>
              </a:rPr>
              <a:t>Finance and the Firm</a:t>
            </a:r>
            <a:endParaRPr lang="en-US" b="0"/>
          </a:p>
        </p:txBody>
      </p:sp>
      <p:sp>
        <p:nvSpPr>
          <p:cNvPr id="3" name="Content Placeholder 2">
            <a:extLst>
              <a:ext uri="{FF2B5EF4-FFF2-40B4-BE49-F238E27FC236}">
                <a16:creationId xmlns:a16="http://schemas.microsoft.com/office/drawing/2014/main" id="{BADD5E97-022F-A59A-6BAC-00A87CD24D1D}"/>
              </a:ext>
            </a:extLst>
          </p:cNvPr>
          <p:cNvSpPr>
            <a:spLocks noGrp="1"/>
          </p:cNvSpPr>
          <p:nvPr>
            <p:ph idx="1"/>
          </p:nvPr>
        </p:nvSpPr>
        <p:spPr>
          <a:xfrm>
            <a:off x="609600" y="1421074"/>
            <a:ext cx="10883900" cy="3917032"/>
          </a:xfrm>
        </p:spPr>
        <p:txBody>
          <a:bodyPr/>
          <a:lstStyle/>
          <a:p>
            <a:pPr marL="0" indent="0">
              <a:buNone/>
            </a:pPr>
            <a:r>
              <a:rPr lang="en-US" altLang="en-US" dirty="0">
                <a:solidFill>
                  <a:srgbClr val="000000"/>
                </a:solidFill>
                <a:latin typeface="Arial"/>
                <a:ea typeface="MS PGothic"/>
                <a:cs typeface="Arial"/>
                <a:sym typeface="Arial" pitchFamily="34" charset="0"/>
              </a:rPr>
              <a:t>Profit Maximization</a:t>
            </a:r>
            <a:endParaRPr lang="en-US" dirty="0"/>
          </a:p>
          <a:p>
            <a:r>
              <a:rPr lang="en-US" altLang="en-US" dirty="0">
                <a:solidFill>
                  <a:srgbClr val="00B050"/>
                </a:solidFill>
                <a:latin typeface="Arial"/>
                <a:ea typeface="Arial" pitchFamily="34" charset="0"/>
                <a:cs typeface="Arial"/>
              </a:rPr>
              <a:t>Pros</a:t>
            </a:r>
          </a:p>
          <a:p>
            <a:pPr lvl="1">
              <a:buFont typeface="Courier New" panose="020B0604020202020204" pitchFamily="34" charset="0"/>
              <a:buChar char="o"/>
            </a:pPr>
            <a:r>
              <a:rPr lang="en-US" altLang="en-US" b="1" dirty="0">
                <a:solidFill>
                  <a:srgbClr val="000000"/>
                </a:solidFill>
                <a:latin typeface="Arial"/>
                <a:cs typeface="Arial"/>
              </a:rPr>
              <a:t>Simplicity</a:t>
            </a:r>
            <a:r>
              <a:rPr lang="en-US" altLang="en-US" dirty="0">
                <a:solidFill>
                  <a:srgbClr val="000000"/>
                </a:solidFill>
                <a:latin typeface="Arial"/>
                <a:cs typeface="Arial"/>
              </a:rPr>
              <a:t>: Clear object (maximize net income) aids straightforward decision-making.</a:t>
            </a:r>
          </a:p>
          <a:p>
            <a:pPr lvl="1">
              <a:buFont typeface="Courier New" panose="020B0604020202020204" pitchFamily="34" charset="0"/>
              <a:buChar char="o"/>
            </a:pPr>
            <a:r>
              <a:rPr lang="en-US" altLang="en-US" b="1" dirty="0">
                <a:latin typeface="Arial"/>
                <a:cs typeface="Arial"/>
              </a:rPr>
              <a:t>Measurability</a:t>
            </a:r>
            <a:r>
              <a:rPr lang="en-US" altLang="en-US" dirty="0">
                <a:latin typeface="Arial"/>
                <a:cs typeface="Arial"/>
              </a:rPr>
              <a:t>: Success is easily qualified by using financial ratios like profit margin.</a:t>
            </a:r>
          </a:p>
          <a:p>
            <a:pPr lvl="1">
              <a:buFont typeface="Courier New" panose="020B0604020202020204" pitchFamily="34" charset="0"/>
              <a:buChar char="o"/>
            </a:pPr>
            <a:r>
              <a:rPr lang="en-US" altLang="en-US" b="1" dirty="0">
                <a:solidFill>
                  <a:srgbClr val="000000"/>
                </a:solidFill>
                <a:latin typeface="Arial"/>
                <a:ea typeface="Arial" pitchFamily="34" charset="0"/>
                <a:cs typeface="Arial"/>
              </a:rPr>
              <a:t>Resource Efficiency</a:t>
            </a:r>
            <a:r>
              <a:rPr lang="en-US" altLang="en-US" dirty="0">
                <a:solidFill>
                  <a:srgbClr val="000000"/>
                </a:solidFill>
                <a:latin typeface="Arial"/>
                <a:ea typeface="Arial" pitchFamily="34" charset="0"/>
                <a:cs typeface="Arial"/>
              </a:rPr>
              <a:t>: Drives cost reduction and operational efficiency.</a:t>
            </a:r>
          </a:p>
          <a:p>
            <a:pPr lvl="1">
              <a:buFont typeface="Courier New" panose="020B0604020202020204" pitchFamily="34" charset="0"/>
              <a:buChar char="o"/>
            </a:pPr>
            <a:endParaRPr lang="en-US" altLang="en-US" dirty="0">
              <a:solidFill>
                <a:srgbClr val="000000"/>
              </a:solidFill>
              <a:latin typeface="Arial" pitchFamily="34" charset="0"/>
              <a:ea typeface="Arial" pitchFamily="34" charset="0"/>
              <a:cs typeface="Arial"/>
            </a:endParaRPr>
          </a:p>
        </p:txBody>
      </p:sp>
      <p:sp>
        <p:nvSpPr>
          <p:cNvPr id="4" name="Slide Number Placeholder 3">
            <a:extLst>
              <a:ext uri="{FF2B5EF4-FFF2-40B4-BE49-F238E27FC236}">
                <a16:creationId xmlns:a16="http://schemas.microsoft.com/office/drawing/2014/main" id="{1A37AD32-D65D-2C1E-0461-7D73AE27F060}"/>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193213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2A8329-2701-77B7-7292-0C59EAC103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DC879C-C728-E2CE-67C9-DB4DBD4179B1}"/>
              </a:ext>
            </a:extLst>
          </p:cNvPr>
          <p:cNvSpPr>
            <a:spLocks noGrp="1"/>
          </p:cNvSpPr>
          <p:nvPr>
            <p:ph type="title"/>
          </p:nvPr>
        </p:nvSpPr>
        <p:spPr/>
        <p:txBody>
          <a:bodyPr/>
          <a:lstStyle/>
          <a:p>
            <a:r>
              <a:rPr lang="en-US" altLang="en-US">
                <a:sym typeface="Times New Roman" pitchFamily="18" charset="0"/>
              </a:rPr>
              <a:t>Finance and the Firm</a:t>
            </a:r>
            <a:endParaRPr lang="en-US" b="0"/>
          </a:p>
        </p:txBody>
      </p:sp>
      <p:sp>
        <p:nvSpPr>
          <p:cNvPr id="3" name="Content Placeholder 2">
            <a:extLst>
              <a:ext uri="{FF2B5EF4-FFF2-40B4-BE49-F238E27FC236}">
                <a16:creationId xmlns:a16="http://schemas.microsoft.com/office/drawing/2014/main" id="{3A4B5B5C-4BB1-9BE7-7313-8AC70B3FF2B8}"/>
              </a:ext>
            </a:extLst>
          </p:cNvPr>
          <p:cNvSpPr>
            <a:spLocks noGrp="1"/>
          </p:cNvSpPr>
          <p:nvPr>
            <p:ph idx="1"/>
          </p:nvPr>
        </p:nvSpPr>
        <p:spPr>
          <a:xfrm>
            <a:off x="609600" y="1421074"/>
            <a:ext cx="10972800" cy="3917032"/>
          </a:xfrm>
        </p:spPr>
        <p:txBody>
          <a:bodyPr/>
          <a:lstStyle/>
          <a:p>
            <a:pPr marL="0" indent="0">
              <a:buNone/>
            </a:pPr>
            <a:r>
              <a:rPr lang="en-US" altLang="en-US" dirty="0">
                <a:solidFill>
                  <a:srgbClr val="000000"/>
                </a:solidFill>
                <a:latin typeface="Arial"/>
                <a:ea typeface="MS PGothic"/>
                <a:cs typeface="Arial"/>
                <a:sym typeface="Arial" pitchFamily="34" charset="0"/>
              </a:rPr>
              <a:t>Profit Maximization</a:t>
            </a:r>
            <a:endParaRPr lang="en-US" dirty="0"/>
          </a:p>
          <a:p>
            <a:r>
              <a:rPr lang="en-US" altLang="en-US" dirty="0">
                <a:solidFill>
                  <a:srgbClr val="FF0000"/>
                </a:solidFill>
                <a:latin typeface="Arial"/>
                <a:ea typeface="Arial" pitchFamily="34" charset="0"/>
                <a:cs typeface="Arial"/>
              </a:rPr>
              <a:t>Cons</a:t>
            </a:r>
          </a:p>
          <a:p>
            <a:pPr lvl="1">
              <a:buFont typeface="Courier New" panose="020B0604020202020204" pitchFamily="34" charset="0"/>
              <a:buChar char="o"/>
            </a:pPr>
            <a:r>
              <a:rPr lang="en-US" altLang="en-US" b="1" dirty="0">
                <a:solidFill>
                  <a:srgbClr val="000000"/>
                </a:solidFill>
                <a:latin typeface="Arial"/>
                <a:cs typeface="Arial"/>
              </a:rPr>
              <a:t>Short-Term Focus</a:t>
            </a:r>
            <a:r>
              <a:rPr lang="en-US" altLang="en-US" dirty="0">
                <a:solidFill>
                  <a:srgbClr val="000000"/>
                </a:solidFill>
                <a:latin typeface="Arial"/>
                <a:cs typeface="Arial"/>
              </a:rPr>
              <a:t>: May sacrifice long-term growth (e.g., cutting R&amp;D or employee training).</a:t>
            </a:r>
          </a:p>
          <a:p>
            <a:pPr lvl="1">
              <a:buFont typeface="Courier New" panose="020B0604020202020204" pitchFamily="34" charset="0"/>
              <a:buChar char="o"/>
            </a:pPr>
            <a:r>
              <a:rPr lang="en-US" altLang="en-US" b="1" dirty="0">
                <a:latin typeface="Arial"/>
                <a:cs typeface="Arial"/>
              </a:rPr>
              <a:t>Ethical Risks</a:t>
            </a:r>
            <a:r>
              <a:rPr lang="en-US" altLang="en-US" dirty="0">
                <a:latin typeface="Arial"/>
                <a:cs typeface="Arial"/>
              </a:rPr>
              <a:t>: Can encourage unethical practices (e.g., pollution, "sweatshop").</a:t>
            </a:r>
          </a:p>
          <a:p>
            <a:pPr lvl="1">
              <a:buFont typeface="Courier New" panose="020B0604020202020204" pitchFamily="34" charset="0"/>
              <a:buChar char="o"/>
            </a:pPr>
            <a:r>
              <a:rPr lang="en-US" altLang="en-US" b="1" dirty="0">
                <a:latin typeface="Arial"/>
                <a:cs typeface="Arial"/>
              </a:rPr>
              <a:t>Stakeholder</a:t>
            </a:r>
            <a:r>
              <a:rPr lang="en-US" altLang="en-US" b="1" dirty="0">
                <a:solidFill>
                  <a:srgbClr val="000000"/>
                </a:solidFill>
                <a:latin typeface="Arial"/>
                <a:cs typeface="Arial"/>
              </a:rPr>
              <a:t> Neglect</a:t>
            </a:r>
            <a:r>
              <a:rPr lang="en-US" altLang="en-US" dirty="0">
                <a:solidFill>
                  <a:srgbClr val="000000"/>
                </a:solidFill>
                <a:latin typeface="Arial"/>
                <a:ea typeface="Arial" pitchFamily="34" charset="0"/>
                <a:cs typeface="Arial"/>
              </a:rPr>
              <a:t>: Ignore broader societal/environmental impacts, risking reputation</a:t>
            </a:r>
            <a:endParaRPr lang="en-US" altLang="en-US" dirty="0">
              <a:latin typeface="Arial"/>
              <a:cs typeface="Arial"/>
            </a:endParaRPr>
          </a:p>
          <a:p>
            <a:pPr lvl="1">
              <a:buFont typeface="Courier New" panose="020B0604020202020204" pitchFamily="34" charset="0"/>
              <a:buChar char="o"/>
            </a:pPr>
            <a:endParaRPr lang="en-US" altLang="en-US" dirty="0">
              <a:solidFill>
                <a:srgbClr val="000000"/>
              </a:solidFill>
              <a:latin typeface="Arial" pitchFamily="34" charset="0"/>
              <a:ea typeface="Arial" pitchFamily="34" charset="0"/>
              <a:cs typeface="Arial"/>
            </a:endParaRPr>
          </a:p>
        </p:txBody>
      </p:sp>
      <p:sp>
        <p:nvSpPr>
          <p:cNvPr id="4" name="Slide Number Placeholder 3">
            <a:extLst>
              <a:ext uri="{FF2B5EF4-FFF2-40B4-BE49-F238E27FC236}">
                <a16:creationId xmlns:a16="http://schemas.microsoft.com/office/drawing/2014/main" id="{061E6515-E89D-00B5-3478-44F6DD9A09C1}"/>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520346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9F0FE3-D262-F407-E5A9-612815D694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A3C9C8-7040-A86B-25D4-E9D0D039D692}"/>
              </a:ext>
            </a:extLst>
          </p:cNvPr>
          <p:cNvSpPr>
            <a:spLocks noGrp="1"/>
          </p:cNvSpPr>
          <p:nvPr>
            <p:ph type="title"/>
          </p:nvPr>
        </p:nvSpPr>
        <p:spPr/>
        <p:txBody>
          <a:bodyPr/>
          <a:lstStyle/>
          <a:p>
            <a:r>
              <a:rPr lang="en-US" altLang="en-US">
                <a:sym typeface="Times New Roman" pitchFamily="18" charset="0"/>
              </a:rPr>
              <a:t>Finance and the Firm</a:t>
            </a:r>
            <a:endParaRPr lang="en-US" b="0"/>
          </a:p>
        </p:txBody>
      </p:sp>
      <p:sp>
        <p:nvSpPr>
          <p:cNvPr id="3" name="Content Placeholder 2">
            <a:extLst>
              <a:ext uri="{FF2B5EF4-FFF2-40B4-BE49-F238E27FC236}">
                <a16:creationId xmlns:a16="http://schemas.microsoft.com/office/drawing/2014/main" id="{C0CCD32E-0D40-B7F4-B7D1-6850C703DD7E}"/>
              </a:ext>
            </a:extLst>
          </p:cNvPr>
          <p:cNvSpPr>
            <a:spLocks noGrp="1"/>
          </p:cNvSpPr>
          <p:nvPr>
            <p:ph idx="1"/>
          </p:nvPr>
        </p:nvSpPr>
        <p:spPr>
          <a:xfrm>
            <a:off x="609600" y="1421074"/>
            <a:ext cx="10807700" cy="3917032"/>
          </a:xfrm>
        </p:spPr>
        <p:txBody>
          <a:bodyPr/>
          <a:lstStyle/>
          <a:p>
            <a:pPr marL="0" indent="0">
              <a:buNone/>
            </a:pPr>
            <a:r>
              <a:rPr lang="en-US" altLang="en-US" dirty="0">
                <a:solidFill>
                  <a:srgbClr val="000000"/>
                </a:solidFill>
                <a:latin typeface="Arial"/>
                <a:ea typeface="MS PGothic"/>
                <a:cs typeface="Arial"/>
                <a:sym typeface="Arial" pitchFamily="34" charset="0"/>
              </a:rPr>
              <a:t>Shareholder Wealth Maximization</a:t>
            </a:r>
            <a:endParaRPr lang="en-US" dirty="0"/>
          </a:p>
          <a:p>
            <a:r>
              <a:rPr lang="en-US" altLang="en-US" dirty="0">
                <a:solidFill>
                  <a:srgbClr val="00B050"/>
                </a:solidFill>
                <a:latin typeface="Arial"/>
                <a:ea typeface="Arial" pitchFamily="34" charset="0"/>
                <a:cs typeface="Arial"/>
              </a:rPr>
              <a:t>Pros</a:t>
            </a:r>
          </a:p>
          <a:p>
            <a:pPr lvl="1">
              <a:buFont typeface="Courier New" panose="020B0604020202020204" pitchFamily="34" charset="0"/>
              <a:buChar char="o"/>
            </a:pPr>
            <a:r>
              <a:rPr lang="en-US" altLang="en-US" b="1" dirty="0">
                <a:solidFill>
                  <a:srgbClr val="000000"/>
                </a:solidFill>
                <a:latin typeface="Arial"/>
                <a:cs typeface="Arial"/>
              </a:rPr>
              <a:t>Long-Term Value</a:t>
            </a:r>
            <a:r>
              <a:rPr lang="en-US" altLang="en-US" dirty="0">
                <a:solidFill>
                  <a:srgbClr val="000000"/>
                </a:solidFill>
                <a:latin typeface="Arial"/>
                <a:cs typeface="Arial"/>
              </a:rPr>
              <a:t>: Focuses on increasing share price, aligning with investors' future return.</a:t>
            </a:r>
          </a:p>
          <a:p>
            <a:pPr lvl="1">
              <a:buFont typeface="Courier New" panose="020B0604020202020204" pitchFamily="34" charset="0"/>
              <a:buChar char="o"/>
            </a:pPr>
            <a:r>
              <a:rPr lang="en-US" altLang="en-US" b="1" dirty="0">
                <a:latin typeface="Arial"/>
                <a:cs typeface="Arial"/>
              </a:rPr>
              <a:t>Performance Alignment</a:t>
            </a:r>
            <a:r>
              <a:rPr lang="en-US" altLang="en-US" dirty="0">
                <a:latin typeface="Arial"/>
                <a:cs typeface="Arial"/>
              </a:rPr>
              <a:t>: Executive incentives (e.g. stock options) tie management to shareholder interests.</a:t>
            </a:r>
          </a:p>
          <a:p>
            <a:pPr lvl="1">
              <a:buFont typeface="Courier New" panose="020B0604020202020204" pitchFamily="34" charset="0"/>
              <a:buChar char="o"/>
            </a:pPr>
            <a:r>
              <a:rPr lang="en-US" altLang="en-US" b="1" dirty="0">
                <a:latin typeface="Arial"/>
                <a:cs typeface="Arial"/>
              </a:rPr>
              <a:t>Market</a:t>
            </a:r>
            <a:r>
              <a:rPr lang="en-US" altLang="en-US" b="1" dirty="0">
                <a:solidFill>
                  <a:srgbClr val="000000"/>
                </a:solidFill>
                <a:latin typeface="Arial"/>
                <a:cs typeface="Arial"/>
              </a:rPr>
              <a:t> Confidence</a:t>
            </a:r>
            <a:r>
              <a:rPr lang="en-US" altLang="en-US" dirty="0">
                <a:solidFill>
                  <a:srgbClr val="000000"/>
                </a:solidFill>
                <a:latin typeface="Arial"/>
                <a:ea typeface="Arial" pitchFamily="34" charset="0"/>
                <a:cs typeface="Arial"/>
              </a:rPr>
              <a:t>: Strong stock performance attracts capital and enhances liquidity.</a:t>
            </a:r>
            <a:endParaRPr lang="en-US" altLang="en-US" dirty="0">
              <a:latin typeface="Arial"/>
              <a:cs typeface="Arial"/>
            </a:endParaRPr>
          </a:p>
          <a:p>
            <a:pPr lvl="1">
              <a:buFont typeface="Courier New" panose="020B0604020202020204" pitchFamily="34" charset="0"/>
              <a:buChar char="o"/>
            </a:pPr>
            <a:endParaRPr lang="en-US" altLang="en-US" dirty="0">
              <a:solidFill>
                <a:srgbClr val="000000"/>
              </a:solidFill>
              <a:latin typeface="Arial" pitchFamily="34" charset="0"/>
              <a:ea typeface="Arial" pitchFamily="34" charset="0"/>
              <a:cs typeface="Arial"/>
            </a:endParaRPr>
          </a:p>
        </p:txBody>
      </p:sp>
      <p:sp>
        <p:nvSpPr>
          <p:cNvPr id="4" name="Slide Number Placeholder 3">
            <a:extLst>
              <a:ext uri="{FF2B5EF4-FFF2-40B4-BE49-F238E27FC236}">
                <a16:creationId xmlns:a16="http://schemas.microsoft.com/office/drawing/2014/main" id="{EC19764A-65B8-1383-0D51-DF2933263073}"/>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30478803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6F4B6B-3E05-75D5-0673-249E27A342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7F05A5-720E-264E-63B2-EF62813CE5E4}"/>
              </a:ext>
            </a:extLst>
          </p:cNvPr>
          <p:cNvSpPr>
            <a:spLocks noGrp="1"/>
          </p:cNvSpPr>
          <p:nvPr>
            <p:ph type="title"/>
          </p:nvPr>
        </p:nvSpPr>
        <p:spPr/>
        <p:txBody>
          <a:bodyPr/>
          <a:lstStyle/>
          <a:p>
            <a:r>
              <a:rPr lang="en-US" altLang="en-US">
                <a:sym typeface="Times New Roman" pitchFamily="18" charset="0"/>
              </a:rPr>
              <a:t>Finance and the Firm</a:t>
            </a:r>
            <a:endParaRPr lang="en-US" b="0"/>
          </a:p>
        </p:txBody>
      </p:sp>
      <p:sp>
        <p:nvSpPr>
          <p:cNvPr id="3" name="Content Placeholder 2">
            <a:extLst>
              <a:ext uri="{FF2B5EF4-FFF2-40B4-BE49-F238E27FC236}">
                <a16:creationId xmlns:a16="http://schemas.microsoft.com/office/drawing/2014/main" id="{D1F35363-36ED-4FC6-28D7-E0A9147718FB}"/>
              </a:ext>
            </a:extLst>
          </p:cNvPr>
          <p:cNvSpPr>
            <a:spLocks noGrp="1"/>
          </p:cNvSpPr>
          <p:nvPr>
            <p:ph idx="1"/>
          </p:nvPr>
        </p:nvSpPr>
        <p:spPr>
          <a:xfrm>
            <a:off x="609600" y="1421074"/>
            <a:ext cx="10972799" cy="3917032"/>
          </a:xfrm>
        </p:spPr>
        <p:txBody>
          <a:bodyPr/>
          <a:lstStyle/>
          <a:p>
            <a:pPr marL="0" indent="0">
              <a:buNone/>
            </a:pPr>
            <a:r>
              <a:rPr lang="en-US" altLang="en-US" dirty="0">
                <a:solidFill>
                  <a:srgbClr val="000000"/>
                </a:solidFill>
                <a:latin typeface="Arial"/>
                <a:ea typeface="MS PGothic"/>
                <a:cs typeface="Arial"/>
                <a:sym typeface="Arial" pitchFamily="34" charset="0"/>
              </a:rPr>
              <a:t>Shareholder Wealth Maximization</a:t>
            </a:r>
            <a:endParaRPr lang="en-US" dirty="0"/>
          </a:p>
          <a:p>
            <a:r>
              <a:rPr lang="en-US" altLang="en-US" dirty="0">
                <a:solidFill>
                  <a:srgbClr val="FF0000"/>
                </a:solidFill>
                <a:latin typeface="Arial"/>
                <a:ea typeface="Arial" pitchFamily="34" charset="0"/>
                <a:cs typeface="Arial"/>
              </a:rPr>
              <a:t>Cons</a:t>
            </a:r>
          </a:p>
          <a:p>
            <a:pPr lvl="1">
              <a:buFont typeface="Courier New" panose="020B0604020202020204" pitchFamily="34" charset="0"/>
              <a:buChar char="o"/>
            </a:pPr>
            <a:r>
              <a:rPr lang="en-US" altLang="en-US" b="1" dirty="0">
                <a:solidFill>
                  <a:srgbClr val="000000"/>
                </a:solidFill>
                <a:latin typeface="Arial"/>
                <a:cs typeface="Arial"/>
              </a:rPr>
              <a:t>Short-Term Pressure</a:t>
            </a:r>
            <a:r>
              <a:rPr lang="en-US" altLang="en-US" dirty="0">
                <a:solidFill>
                  <a:srgbClr val="000000"/>
                </a:solidFill>
                <a:latin typeface="Arial"/>
                <a:cs typeface="Arial"/>
              </a:rPr>
              <a:t>: May prioritize stock buybacks/dividends over sustainable growth.</a:t>
            </a:r>
          </a:p>
          <a:p>
            <a:pPr lvl="1">
              <a:buFont typeface="Courier New" panose="020B0604020202020204" pitchFamily="34" charset="0"/>
              <a:buChar char="o"/>
            </a:pPr>
            <a:r>
              <a:rPr lang="en-US" altLang="en-US" b="1" dirty="0">
                <a:latin typeface="Arial"/>
                <a:cs typeface="Arial"/>
              </a:rPr>
              <a:t>Narrow Focus</a:t>
            </a:r>
            <a:r>
              <a:rPr lang="en-US" altLang="en-US" dirty="0">
                <a:latin typeface="Arial"/>
                <a:cs typeface="Arial"/>
              </a:rPr>
              <a:t>: Overlooks non-shareholder stakeholders (e.g., employee welfare).</a:t>
            </a:r>
          </a:p>
          <a:p>
            <a:pPr lvl="1">
              <a:buFont typeface="Courier New" panose="020B0604020202020204" pitchFamily="34" charset="0"/>
              <a:buChar char="o"/>
            </a:pPr>
            <a:r>
              <a:rPr lang="en-US" altLang="en-US" b="1" dirty="0">
                <a:latin typeface="Arial"/>
                <a:cs typeface="Arial"/>
              </a:rPr>
              <a:t>Volatility</a:t>
            </a:r>
            <a:r>
              <a:rPr lang="en-US" altLang="en-US" b="1" dirty="0">
                <a:solidFill>
                  <a:srgbClr val="000000"/>
                </a:solidFill>
                <a:latin typeface="Arial"/>
                <a:cs typeface="Arial"/>
              </a:rPr>
              <a:t> Risk</a:t>
            </a:r>
            <a:r>
              <a:rPr lang="en-US" altLang="en-US" dirty="0">
                <a:solidFill>
                  <a:srgbClr val="000000"/>
                </a:solidFill>
                <a:latin typeface="Arial"/>
                <a:ea typeface="Arial" pitchFamily="34" charset="0"/>
                <a:cs typeface="Arial"/>
              </a:rPr>
              <a:t>: Overreliance on stock price, which can be influenced by external market factor.</a:t>
            </a:r>
            <a:endParaRPr lang="en-US" altLang="en-US" dirty="0">
              <a:latin typeface="Arial"/>
              <a:cs typeface="Arial"/>
            </a:endParaRPr>
          </a:p>
          <a:p>
            <a:pPr lvl="1">
              <a:buFont typeface="Courier New" panose="020B0604020202020204" pitchFamily="34" charset="0"/>
              <a:buChar char="o"/>
            </a:pPr>
            <a:endParaRPr lang="en-US" altLang="en-US" dirty="0">
              <a:solidFill>
                <a:srgbClr val="000000"/>
              </a:solidFill>
              <a:latin typeface="Arial" pitchFamily="34" charset="0"/>
              <a:ea typeface="Arial" pitchFamily="34" charset="0"/>
              <a:cs typeface="Arial"/>
            </a:endParaRPr>
          </a:p>
        </p:txBody>
      </p:sp>
      <p:sp>
        <p:nvSpPr>
          <p:cNvPr id="4" name="Slide Number Placeholder 3">
            <a:extLst>
              <a:ext uri="{FF2B5EF4-FFF2-40B4-BE49-F238E27FC236}">
                <a16:creationId xmlns:a16="http://schemas.microsoft.com/office/drawing/2014/main" id="{C9D9F370-E613-1A33-DC55-447631CF7B51}"/>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30709624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733687-4186-6249-4A0B-00E12E386A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1FD3C4-A3B8-623E-3762-B06BBE9D04A2}"/>
              </a:ext>
            </a:extLst>
          </p:cNvPr>
          <p:cNvSpPr>
            <a:spLocks noGrp="1"/>
          </p:cNvSpPr>
          <p:nvPr>
            <p:ph type="title"/>
          </p:nvPr>
        </p:nvSpPr>
        <p:spPr/>
        <p:txBody>
          <a:bodyPr/>
          <a:lstStyle/>
          <a:p>
            <a:r>
              <a:rPr lang="en-US" altLang="en-US">
                <a:sym typeface="Times New Roman" pitchFamily="18" charset="0"/>
              </a:rPr>
              <a:t>Finance and the Firm</a:t>
            </a:r>
            <a:endParaRPr lang="en-US" b="0"/>
          </a:p>
        </p:txBody>
      </p:sp>
      <p:sp>
        <p:nvSpPr>
          <p:cNvPr id="3" name="Content Placeholder 2">
            <a:extLst>
              <a:ext uri="{FF2B5EF4-FFF2-40B4-BE49-F238E27FC236}">
                <a16:creationId xmlns:a16="http://schemas.microsoft.com/office/drawing/2014/main" id="{0180F4F9-0297-8585-D4DB-A551685C6789}"/>
              </a:ext>
            </a:extLst>
          </p:cNvPr>
          <p:cNvSpPr>
            <a:spLocks noGrp="1"/>
          </p:cNvSpPr>
          <p:nvPr>
            <p:ph idx="1"/>
          </p:nvPr>
        </p:nvSpPr>
        <p:spPr>
          <a:xfrm>
            <a:off x="609600" y="1421074"/>
            <a:ext cx="10972799" cy="3917032"/>
          </a:xfrm>
        </p:spPr>
        <p:txBody>
          <a:bodyPr/>
          <a:lstStyle/>
          <a:p>
            <a:pPr marL="0" indent="0">
              <a:buNone/>
            </a:pPr>
            <a:r>
              <a:rPr lang="en-US" altLang="en-US" dirty="0">
                <a:solidFill>
                  <a:srgbClr val="000000"/>
                </a:solidFill>
                <a:latin typeface="Arial"/>
                <a:ea typeface="MS PGothic"/>
                <a:cs typeface="Arial"/>
                <a:sym typeface="Arial" pitchFamily="34" charset="0"/>
              </a:rPr>
              <a:t>Stakeholder Wealth Maximization</a:t>
            </a:r>
            <a:endParaRPr lang="en-US" dirty="0"/>
          </a:p>
          <a:p>
            <a:r>
              <a:rPr lang="en-US" altLang="en-US" dirty="0">
                <a:solidFill>
                  <a:srgbClr val="00B050"/>
                </a:solidFill>
                <a:latin typeface="Arial"/>
                <a:ea typeface="Arial" pitchFamily="34" charset="0"/>
                <a:cs typeface="Arial"/>
              </a:rPr>
              <a:t>Pros</a:t>
            </a:r>
          </a:p>
          <a:p>
            <a:pPr lvl="1">
              <a:buFont typeface="Courier New" panose="020B0604020202020204" pitchFamily="34" charset="0"/>
              <a:buChar char="o"/>
            </a:pPr>
            <a:r>
              <a:rPr lang="en-US" altLang="en-US" b="1" dirty="0">
                <a:solidFill>
                  <a:srgbClr val="000000"/>
                </a:solidFill>
                <a:latin typeface="Arial"/>
                <a:cs typeface="Arial"/>
              </a:rPr>
              <a:t>Holistic Approach</a:t>
            </a:r>
            <a:r>
              <a:rPr lang="en-US" altLang="en-US" dirty="0">
                <a:solidFill>
                  <a:srgbClr val="000000"/>
                </a:solidFill>
                <a:latin typeface="Arial"/>
                <a:cs typeface="Arial"/>
              </a:rPr>
              <a:t>: Balance interests of employees, customers, suppliers, and communities, fostering loyalty.</a:t>
            </a:r>
          </a:p>
          <a:p>
            <a:pPr lvl="1">
              <a:buFont typeface="Courier New" panose="020B0604020202020204" pitchFamily="34" charset="0"/>
              <a:buChar char="o"/>
            </a:pPr>
            <a:r>
              <a:rPr lang="en-US" altLang="en-US" b="1" dirty="0">
                <a:latin typeface="Arial"/>
                <a:cs typeface="Arial"/>
              </a:rPr>
              <a:t>Sustainability</a:t>
            </a:r>
            <a:r>
              <a:rPr lang="en-US" altLang="en-US" dirty="0">
                <a:latin typeface="Arial"/>
                <a:cs typeface="Arial"/>
              </a:rPr>
              <a:t>: Promotes long-term resilience through ethical practices and CSR initiatives.</a:t>
            </a:r>
          </a:p>
          <a:p>
            <a:pPr lvl="1">
              <a:buFont typeface="Courier New" panose="020B0604020202020204" pitchFamily="34" charset="0"/>
              <a:buChar char="o"/>
            </a:pPr>
            <a:r>
              <a:rPr lang="en-US" altLang="en-US" b="1" dirty="0">
                <a:latin typeface="Arial"/>
                <a:cs typeface="Arial"/>
              </a:rPr>
              <a:t>Risk</a:t>
            </a:r>
            <a:r>
              <a:rPr lang="en-US" altLang="en-US" b="1" dirty="0">
                <a:solidFill>
                  <a:srgbClr val="000000"/>
                </a:solidFill>
                <a:latin typeface="Arial"/>
                <a:cs typeface="Arial"/>
              </a:rPr>
              <a:t> Mitigation</a:t>
            </a:r>
            <a:r>
              <a:rPr lang="en-US" altLang="en-US" dirty="0">
                <a:solidFill>
                  <a:srgbClr val="000000"/>
                </a:solidFill>
                <a:latin typeface="Arial"/>
                <a:ea typeface="Arial" pitchFamily="34" charset="0"/>
                <a:cs typeface="Arial"/>
              </a:rPr>
              <a:t>: Reduces reputational/legal risks from neglecting stakeholder concern.</a:t>
            </a:r>
            <a:endParaRPr lang="en-US" altLang="en-US" dirty="0">
              <a:latin typeface="Arial"/>
              <a:cs typeface="Arial"/>
            </a:endParaRPr>
          </a:p>
          <a:p>
            <a:pPr lvl="1">
              <a:buFont typeface="Courier New" panose="020B0604020202020204" pitchFamily="34" charset="0"/>
              <a:buChar char="o"/>
            </a:pPr>
            <a:endParaRPr lang="en-US" altLang="en-US" dirty="0">
              <a:solidFill>
                <a:srgbClr val="000000"/>
              </a:solidFill>
              <a:latin typeface="Arial" pitchFamily="34" charset="0"/>
              <a:ea typeface="Arial" pitchFamily="34" charset="0"/>
              <a:cs typeface="Arial"/>
            </a:endParaRPr>
          </a:p>
        </p:txBody>
      </p:sp>
      <p:sp>
        <p:nvSpPr>
          <p:cNvPr id="4" name="Slide Number Placeholder 3">
            <a:extLst>
              <a:ext uri="{FF2B5EF4-FFF2-40B4-BE49-F238E27FC236}">
                <a16:creationId xmlns:a16="http://schemas.microsoft.com/office/drawing/2014/main" id="{B4365370-0322-27F8-33A7-59E82EF73334}"/>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14757618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440926-F942-1FE3-3482-EF903AFF48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32F4CB-FF8E-8202-7A98-B28B881B47C2}"/>
              </a:ext>
            </a:extLst>
          </p:cNvPr>
          <p:cNvSpPr>
            <a:spLocks noGrp="1"/>
          </p:cNvSpPr>
          <p:nvPr>
            <p:ph type="title"/>
          </p:nvPr>
        </p:nvSpPr>
        <p:spPr/>
        <p:txBody>
          <a:bodyPr/>
          <a:lstStyle/>
          <a:p>
            <a:r>
              <a:rPr lang="en-US" altLang="en-US">
                <a:sym typeface="Times New Roman" pitchFamily="18" charset="0"/>
              </a:rPr>
              <a:t>Finance and the Firm</a:t>
            </a:r>
            <a:endParaRPr lang="en-US" b="0"/>
          </a:p>
        </p:txBody>
      </p:sp>
      <p:sp>
        <p:nvSpPr>
          <p:cNvPr id="3" name="Content Placeholder 2">
            <a:extLst>
              <a:ext uri="{FF2B5EF4-FFF2-40B4-BE49-F238E27FC236}">
                <a16:creationId xmlns:a16="http://schemas.microsoft.com/office/drawing/2014/main" id="{78E09437-C4C6-7055-F492-1E82AB187107}"/>
              </a:ext>
            </a:extLst>
          </p:cNvPr>
          <p:cNvSpPr>
            <a:spLocks noGrp="1"/>
          </p:cNvSpPr>
          <p:nvPr>
            <p:ph idx="1"/>
          </p:nvPr>
        </p:nvSpPr>
        <p:spPr>
          <a:xfrm>
            <a:off x="609600" y="1421074"/>
            <a:ext cx="10972799" cy="3917032"/>
          </a:xfrm>
        </p:spPr>
        <p:txBody>
          <a:bodyPr/>
          <a:lstStyle/>
          <a:p>
            <a:pPr marL="0" indent="0">
              <a:buNone/>
            </a:pPr>
            <a:r>
              <a:rPr lang="en-US" altLang="en-US" dirty="0">
                <a:solidFill>
                  <a:srgbClr val="000000"/>
                </a:solidFill>
                <a:latin typeface="Arial"/>
                <a:ea typeface="MS PGothic"/>
                <a:cs typeface="Arial"/>
                <a:sym typeface="Arial" pitchFamily="34" charset="0"/>
              </a:rPr>
              <a:t>Stakeholder Wealth Maximization</a:t>
            </a:r>
            <a:endParaRPr lang="en-US" dirty="0"/>
          </a:p>
          <a:p>
            <a:r>
              <a:rPr lang="en-US" altLang="en-US" dirty="0">
                <a:solidFill>
                  <a:srgbClr val="FF0000"/>
                </a:solidFill>
                <a:latin typeface="Arial"/>
                <a:ea typeface="Arial" pitchFamily="34" charset="0"/>
                <a:cs typeface="Arial"/>
              </a:rPr>
              <a:t>Cons</a:t>
            </a:r>
          </a:p>
          <a:p>
            <a:pPr lvl="1">
              <a:buFont typeface="Courier New" panose="020B0604020202020204" pitchFamily="34" charset="0"/>
              <a:buChar char="o"/>
            </a:pPr>
            <a:r>
              <a:rPr lang="en-US" altLang="en-US" b="1" dirty="0">
                <a:solidFill>
                  <a:srgbClr val="000000"/>
                </a:solidFill>
                <a:latin typeface="Arial"/>
                <a:cs typeface="Arial"/>
              </a:rPr>
              <a:t>Complex Trade-Offs</a:t>
            </a:r>
            <a:r>
              <a:rPr lang="en-US" altLang="en-US" dirty="0">
                <a:solidFill>
                  <a:srgbClr val="000000"/>
                </a:solidFill>
                <a:latin typeface="Arial"/>
                <a:cs typeface="Arial"/>
              </a:rPr>
              <a:t>: Conflicting stakeholder interest compliance decision-making (e.g. wages </a:t>
            </a:r>
            <a:r>
              <a:rPr lang="en-US" altLang="en-US" dirty="0" err="1">
                <a:solidFill>
                  <a:srgbClr val="000000"/>
                </a:solidFill>
                <a:latin typeface="Arial"/>
                <a:cs typeface="Arial"/>
              </a:rPr>
              <a:t>v.s</a:t>
            </a:r>
            <a:r>
              <a:rPr lang="en-US" altLang="en-US" dirty="0">
                <a:solidFill>
                  <a:srgbClr val="000000"/>
                </a:solidFill>
                <a:latin typeface="Arial"/>
                <a:cs typeface="Arial"/>
              </a:rPr>
              <a:t>. profit).</a:t>
            </a:r>
          </a:p>
          <a:p>
            <a:pPr lvl="1">
              <a:buFont typeface="Courier New" panose="020B0604020202020204" pitchFamily="34" charset="0"/>
              <a:buChar char="o"/>
            </a:pPr>
            <a:r>
              <a:rPr lang="en-US" altLang="en-US" b="1" dirty="0">
                <a:latin typeface="Arial"/>
                <a:cs typeface="Arial"/>
              </a:rPr>
              <a:t>Measurement Challenges</a:t>
            </a:r>
            <a:r>
              <a:rPr lang="en-US" altLang="en-US" dirty="0">
                <a:latin typeface="Arial"/>
                <a:cs typeface="Arial"/>
              </a:rPr>
              <a:t>: Success lacks clear metrics compared to either profit or share price.</a:t>
            </a:r>
          </a:p>
          <a:p>
            <a:pPr lvl="1">
              <a:buFont typeface="Courier New" panose="020B0604020202020204" pitchFamily="34" charset="0"/>
              <a:buChar char="o"/>
            </a:pPr>
            <a:r>
              <a:rPr lang="en-US" altLang="en-US" b="1" dirty="0">
                <a:latin typeface="Arial"/>
                <a:cs typeface="Arial"/>
              </a:rPr>
              <a:t>Potential</a:t>
            </a:r>
            <a:r>
              <a:rPr lang="en-US" altLang="en-US" b="1" dirty="0">
                <a:solidFill>
                  <a:srgbClr val="000000"/>
                </a:solidFill>
                <a:latin typeface="Arial"/>
                <a:cs typeface="Arial"/>
              </a:rPr>
              <a:t> Dilution</a:t>
            </a:r>
            <a:r>
              <a:rPr lang="en-US" altLang="en-US" dirty="0">
                <a:solidFill>
                  <a:srgbClr val="000000"/>
                </a:solidFill>
                <a:latin typeface="Arial"/>
                <a:ea typeface="Arial" pitchFamily="34" charset="0"/>
                <a:cs typeface="Arial"/>
              </a:rPr>
              <a:t>: May dilute accountability with too many competing priorities.</a:t>
            </a:r>
            <a:endParaRPr lang="en-US" altLang="en-US" dirty="0">
              <a:latin typeface="Arial"/>
              <a:cs typeface="Arial"/>
            </a:endParaRPr>
          </a:p>
          <a:p>
            <a:pPr lvl="1">
              <a:buFont typeface="Courier New" panose="020B0604020202020204" pitchFamily="34" charset="0"/>
              <a:buChar char="o"/>
            </a:pPr>
            <a:endParaRPr lang="en-US" altLang="en-US" dirty="0">
              <a:solidFill>
                <a:srgbClr val="000000"/>
              </a:solidFill>
              <a:latin typeface="Arial" pitchFamily="34" charset="0"/>
              <a:ea typeface="Arial" pitchFamily="34" charset="0"/>
              <a:cs typeface="Arial"/>
            </a:endParaRPr>
          </a:p>
        </p:txBody>
      </p:sp>
      <p:sp>
        <p:nvSpPr>
          <p:cNvPr id="4" name="Slide Number Placeholder 3">
            <a:extLst>
              <a:ext uri="{FF2B5EF4-FFF2-40B4-BE49-F238E27FC236}">
                <a16:creationId xmlns:a16="http://schemas.microsoft.com/office/drawing/2014/main" id="{72665D81-1DCF-385C-E225-81BE87CEF6F1}"/>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1704997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E1D4B7-28A5-104D-8D6D-70471D8E52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5BA849-0A42-783D-C665-19E01FCBC7A3}"/>
              </a:ext>
            </a:extLst>
          </p:cNvPr>
          <p:cNvSpPr>
            <a:spLocks noGrp="1"/>
          </p:cNvSpPr>
          <p:nvPr>
            <p:ph type="title"/>
          </p:nvPr>
        </p:nvSpPr>
        <p:spPr/>
        <p:txBody>
          <a:bodyPr/>
          <a:lstStyle/>
          <a:p>
            <a:r>
              <a:rPr lang="en-US" altLang="en-US">
                <a:sym typeface="Times New Roman" pitchFamily="18" charset="0"/>
              </a:rPr>
              <a:t>Finance and the Firm</a:t>
            </a:r>
            <a:endParaRPr lang="en-US" b="0"/>
          </a:p>
        </p:txBody>
      </p:sp>
      <p:sp>
        <p:nvSpPr>
          <p:cNvPr id="3" name="Content Placeholder 2">
            <a:extLst>
              <a:ext uri="{FF2B5EF4-FFF2-40B4-BE49-F238E27FC236}">
                <a16:creationId xmlns:a16="http://schemas.microsoft.com/office/drawing/2014/main" id="{BA2532CD-1F7C-9ECF-B00E-6C3967DE3922}"/>
              </a:ext>
            </a:extLst>
          </p:cNvPr>
          <p:cNvSpPr>
            <a:spLocks noGrp="1"/>
          </p:cNvSpPr>
          <p:nvPr>
            <p:ph idx="1"/>
          </p:nvPr>
        </p:nvSpPr>
        <p:spPr>
          <a:xfrm>
            <a:off x="609600" y="1421074"/>
            <a:ext cx="10972799" cy="3917032"/>
          </a:xfrm>
        </p:spPr>
        <p:txBody>
          <a:bodyPr/>
          <a:lstStyle/>
          <a:p>
            <a:pPr marL="0" indent="0">
              <a:buNone/>
            </a:pPr>
            <a:r>
              <a:rPr lang="en-US" altLang="en-US" dirty="0">
                <a:solidFill>
                  <a:srgbClr val="000000"/>
                </a:solidFill>
                <a:latin typeface="Arial"/>
                <a:ea typeface="MS PGothic"/>
                <a:cs typeface="Arial"/>
                <a:sym typeface="Arial" pitchFamily="34" charset="0"/>
              </a:rPr>
              <a:t>The Goal of Firm</a:t>
            </a:r>
            <a:endParaRPr lang="en-US" dirty="0"/>
          </a:p>
          <a:p>
            <a:r>
              <a:rPr lang="en-US" altLang="en-US" sz="2800" b="1" dirty="0">
                <a:solidFill>
                  <a:srgbClr val="000000"/>
                </a:solidFill>
                <a:latin typeface="Arial"/>
                <a:ea typeface="Arial" pitchFamily="34" charset="0"/>
                <a:cs typeface="Arial"/>
              </a:rPr>
              <a:t>Profit Maximization</a:t>
            </a:r>
            <a:r>
              <a:rPr lang="en-US" altLang="en-US" sz="2800" dirty="0">
                <a:solidFill>
                  <a:srgbClr val="000000"/>
                </a:solidFill>
                <a:latin typeface="Arial"/>
                <a:ea typeface="Arial" pitchFamily="34" charset="0"/>
                <a:cs typeface="Arial"/>
              </a:rPr>
              <a:t> is simple but risks sustainability.</a:t>
            </a:r>
          </a:p>
          <a:p>
            <a:r>
              <a:rPr lang="en-US" altLang="en-US" sz="2800" b="1" dirty="0">
                <a:solidFill>
                  <a:srgbClr val="000000"/>
                </a:solidFill>
                <a:latin typeface="Arial"/>
                <a:ea typeface="Arial" pitchFamily="34" charset="0"/>
                <a:cs typeface="Arial"/>
              </a:rPr>
              <a:t>Shareholder Wealth</a:t>
            </a:r>
            <a:r>
              <a:rPr lang="en-US" altLang="en-US" sz="2800" dirty="0">
                <a:solidFill>
                  <a:srgbClr val="000000"/>
                </a:solidFill>
                <a:latin typeface="Arial"/>
                <a:ea typeface="Arial" pitchFamily="34" charset="0"/>
                <a:cs typeface="Arial"/>
              </a:rPr>
              <a:t> aligns with investors but may undervalue broader responsibilities.</a:t>
            </a:r>
          </a:p>
          <a:p>
            <a:r>
              <a:rPr lang="en-US" altLang="en-US" sz="2800" b="1" dirty="0">
                <a:latin typeface="Arial"/>
                <a:cs typeface="Arial"/>
              </a:rPr>
              <a:t>Stakeholder Wealth</a:t>
            </a:r>
            <a:r>
              <a:rPr lang="en-US" altLang="en-US" sz="2800" dirty="0">
                <a:latin typeface="Arial"/>
                <a:cs typeface="Arial"/>
              </a:rPr>
              <a:t> promotes ethics and long-term health but requires complex corporate governance.</a:t>
            </a:r>
          </a:p>
        </p:txBody>
      </p:sp>
      <p:sp>
        <p:nvSpPr>
          <p:cNvPr id="4" name="Slide Number Placeholder 3">
            <a:extLst>
              <a:ext uri="{FF2B5EF4-FFF2-40B4-BE49-F238E27FC236}">
                <a16:creationId xmlns:a16="http://schemas.microsoft.com/office/drawing/2014/main" id="{9D315A22-56D7-1E0F-25F9-2037D5F0C349}"/>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38157364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7F6026-70DB-8610-BECB-CB35222DF8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B8E764-E4CF-63FD-B2AD-CF7FDE3B4EB6}"/>
              </a:ext>
            </a:extLst>
          </p:cNvPr>
          <p:cNvSpPr>
            <a:spLocks noGrp="1"/>
          </p:cNvSpPr>
          <p:nvPr>
            <p:ph type="title"/>
          </p:nvPr>
        </p:nvSpPr>
        <p:spPr>
          <a:xfrm>
            <a:off x="609600" y="274638"/>
            <a:ext cx="10972800" cy="1143000"/>
          </a:xfrm>
        </p:spPr>
        <p:txBody>
          <a:bodyPr wrap="square" anchor="ctr">
            <a:normAutofit/>
          </a:bodyPr>
          <a:lstStyle/>
          <a:p>
            <a:r>
              <a:rPr lang="en-US" altLang="en-US"/>
              <a:t>Finance and the Firm</a:t>
            </a:r>
            <a:endParaRPr lang="en-US" b="0"/>
          </a:p>
        </p:txBody>
      </p:sp>
      <p:sp>
        <p:nvSpPr>
          <p:cNvPr id="3" name="Content Placeholder 2">
            <a:extLst>
              <a:ext uri="{FF2B5EF4-FFF2-40B4-BE49-F238E27FC236}">
                <a16:creationId xmlns:a16="http://schemas.microsoft.com/office/drawing/2014/main" id="{D5281DB2-1AA6-75AB-E99A-C7BA66B48A5D}"/>
              </a:ext>
            </a:extLst>
          </p:cNvPr>
          <p:cNvSpPr>
            <a:spLocks noGrp="1"/>
          </p:cNvSpPr>
          <p:nvPr>
            <p:ph sz="half" idx="1"/>
          </p:nvPr>
        </p:nvSpPr>
        <p:spPr>
          <a:xfrm>
            <a:off x="609600" y="1600201"/>
            <a:ext cx="5384800" cy="3989040"/>
          </a:xfrm>
        </p:spPr>
        <p:txBody>
          <a:bodyPr wrap="square" anchor="t">
            <a:normAutofit/>
          </a:bodyPr>
          <a:lstStyle/>
          <a:p>
            <a:pPr marL="0" indent="0">
              <a:buNone/>
            </a:pPr>
            <a:r>
              <a:rPr lang="en-US" altLang="en-US"/>
              <a:t>Each goal reflects differing priorities; the choice depends on a firm's strategic values and regulatory or social environment. </a:t>
            </a:r>
            <a:endParaRPr lang="en-US"/>
          </a:p>
          <a:p>
            <a:pPr marL="0" indent="0">
              <a:buNone/>
            </a:pPr>
            <a:endParaRPr lang="en-US" altLang="en-US"/>
          </a:p>
          <a:p>
            <a:pPr marL="0" indent="0">
              <a:buNone/>
            </a:pPr>
            <a:r>
              <a:rPr lang="en-US" altLang="en-US"/>
              <a:t>So, what is your choice?</a:t>
            </a:r>
          </a:p>
          <a:p>
            <a:pPr marL="0" indent="0">
              <a:buNone/>
            </a:pPr>
            <a:endParaRPr lang="en-US" altLang="en-US"/>
          </a:p>
          <a:p>
            <a:pPr marL="0" indent="0">
              <a:buNone/>
            </a:pPr>
            <a:endParaRPr lang="en-US" altLang="en-US"/>
          </a:p>
        </p:txBody>
      </p:sp>
      <p:pic>
        <p:nvPicPr>
          <p:cNvPr id="5" name="Picture 4" descr="Quizs Images | Free Photos, PNG Stickers, Wallpapers &amp; Backgrounds ...">
            <a:extLst>
              <a:ext uri="{FF2B5EF4-FFF2-40B4-BE49-F238E27FC236}">
                <a16:creationId xmlns:a16="http://schemas.microsoft.com/office/drawing/2014/main" id="{69BCC267-5ECF-B5E2-240D-0D0ED54C1B9E}"/>
              </a:ext>
            </a:extLst>
          </p:cNvPr>
          <p:cNvPicPr>
            <a:picLocks noChangeAspect="1"/>
          </p:cNvPicPr>
          <p:nvPr/>
        </p:nvPicPr>
        <p:blipFill>
          <a:blip r:embed="rId2"/>
          <a:stretch>
            <a:fillRect/>
          </a:stretch>
        </p:blipFill>
        <p:spPr>
          <a:xfrm>
            <a:off x="6197600" y="1636000"/>
            <a:ext cx="5384800" cy="3917442"/>
          </a:xfrm>
          <a:prstGeom prst="rect">
            <a:avLst/>
          </a:prstGeom>
          <a:noFill/>
        </p:spPr>
      </p:pic>
      <p:sp>
        <p:nvSpPr>
          <p:cNvPr id="10" name="Date Placeholder 4">
            <a:extLst>
              <a:ext uri="{FF2B5EF4-FFF2-40B4-BE49-F238E27FC236}">
                <a16:creationId xmlns:a16="http://schemas.microsoft.com/office/drawing/2014/main" id="{ACA6EAE7-A596-8074-FE1A-8F60F25A33A4}"/>
              </a:ext>
            </a:extLst>
          </p:cNvPr>
          <p:cNvSpPr>
            <a:spLocks noGrp="1"/>
          </p:cNvSpPr>
          <p:nvPr>
            <p:ph type="dt" sz="half" idx="10"/>
          </p:nvPr>
        </p:nvSpPr>
        <p:spPr>
          <a:xfrm>
            <a:off x="334433" y="6524626"/>
            <a:ext cx="1295400" cy="219075"/>
          </a:xfrm>
        </p:spPr>
        <p:txBody>
          <a:bodyPr/>
          <a:lstStyle/>
          <a:p>
            <a:pPr>
              <a:spcAft>
                <a:spcPts val="600"/>
              </a:spcAft>
              <a:defRPr/>
            </a:pPr>
            <a:fld id="{F7614AD2-EBEE-4B9C-B8EB-7B45076136C4}" type="datetime1">
              <a:rPr lang="en-GB" altLang="en-US"/>
              <a:pPr>
                <a:spcAft>
                  <a:spcPts val="600"/>
                </a:spcAft>
                <a:defRPr/>
              </a:pPr>
              <a:t>19/05/2026</a:t>
            </a:fld>
            <a:endParaRPr lang="en-GB" altLang="en-US"/>
          </a:p>
        </p:txBody>
      </p:sp>
      <p:sp>
        <p:nvSpPr>
          <p:cNvPr id="4" name="Slide Number Placeholder 3">
            <a:extLst>
              <a:ext uri="{FF2B5EF4-FFF2-40B4-BE49-F238E27FC236}">
                <a16:creationId xmlns:a16="http://schemas.microsoft.com/office/drawing/2014/main" id="{4426665D-8765-4070-A8F6-4DA0DD403D12}"/>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17</a:t>
            </a:fld>
            <a:endParaRPr lang="en-GB" altLang="en-US"/>
          </a:p>
        </p:txBody>
      </p:sp>
    </p:spTree>
    <p:extLst>
      <p:ext uri="{BB962C8B-B14F-4D97-AF65-F5344CB8AC3E}">
        <p14:creationId xmlns:p14="http://schemas.microsoft.com/office/powerpoint/2010/main" val="21151335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a:sym typeface="Times New Roman" pitchFamily="18" charset="0"/>
              </a:rPr>
              <a:t>Managing the Firm</a:t>
            </a:r>
            <a:endParaRPr lang="en-US" b="0"/>
          </a:p>
        </p:txBody>
      </p:sp>
      <p:sp>
        <p:nvSpPr>
          <p:cNvPr id="3" name="Content Placeholder 2"/>
          <p:cNvSpPr>
            <a:spLocks noGrp="1"/>
          </p:cNvSpPr>
          <p:nvPr>
            <p:ph idx="1"/>
          </p:nvPr>
        </p:nvSpPr>
        <p:spPr/>
        <p:txBody>
          <a:bodyPr>
            <a:normAutofit lnSpcReduction="10000"/>
          </a:bodyPr>
          <a:lstStyle/>
          <a:p>
            <a:r>
              <a:rPr lang="en-US" altLang="en-US" dirty="0">
                <a:solidFill>
                  <a:srgbClr val="000000"/>
                </a:solidFill>
                <a:latin typeface="Arial" pitchFamily="34" charset="0"/>
                <a:ea typeface="MS PGothic" pitchFamily="34" charset="-128"/>
                <a:cs typeface="Arial" pitchFamily="34" charset="0"/>
                <a:sym typeface="Arial" pitchFamily="34" charset="0"/>
              </a:rPr>
              <a:t>The Managerial Finance Function</a:t>
            </a:r>
          </a:p>
          <a:p>
            <a:pPr lvl="1"/>
            <a:r>
              <a:rPr lang="en-US" altLang="en-US" dirty="0">
                <a:solidFill>
                  <a:srgbClr val="000000"/>
                </a:solidFill>
                <a:latin typeface="Arial" pitchFamily="34" charset="0"/>
                <a:ea typeface="Arial" pitchFamily="34" charset="0"/>
                <a:cs typeface="Arial" pitchFamily="34" charset="0"/>
                <a:sym typeface="Arial" pitchFamily="34" charset="0"/>
              </a:rPr>
              <a:t>Financial Managers’ Key Decisions</a:t>
            </a:r>
          </a:p>
          <a:p>
            <a:pPr lvl="2"/>
            <a:r>
              <a:rPr lang="en-US" altLang="en-US" dirty="0">
                <a:solidFill>
                  <a:srgbClr val="000000"/>
                </a:solidFill>
                <a:latin typeface="Arial" pitchFamily="34" charset="0"/>
                <a:ea typeface="Arial" pitchFamily="34" charset="0"/>
                <a:cs typeface="Arial" pitchFamily="34" charset="0"/>
                <a:sym typeface="Arial" pitchFamily="34" charset="0"/>
              </a:rPr>
              <a:t>Financing Decisions</a:t>
            </a:r>
          </a:p>
          <a:p>
            <a:pPr lvl="3"/>
            <a:r>
              <a:rPr lang="en-US" altLang="en-US" sz="2400" dirty="0">
                <a:solidFill>
                  <a:srgbClr val="000000"/>
                </a:solidFill>
                <a:latin typeface="Arial" pitchFamily="34" charset="0"/>
                <a:ea typeface="Arial" pitchFamily="34" charset="0"/>
                <a:cs typeface="Arial" pitchFamily="34" charset="0"/>
                <a:sym typeface="Arial" pitchFamily="34" charset="0"/>
              </a:rPr>
              <a:t>Capital Structure Decisions</a:t>
            </a:r>
          </a:p>
          <a:p>
            <a:pPr lvl="4"/>
            <a:r>
              <a:rPr lang="en-US" altLang="en-US" sz="2400" dirty="0">
                <a:solidFill>
                  <a:srgbClr val="000000"/>
                </a:solidFill>
                <a:latin typeface="Arial" pitchFamily="34" charset="0"/>
                <a:ea typeface="Arial" pitchFamily="34" charset="0"/>
                <a:cs typeface="Arial" pitchFamily="34" charset="0"/>
                <a:sym typeface="Arial" pitchFamily="34" charset="0"/>
              </a:rPr>
              <a:t>The money that firms raise to finance their activities</a:t>
            </a:r>
          </a:p>
          <a:p>
            <a:pPr lvl="2"/>
            <a:r>
              <a:rPr lang="en-US" altLang="en-US" dirty="0">
                <a:solidFill>
                  <a:srgbClr val="000000"/>
                </a:solidFill>
                <a:latin typeface="Arial" pitchFamily="34" charset="0"/>
                <a:ea typeface="Arial" pitchFamily="34" charset="0"/>
                <a:cs typeface="Arial" pitchFamily="34" charset="0"/>
                <a:sym typeface="Arial" pitchFamily="34" charset="0"/>
              </a:rPr>
              <a:t>Investment Decisions</a:t>
            </a:r>
          </a:p>
          <a:p>
            <a:pPr lvl="3"/>
            <a:r>
              <a:rPr lang="en-US" altLang="en-US" sz="2400" dirty="0">
                <a:solidFill>
                  <a:srgbClr val="000000"/>
                </a:solidFill>
                <a:latin typeface="Arial" pitchFamily="34" charset="0"/>
                <a:ea typeface="Arial" pitchFamily="34" charset="0"/>
                <a:cs typeface="Arial" pitchFamily="34" charset="0"/>
                <a:sym typeface="Arial" pitchFamily="34" charset="0"/>
              </a:rPr>
              <a:t>Capital Budgeting Decisions</a:t>
            </a:r>
          </a:p>
          <a:p>
            <a:pPr lvl="2"/>
            <a:r>
              <a:rPr lang="en-US" altLang="en-US" dirty="0">
                <a:solidFill>
                  <a:srgbClr val="000000"/>
                </a:solidFill>
                <a:latin typeface="Arial" pitchFamily="34" charset="0"/>
                <a:ea typeface="Arial" pitchFamily="34" charset="0"/>
                <a:cs typeface="Arial" pitchFamily="34" charset="0"/>
                <a:sym typeface="Arial" pitchFamily="34" charset="0"/>
              </a:rPr>
              <a:t>Dividend Decisions</a:t>
            </a:r>
          </a:p>
          <a:p>
            <a:pPr lvl="3"/>
            <a:r>
              <a:rPr lang="en-US" altLang="en-US" sz="2400" dirty="0">
                <a:solidFill>
                  <a:srgbClr val="000000"/>
                </a:solidFill>
                <a:latin typeface="Arial" pitchFamily="34" charset="0"/>
                <a:ea typeface="Arial" pitchFamily="34" charset="0"/>
                <a:cs typeface="Arial" pitchFamily="34" charset="0"/>
                <a:sym typeface="Arial" pitchFamily="34" charset="0"/>
              </a:rPr>
              <a:t>Dividend payout vs profit retention (for re-investment)</a:t>
            </a:r>
          </a:p>
        </p:txBody>
      </p:sp>
      <p:sp>
        <p:nvSpPr>
          <p:cNvPr id="4" name="Slide Number Placeholder 3"/>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16755970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wrap="square" anchor="ctr">
            <a:normAutofit/>
          </a:bodyPr>
          <a:lstStyle/>
          <a:p>
            <a:r>
              <a:rPr lang="en-US" altLang="en-US" b="0" dirty="0"/>
              <a:t>Financial Activities</a:t>
            </a:r>
            <a:endParaRPr lang="en-US" b="0" dirty="0"/>
          </a:p>
        </p:txBody>
      </p:sp>
      <p:pic>
        <p:nvPicPr>
          <p:cNvPr id="3" name="Picture 2" descr="A diagram shows the Primary activities of the financial manager.&#10;The table is titled Balance sheet. It is divided into four parts. Making investment decisions on the left consists of Current assets and Fixed assets. Making financing decisions, including  Current liabilities and Long-term funds, appear on the right side of the diagram."/>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9600" y="1995093"/>
            <a:ext cx="10972800" cy="3127248"/>
          </a:xfrm>
          <a:prstGeom prst="rect">
            <a:avLst/>
          </a:prstGeom>
          <a:noFill/>
        </p:spPr>
      </p:pic>
      <p:sp>
        <p:nvSpPr>
          <p:cNvPr id="9" name="Date Placeholder 3">
            <a:extLst>
              <a:ext uri="{FF2B5EF4-FFF2-40B4-BE49-F238E27FC236}">
                <a16:creationId xmlns:a16="http://schemas.microsoft.com/office/drawing/2014/main" id="{32A96309-0049-9213-BC6C-05F05AB02A09}"/>
              </a:ext>
            </a:extLst>
          </p:cNvPr>
          <p:cNvSpPr>
            <a:spLocks noGrp="1"/>
          </p:cNvSpPr>
          <p:nvPr>
            <p:ph type="dt" sz="half" idx="10"/>
          </p:nvPr>
        </p:nvSpPr>
        <p:spPr>
          <a:xfrm>
            <a:off x="334433" y="6524626"/>
            <a:ext cx="1295400" cy="219075"/>
          </a:xfrm>
        </p:spPr>
        <p:txBody>
          <a:bodyPr/>
          <a:lstStyle/>
          <a:p>
            <a:pPr>
              <a:spcAft>
                <a:spcPts val="600"/>
              </a:spcAft>
              <a:defRPr/>
            </a:pPr>
            <a:fld id="{2303D31F-598B-47EE-BA37-93F097A3D676}" type="datetime1">
              <a:rPr lang="en-GB" altLang="en-US"/>
              <a:pPr>
                <a:spcAft>
                  <a:spcPts val="600"/>
                </a:spcAft>
                <a:defRPr/>
              </a:pPr>
              <a:t>19/05/2026</a:t>
            </a:fld>
            <a:endParaRPr lang="en-GB" altLang="en-US"/>
          </a:p>
        </p:txBody>
      </p:sp>
      <p:sp>
        <p:nvSpPr>
          <p:cNvPr id="4" name="Slide Number Placeholder 3"/>
          <p:cNvSpPr>
            <a:spLocks noGrp="1"/>
          </p:cNvSpPr>
          <p:nvPr>
            <p:ph type="sldNum" sz="quarter" idx="12"/>
          </p:nvPr>
        </p:nvSpPr>
        <p:spPr>
          <a:xfrm>
            <a:off x="10608733" y="6381751"/>
            <a:ext cx="973667" cy="339725"/>
          </a:xfrm>
        </p:spPr>
        <p:txBody>
          <a:bodyPr wrap="square" anchor="ctr">
            <a:normAutofit/>
          </a:bodyPr>
          <a:lstStyle/>
          <a:p>
            <a:pPr>
              <a:spcAft>
                <a:spcPts val="600"/>
              </a:spcAft>
            </a:pPr>
            <a:fld id="{200B2350-5261-4F5C-9DF5-EF0D264FC8D2}" type="slidenum">
              <a:rPr lang="en-US" smtClean="0"/>
              <a:pPr>
                <a:spcAft>
                  <a:spcPts val="600"/>
                </a:spcAft>
              </a:pPr>
              <a:t>19</a:t>
            </a:fld>
            <a:endParaRPr lang="en-US"/>
          </a:p>
        </p:txBody>
      </p:sp>
    </p:spTree>
    <p:extLst>
      <p:ext uri="{BB962C8B-B14F-4D97-AF65-F5344CB8AC3E}">
        <p14:creationId xmlns:p14="http://schemas.microsoft.com/office/powerpoint/2010/main" val="35676536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41531" y="2591242"/>
            <a:ext cx="7772400" cy="769441"/>
          </a:xfrm>
        </p:spPr>
        <p:txBody>
          <a:bodyPr>
            <a:spAutoFit/>
          </a:bodyPr>
          <a:lstStyle/>
          <a:p>
            <a:r>
              <a:rPr lang="en-US" dirty="0">
                <a:solidFill>
                  <a:schemeClr val="accent2"/>
                </a:solidFill>
                <a:latin typeface="+mj-lt"/>
              </a:rPr>
              <a:t>Source of Finance</a:t>
            </a:r>
            <a:endParaRPr lang="en-US" b="0" dirty="0">
              <a:solidFill>
                <a:schemeClr val="accent2"/>
              </a:solidFill>
              <a:latin typeface="+mj-lt"/>
            </a:endParaRPr>
          </a:p>
        </p:txBody>
      </p:sp>
    </p:spTree>
    <p:extLst>
      <p:ext uri="{BB962C8B-B14F-4D97-AF65-F5344CB8AC3E}">
        <p14:creationId xmlns:p14="http://schemas.microsoft.com/office/powerpoint/2010/main" val="22813040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61536" y="370241"/>
            <a:ext cx="8020664" cy="646331"/>
          </a:xfrm>
        </p:spPr>
        <p:txBody>
          <a:bodyPr wrap="square">
            <a:spAutoFit/>
          </a:bodyPr>
          <a:lstStyle/>
          <a:p>
            <a:r>
              <a:rPr lang="en-US" sz="3600" dirty="0">
                <a:latin typeface="Arial"/>
                <a:cs typeface="Arial"/>
              </a:rPr>
              <a:t>Why Do Businesses Need Finance?</a:t>
            </a:r>
            <a:endParaRPr lang="en-US" sz="2000" dirty="0">
              <a:latin typeface="Arial"/>
              <a:cs typeface="Arial"/>
            </a:endParaRPr>
          </a:p>
        </p:txBody>
      </p:sp>
      <p:graphicFrame>
        <p:nvGraphicFramePr>
          <p:cNvPr id="6" name="Diagram 5">
            <a:extLst>
              <a:ext uri="{FF2B5EF4-FFF2-40B4-BE49-F238E27FC236}">
                <a16:creationId xmlns:a16="http://schemas.microsoft.com/office/drawing/2014/main" id="{8569A85B-81CB-88E5-F9CF-52BCAE1AD92E}"/>
              </a:ext>
            </a:extLst>
          </p:cNvPr>
          <p:cNvGraphicFramePr/>
          <p:nvPr/>
        </p:nvGraphicFramePr>
        <p:xfrm>
          <a:off x="1256890" y="719666"/>
          <a:ext cx="9678219"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35872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6545" y="385988"/>
            <a:ext cx="9266902" cy="646331"/>
          </a:xfrm>
        </p:spPr>
        <p:txBody>
          <a:bodyPr wrap="square">
            <a:spAutoFit/>
          </a:bodyPr>
          <a:lstStyle/>
          <a:p>
            <a:r>
              <a:rPr lang="en-US" altLang="en-US" sz="3600" dirty="0">
                <a:latin typeface="Arial"/>
                <a:ea typeface="ＭＳ Ｐゴシック"/>
                <a:cs typeface="Arial"/>
              </a:rPr>
              <a:t>What Factors Affect the Choice of Finance?</a:t>
            </a:r>
            <a:endParaRPr lang="en-US" sz="2000" dirty="0">
              <a:latin typeface="Arial"/>
              <a:ea typeface="ＭＳ Ｐゴシック"/>
              <a:cs typeface="Arial"/>
            </a:endParaRPr>
          </a:p>
        </p:txBody>
      </p:sp>
      <p:sp>
        <p:nvSpPr>
          <p:cNvPr id="4" name="Content Placeholder 3">
            <a:extLst>
              <a:ext uri="{FF2B5EF4-FFF2-40B4-BE49-F238E27FC236}">
                <a16:creationId xmlns:a16="http://schemas.microsoft.com/office/drawing/2014/main" id="{5F9BEDCE-FC81-F48A-F77E-142AE8BE1727}"/>
              </a:ext>
            </a:extLst>
          </p:cNvPr>
          <p:cNvSpPr>
            <a:spLocks noGrp="1"/>
          </p:cNvSpPr>
          <p:nvPr>
            <p:ph idx="1"/>
          </p:nvPr>
        </p:nvSpPr>
        <p:spPr/>
        <p:txBody>
          <a:bodyPr numCol="2"/>
          <a:lstStyle/>
          <a:p>
            <a:r>
              <a:rPr lang="en-GB" dirty="0"/>
              <a:t>Type of business</a:t>
            </a:r>
          </a:p>
          <a:p>
            <a:r>
              <a:rPr lang="en-GB" dirty="0"/>
              <a:t>Size of the business</a:t>
            </a:r>
          </a:p>
          <a:p>
            <a:r>
              <a:rPr lang="en-GB" dirty="0"/>
              <a:t>Stage of business development</a:t>
            </a:r>
          </a:p>
          <a:p>
            <a:r>
              <a:rPr lang="en-GB" dirty="0"/>
              <a:t>Current financial position</a:t>
            </a:r>
          </a:p>
          <a:p>
            <a:r>
              <a:rPr lang="en-GB" dirty="0"/>
              <a:t>Availability of security to guarantee loans</a:t>
            </a:r>
          </a:p>
          <a:p>
            <a:r>
              <a:rPr lang="en-GB" dirty="0"/>
              <a:t>Market conditions</a:t>
            </a:r>
          </a:p>
          <a:p>
            <a:r>
              <a:rPr lang="en-GB" dirty="0"/>
              <a:t>The terms of the finance</a:t>
            </a:r>
          </a:p>
          <a:p>
            <a:r>
              <a:rPr lang="en-GB" dirty="0"/>
              <a:t>Level of gearing and existing interest commitments</a:t>
            </a:r>
          </a:p>
          <a:p>
            <a:endParaRPr lang="en-GB" dirty="0"/>
          </a:p>
        </p:txBody>
      </p:sp>
    </p:spTree>
    <p:extLst>
      <p:ext uri="{BB962C8B-B14F-4D97-AF65-F5344CB8AC3E}">
        <p14:creationId xmlns:p14="http://schemas.microsoft.com/office/powerpoint/2010/main" val="42756941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9A1138-79A5-487C-E764-261E6B5F63D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CBEF92-AB4D-F3C8-F339-BFD35207AF6B}"/>
              </a:ext>
            </a:extLst>
          </p:cNvPr>
          <p:cNvSpPr>
            <a:spLocks noGrp="1"/>
          </p:cNvSpPr>
          <p:nvPr>
            <p:ph type="title"/>
          </p:nvPr>
        </p:nvSpPr>
        <p:spPr>
          <a:xfrm>
            <a:off x="1426545" y="385988"/>
            <a:ext cx="9266902" cy="646331"/>
          </a:xfrm>
        </p:spPr>
        <p:txBody>
          <a:bodyPr wrap="square">
            <a:spAutoFit/>
          </a:bodyPr>
          <a:lstStyle/>
          <a:p>
            <a:r>
              <a:rPr lang="en-US" altLang="en-US" sz="3600" dirty="0">
                <a:latin typeface="Arial"/>
                <a:ea typeface="ＭＳ Ｐゴシック"/>
                <a:cs typeface="Arial"/>
              </a:rPr>
              <a:t>Where Does the Finance Come From? (1/2)</a:t>
            </a:r>
            <a:endParaRPr lang="en-US" sz="2000" dirty="0">
              <a:latin typeface="Arial"/>
              <a:ea typeface="ＭＳ Ｐゴシック"/>
              <a:cs typeface="Arial"/>
            </a:endParaRPr>
          </a:p>
        </p:txBody>
      </p:sp>
      <p:graphicFrame>
        <p:nvGraphicFramePr>
          <p:cNvPr id="6" name="Diagram 5">
            <a:extLst>
              <a:ext uri="{FF2B5EF4-FFF2-40B4-BE49-F238E27FC236}">
                <a16:creationId xmlns:a16="http://schemas.microsoft.com/office/drawing/2014/main" id="{0E87A252-EF90-BA01-C375-F1D54175BBC4}"/>
              </a:ext>
            </a:extLst>
          </p:cNvPr>
          <p:cNvGraphicFramePr/>
          <p:nvPr/>
        </p:nvGraphicFramePr>
        <p:xfrm>
          <a:off x="1365045" y="285067"/>
          <a:ext cx="946191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329802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24ADAC-ABAE-84C8-6F80-BB35EF6689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7B70AB-2BCD-9CAD-9407-62A72FEC0B41}"/>
              </a:ext>
            </a:extLst>
          </p:cNvPr>
          <p:cNvSpPr>
            <a:spLocks noGrp="1"/>
          </p:cNvSpPr>
          <p:nvPr>
            <p:ph type="title"/>
          </p:nvPr>
        </p:nvSpPr>
        <p:spPr>
          <a:xfrm>
            <a:off x="1426545" y="385988"/>
            <a:ext cx="9266902" cy="646331"/>
          </a:xfrm>
        </p:spPr>
        <p:txBody>
          <a:bodyPr wrap="square">
            <a:spAutoFit/>
          </a:bodyPr>
          <a:lstStyle/>
          <a:p>
            <a:r>
              <a:rPr lang="en-US" altLang="en-US" sz="3600" dirty="0">
                <a:latin typeface="Arial"/>
                <a:ea typeface="ＭＳ Ｐゴシック"/>
                <a:cs typeface="Arial"/>
              </a:rPr>
              <a:t>Where Does the Finance Come From? (2/2)</a:t>
            </a:r>
            <a:endParaRPr lang="en-US" sz="2000" dirty="0">
              <a:latin typeface="Arial"/>
              <a:ea typeface="ＭＳ Ｐゴシック"/>
              <a:cs typeface="Arial"/>
            </a:endParaRPr>
          </a:p>
        </p:txBody>
      </p:sp>
      <p:graphicFrame>
        <p:nvGraphicFramePr>
          <p:cNvPr id="6" name="Diagram 5">
            <a:extLst>
              <a:ext uri="{FF2B5EF4-FFF2-40B4-BE49-F238E27FC236}">
                <a16:creationId xmlns:a16="http://schemas.microsoft.com/office/drawing/2014/main" id="{E3E785A8-6D25-C5B7-78A5-5E3AEE38B4A4}"/>
              </a:ext>
            </a:extLst>
          </p:cNvPr>
          <p:cNvGraphicFramePr/>
          <p:nvPr>
            <p:extLst>
              <p:ext uri="{D42A27DB-BD31-4B8C-83A1-F6EECF244321}">
                <p14:modId xmlns:p14="http://schemas.microsoft.com/office/powerpoint/2010/main" val="589983417"/>
              </p:ext>
            </p:extLst>
          </p:nvPr>
        </p:nvGraphicFramePr>
        <p:xfrm>
          <a:off x="329381" y="385988"/>
          <a:ext cx="11533238" cy="54052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70159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601231-4C56-FACC-1435-AFEEDC005B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B23FE3-FC72-08C9-5BAA-EDCC30A4AABC}"/>
              </a:ext>
            </a:extLst>
          </p:cNvPr>
          <p:cNvSpPr>
            <a:spLocks noGrp="1"/>
          </p:cNvSpPr>
          <p:nvPr>
            <p:ph type="title"/>
          </p:nvPr>
        </p:nvSpPr>
        <p:spPr>
          <a:xfrm>
            <a:off x="609600" y="274638"/>
            <a:ext cx="10972800" cy="1143000"/>
          </a:xfrm>
        </p:spPr>
        <p:txBody>
          <a:bodyPr wrap="square">
            <a:spAutoFit/>
          </a:bodyPr>
          <a:lstStyle/>
          <a:p>
            <a:r>
              <a:rPr lang="en-US" altLang="en-US" dirty="0"/>
              <a:t>G</a:t>
            </a:r>
            <a:r>
              <a:rPr lang="en-US" altLang="zh-CN" dirty="0"/>
              <a:t>roup Discussion</a:t>
            </a:r>
            <a:endParaRPr lang="en-US" dirty="0"/>
          </a:p>
        </p:txBody>
      </p:sp>
      <p:sp>
        <p:nvSpPr>
          <p:cNvPr id="4" name="Content Placeholder 3">
            <a:extLst>
              <a:ext uri="{FF2B5EF4-FFF2-40B4-BE49-F238E27FC236}">
                <a16:creationId xmlns:a16="http://schemas.microsoft.com/office/drawing/2014/main" id="{9C879F23-94DA-6939-CCC4-150ED85B3F9A}"/>
              </a:ext>
            </a:extLst>
          </p:cNvPr>
          <p:cNvSpPr>
            <a:spLocks noGrp="1"/>
          </p:cNvSpPr>
          <p:nvPr>
            <p:ph idx="1"/>
          </p:nvPr>
        </p:nvSpPr>
        <p:spPr/>
        <p:txBody>
          <a:bodyPr/>
          <a:lstStyle/>
          <a:p>
            <a:pPr marL="0" indent="0">
              <a:buNone/>
            </a:pPr>
            <a:r>
              <a:rPr lang="en-GB" sz="2400" dirty="0"/>
              <a:t>Let’s fund a business together!</a:t>
            </a:r>
          </a:p>
          <a:p>
            <a:pPr marL="0" indent="0">
              <a:buNone/>
            </a:pPr>
            <a:endParaRPr lang="en-GB" sz="2400" dirty="0"/>
          </a:p>
          <a:p>
            <a:pPr marL="0" indent="0">
              <a:buNone/>
            </a:pPr>
            <a:r>
              <a:rPr lang="en-GB" sz="2400"/>
              <a:t>Note: Check </a:t>
            </a:r>
            <a:r>
              <a:rPr lang="en-GB" sz="2400" dirty="0"/>
              <a:t>“Week 1 Group Discussion” in </a:t>
            </a:r>
            <a:r>
              <a:rPr lang="en-GB" sz="2400" dirty="0">
                <a:hlinkClick r:id="rId3"/>
              </a:rPr>
              <a:t>Tile: Week 1 - Welcome and Introduction to the Module | Financial Management (LCMB7002_LON) | Home</a:t>
            </a:r>
            <a:endParaRPr lang="en-GB" sz="2400" dirty="0"/>
          </a:p>
        </p:txBody>
      </p:sp>
    </p:spTree>
    <p:extLst>
      <p:ext uri="{BB962C8B-B14F-4D97-AF65-F5344CB8AC3E}">
        <p14:creationId xmlns:p14="http://schemas.microsoft.com/office/powerpoint/2010/main" val="22069662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60D798-ECA4-EDBE-F840-C4BB2C846F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88AABA-26C5-ECB9-597F-B1F9EC655E32}"/>
              </a:ext>
            </a:extLst>
          </p:cNvPr>
          <p:cNvSpPr>
            <a:spLocks noGrp="1"/>
          </p:cNvSpPr>
          <p:nvPr>
            <p:ph type="ctrTitle"/>
          </p:nvPr>
        </p:nvSpPr>
        <p:spPr>
          <a:xfrm>
            <a:off x="1941531" y="2252688"/>
            <a:ext cx="7772400" cy="1446550"/>
          </a:xfrm>
        </p:spPr>
        <p:txBody>
          <a:bodyPr>
            <a:spAutoFit/>
          </a:bodyPr>
          <a:lstStyle/>
          <a:p>
            <a:r>
              <a:rPr lang="en-US">
                <a:solidFill>
                  <a:schemeClr val="accent2"/>
                </a:solidFill>
                <a:latin typeface="+mj-lt"/>
              </a:rPr>
              <a:t>Five Principles That Form the Foundations of Finance</a:t>
            </a:r>
            <a:endParaRPr lang="en-US" b="0">
              <a:solidFill>
                <a:schemeClr val="accent2"/>
              </a:solidFill>
              <a:latin typeface="+mj-lt"/>
            </a:endParaRPr>
          </a:p>
        </p:txBody>
      </p:sp>
    </p:spTree>
    <p:extLst>
      <p:ext uri="{BB962C8B-B14F-4D97-AF65-F5344CB8AC3E}">
        <p14:creationId xmlns:p14="http://schemas.microsoft.com/office/powerpoint/2010/main" val="31984096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1531" y="642670"/>
            <a:ext cx="8183544" cy="646331"/>
          </a:xfrm>
        </p:spPr>
        <p:txBody>
          <a:bodyPr wrap="square">
            <a:spAutoFit/>
          </a:bodyPr>
          <a:lstStyle/>
          <a:p>
            <a:r>
              <a:rPr lang="en-US" sz="3600" dirty="0"/>
              <a:t>Principle 1: Cash Flow Is What Matters</a:t>
            </a:r>
          </a:p>
        </p:txBody>
      </p:sp>
      <p:sp>
        <p:nvSpPr>
          <p:cNvPr id="3" name="Content Placeholder 2"/>
          <p:cNvSpPr>
            <a:spLocks noGrp="1"/>
          </p:cNvSpPr>
          <p:nvPr>
            <p:ph idx="1"/>
          </p:nvPr>
        </p:nvSpPr>
        <p:spPr>
          <a:xfrm>
            <a:off x="596900" y="1652782"/>
            <a:ext cx="10871200" cy="3637919"/>
          </a:xfrm>
        </p:spPr>
        <p:txBody>
          <a:bodyPr wrap="square">
            <a:spAutoFit/>
          </a:bodyPr>
          <a:lstStyle/>
          <a:p>
            <a:r>
              <a:rPr lang="en-US" sz="2400" dirty="0"/>
              <a:t>Accounting profits </a:t>
            </a:r>
            <a:r>
              <a:rPr lang="en-US" sz="2400" b="1" dirty="0"/>
              <a:t>are not</a:t>
            </a:r>
            <a:r>
              <a:rPr lang="en-US" sz="2400" dirty="0"/>
              <a:t> equal to cash flows. It is possible for a firm to generate accounting profits but not have cash or to generate cash flows and not report accounting profits in the books.</a:t>
            </a:r>
          </a:p>
          <a:p>
            <a:r>
              <a:rPr lang="en-US" sz="2400" dirty="0"/>
              <a:t>Cash flow, and not profits, drive the value of a business.</a:t>
            </a:r>
          </a:p>
          <a:p>
            <a:r>
              <a:rPr lang="en-US" sz="2400" dirty="0"/>
              <a:t>We must determine </a:t>
            </a:r>
            <a:r>
              <a:rPr lang="en-US" sz="2400" b="1" dirty="0"/>
              <a:t>incremental or marginal cash flows</a:t>
            </a:r>
            <a:r>
              <a:rPr lang="en-US" sz="2400" dirty="0"/>
              <a:t> when making financial decisions.</a:t>
            </a:r>
          </a:p>
          <a:p>
            <a:pPr lvl="1"/>
            <a:r>
              <a:rPr lang="en-US" sz="2400" dirty="0"/>
              <a:t>Incremental cash flow is the difference between the projected cash flows if the project is selected versus what they will be if the project is not selected.</a:t>
            </a:r>
          </a:p>
        </p:txBody>
      </p:sp>
    </p:spTree>
    <p:extLst>
      <p:ext uri="{BB962C8B-B14F-4D97-AF65-F5344CB8AC3E}">
        <p14:creationId xmlns:p14="http://schemas.microsoft.com/office/powerpoint/2010/main" val="39039689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3865" y="578852"/>
            <a:ext cx="8904269" cy="646331"/>
          </a:xfrm>
        </p:spPr>
        <p:txBody>
          <a:bodyPr wrap="square">
            <a:spAutoFit/>
          </a:bodyPr>
          <a:lstStyle/>
          <a:p>
            <a:r>
              <a:rPr lang="en-US" sz="3600" dirty="0"/>
              <a:t>Principle 2: Money Has a Time Value </a:t>
            </a:r>
            <a:r>
              <a:rPr lang="en-US" sz="2800" dirty="0"/>
              <a:t>(1 of 2)</a:t>
            </a:r>
            <a:endParaRPr lang="en-US" sz="2000" dirty="0"/>
          </a:p>
        </p:txBody>
      </p:sp>
      <p:sp>
        <p:nvSpPr>
          <p:cNvPr id="3" name="Content Placeholder 2"/>
          <p:cNvSpPr>
            <a:spLocks noGrp="1"/>
          </p:cNvSpPr>
          <p:nvPr>
            <p:ph idx="1"/>
          </p:nvPr>
        </p:nvSpPr>
        <p:spPr>
          <a:xfrm>
            <a:off x="596900" y="1905001"/>
            <a:ext cx="10883900" cy="1902059"/>
          </a:xfrm>
        </p:spPr>
        <p:txBody>
          <a:bodyPr wrap="square">
            <a:spAutoFit/>
          </a:bodyPr>
          <a:lstStyle/>
          <a:p>
            <a:r>
              <a:rPr lang="en-US" altLang="en-US" sz="2800" dirty="0">
                <a:ea typeface="ヒラギノ角ゴ Pro W3" charset="-128"/>
              </a:rPr>
              <a:t>A dollar received today is worth more than a dollar received in the future.</a:t>
            </a:r>
          </a:p>
          <a:p>
            <a:pPr lvl="1"/>
            <a:r>
              <a:rPr lang="en-US" altLang="en-US" dirty="0">
                <a:ea typeface="ヒラギノ角ゴ Pro W3" charset="-128"/>
              </a:rPr>
              <a:t>Because we can earn interest on money received today, it is better to receive money sooner rather than later.</a:t>
            </a:r>
            <a:endParaRPr lang="en-US" dirty="0"/>
          </a:p>
        </p:txBody>
      </p:sp>
    </p:spTree>
    <p:extLst>
      <p:ext uri="{BB962C8B-B14F-4D97-AF65-F5344CB8AC3E}">
        <p14:creationId xmlns:p14="http://schemas.microsoft.com/office/powerpoint/2010/main" val="27755539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6550" y="600442"/>
            <a:ext cx="8978900" cy="646331"/>
          </a:xfrm>
        </p:spPr>
        <p:txBody>
          <a:bodyPr wrap="square">
            <a:spAutoFit/>
          </a:bodyPr>
          <a:lstStyle/>
          <a:p>
            <a:r>
              <a:rPr lang="en-US" sz="3600" dirty="0"/>
              <a:t>Principle 2: Money Has a Time Value </a:t>
            </a:r>
            <a:r>
              <a:rPr lang="en-US" sz="2800" dirty="0"/>
              <a:t>(2 of 2)</a:t>
            </a:r>
            <a:endParaRPr lang="en-US" sz="2000" dirty="0"/>
          </a:p>
        </p:txBody>
      </p:sp>
      <p:sp>
        <p:nvSpPr>
          <p:cNvPr id="3" name="Content Placeholder 2"/>
          <p:cNvSpPr>
            <a:spLocks noGrp="1"/>
          </p:cNvSpPr>
          <p:nvPr>
            <p:ph idx="1"/>
          </p:nvPr>
        </p:nvSpPr>
        <p:spPr>
          <a:xfrm>
            <a:off x="622300" y="1908114"/>
            <a:ext cx="10858500" cy="2763834"/>
          </a:xfrm>
        </p:spPr>
        <p:txBody>
          <a:bodyPr wrap="square">
            <a:spAutoFit/>
          </a:bodyPr>
          <a:lstStyle/>
          <a:p>
            <a:r>
              <a:rPr lang="en-US" altLang="en-US" sz="2800" b="1" dirty="0">
                <a:ea typeface="ヒラギノ角ゴ Pro W3" charset="-128"/>
              </a:rPr>
              <a:t>Opportunity Cost </a:t>
            </a:r>
            <a:r>
              <a:rPr lang="en-US" altLang="en-US" sz="2800" dirty="0">
                <a:ea typeface="ヒラギノ角ゴ Pro W3" charset="-128"/>
              </a:rPr>
              <a:t>– It is the cost of making a choice in terms of next best alternative that must be forgone.</a:t>
            </a:r>
          </a:p>
          <a:p>
            <a:pPr lvl="1"/>
            <a:r>
              <a:rPr lang="en-US" altLang="en-US" b="1" dirty="0">
                <a:ea typeface="ヒラギノ角ゴ Pro W3" charset="-128"/>
              </a:rPr>
              <a:t>Example</a:t>
            </a:r>
            <a:r>
              <a:rPr lang="en-US" altLang="en-US" dirty="0">
                <a:ea typeface="ヒラギノ角ゴ Pro W3" charset="-128"/>
              </a:rPr>
              <a:t>: By lending money to your friend at zero percent interest, there is an opportunity cost of 1% that could potentially be earned by depositing the money in a savings account in a bank.</a:t>
            </a:r>
            <a:endParaRPr lang="en-US" dirty="0"/>
          </a:p>
        </p:txBody>
      </p:sp>
    </p:spTree>
    <p:extLst>
      <p:ext uri="{BB962C8B-B14F-4D97-AF65-F5344CB8AC3E}">
        <p14:creationId xmlns:p14="http://schemas.microsoft.com/office/powerpoint/2010/main" val="18897237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1531" y="370341"/>
            <a:ext cx="8153400" cy="646331"/>
          </a:xfrm>
        </p:spPr>
        <p:txBody>
          <a:bodyPr wrap="square">
            <a:spAutoFit/>
          </a:bodyPr>
          <a:lstStyle/>
          <a:p>
            <a:r>
              <a:rPr lang="en-US" sz="3600"/>
              <a:t>Principle 3: Risk Requires a Reward</a:t>
            </a:r>
          </a:p>
        </p:txBody>
      </p:sp>
      <p:sp>
        <p:nvSpPr>
          <p:cNvPr id="3" name="Content Placeholder 2"/>
          <p:cNvSpPr>
            <a:spLocks noGrp="1"/>
          </p:cNvSpPr>
          <p:nvPr>
            <p:ph idx="1"/>
          </p:nvPr>
        </p:nvSpPr>
        <p:spPr>
          <a:xfrm>
            <a:off x="622300" y="1229249"/>
            <a:ext cx="10909300" cy="3711785"/>
          </a:xfrm>
        </p:spPr>
        <p:txBody>
          <a:bodyPr wrap="square">
            <a:spAutoFit/>
          </a:bodyPr>
          <a:lstStyle/>
          <a:p>
            <a:r>
              <a:rPr lang="en-US" altLang="en-US" sz="2800" dirty="0">
                <a:ea typeface="ヒラギノ角ゴ Pro W3" charset="-128"/>
              </a:rPr>
              <a:t>Investors will not take on additional risk unless they expect to be compensated with additional reward or return.</a:t>
            </a:r>
          </a:p>
          <a:p>
            <a:r>
              <a:rPr lang="en-US" altLang="en-US" sz="2800" dirty="0">
                <a:ea typeface="ヒラギノ角ゴ Pro W3" charset="-128"/>
              </a:rPr>
              <a:t>Investors expect to be compensated for </a:t>
            </a:r>
            <a:r>
              <a:rPr lang="en-IN" altLang="en-US" sz="2800" dirty="0">
                <a:ea typeface="ヒラギノ角ゴ Pro W3" charset="-128"/>
              </a:rPr>
              <a:t>“</a:t>
            </a:r>
            <a:r>
              <a:rPr lang="en-US" altLang="en-US" sz="2800" b="1" dirty="0">
                <a:ea typeface="ヒラギノ角ゴ Pro W3" charset="-128"/>
              </a:rPr>
              <a:t>delaying consumption</a:t>
            </a:r>
            <a:r>
              <a:rPr lang="en-IN" altLang="en-US" sz="2800" dirty="0">
                <a:ea typeface="ヒラギノ角ゴ Pro W3" charset="-128"/>
              </a:rPr>
              <a:t>’’</a:t>
            </a:r>
            <a:r>
              <a:rPr lang="en-US" altLang="en-US" sz="2800" dirty="0">
                <a:ea typeface="ヒラギノ角ゴ Pro W3" charset="-128"/>
              </a:rPr>
              <a:t> and “</a:t>
            </a:r>
            <a:r>
              <a:rPr lang="en-US" altLang="en-US" sz="2800" b="1" dirty="0">
                <a:ea typeface="ヒラギノ角ゴ Pro W3" charset="-128"/>
              </a:rPr>
              <a:t>taking on risk</a:t>
            </a:r>
            <a:r>
              <a:rPr lang="en-US" altLang="en-US" sz="2800" dirty="0">
                <a:ea typeface="ヒラギノ角ゴ Pro W3" charset="-128"/>
              </a:rPr>
              <a:t>.’’</a:t>
            </a:r>
          </a:p>
          <a:p>
            <a:pPr lvl="1"/>
            <a:r>
              <a:rPr lang="en-US" altLang="en-US" dirty="0">
                <a:ea typeface="ヒラギノ角ゴ Pro W3" charset="-128"/>
              </a:rPr>
              <a:t>Thus, investors expect a return when they deposit their savings in a bank (e.g., delayed consumption), and they expect to earn a relatively higher rate of return on stocks compared to a bank savings account (e.g., taking on risk).</a:t>
            </a:r>
          </a:p>
        </p:txBody>
      </p:sp>
    </p:spTree>
    <p:extLst>
      <p:ext uri="{BB962C8B-B14F-4D97-AF65-F5344CB8AC3E}">
        <p14:creationId xmlns:p14="http://schemas.microsoft.com/office/powerpoint/2010/main" val="6198394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wrap="square" anchor="ctr">
            <a:normAutofit/>
          </a:bodyPr>
          <a:lstStyle/>
          <a:p>
            <a:r>
              <a:rPr lang="en-US"/>
              <a:t>Figure 1.1 The Risk-Return Trade-off</a:t>
            </a:r>
          </a:p>
        </p:txBody>
      </p:sp>
      <p:pic>
        <p:nvPicPr>
          <p:cNvPr id="2050" name="Picture 2" descr="The horizontal axis of the graph is labeled Risk; the vertical axis is labeled Expected return. One line extends from the vertical axis, parallel to the horizontal axis, representing the minimal expected return investors want for delaying consumption. A second line slopes upward from the same point on the vertical axis, showing that the more risk that is taken, the more additional return investors will expect. "/>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1884138" y="1600201"/>
            <a:ext cx="8423724" cy="3917032"/>
          </a:xfrm>
          <a:prstGeom prst="rect">
            <a:avLst/>
          </a:prstGeom>
          <a:solidFill>
            <a:srgbClr val="FFFFFF"/>
          </a:solidFill>
        </p:spPr>
      </p:pic>
      <p:sp>
        <p:nvSpPr>
          <p:cNvPr id="2055" name="Date Placeholder 3">
            <a:extLst>
              <a:ext uri="{FF2B5EF4-FFF2-40B4-BE49-F238E27FC236}">
                <a16:creationId xmlns:a16="http://schemas.microsoft.com/office/drawing/2014/main" id="{E968541E-B0F4-EE50-C52B-1B2377971764}"/>
              </a:ext>
            </a:extLst>
          </p:cNvPr>
          <p:cNvSpPr>
            <a:spLocks noGrp="1"/>
          </p:cNvSpPr>
          <p:nvPr>
            <p:ph type="dt" sz="half" idx="10"/>
          </p:nvPr>
        </p:nvSpPr>
        <p:spPr>
          <a:xfrm>
            <a:off x="334433" y="6524626"/>
            <a:ext cx="1295400" cy="219075"/>
          </a:xfrm>
        </p:spPr>
        <p:txBody>
          <a:bodyPr/>
          <a:lstStyle/>
          <a:p>
            <a:pPr>
              <a:spcAft>
                <a:spcPts val="600"/>
              </a:spcAft>
              <a:defRPr/>
            </a:pPr>
            <a:fld id="{2303D31F-598B-47EE-BA37-93F097A3D676}" type="datetime1">
              <a:rPr lang="en-GB" altLang="en-US"/>
              <a:pPr>
                <a:spcAft>
                  <a:spcPts val="600"/>
                </a:spcAft>
                <a:defRPr/>
              </a:pPr>
              <a:t>19/05/2026</a:t>
            </a:fld>
            <a:endParaRPr lang="en-GB" altLang="en-US"/>
          </a:p>
        </p:txBody>
      </p:sp>
      <p:sp>
        <p:nvSpPr>
          <p:cNvPr id="2057" name="Slide Number Placeholder 4">
            <a:extLst>
              <a:ext uri="{FF2B5EF4-FFF2-40B4-BE49-F238E27FC236}">
                <a16:creationId xmlns:a16="http://schemas.microsoft.com/office/drawing/2014/main" id="{E84576A2-DC86-76C1-836A-C97BE2761AAC}"/>
              </a:ext>
            </a:extLst>
          </p:cNvPr>
          <p:cNvSpPr>
            <a:spLocks noGrp="1"/>
          </p:cNvSpPr>
          <p:nvPr>
            <p:ph type="sldNum" sz="quarter" idx="12"/>
          </p:nvPr>
        </p:nvSpPr>
        <p:spPr>
          <a:xfrm>
            <a:off x="10608733" y="6381751"/>
            <a:ext cx="973667" cy="339725"/>
          </a:xfrm>
        </p:spPr>
        <p:txBody>
          <a:bodyPr/>
          <a:lstStyle/>
          <a:p>
            <a:pPr>
              <a:spcAft>
                <a:spcPts val="600"/>
              </a:spcAft>
              <a:defRPr/>
            </a:pPr>
            <a:fld id="{6550E941-99E4-4403-A917-B30FF69A9617}" type="slidenum">
              <a:rPr lang="en-GB" altLang="en-US"/>
              <a:pPr>
                <a:spcAft>
                  <a:spcPts val="600"/>
                </a:spcAft>
                <a:defRPr/>
              </a:pPr>
              <a:t>31</a:t>
            </a:fld>
            <a:endParaRPr lang="en-GB" altLang="en-US"/>
          </a:p>
        </p:txBody>
      </p:sp>
    </p:spTree>
    <p:extLst>
      <p:ext uri="{BB962C8B-B14F-4D97-AF65-F5344CB8AC3E}">
        <p14:creationId xmlns:p14="http://schemas.microsoft.com/office/powerpoint/2010/main" val="10383479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5850" y="541071"/>
            <a:ext cx="9994899" cy="646331"/>
          </a:xfrm>
        </p:spPr>
        <p:txBody>
          <a:bodyPr wrap="square">
            <a:spAutoFit/>
          </a:bodyPr>
          <a:lstStyle/>
          <a:p>
            <a:r>
              <a:rPr lang="en-US" sz="3600" dirty="0"/>
              <a:t>Principle 4: Market Prices Are Generally Right</a:t>
            </a:r>
          </a:p>
        </p:txBody>
      </p:sp>
      <p:sp>
        <p:nvSpPr>
          <p:cNvPr id="3" name="Content Placeholder 2"/>
          <p:cNvSpPr>
            <a:spLocks noGrp="1"/>
          </p:cNvSpPr>
          <p:nvPr>
            <p:ph idx="1"/>
          </p:nvPr>
        </p:nvSpPr>
        <p:spPr>
          <a:xfrm>
            <a:off x="609599" y="1511300"/>
            <a:ext cx="10947400" cy="4142673"/>
          </a:xfrm>
        </p:spPr>
        <p:txBody>
          <a:bodyPr wrap="square">
            <a:spAutoFit/>
          </a:bodyPr>
          <a:lstStyle/>
          <a:p>
            <a:r>
              <a:rPr lang="en-US" altLang="en-US" sz="2800" dirty="0">
                <a:ea typeface="ヒラギノ角ゴ Pro W3" charset="-128"/>
              </a:rPr>
              <a:t>In an </a:t>
            </a:r>
            <a:r>
              <a:rPr lang="en-US" altLang="en-US" sz="2800" b="1" dirty="0">
                <a:ea typeface="ヒラギノ角ゴ Pro W3" charset="-128"/>
              </a:rPr>
              <a:t>efficient market</a:t>
            </a:r>
            <a:r>
              <a:rPr lang="en-US" altLang="en-US" sz="2800" dirty="0">
                <a:ea typeface="ヒラギノ角ゴ Pro W3" charset="-128"/>
              </a:rPr>
              <a:t>, the market prices of all traded assets (such as stocks and bonds) fully reflect all available information at any moment in time.</a:t>
            </a:r>
          </a:p>
          <a:p>
            <a:r>
              <a:rPr lang="en-US" altLang="en-US" sz="2800" dirty="0">
                <a:ea typeface="ヒラギノ角ゴ Pro W3" charset="-128"/>
              </a:rPr>
              <a:t>Thus, stock prices are a useful indicator of the value of the firm. Price changes reflect changes in expected future cash flows. Good decisions will tend to increase in stock price and vice versa.</a:t>
            </a:r>
          </a:p>
          <a:p>
            <a:r>
              <a:rPr lang="en-US" altLang="en-US" sz="2800" dirty="0">
                <a:ea typeface="ヒラギノ角ゴ Pro W3" charset="-128"/>
              </a:rPr>
              <a:t>Note there are inefficiencies in the market that may distort the market prices from value of assets. Such inefficiencies are often caused by behavioral biases.</a:t>
            </a:r>
            <a:endParaRPr lang="en-US" sz="2800" dirty="0"/>
          </a:p>
        </p:txBody>
      </p:sp>
    </p:spTree>
    <p:extLst>
      <p:ext uri="{BB962C8B-B14F-4D97-AF65-F5344CB8AC3E}">
        <p14:creationId xmlns:p14="http://schemas.microsoft.com/office/powerpoint/2010/main" val="17391568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8800" y="731571"/>
            <a:ext cx="11112500" cy="646331"/>
          </a:xfrm>
        </p:spPr>
        <p:txBody>
          <a:bodyPr wrap="square">
            <a:spAutoFit/>
          </a:bodyPr>
          <a:lstStyle/>
          <a:p>
            <a:r>
              <a:rPr lang="en-US" sz="3600" dirty="0"/>
              <a:t>Principle 5: Interest Conflicts Cause Agency Problems</a:t>
            </a:r>
          </a:p>
        </p:txBody>
      </p:sp>
      <p:sp>
        <p:nvSpPr>
          <p:cNvPr id="3" name="Content Placeholder 2"/>
          <p:cNvSpPr>
            <a:spLocks noGrp="1"/>
          </p:cNvSpPr>
          <p:nvPr>
            <p:ph idx="1"/>
          </p:nvPr>
        </p:nvSpPr>
        <p:spPr>
          <a:xfrm>
            <a:off x="558800" y="1905000"/>
            <a:ext cx="10960100" cy="2763834"/>
          </a:xfrm>
        </p:spPr>
        <p:txBody>
          <a:bodyPr wrap="square">
            <a:spAutoFit/>
          </a:bodyPr>
          <a:lstStyle/>
          <a:p>
            <a:r>
              <a:rPr lang="en-US" altLang="en-US" sz="2800" dirty="0">
                <a:ea typeface="ヒラギノ角ゴ Pro W3" charset="-128"/>
              </a:rPr>
              <a:t>The separation of management and the ownership of the firm creates an </a:t>
            </a:r>
            <a:r>
              <a:rPr lang="en-US" altLang="en-US" sz="2800" b="1" dirty="0">
                <a:ea typeface="ヒラギノ角ゴ Pro W3" charset="-128"/>
              </a:rPr>
              <a:t>agency problem</a:t>
            </a:r>
            <a:r>
              <a:rPr lang="en-US" altLang="en-US" sz="2800" dirty="0">
                <a:ea typeface="ヒラギノ角ゴ Pro W3" charset="-128"/>
              </a:rPr>
              <a:t>. Managers may make decisions that are not consistent with the goal of maximizing shareholder wealth.</a:t>
            </a:r>
          </a:p>
          <a:p>
            <a:pPr lvl="1"/>
            <a:r>
              <a:rPr lang="en-US" dirty="0"/>
              <a:t>Agency conflict is reduced through monitoring (e.g., annual reports), compensation schemes (e.g., stock options), and market mechanisms (e.g., takeovers).</a:t>
            </a:r>
          </a:p>
        </p:txBody>
      </p:sp>
    </p:spTree>
    <p:extLst>
      <p:ext uri="{BB962C8B-B14F-4D97-AF65-F5344CB8AC3E}">
        <p14:creationId xmlns:p14="http://schemas.microsoft.com/office/powerpoint/2010/main" val="39603737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1531" y="370341"/>
            <a:ext cx="8183544" cy="646331"/>
          </a:xfrm>
        </p:spPr>
        <p:txBody>
          <a:bodyPr wrap="square">
            <a:spAutoFit/>
          </a:bodyPr>
          <a:lstStyle/>
          <a:p>
            <a:r>
              <a:rPr lang="en-US" sz="3600" dirty="0"/>
              <a:t>Ethics and Trust in Business</a:t>
            </a:r>
          </a:p>
        </p:txBody>
      </p:sp>
      <p:sp>
        <p:nvSpPr>
          <p:cNvPr id="3" name="Content Placeholder 2"/>
          <p:cNvSpPr>
            <a:spLocks noGrp="1"/>
          </p:cNvSpPr>
          <p:nvPr>
            <p:ph idx="1"/>
          </p:nvPr>
        </p:nvSpPr>
        <p:spPr>
          <a:xfrm>
            <a:off x="533400" y="1222577"/>
            <a:ext cx="11010900" cy="3711785"/>
          </a:xfrm>
        </p:spPr>
        <p:txBody>
          <a:bodyPr wrap="square">
            <a:spAutoFit/>
          </a:bodyPr>
          <a:lstStyle/>
          <a:p>
            <a:r>
              <a:rPr lang="en-US" altLang="en-US" sz="2800" dirty="0">
                <a:ea typeface="ヒラギノ角ゴ Pro W3" charset="-128"/>
              </a:rPr>
              <a:t>Ethical behavior is doing the right thing! But what is the right thing?</a:t>
            </a:r>
          </a:p>
          <a:p>
            <a:r>
              <a:rPr lang="en-US" altLang="en-US" sz="2800" dirty="0">
                <a:ea typeface="ヒラギノ角ゴ Pro W3" charset="-128"/>
              </a:rPr>
              <a:t>Ethical dilemma—Each person has his or her own set of values, which forms the basis for personal judgments about what is the right thing.</a:t>
            </a:r>
          </a:p>
          <a:p>
            <a:r>
              <a:rPr lang="en-US" altLang="en-US" sz="2800" dirty="0">
                <a:ea typeface="ヒラギノ角ゴ Pro W3" charset="-128"/>
              </a:rPr>
              <a:t>Sound ethical standards are important for business and personal success. Unethical decisions can destroy shareholder wealth (e.g., Enron scandal).</a:t>
            </a:r>
            <a:endParaRPr lang="en-US" sz="2800" dirty="0"/>
          </a:p>
        </p:txBody>
      </p:sp>
    </p:spTree>
    <p:extLst>
      <p:ext uri="{BB962C8B-B14F-4D97-AF65-F5344CB8AC3E}">
        <p14:creationId xmlns:p14="http://schemas.microsoft.com/office/powerpoint/2010/main" val="15575538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ctrTitle"/>
          </p:nvPr>
        </p:nvSpPr>
        <p:spPr>
          <a:xfrm>
            <a:off x="1959123" y="2515999"/>
            <a:ext cx="7772400" cy="1446550"/>
          </a:xfrm>
        </p:spPr>
        <p:txBody>
          <a:bodyPr>
            <a:spAutoFit/>
          </a:bodyPr>
          <a:lstStyle/>
          <a:p>
            <a:r>
              <a:rPr lang="en-IN">
                <a:solidFill>
                  <a:schemeClr val="accent2"/>
                </a:solidFill>
                <a:latin typeface="+mj-lt"/>
              </a:rPr>
              <a:t>The Role of Finance in Business</a:t>
            </a:r>
            <a:endParaRPr lang="en-US">
              <a:solidFill>
                <a:schemeClr val="accent2"/>
              </a:solidFill>
              <a:latin typeface="+mj-lt"/>
            </a:endParaRPr>
          </a:p>
        </p:txBody>
      </p:sp>
    </p:spTree>
    <p:extLst>
      <p:ext uri="{BB962C8B-B14F-4D97-AF65-F5344CB8AC3E}">
        <p14:creationId xmlns:p14="http://schemas.microsoft.com/office/powerpoint/2010/main" val="4864041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2045109" y="521427"/>
            <a:ext cx="8101781" cy="646331"/>
          </a:xfrm>
        </p:spPr>
        <p:txBody>
          <a:bodyPr wrap="square">
            <a:spAutoFit/>
          </a:bodyPr>
          <a:lstStyle/>
          <a:p>
            <a:r>
              <a:rPr lang="en-IN" sz="3600"/>
              <a:t>The Role of Finance in Business </a:t>
            </a:r>
            <a:r>
              <a:rPr lang="en-US" sz="2800"/>
              <a:t>(1 of 2)</a:t>
            </a:r>
          </a:p>
        </p:txBody>
      </p:sp>
      <p:sp>
        <p:nvSpPr>
          <p:cNvPr id="3" name="Content Placeholder 2"/>
          <p:cNvSpPr>
            <a:spLocks noGrp="1"/>
          </p:cNvSpPr>
          <p:nvPr>
            <p:ph idx="1"/>
          </p:nvPr>
        </p:nvSpPr>
        <p:spPr>
          <a:xfrm>
            <a:off x="511277" y="1908245"/>
            <a:ext cx="11110452" cy="3367076"/>
          </a:xfrm>
        </p:spPr>
        <p:txBody>
          <a:bodyPr wrap="square">
            <a:spAutoFit/>
          </a:bodyPr>
          <a:lstStyle/>
          <a:p>
            <a:r>
              <a:rPr lang="en-US" altLang="en-US" sz="2800" dirty="0">
                <a:ea typeface="ヒラギノ角ゴ Pro W3" charset="-128"/>
              </a:rPr>
              <a:t>Three basic issues are addressed by the study of finance:</a:t>
            </a:r>
          </a:p>
          <a:p>
            <a:pPr lvl="1"/>
            <a:r>
              <a:rPr lang="en-US" altLang="en-US" dirty="0">
                <a:ea typeface="ヒラギノ角ゴ Pro W3" charset="-128"/>
              </a:rPr>
              <a:t>What long-term investments should the firm undertake? (Capital budgeting decision)</a:t>
            </a:r>
          </a:p>
          <a:p>
            <a:pPr lvl="1"/>
            <a:r>
              <a:rPr lang="en-US" altLang="en-US" dirty="0">
                <a:ea typeface="ヒラギノ角ゴ Pro W3" charset="-128"/>
              </a:rPr>
              <a:t>How should the firm raise money to fund these investments? (Capital structure decision)</a:t>
            </a:r>
          </a:p>
          <a:p>
            <a:pPr lvl="1"/>
            <a:r>
              <a:rPr lang="en-US" altLang="en-US" dirty="0">
                <a:ea typeface="ヒラギノ角ゴ Pro W3" charset="-128"/>
              </a:rPr>
              <a:t>How should cash flows arising from day-to-day operations be managed? (Working capital decision)</a:t>
            </a:r>
            <a:endParaRPr lang="en-US" dirty="0"/>
          </a:p>
        </p:txBody>
      </p:sp>
    </p:spTree>
    <p:extLst>
      <p:ext uri="{BB962C8B-B14F-4D97-AF65-F5344CB8AC3E}">
        <p14:creationId xmlns:p14="http://schemas.microsoft.com/office/powerpoint/2010/main" val="10550928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961104" y="491931"/>
            <a:ext cx="8173496" cy="646331"/>
          </a:xfrm>
        </p:spPr>
        <p:txBody>
          <a:bodyPr wrap="square">
            <a:spAutoFit/>
          </a:bodyPr>
          <a:lstStyle/>
          <a:p>
            <a:r>
              <a:rPr lang="en-IN" sz="3600" dirty="0"/>
              <a:t>The Role of Finance in Business </a:t>
            </a:r>
            <a:r>
              <a:rPr lang="en-US" sz="2800" dirty="0"/>
              <a:t>(2 of 2)</a:t>
            </a:r>
            <a:endParaRPr lang="en-US" sz="2000" dirty="0"/>
          </a:p>
        </p:txBody>
      </p:sp>
      <p:sp>
        <p:nvSpPr>
          <p:cNvPr id="3" name="Content Placeholder 2"/>
          <p:cNvSpPr>
            <a:spLocks noGrp="1"/>
          </p:cNvSpPr>
          <p:nvPr>
            <p:ph idx="1"/>
          </p:nvPr>
        </p:nvSpPr>
        <p:spPr>
          <a:xfrm>
            <a:off x="471948" y="1905001"/>
            <a:ext cx="11169446" cy="3280898"/>
          </a:xfrm>
        </p:spPr>
        <p:txBody>
          <a:bodyPr wrap="square">
            <a:spAutoFit/>
          </a:bodyPr>
          <a:lstStyle/>
          <a:p>
            <a:r>
              <a:rPr lang="en-US" altLang="en-US" sz="2800" dirty="0">
                <a:ea typeface="ヒラギノ角ゴ Pro W3" charset="-128"/>
              </a:rPr>
              <a:t>Knowledge of financial tools is relevant for decision making in all areas of business (be it marketing, production, etc.) and also in managing personal finances.</a:t>
            </a:r>
          </a:p>
          <a:p>
            <a:r>
              <a:rPr lang="en-US" altLang="en-US" sz="2800" dirty="0">
                <a:ea typeface="ヒラギノ角ゴ Pro W3" charset="-128"/>
              </a:rPr>
              <a:t>Decisions involve an element of time and uncertainty; financial tools help adjust for time and risk.</a:t>
            </a:r>
          </a:p>
          <a:p>
            <a:r>
              <a:rPr lang="en-US" altLang="en-US" sz="2800" dirty="0">
                <a:ea typeface="ヒラギノ角ゴ Pro W3" charset="-128"/>
              </a:rPr>
              <a:t>Decisions taken in business should be financially viable; financial tools help determine the financial viability of decisions.</a:t>
            </a:r>
            <a:endParaRPr lang="en-US" sz="2800" dirty="0"/>
          </a:p>
        </p:txBody>
      </p:sp>
    </p:spTree>
    <p:extLst>
      <p:ext uri="{BB962C8B-B14F-4D97-AF65-F5344CB8AC3E}">
        <p14:creationId xmlns:p14="http://schemas.microsoft.com/office/powerpoint/2010/main" val="33913435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091380" y="593509"/>
            <a:ext cx="10589342" cy="646331"/>
          </a:xfrm>
        </p:spPr>
        <p:txBody>
          <a:bodyPr wrap="square">
            <a:spAutoFit/>
          </a:bodyPr>
          <a:lstStyle/>
          <a:p>
            <a:r>
              <a:rPr lang="en-US" sz="3600" dirty="0"/>
              <a:t>Figure 1.2 </a:t>
            </a:r>
            <a:r>
              <a:rPr lang="en-IN" sz="3600" dirty="0"/>
              <a:t>How the Finance Area Fits into a Firm</a:t>
            </a:r>
            <a:endParaRPr lang="en-US" sz="3600" dirty="0"/>
          </a:p>
        </p:txBody>
      </p:sp>
      <p:pic>
        <p:nvPicPr>
          <p:cNvPr id="3075" name="Picture 3" descr="The organizational chart shows that the Board of Directors is at the top; the Chief Executive Officer (CEO) reports directly to the Board. Three Vice Presidents (Marketing, Finance, and Production and Operations) report to the CEO. &#10;&#10;The chart notes that the Vice President—Finance is sometimes referred to as the Chief Financial Officer (CFO). Duties of this office are identified as (1) overseeing financial planning, (2) strategic planning, and (3) controlling cash flow.&#10;&#10;A Treasurer and a Controller report directly to the CFO. Duties of the Treasurer are identified as (1) cash management, (2) credit management, (3) capital expenditures, (4) raising capital, (5) financial planning, and (6) management of foreign currencies. Duties of the Controller are identified as (1) taxes, (2) financial statements, (3) cost accounting, and (4) data processi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387539" y="1382227"/>
            <a:ext cx="5416922" cy="4626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713692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ctrTitle"/>
          </p:nvPr>
        </p:nvSpPr>
        <p:spPr>
          <a:xfrm>
            <a:off x="1950533" y="2230831"/>
            <a:ext cx="8184067" cy="1446550"/>
          </a:xfrm>
        </p:spPr>
        <p:txBody>
          <a:bodyPr wrap="square">
            <a:spAutoFit/>
          </a:bodyPr>
          <a:lstStyle/>
          <a:p>
            <a:r>
              <a:rPr lang="en-IN">
                <a:solidFill>
                  <a:schemeClr val="accent2"/>
                </a:solidFill>
                <a:latin typeface="+mj-lt"/>
              </a:rPr>
              <a:t>Finance and the Multinational Firm: The New Role</a:t>
            </a:r>
            <a:endParaRPr lang="en-US">
              <a:solidFill>
                <a:schemeClr val="accent2"/>
              </a:solidFill>
              <a:latin typeface="+mj-lt"/>
            </a:endParaRPr>
          </a:p>
        </p:txBody>
      </p:sp>
    </p:spTree>
    <p:extLst>
      <p:ext uri="{BB962C8B-B14F-4D97-AF65-F5344CB8AC3E}">
        <p14:creationId xmlns:p14="http://schemas.microsoft.com/office/powerpoint/2010/main" val="45158080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811161" y="632316"/>
            <a:ext cx="10569678" cy="646331"/>
          </a:xfrm>
        </p:spPr>
        <p:txBody>
          <a:bodyPr wrap="square">
            <a:spAutoFit/>
          </a:bodyPr>
          <a:lstStyle/>
          <a:p>
            <a:r>
              <a:rPr lang="en-IN" altLang="en-US" sz="3600" dirty="0">
                <a:ea typeface="ヒラギノ角ゴ Pro W3" charset="-128"/>
              </a:rPr>
              <a:t>Finance and the Multinational Firm: The New Role </a:t>
            </a:r>
            <a:endParaRPr lang="en-US" sz="2000" dirty="0"/>
          </a:p>
        </p:txBody>
      </p:sp>
      <p:sp>
        <p:nvSpPr>
          <p:cNvPr id="3" name="Content Placeholder 2"/>
          <p:cNvSpPr>
            <a:spLocks noGrp="1"/>
          </p:cNvSpPr>
          <p:nvPr>
            <p:ph idx="1"/>
          </p:nvPr>
        </p:nvSpPr>
        <p:spPr>
          <a:xfrm>
            <a:off x="530941" y="1905001"/>
            <a:ext cx="11090787" cy="3280898"/>
          </a:xfrm>
        </p:spPr>
        <p:txBody>
          <a:bodyPr wrap="square">
            <a:spAutoFit/>
          </a:bodyPr>
          <a:lstStyle/>
          <a:p>
            <a:r>
              <a:rPr lang="en-US" altLang="en-US" sz="2800" dirty="0">
                <a:ea typeface="ヒラギノ角ゴ Pro W3" charset="-128"/>
              </a:rPr>
              <a:t>Coca-Cola, among other companies, receives significant profits from overseas sales.</a:t>
            </a:r>
          </a:p>
          <a:p>
            <a:r>
              <a:rPr lang="en-US" altLang="en-US" sz="2800" dirty="0">
                <a:ea typeface="ヒラギノ角ゴ Pro W3" charset="-128"/>
              </a:rPr>
              <a:t>U.S. firms are looking to international expansion to discover profits.</a:t>
            </a:r>
          </a:p>
          <a:p>
            <a:r>
              <a:rPr lang="en-US" altLang="en-US" sz="2800" dirty="0">
                <a:ea typeface="ヒラギノ角ゴ Pro W3" charset="-128"/>
              </a:rPr>
              <a:t>In addition to U.S. firms going abroad, we have also witnessed many foreign firms making their mark in the United States. For example, auto industry dominated by Toyota, Honda, Nissan, and BMW.</a:t>
            </a:r>
            <a:endParaRPr lang="en-US" sz="2800" dirty="0"/>
          </a:p>
        </p:txBody>
      </p:sp>
    </p:spTree>
    <p:extLst>
      <p:ext uri="{BB962C8B-B14F-4D97-AF65-F5344CB8AC3E}">
        <p14:creationId xmlns:p14="http://schemas.microsoft.com/office/powerpoint/2010/main" val="418181241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5106BB-2C57-FA93-D4E5-BD109C55D5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4FA6DF9-2804-5765-AE29-38BD21BD04D4}"/>
              </a:ext>
            </a:extLst>
          </p:cNvPr>
          <p:cNvSpPr>
            <a:spLocks noGrp="1"/>
          </p:cNvSpPr>
          <p:nvPr>
            <p:ph type="ctrTitle"/>
          </p:nvPr>
        </p:nvSpPr>
        <p:spPr>
          <a:xfrm>
            <a:off x="1950533" y="2569385"/>
            <a:ext cx="8184067" cy="769441"/>
          </a:xfrm>
        </p:spPr>
        <p:txBody>
          <a:bodyPr wrap="square">
            <a:spAutoFit/>
          </a:bodyPr>
          <a:lstStyle/>
          <a:p>
            <a:r>
              <a:rPr lang="en-GB" dirty="0">
                <a:solidFill>
                  <a:schemeClr val="accent2"/>
                </a:solidFill>
                <a:latin typeface="+mj-lt"/>
              </a:rPr>
              <a:t>Diagnostic Test</a:t>
            </a:r>
            <a:endParaRPr lang="en-US" dirty="0">
              <a:solidFill>
                <a:schemeClr val="accent2"/>
              </a:solidFill>
              <a:latin typeface="+mj-lt"/>
            </a:endParaRPr>
          </a:p>
        </p:txBody>
      </p:sp>
    </p:spTree>
    <p:extLst>
      <p:ext uri="{BB962C8B-B14F-4D97-AF65-F5344CB8AC3E}">
        <p14:creationId xmlns:p14="http://schemas.microsoft.com/office/powerpoint/2010/main" val="337674834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AE16263-1745-3733-7302-3C96A5DE03CD}"/>
              </a:ext>
            </a:extLst>
          </p:cNvPr>
          <p:cNvSpPr>
            <a:spLocks noGrp="1"/>
          </p:cNvSpPr>
          <p:nvPr>
            <p:ph type="title"/>
          </p:nvPr>
        </p:nvSpPr>
        <p:spPr/>
        <p:txBody>
          <a:bodyPr/>
          <a:lstStyle/>
          <a:p>
            <a:r>
              <a:rPr lang="en-GB" dirty="0"/>
              <a:t>30 Minutes</a:t>
            </a:r>
          </a:p>
        </p:txBody>
      </p:sp>
      <p:pic>
        <p:nvPicPr>
          <p:cNvPr id="9" name="Picture 8">
            <a:extLst>
              <a:ext uri="{FF2B5EF4-FFF2-40B4-BE49-F238E27FC236}">
                <a16:creationId xmlns:a16="http://schemas.microsoft.com/office/drawing/2014/main" id="{C251D161-4AD9-D5DF-C08F-17D4E603BBD4}"/>
              </a:ext>
            </a:extLst>
          </p:cNvPr>
          <p:cNvPicPr>
            <a:picLocks noChangeAspect="1"/>
          </p:cNvPicPr>
          <p:nvPr/>
        </p:nvPicPr>
        <p:blipFill>
          <a:blip r:embed="rId2">
            <a:extLst>
              <a:ext uri="{28A0092B-C50C-407E-A947-70E740481C1C}">
                <a14:useLocalDpi xmlns:a14="http://schemas.microsoft.com/office/drawing/2010/main" val="0"/>
              </a:ext>
            </a:extLst>
          </a:blip>
          <a:srcRect l="21032" t="32937" r="21088" b="10978"/>
          <a:stretch>
            <a:fillRect/>
          </a:stretch>
        </p:blipFill>
        <p:spPr>
          <a:xfrm>
            <a:off x="4109883" y="1504468"/>
            <a:ext cx="3972233" cy="3849063"/>
          </a:xfrm>
          <a:prstGeom prst="rect">
            <a:avLst/>
          </a:prstGeom>
        </p:spPr>
      </p:pic>
    </p:spTree>
    <p:extLst>
      <p:ext uri="{BB962C8B-B14F-4D97-AF65-F5344CB8AC3E}">
        <p14:creationId xmlns:p14="http://schemas.microsoft.com/office/powerpoint/2010/main" val="303528076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66D0B4-3558-72D2-D203-44EB0BFFCE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71AA63-CE9A-432A-A586-C200008F7D9B}"/>
              </a:ext>
            </a:extLst>
          </p:cNvPr>
          <p:cNvSpPr>
            <a:spLocks noGrp="1"/>
          </p:cNvSpPr>
          <p:nvPr>
            <p:ph type="ctrTitle"/>
          </p:nvPr>
        </p:nvSpPr>
        <p:spPr>
          <a:xfrm>
            <a:off x="1950533" y="2569385"/>
            <a:ext cx="8184067" cy="769441"/>
          </a:xfrm>
        </p:spPr>
        <p:txBody>
          <a:bodyPr wrap="square">
            <a:spAutoFit/>
          </a:bodyPr>
          <a:lstStyle/>
          <a:p>
            <a:r>
              <a:rPr lang="en-IN" dirty="0">
                <a:solidFill>
                  <a:schemeClr val="accent2"/>
                </a:solidFill>
                <a:latin typeface="+mj-lt"/>
              </a:rPr>
              <a:t>I</a:t>
            </a:r>
            <a:r>
              <a:rPr lang="en-US" altLang="zh-CN" dirty="0" err="1">
                <a:solidFill>
                  <a:schemeClr val="accent2"/>
                </a:solidFill>
                <a:latin typeface="+mj-lt"/>
              </a:rPr>
              <a:t>ndependent</a:t>
            </a:r>
            <a:r>
              <a:rPr lang="en-US" altLang="zh-CN" dirty="0">
                <a:solidFill>
                  <a:schemeClr val="accent2"/>
                </a:solidFill>
                <a:latin typeface="+mj-lt"/>
              </a:rPr>
              <a:t> Study</a:t>
            </a:r>
            <a:endParaRPr lang="en-US" dirty="0">
              <a:solidFill>
                <a:schemeClr val="accent2"/>
              </a:solidFill>
              <a:latin typeface="+mj-lt"/>
            </a:endParaRPr>
          </a:p>
        </p:txBody>
      </p:sp>
    </p:spTree>
    <p:extLst>
      <p:ext uri="{BB962C8B-B14F-4D97-AF65-F5344CB8AC3E}">
        <p14:creationId xmlns:p14="http://schemas.microsoft.com/office/powerpoint/2010/main" val="107811749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61E928-3C59-AED8-07C0-5561B0B3A25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976D0A6-A65A-1533-5AB8-1B06B3E0DCAF}"/>
              </a:ext>
            </a:extLst>
          </p:cNvPr>
          <p:cNvSpPr>
            <a:spLocks noGrp="1"/>
          </p:cNvSpPr>
          <p:nvPr>
            <p:ph idx="1"/>
          </p:nvPr>
        </p:nvSpPr>
        <p:spPr>
          <a:xfrm>
            <a:off x="560438" y="534358"/>
            <a:ext cx="11071123" cy="5004447"/>
          </a:xfrm>
        </p:spPr>
        <p:txBody>
          <a:bodyPr wrap="square">
            <a:spAutoFit/>
          </a:bodyPr>
          <a:lstStyle/>
          <a:p>
            <a:pPr marL="457200" indent="-457200">
              <a:buFont typeface="+mj-lt"/>
              <a:buAutoNum type="arabicPeriod"/>
            </a:pPr>
            <a:r>
              <a:rPr lang="en-GB" sz="2400" b="1" dirty="0"/>
              <a:t>Identify and select one real international public company. </a:t>
            </a:r>
            <a:r>
              <a:rPr lang="en-GB" sz="2400" dirty="0"/>
              <a:t>The requirement of this company can be found in the </a:t>
            </a:r>
            <a:r>
              <a:rPr lang="en-GB" sz="2400" b="1" dirty="0"/>
              <a:t>Assessment Brief</a:t>
            </a:r>
            <a:r>
              <a:rPr lang="en-GB" sz="2400" dirty="0"/>
              <a:t>. The selected company must be approved by your lecturer, and it must have an official website which could be accessed.</a:t>
            </a:r>
            <a:endParaRPr lang="en-GB" sz="2000" dirty="0"/>
          </a:p>
          <a:p>
            <a:pPr marL="457200" indent="-457200">
              <a:buFont typeface="+mj-lt"/>
              <a:buAutoNum type="arabicPeriod"/>
            </a:pPr>
            <a:r>
              <a:rPr lang="en-GB" sz="2400" dirty="0"/>
              <a:t>Download latest annual report of this selected company. You can find it in:</a:t>
            </a:r>
            <a:endParaRPr lang="en-GB" sz="2000" dirty="0"/>
          </a:p>
          <a:p>
            <a:pPr marL="800100" lvl="1" indent="-342900">
              <a:buFont typeface="+mj-lt"/>
              <a:buAutoNum type="arabicParenR"/>
            </a:pPr>
            <a:r>
              <a:rPr lang="en-GB" sz="1800" dirty="0"/>
              <a:t>the official website</a:t>
            </a:r>
            <a:endParaRPr lang="en-GB" sz="1600" dirty="0"/>
          </a:p>
          <a:p>
            <a:pPr marL="800100" lvl="1" indent="-342900">
              <a:buFont typeface="+mj-lt"/>
              <a:buAutoNum type="arabicParenR"/>
            </a:pPr>
            <a:r>
              <a:rPr lang="en-GB" sz="1800" dirty="0">
                <a:hlinkClick r:id="rId2"/>
              </a:rPr>
              <a:t>AnnualReports.com</a:t>
            </a:r>
            <a:endParaRPr lang="en-GB" sz="1600" dirty="0"/>
          </a:p>
          <a:p>
            <a:pPr marL="800100" lvl="1" indent="-342900">
              <a:buFont typeface="+mj-lt"/>
              <a:buAutoNum type="arabicParenR"/>
            </a:pPr>
            <a:r>
              <a:rPr lang="en-GB" sz="1800" dirty="0">
                <a:hlinkClick r:id="rId3"/>
              </a:rPr>
              <a:t>SEC.gov | Search Filings</a:t>
            </a:r>
            <a:r>
              <a:rPr lang="en-GB" sz="1800" dirty="0"/>
              <a:t> (if this company enters the US stock market).</a:t>
            </a:r>
            <a:endParaRPr lang="en-GB" sz="1600" dirty="0"/>
          </a:p>
          <a:p>
            <a:pPr marL="457200" indent="-457200">
              <a:buFont typeface="+mj-lt"/>
              <a:buAutoNum type="arabicPeriod"/>
            </a:pPr>
            <a:r>
              <a:rPr lang="en-GB" sz="2400" dirty="0"/>
              <a:t>Identify where the three key financial statements (income statement, balance sheet, cash flow statement) are located.</a:t>
            </a:r>
            <a:endParaRPr lang="en-GB" sz="2000" dirty="0"/>
          </a:p>
          <a:p>
            <a:pPr marL="457200" indent="-457200">
              <a:buFont typeface="+mj-lt"/>
              <a:buAutoNum type="arabicPeriod"/>
            </a:pPr>
            <a:r>
              <a:rPr lang="en-GB" sz="2400" b="1" dirty="0"/>
              <a:t>Submit </a:t>
            </a:r>
            <a:r>
              <a:rPr lang="en-US" altLang="zh-CN" sz="2400" b="1" dirty="0"/>
              <a:t>to </a:t>
            </a:r>
            <a:r>
              <a:rPr lang="en-GB" sz="2400" dirty="0">
                <a:hlinkClick r:id="rId4"/>
              </a:rPr>
              <a:t>Tile: Week 1 - Independent Study | Financial Management (LCMB7002_LON) | Home</a:t>
            </a:r>
            <a:r>
              <a:rPr lang="en-GB" sz="2400" b="1" dirty="0"/>
              <a:t>:</a:t>
            </a:r>
            <a:r>
              <a:rPr lang="en-GB" sz="2400" dirty="0"/>
              <a:t> Company name, ticker symbol, and the PDF of the annual report.</a:t>
            </a:r>
          </a:p>
        </p:txBody>
      </p:sp>
    </p:spTree>
    <p:extLst>
      <p:ext uri="{BB962C8B-B14F-4D97-AF65-F5344CB8AC3E}">
        <p14:creationId xmlns:p14="http://schemas.microsoft.com/office/powerpoint/2010/main" val="141496196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9465" y="635812"/>
            <a:ext cx="8193069" cy="646331"/>
          </a:xfrm>
        </p:spPr>
        <p:txBody>
          <a:bodyPr wrap="square">
            <a:spAutoFit/>
          </a:bodyPr>
          <a:lstStyle/>
          <a:p>
            <a:r>
              <a:rPr lang="en-US" altLang="en-US" sz="3600" dirty="0">
                <a:ea typeface="ヒラギノ角ゴ Pro W3" charset="-128"/>
              </a:rPr>
              <a:t>Key Terms</a:t>
            </a:r>
            <a:endParaRPr lang="en-US" sz="2000" dirty="0"/>
          </a:p>
        </p:txBody>
      </p:sp>
      <p:sp>
        <p:nvSpPr>
          <p:cNvPr id="3" name="Content Placeholder 2"/>
          <p:cNvSpPr>
            <a:spLocks noGrp="1"/>
          </p:cNvSpPr>
          <p:nvPr>
            <p:ph idx="1"/>
          </p:nvPr>
        </p:nvSpPr>
        <p:spPr>
          <a:xfrm>
            <a:off x="859891" y="1514690"/>
            <a:ext cx="8173496" cy="3625608"/>
          </a:xfrm>
        </p:spPr>
        <p:txBody>
          <a:bodyPr wrap="square">
            <a:spAutoFit/>
          </a:bodyPr>
          <a:lstStyle/>
          <a:p>
            <a:r>
              <a:rPr lang="en-US" altLang="en-US" sz="2800" dirty="0">
                <a:ea typeface="ヒラギノ角ゴ Pro W3" charset="-128"/>
              </a:rPr>
              <a:t>Agency problem</a:t>
            </a:r>
          </a:p>
          <a:p>
            <a:r>
              <a:rPr lang="en-US" altLang="en-US" sz="2800" dirty="0">
                <a:ea typeface="ヒラギノ角ゴ Pro W3" charset="-128"/>
              </a:rPr>
              <a:t>Capital budgeting</a:t>
            </a:r>
          </a:p>
          <a:p>
            <a:r>
              <a:rPr lang="en-US" altLang="en-US" sz="2800" dirty="0">
                <a:ea typeface="ヒラギノ角ゴ Pro W3" charset="-128"/>
              </a:rPr>
              <a:t>Capital structure decisions</a:t>
            </a:r>
          </a:p>
          <a:p>
            <a:r>
              <a:rPr lang="en-US" altLang="en-US" sz="2800" dirty="0">
                <a:ea typeface="ヒラギノ角ゴ Pro W3" charset="-128"/>
              </a:rPr>
              <a:t>Corporation</a:t>
            </a:r>
          </a:p>
          <a:p>
            <a:r>
              <a:rPr lang="en-US" altLang="en-US" sz="2800" dirty="0">
                <a:ea typeface="ヒラギノ角ゴ Pro W3" charset="-128"/>
              </a:rPr>
              <a:t>Efficient market</a:t>
            </a:r>
          </a:p>
          <a:p>
            <a:r>
              <a:rPr lang="en-US" altLang="en-US" sz="2800" dirty="0">
                <a:ea typeface="ヒラギノ角ゴ Pro W3" charset="-128"/>
              </a:rPr>
              <a:t>Financial markets</a:t>
            </a:r>
          </a:p>
          <a:p>
            <a:r>
              <a:rPr lang="en-US" altLang="en-US" sz="2800" dirty="0">
                <a:ea typeface="ヒラギノ角ゴ Pro W3" charset="-128"/>
              </a:rPr>
              <a:t>Incremental cash flow</a:t>
            </a:r>
          </a:p>
        </p:txBody>
      </p:sp>
    </p:spTree>
    <p:extLst>
      <p:ext uri="{BB962C8B-B14F-4D97-AF65-F5344CB8AC3E}">
        <p14:creationId xmlns:p14="http://schemas.microsoft.com/office/powerpoint/2010/main" val="227541251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07F06-12EB-9608-467D-A77213C47EFC}"/>
              </a:ext>
            </a:extLst>
          </p:cNvPr>
          <p:cNvSpPr>
            <a:spLocks noGrp="1"/>
          </p:cNvSpPr>
          <p:nvPr>
            <p:ph type="title"/>
          </p:nvPr>
        </p:nvSpPr>
        <p:spPr/>
        <p:txBody>
          <a:bodyPr/>
          <a:lstStyle/>
          <a:p>
            <a:r>
              <a:rPr lang="en-GB"/>
              <a:t>References and Reading List</a:t>
            </a:r>
          </a:p>
        </p:txBody>
      </p:sp>
      <p:sp>
        <p:nvSpPr>
          <p:cNvPr id="3" name="Content Placeholder 2">
            <a:extLst>
              <a:ext uri="{FF2B5EF4-FFF2-40B4-BE49-F238E27FC236}">
                <a16:creationId xmlns:a16="http://schemas.microsoft.com/office/drawing/2014/main" id="{A3422455-6EC4-F890-DE80-748132A581B1}"/>
              </a:ext>
            </a:extLst>
          </p:cNvPr>
          <p:cNvSpPr>
            <a:spLocks noGrp="1"/>
          </p:cNvSpPr>
          <p:nvPr>
            <p:ph idx="1"/>
          </p:nvPr>
        </p:nvSpPr>
        <p:spPr/>
        <p:txBody>
          <a:bodyPr/>
          <a:lstStyle/>
          <a:p>
            <a:r>
              <a:rPr lang="en-GB" sz="2800" dirty="0" err="1"/>
              <a:t>Atrill</a:t>
            </a:r>
            <a:r>
              <a:rPr lang="en-GB" sz="2800" dirty="0"/>
              <a:t>, P., &amp; McLaney, E. (2017). </a:t>
            </a:r>
            <a:r>
              <a:rPr lang="en-GB" sz="2800" i="1" dirty="0"/>
              <a:t>Accounting and Finance for Non-Specialists</a:t>
            </a:r>
            <a:r>
              <a:rPr lang="en-GB" sz="2800" dirty="0"/>
              <a:t> (10th Edition). Pearson Education. ISBN: 9781292135601.</a:t>
            </a:r>
          </a:p>
          <a:p>
            <a:r>
              <a:rPr lang="en-GB" sz="2800" dirty="0"/>
              <a:t>Berk, J. and </a:t>
            </a:r>
            <a:r>
              <a:rPr lang="en-GB" sz="2800" dirty="0" err="1"/>
              <a:t>DeMarzo</a:t>
            </a:r>
            <a:r>
              <a:rPr lang="en-GB" sz="2800" dirty="0"/>
              <a:t>, P. (2020). </a:t>
            </a:r>
            <a:r>
              <a:rPr lang="en-GB" sz="2800" i="1" dirty="0"/>
              <a:t>Corporate Finance</a:t>
            </a:r>
            <a:r>
              <a:rPr lang="en-GB" sz="2800" dirty="0"/>
              <a:t> (5th Global Edition). Pearson Education. ISBN: 9781292304151. </a:t>
            </a:r>
          </a:p>
          <a:p>
            <a:r>
              <a:rPr lang="en-GB" sz="2800" dirty="0"/>
              <a:t>Keown, A.J., Martin, J.D., and Petty, J.W. (2024). </a:t>
            </a:r>
            <a:r>
              <a:rPr lang="en-GB" sz="2800" i="1" dirty="0"/>
              <a:t>Foundations of Finance</a:t>
            </a:r>
            <a:r>
              <a:rPr lang="en-GB" sz="2800" dirty="0"/>
              <a:t> (10th Global Edition). Pearson Education. ISBN: 9781292742168.</a:t>
            </a:r>
          </a:p>
        </p:txBody>
      </p:sp>
      <p:sp>
        <p:nvSpPr>
          <p:cNvPr id="4" name="Date Placeholder 3">
            <a:extLst>
              <a:ext uri="{FF2B5EF4-FFF2-40B4-BE49-F238E27FC236}">
                <a16:creationId xmlns:a16="http://schemas.microsoft.com/office/drawing/2014/main" id="{1FE3E579-FBA8-0B12-0B80-CA61A4489001}"/>
              </a:ext>
            </a:extLst>
          </p:cNvPr>
          <p:cNvSpPr>
            <a:spLocks noGrp="1"/>
          </p:cNvSpPr>
          <p:nvPr>
            <p:ph type="dt" sz="half" idx="10"/>
          </p:nvPr>
        </p:nvSpPr>
        <p:spPr/>
        <p:txBody>
          <a:bodyPr/>
          <a:lstStyle/>
          <a:p>
            <a:pPr>
              <a:defRPr/>
            </a:pPr>
            <a:fld id="{2303D31F-598B-47EE-BA37-93F097A3D676}" type="datetime1">
              <a:rPr lang="en-GB" altLang="en-US" smtClean="0"/>
              <a:pPr>
                <a:defRPr/>
              </a:pPr>
              <a:t>19/05/2026</a:t>
            </a:fld>
            <a:endParaRPr lang="en-GB" altLang="en-US"/>
          </a:p>
        </p:txBody>
      </p:sp>
      <p:sp>
        <p:nvSpPr>
          <p:cNvPr id="5" name="Slide Number Placeholder 4">
            <a:extLst>
              <a:ext uri="{FF2B5EF4-FFF2-40B4-BE49-F238E27FC236}">
                <a16:creationId xmlns:a16="http://schemas.microsoft.com/office/drawing/2014/main" id="{BFDDE1E6-3068-6092-953E-42ED862D7242}"/>
              </a:ext>
            </a:extLst>
          </p:cNvPr>
          <p:cNvSpPr>
            <a:spLocks noGrp="1"/>
          </p:cNvSpPr>
          <p:nvPr>
            <p:ph type="sldNum" sz="quarter" idx="12"/>
          </p:nvPr>
        </p:nvSpPr>
        <p:spPr/>
        <p:txBody>
          <a:bodyPr/>
          <a:lstStyle/>
          <a:p>
            <a:pPr>
              <a:defRPr/>
            </a:pPr>
            <a:fld id="{6550E941-99E4-4403-A917-B30FF69A9617}" type="slidenum">
              <a:rPr lang="en-GB" altLang="en-US" smtClean="0"/>
              <a:pPr>
                <a:defRPr/>
              </a:pPr>
              <a:t>46</a:t>
            </a:fld>
            <a:endParaRPr lang="en-GB" altLang="en-US"/>
          </a:p>
        </p:txBody>
      </p:sp>
    </p:spTree>
    <p:extLst>
      <p:ext uri="{BB962C8B-B14F-4D97-AF65-F5344CB8AC3E}">
        <p14:creationId xmlns:p14="http://schemas.microsoft.com/office/powerpoint/2010/main" val="15306316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1974</Words>
  <Application>Microsoft Office PowerPoint</Application>
  <PresentationFormat>Widescreen</PresentationFormat>
  <Paragraphs>252</Paragraphs>
  <Slides>46</Slides>
  <Notes>8</Notes>
  <HiddenSlides>6</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46</vt:i4>
      </vt:variant>
    </vt:vector>
  </HeadingPairs>
  <TitlesOfParts>
    <vt:vector size="54" baseType="lpstr">
      <vt:lpstr>Myriad Pro</vt:lpstr>
      <vt:lpstr>ヒラギノ角ゴ Pro W3</vt:lpstr>
      <vt:lpstr>Arial</vt:lpstr>
      <vt:lpstr>Courier New</vt:lpstr>
      <vt:lpstr>Times New Roman</vt:lpstr>
      <vt:lpstr>Verdana</vt:lpstr>
      <vt:lpstr>Wingdings</vt:lpstr>
      <vt:lpstr>20140311PresentationUWTSDTemplate</vt:lpstr>
      <vt:lpstr>MBA</vt:lpstr>
      <vt:lpstr>In the classroom</vt:lpstr>
      <vt:lpstr>In the classroom</vt:lpstr>
      <vt:lpstr>Week Outline</vt:lpstr>
      <vt:lpstr>Finance and the Firm</vt:lpstr>
      <vt:lpstr>Finance and the Firm</vt:lpstr>
      <vt:lpstr>Finance and the Firm</vt:lpstr>
      <vt:lpstr>Finance and the Firm</vt:lpstr>
      <vt:lpstr>Finance and the Firm</vt:lpstr>
      <vt:lpstr>Finance and the Firm</vt:lpstr>
      <vt:lpstr>Finance and the Firm</vt:lpstr>
      <vt:lpstr>Finance and the Firm</vt:lpstr>
      <vt:lpstr>Finance and the Firm</vt:lpstr>
      <vt:lpstr>Finance and the Firm</vt:lpstr>
      <vt:lpstr>Finance and the Firm</vt:lpstr>
      <vt:lpstr>Finance and the Firm</vt:lpstr>
      <vt:lpstr>Finance and the Firm</vt:lpstr>
      <vt:lpstr>Managing the Firm</vt:lpstr>
      <vt:lpstr>Financial Activities</vt:lpstr>
      <vt:lpstr>Source of Finance</vt:lpstr>
      <vt:lpstr>Why Do Businesses Need Finance?</vt:lpstr>
      <vt:lpstr>What Factors Affect the Choice of Finance?</vt:lpstr>
      <vt:lpstr>Where Does the Finance Come From? (1/2)</vt:lpstr>
      <vt:lpstr>Where Does the Finance Come From? (2/2)</vt:lpstr>
      <vt:lpstr>Group Discussion</vt:lpstr>
      <vt:lpstr>Five Principles That Form the Foundations of Finance</vt:lpstr>
      <vt:lpstr>Principle 1: Cash Flow Is What Matters</vt:lpstr>
      <vt:lpstr>Principle 2: Money Has a Time Value (1 of 2)</vt:lpstr>
      <vt:lpstr>Principle 2: Money Has a Time Value (2 of 2)</vt:lpstr>
      <vt:lpstr>Principle 3: Risk Requires a Reward</vt:lpstr>
      <vt:lpstr>Figure 1.1 The Risk-Return Trade-off</vt:lpstr>
      <vt:lpstr>Principle 4: Market Prices Are Generally Right</vt:lpstr>
      <vt:lpstr>Principle 5: Interest Conflicts Cause Agency Problems</vt:lpstr>
      <vt:lpstr>Ethics and Trust in Business</vt:lpstr>
      <vt:lpstr>The Role of Finance in Business</vt:lpstr>
      <vt:lpstr>The Role of Finance in Business (1 of 2)</vt:lpstr>
      <vt:lpstr>The Role of Finance in Business (2 of 2)</vt:lpstr>
      <vt:lpstr>Figure 1.2 How the Finance Area Fits into a Firm</vt:lpstr>
      <vt:lpstr>Finance and the Multinational Firm: The New Role</vt:lpstr>
      <vt:lpstr>Finance and the Multinational Firm: The New Role </vt:lpstr>
      <vt:lpstr>Diagnostic Test</vt:lpstr>
      <vt:lpstr>30 Minutes</vt:lpstr>
      <vt:lpstr>Independent Study</vt:lpstr>
      <vt:lpstr>PowerPoint Presentation</vt:lpstr>
      <vt:lpstr>Key Terms</vt:lpstr>
      <vt:lpstr>References and Reading List</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Shengfeng Mei</cp:lastModifiedBy>
  <cp:revision>340</cp:revision>
  <cp:lastPrinted>2018-07-09T15:27:01Z</cp:lastPrinted>
  <dcterms:created xsi:type="dcterms:W3CDTF">2002-10-07T19:43:58Z</dcterms:created>
  <dcterms:modified xsi:type="dcterms:W3CDTF">2026-05-19T08:27:31Z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55e1b534-098f-4ac8-9223-69712ddf82de_Enabled">
    <vt:lpwstr>true</vt:lpwstr>
  </property>
  <property fmtid="{D5CDD505-2E9C-101B-9397-08002B2CF9AE}" pid="3" name="MSIP_Label_55e1b534-098f-4ac8-9223-69712ddf82de_SetDate">
    <vt:lpwstr>2024-05-31T11:48:15Z</vt:lpwstr>
  </property>
  <property fmtid="{D5CDD505-2E9C-101B-9397-08002B2CF9AE}" pid="4" name="MSIP_Label_55e1b534-098f-4ac8-9223-69712ddf82de_Method">
    <vt:lpwstr>Standard</vt:lpwstr>
  </property>
  <property fmtid="{D5CDD505-2E9C-101B-9397-08002B2CF9AE}" pid="5" name="MSIP_Label_55e1b534-098f-4ac8-9223-69712ddf82de_Name">
    <vt:lpwstr>Public Document</vt:lpwstr>
  </property>
  <property fmtid="{D5CDD505-2E9C-101B-9397-08002B2CF9AE}" pid="6" name="MSIP_Label_55e1b534-098f-4ac8-9223-69712ddf82de_SiteId">
    <vt:lpwstr>c9ef029c-18cf-4016-86d3-93cf8e94ff94</vt:lpwstr>
  </property>
  <property fmtid="{D5CDD505-2E9C-101B-9397-08002B2CF9AE}" pid="7" name="MSIP_Label_55e1b534-098f-4ac8-9223-69712ddf82de_ActionId">
    <vt:lpwstr>4e7031c9-f915-4cb8-9e5a-62dc40a1a4ea</vt:lpwstr>
  </property>
  <property fmtid="{D5CDD505-2E9C-101B-9397-08002B2CF9AE}" pid="8" name="MSIP_Label_55e1b534-098f-4ac8-9223-69712ddf82de_ContentBits">
    <vt:lpwstr>0</vt:lpwstr>
  </property>
</Properties>
</file>