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49"/>
  </p:notesMasterIdLst>
  <p:handoutMasterIdLst>
    <p:handoutMasterId r:id="rId50"/>
  </p:handoutMasterIdLst>
  <p:sldIdLst>
    <p:sldId id="314" r:id="rId2"/>
    <p:sldId id="340" r:id="rId3"/>
    <p:sldId id="337" r:id="rId4"/>
    <p:sldId id="339" r:id="rId5"/>
    <p:sldId id="346" r:id="rId6"/>
    <p:sldId id="341" r:id="rId7"/>
    <p:sldId id="338" r:id="rId8"/>
    <p:sldId id="416" r:id="rId9"/>
    <p:sldId id="415" r:id="rId10"/>
    <p:sldId id="343" r:id="rId11"/>
    <p:sldId id="344" r:id="rId12"/>
    <p:sldId id="342" r:id="rId13"/>
    <p:sldId id="345" r:id="rId14"/>
    <p:sldId id="353" r:id="rId15"/>
    <p:sldId id="347" r:id="rId16"/>
    <p:sldId id="348" r:id="rId17"/>
    <p:sldId id="349" r:id="rId18"/>
    <p:sldId id="350" r:id="rId19"/>
    <p:sldId id="354" r:id="rId20"/>
    <p:sldId id="614" r:id="rId21"/>
    <p:sldId id="615" r:id="rId22"/>
    <p:sldId id="355" r:id="rId23"/>
    <p:sldId id="356" r:id="rId24"/>
    <p:sldId id="357" r:id="rId25"/>
    <p:sldId id="616" r:id="rId26"/>
    <p:sldId id="388" r:id="rId27"/>
    <p:sldId id="358" r:id="rId28"/>
    <p:sldId id="359" r:id="rId29"/>
    <p:sldId id="360" r:id="rId30"/>
    <p:sldId id="361" r:id="rId31"/>
    <p:sldId id="362" r:id="rId32"/>
    <p:sldId id="363" r:id="rId33"/>
    <p:sldId id="364" r:id="rId34"/>
    <p:sldId id="365" r:id="rId35"/>
    <p:sldId id="366" r:id="rId36"/>
    <p:sldId id="368" r:id="rId37"/>
    <p:sldId id="371" r:id="rId38"/>
    <p:sldId id="369" r:id="rId39"/>
    <p:sldId id="508" r:id="rId40"/>
    <p:sldId id="509" r:id="rId41"/>
    <p:sldId id="372" r:id="rId42"/>
    <p:sldId id="373" r:id="rId43"/>
    <p:sldId id="374" r:id="rId44"/>
    <p:sldId id="375" r:id="rId45"/>
    <p:sldId id="376" r:id="rId46"/>
    <p:sldId id="377" r:id="rId47"/>
    <p:sldId id="617" r:id="rId48"/>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40"/>
            <p14:sldId id="337"/>
            <p14:sldId id="339"/>
            <p14:sldId id="346"/>
            <p14:sldId id="341"/>
            <p14:sldId id="338"/>
            <p14:sldId id="416"/>
            <p14:sldId id="415"/>
            <p14:sldId id="343"/>
            <p14:sldId id="344"/>
            <p14:sldId id="342"/>
            <p14:sldId id="345"/>
            <p14:sldId id="353"/>
            <p14:sldId id="347"/>
            <p14:sldId id="348"/>
            <p14:sldId id="349"/>
            <p14:sldId id="350"/>
            <p14:sldId id="354"/>
            <p14:sldId id="614"/>
            <p14:sldId id="615"/>
            <p14:sldId id="355"/>
            <p14:sldId id="356"/>
            <p14:sldId id="357"/>
            <p14:sldId id="616"/>
            <p14:sldId id="388"/>
            <p14:sldId id="358"/>
            <p14:sldId id="359"/>
            <p14:sldId id="360"/>
            <p14:sldId id="361"/>
            <p14:sldId id="362"/>
            <p14:sldId id="363"/>
            <p14:sldId id="364"/>
            <p14:sldId id="365"/>
            <p14:sldId id="366"/>
            <p14:sldId id="368"/>
            <p14:sldId id="371"/>
            <p14:sldId id="369"/>
            <p14:sldId id="508"/>
            <p14:sldId id="509"/>
            <p14:sldId id="372"/>
            <p14:sldId id="373"/>
            <p14:sldId id="374"/>
            <p14:sldId id="375"/>
            <p14:sldId id="376"/>
            <p14:sldId id="377"/>
            <p14:sldId id="617"/>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433" autoAdjust="0"/>
  </p:normalViewPr>
  <p:slideViewPr>
    <p:cSldViewPr snapToGrid="0">
      <p:cViewPr varScale="1">
        <p:scale>
          <a:sx n="112" d="100"/>
          <a:sy n="112" d="100"/>
        </p:scale>
        <p:origin x="158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a:t>WAN</a:t>
            </a:r>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Memory Overview</a:t>
            </a:r>
            <a:endParaRPr lang="en-US" altLang="en-US" sz="4000" dirty="0" smtClean="0"/>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smtClean="0"/>
              <a:t>Lecturer: Michael Dacey</a:t>
            </a:r>
          </a:p>
          <a:p>
            <a:pPr>
              <a:buFont typeface="Monotype Sorts" pitchFamily="2" charset="2"/>
              <a:buNone/>
            </a:pPr>
            <a:endParaRPr lang="en-US" altLang="en-US" sz="3200" smtClean="0"/>
          </a:p>
          <a:p>
            <a:pPr>
              <a:buFont typeface="Monotype Sorts" pitchFamily="2" charset="2"/>
              <a:buNone/>
            </a:pPr>
            <a:r>
              <a:rPr lang="en-US" altLang="en-US" sz="3200" smtClean="0"/>
              <a:t>E-mail: michael.dacey@sihe.ac.uk</a:t>
            </a:r>
          </a:p>
          <a:p>
            <a:pPr>
              <a:buFont typeface="Monotype Sorts" pitchFamily="2" charset="2"/>
              <a:buNone/>
            </a:pPr>
            <a:endParaRPr lang="en-US" altLang="en-US" sz="3200" smtClean="0"/>
          </a:p>
          <a:p>
            <a:pPr>
              <a:buFont typeface="Monotype Sorts" pitchFamily="2" charset="2"/>
              <a:buNone/>
            </a:pPr>
            <a:r>
              <a:rPr lang="en-US" altLang="en-US" sz="3200" smtClean="0"/>
              <a:t>Room: MH308</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mtClean="0"/>
              <a:t>Memory</a:t>
            </a:r>
          </a:p>
        </p:txBody>
      </p:sp>
      <p:sp>
        <p:nvSpPr>
          <p:cNvPr id="28675" name="Content Placeholder 2"/>
          <p:cNvSpPr>
            <a:spLocks noGrp="1"/>
          </p:cNvSpPr>
          <p:nvPr>
            <p:ph idx="1"/>
          </p:nvPr>
        </p:nvSpPr>
        <p:spPr>
          <a:xfrm>
            <a:off x="1047750" y="1384300"/>
            <a:ext cx="7029450" cy="4454525"/>
          </a:xfrm>
        </p:spPr>
        <p:txBody>
          <a:bodyPr/>
          <a:lstStyle/>
          <a:p>
            <a:r>
              <a:rPr lang="en-GB" altLang="en-US" smtClean="0"/>
              <a:t>Binary bits are stored in memory</a:t>
            </a:r>
          </a:p>
          <a:p>
            <a:r>
              <a:rPr lang="en-GB" altLang="en-US" smtClean="0"/>
              <a:t>Non-volatile memory </a:t>
            </a:r>
            <a:r>
              <a:rPr lang="en-GB" altLang="en-US" smtClean="0">
                <a:sym typeface="Wingdings" panose="05000000000000000000" pitchFamily="2" charset="2"/>
              </a:rPr>
              <a:t></a:t>
            </a:r>
            <a:r>
              <a:rPr lang="en-GB" altLang="en-US" smtClean="0"/>
              <a:t>data is not lost when the power is switched off</a:t>
            </a:r>
          </a:p>
          <a:p>
            <a:r>
              <a:rPr lang="en-GB" altLang="en-US" smtClean="0"/>
              <a:t>Volatile memory </a:t>
            </a:r>
            <a:r>
              <a:rPr lang="en-GB" altLang="en-US" smtClean="0">
                <a:sym typeface="Wingdings" panose="05000000000000000000" pitchFamily="2" charset="2"/>
              </a:rPr>
              <a:t> </a:t>
            </a:r>
            <a:r>
              <a:rPr lang="en-GB" altLang="en-US" smtClean="0"/>
              <a:t>data is lost when the power is switched off; therefore it is said to be “volatile”</a:t>
            </a:r>
          </a:p>
          <a:p>
            <a:endParaRPr lang="en-GB" altLang="en-US" smtClean="0"/>
          </a:p>
        </p:txBody>
      </p:sp>
      <p:sp>
        <p:nvSpPr>
          <p:cNvPr id="28676"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smtClean="0"/>
              <a:t>ROM (non-volatile memory)</a:t>
            </a:r>
          </a:p>
        </p:txBody>
      </p:sp>
      <p:sp>
        <p:nvSpPr>
          <p:cNvPr id="29699" name="Content Placeholder 2"/>
          <p:cNvSpPr>
            <a:spLocks noGrp="1"/>
          </p:cNvSpPr>
          <p:nvPr>
            <p:ph idx="1"/>
          </p:nvPr>
        </p:nvSpPr>
        <p:spPr>
          <a:xfrm>
            <a:off x="1047750" y="1062038"/>
            <a:ext cx="7029450" cy="4776787"/>
          </a:xfrm>
        </p:spPr>
        <p:txBody>
          <a:bodyPr/>
          <a:lstStyle/>
          <a:p>
            <a:r>
              <a:rPr lang="en-GB" altLang="en-US" smtClean="0"/>
              <a:t>Read Only Memory (ROM) </a:t>
            </a:r>
            <a:r>
              <a:rPr lang="en-GB" altLang="en-US" smtClean="0">
                <a:sym typeface="Wingdings" panose="05000000000000000000" pitchFamily="2" charset="2"/>
              </a:rPr>
              <a:t> </a:t>
            </a:r>
            <a:r>
              <a:rPr lang="en-GB" altLang="en-US" smtClean="0"/>
              <a:t> data can be read from this memory but not changed and is </a:t>
            </a:r>
            <a:r>
              <a:rPr lang="en-GB" altLang="en-US" b="1" smtClean="0"/>
              <a:t>non-volatile</a:t>
            </a:r>
            <a:r>
              <a:rPr lang="en-GB" altLang="en-US" smtClean="0"/>
              <a:t>. Written to once, typically to store bootstrap/firmware code during manufacture</a:t>
            </a:r>
          </a:p>
          <a:p>
            <a:r>
              <a:rPr lang="en-GB" altLang="en-US" smtClean="0"/>
              <a:t>Programmable ROM (PROM) </a:t>
            </a:r>
            <a:r>
              <a:rPr lang="en-GB" altLang="en-US" smtClean="0">
                <a:sym typeface="Wingdings" panose="05000000000000000000" pitchFamily="2" charset="2"/>
              </a:rPr>
              <a:t> allows a programmer to do one write to the memory, using writers that use high-voltage pulses </a:t>
            </a:r>
          </a:p>
          <a:p>
            <a:r>
              <a:rPr lang="en-GB" altLang="en-US" smtClean="0">
                <a:sym typeface="Wingdings" panose="05000000000000000000" pitchFamily="2" charset="2"/>
              </a:rPr>
              <a:t>Erasable PROM (EPROM)  erasable by using UV light and then can be reprogrammed.</a:t>
            </a:r>
          </a:p>
          <a:p>
            <a:r>
              <a:rPr lang="en-GB" altLang="en-US" smtClean="0">
                <a:sym typeface="Wingdings" panose="05000000000000000000" pitchFamily="2" charset="2"/>
              </a:rPr>
              <a:t>Electrically Erasable PROM (EEPROM)   allows individual bytes to be erased and reprogrammed</a:t>
            </a:r>
          </a:p>
          <a:p>
            <a:r>
              <a:rPr lang="en-GB" altLang="en-US" smtClean="0"/>
              <a:t>FLASH </a:t>
            </a:r>
            <a:r>
              <a:rPr lang="en-GB" altLang="en-US" smtClean="0">
                <a:sym typeface="Wingdings" panose="05000000000000000000" pitchFamily="2" charset="2"/>
              </a:rPr>
              <a:t> </a:t>
            </a:r>
            <a:r>
              <a:rPr lang="en-GB" altLang="en-US" smtClean="0"/>
              <a:t>Flash memory is a later form of EEPROM. The term EEPROM is reserved for byte-wise erasable memories compared to block-wise erasable flash memories</a:t>
            </a:r>
          </a:p>
        </p:txBody>
      </p:sp>
      <p:sp>
        <p:nvSpPr>
          <p:cNvPr id="29700"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smtClean="0"/>
              <a:t>RAM (volatile memory)</a:t>
            </a:r>
          </a:p>
        </p:txBody>
      </p:sp>
      <p:sp>
        <p:nvSpPr>
          <p:cNvPr id="30723" name="Content Placeholder 2"/>
          <p:cNvSpPr>
            <a:spLocks noGrp="1"/>
          </p:cNvSpPr>
          <p:nvPr>
            <p:ph idx="1"/>
          </p:nvPr>
        </p:nvSpPr>
        <p:spPr/>
        <p:txBody>
          <a:bodyPr/>
          <a:lstStyle/>
          <a:p>
            <a:r>
              <a:rPr lang="en-GB" altLang="en-US" smtClean="0"/>
              <a:t>Random Access Memory (RAM) </a:t>
            </a:r>
            <a:r>
              <a:rPr lang="en-GB" altLang="en-US" smtClean="0">
                <a:sym typeface="Wingdings" panose="05000000000000000000" pitchFamily="2" charset="2"/>
              </a:rPr>
              <a:t> refers to memory that can be both written to and read from i.e. read/write memory</a:t>
            </a:r>
          </a:p>
          <a:p>
            <a:r>
              <a:rPr lang="en-GB" altLang="en-US" smtClean="0">
                <a:sym typeface="Wingdings" panose="05000000000000000000" pitchFamily="2" charset="2"/>
              </a:rPr>
              <a:t>The name is a misnomer, random access refers to the ability to access bits directly instead of sequentially reading through the memory to get to the bit that you need. But this is true for both read/write memory and ROM. However, it has become common terminology to refer to read/write memory as RAM</a:t>
            </a:r>
          </a:p>
          <a:p>
            <a:r>
              <a:rPr lang="en-GB" altLang="en-US" smtClean="0">
                <a:sym typeface="Wingdings" panose="05000000000000000000" pitchFamily="2" charset="2"/>
              </a:rPr>
              <a:t> Stores transient data e.g. the variable values for executing code</a:t>
            </a:r>
          </a:p>
          <a:p>
            <a:r>
              <a:rPr lang="en-GB" altLang="en-US" smtClean="0">
                <a:sym typeface="Wingdings" panose="05000000000000000000" pitchFamily="2" charset="2"/>
              </a:rPr>
              <a:t>Volatile, all values are lost when power is turned off</a:t>
            </a:r>
            <a:endParaRPr lang="en-GB" altLang="en-US" smtClean="0"/>
          </a:p>
        </p:txBody>
      </p:sp>
      <p:sp>
        <p:nvSpPr>
          <p:cNvPr id="30724"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Dynamic vs Static RAM</a:t>
            </a:r>
            <a:endParaRPr lang="en-GB" dirty="0"/>
          </a:p>
        </p:txBody>
      </p:sp>
      <p:sp>
        <p:nvSpPr>
          <p:cNvPr id="3" name="Content Placeholder 2"/>
          <p:cNvSpPr>
            <a:spLocks noGrp="1"/>
          </p:cNvSpPr>
          <p:nvPr>
            <p:ph idx="1"/>
          </p:nvPr>
        </p:nvSpPr>
        <p:spPr>
          <a:xfrm>
            <a:off x="1047750" y="1070919"/>
            <a:ext cx="7029450" cy="4767906"/>
          </a:xfrm>
        </p:spPr>
        <p:txBody>
          <a:bodyPr/>
          <a:lstStyle/>
          <a:p>
            <a:r>
              <a:rPr lang="en-GB" dirty="0" smtClean="0"/>
              <a:t>All RAM is volatile</a:t>
            </a:r>
          </a:p>
          <a:p>
            <a:r>
              <a:rPr lang="en-GB" dirty="0" smtClean="0"/>
              <a:t>Dynamic RAM </a:t>
            </a:r>
            <a:r>
              <a:rPr lang="en-GB" dirty="0" smtClean="0">
                <a:sym typeface="Wingdings" panose="05000000000000000000" pitchFamily="2" charset="2"/>
              </a:rPr>
              <a:t> holds data for a few </a:t>
            </a:r>
            <a:r>
              <a:rPr lang="en-GB" dirty="0" err="1" smtClean="0">
                <a:sym typeface="Wingdings" panose="05000000000000000000" pitchFamily="2" charset="2"/>
              </a:rPr>
              <a:t>ms</a:t>
            </a:r>
            <a:r>
              <a:rPr lang="en-GB" dirty="0" smtClean="0">
                <a:sym typeface="Wingdings" panose="05000000000000000000" pitchFamily="2" charset="2"/>
              </a:rPr>
              <a:t> and must therefore be constantly refreshed by having its content rewritten  automatically handled in hardware</a:t>
            </a:r>
          </a:p>
          <a:p>
            <a:r>
              <a:rPr lang="en-GB" dirty="0" smtClean="0">
                <a:sym typeface="Wingdings" panose="05000000000000000000" pitchFamily="2" charset="2"/>
              </a:rPr>
              <a:t>Static RAM  any data written to static RAM remains there until the power is switched off</a:t>
            </a:r>
          </a:p>
          <a:p>
            <a:r>
              <a:rPr lang="en-GB" dirty="0" smtClean="0">
                <a:sym typeface="Wingdings" panose="05000000000000000000" pitchFamily="2" charset="2"/>
              </a:rPr>
              <a:t>Dynamic RAM is cheaper than static RAM</a:t>
            </a:r>
          </a:p>
          <a:p>
            <a:pPr lvl="1"/>
            <a:r>
              <a:rPr lang="en-GB" dirty="0"/>
              <a:t>Static RAM is expensive in cost and in terms of silicon area, requiring 6 –10 transistors in typical fabrications. In discrete form it also requires a large pin count that ‘Dynamic’ RAM (DRAM) but its major advantage is that of fast access times. </a:t>
            </a:r>
            <a:endParaRPr lang="en-GB" dirty="0" smtClean="0"/>
          </a:p>
          <a:p>
            <a:pPr lvl="1"/>
            <a:r>
              <a:rPr lang="en-GB" dirty="0"/>
              <a:t>DRAM is much simpler to manufacture than SRAM as it comprises only one transistor linked to a capacitor that acts as the storage </a:t>
            </a:r>
            <a:r>
              <a:rPr lang="en-GB" dirty="0" smtClean="0"/>
              <a:t>element.</a:t>
            </a:r>
            <a:r>
              <a:rPr lang="en-GB" dirty="0"/>
              <a:t> DRAM can be made cheaply in high densities owing to its simple construction. </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05351058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smtClean="0"/>
              <a:t>Memory Word Size</a:t>
            </a:r>
          </a:p>
        </p:txBody>
      </p:sp>
      <p:sp>
        <p:nvSpPr>
          <p:cNvPr id="31747" name="Content Placeholder 2"/>
          <p:cNvSpPr>
            <a:spLocks noGrp="1"/>
          </p:cNvSpPr>
          <p:nvPr>
            <p:ph idx="1"/>
          </p:nvPr>
        </p:nvSpPr>
        <p:spPr/>
        <p:txBody>
          <a:bodyPr/>
          <a:lstStyle/>
          <a:p>
            <a:r>
              <a:rPr lang="en-GB" altLang="en-US" smtClean="0"/>
              <a:t>The primary level at which binary bits are grouped within any computer/embedded system</a:t>
            </a:r>
          </a:p>
          <a:p>
            <a:r>
              <a:rPr lang="en-GB" altLang="en-US" smtClean="0"/>
              <a:t>An 8-bit processor stores 8-bit binary digit units in memory, so the memory is organised in 8-bit units.</a:t>
            </a:r>
          </a:p>
          <a:p>
            <a:r>
              <a:rPr lang="en-GB" altLang="en-US" smtClean="0"/>
              <a:t>By common convention bits of a word are numbered from right to left </a:t>
            </a:r>
          </a:p>
          <a:p>
            <a:r>
              <a:rPr lang="en-GB" altLang="en-US" smtClean="0"/>
              <a:t>For example, an 8 bit word</a:t>
            </a:r>
          </a:p>
          <a:p>
            <a:pPr lvl="1"/>
            <a:r>
              <a:rPr lang="en-GB" altLang="en-US" smtClean="0"/>
              <a:t>Bit 0 the least significant bit</a:t>
            </a:r>
          </a:p>
          <a:p>
            <a:pPr lvl="1"/>
            <a:r>
              <a:rPr lang="en-GB" altLang="en-US" smtClean="0"/>
              <a:t>Bit 7 the most significant bit</a:t>
            </a:r>
          </a:p>
          <a:p>
            <a:r>
              <a:rPr lang="en-GB" altLang="en-US" smtClean="0"/>
              <a:t>Most common word sizes are</a:t>
            </a:r>
          </a:p>
          <a:p>
            <a:pPr lvl="1"/>
            <a:r>
              <a:rPr lang="en-GB" altLang="en-US" smtClean="0"/>
              <a:t>32-bit </a:t>
            </a:r>
          </a:p>
          <a:p>
            <a:pPr lvl="1"/>
            <a:r>
              <a:rPr lang="en-GB" altLang="en-US" smtClean="0"/>
              <a:t>64-bit</a:t>
            </a:r>
          </a:p>
        </p:txBody>
      </p:sp>
      <p:sp>
        <p:nvSpPr>
          <p:cNvPr id="31748"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
        <p:nvSpPr>
          <p:cNvPr id="2" name="TextBox 1"/>
          <p:cNvSpPr txBox="1"/>
          <p:nvPr/>
        </p:nvSpPr>
        <p:spPr>
          <a:xfrm>
            <a:off x="6289589" y="4646141"/>
            <a:ext cx="2434281" cy="1200329"/>
          </a:xfrm>
          <a:prstGeom prst="rect">
            <a:avLst/>
          </a:prstGeom>
          <a:noFill/>
        </p:spPr>
        <p:txBody>
          <a:bodyPr wrap="square" rtlCol="0">
            <a:spAutoFit/>
          </a:bodyPr>
          <a:lstStyle/>
          <a:p>
            <a:r>
              <a:rPr lang="en-GB" dirty="0" smtClean="0"/>
              <a:t>Nibbles (4 bits)</a:t>
            </a:r>
          </a:p>
          <a:p>
            <a:r>
              <a:rPr lang="en-GB" dirty="0" smtClean="0"/>
              <a:t>Bytes (8 bits)</a:t>
            </a:r>
          </a:p>
          <a:p>
            <a:r>
              <a:rPr lang="en-GB" dirty="0" smtClean="0"/>
              <a:t>Words (16 bits)</a:t>
            </a:r>
            <a:br>
              <a:rPr lang="en-GB" dirty="0" smtClean="0"/>
            </a:br>
            <a:r>
              <a:rPr lang="en-GB" dirty="0" smtClean="0"/>
              <a:t>Long Words (32 bits)</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dirty="0" smtClean="0"/>
              <a:t>Data Bus Width</a:t>
            </a:r>
          </a:p>
        </p:txBody>
      </p:sp>
      <p:sp>
        <p:nvSpPr>
          <p:cNvPr id="32771" name="Content Placeholder 2"/>
          <p:cNvSpPr>
            <a:spLocks noGrp="1"/>
          </p:cNvSpPr>
          <p:nvPr>
            <p:ph idx="1"/>
          </p:nvPr>
        </p:nvSpPr>
        <p:spPr>
          <a:xfrm>
            <a:off x="1047750" y="1169772"/>
            <a:ext cx="7029450" cy="5255741"/>
          </a:xfrm>
        </p:spPr>
        <p:txBody>
          <a:bodyPr/>
          <a:lstStyle/>
          <a:p>
            <a:r>
              <a:rPr lang="en-GB" altLang="en-US" dirty="0" smtClean="0"/>
              <a:t>32-bit processors have a data bus with a width of 32 bits</a:t>
            </a:r>
          </a:p>
          <a:p>
            <a:r>
              <a:rPr lang="en-GB" altLang="en-US" dirty="0" smtClean="0"/>
              <a:t>64-bit processors have a data bus with a width of 64 bits</a:t>
            </a:r>
          </a:p>
          <a:p>
            <a:r>
              <a:rPr lang="en-GB" altLang="en-US" dirty="0" smtClean="0"/>
              <a:t>You can transfer more data in one clock cycle the wider the bus is, 64 bits vs 32 bits</a:t>
            </a:r>
          </a:p>
          <a:p>
            <a:r>
              <a:rPr lang="en-GB" altLang="en-US" dirty="0" smtClean="0"/>
              <a:t>Also, the processors registers are same length as the data bus width, so that they can store the value loaded from memory i.e. 32 bit processors can load a 32 bit value in one clock cycle</a:t>
            </a:r>
          </a:p>
          <a:p>
            <a:endParaRPr lang="en-GB" altLang="en-US" dirty="0" smtClean="0"/>
          </a:p>
        </p:txBody>
      </p:sp>
      <p:sp>
        <p:nvSpPr>
          <p:cNvPr id="3277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Bus and Address Bus</a:t>
            </a:r>
            <a:endParaRPr lang="en-GB" dirty="0"/>
          </a:p>
        </p:txBody>
      </p:sp>
      <p:sp>
        <p:nvSpPr>
          <p:cNvPr id="3" name="Content Placeholder 2"/>
          <p:cNvSpPr>
            <a:spLocks noGrp="1"/>
          </p:cNvSpPr>
          <p:nvPr>
            <p:ph idx="1"/>
          </p:nvPr>
        </p:nvSpPr>
        <p:spPr/>
        <p:txBody>
          <a:bodyPr/>
          <a:lstStyle/>
          <a:p>
            <a:r>
              <a:rPr lang="en-GB" altLang="en-US" dirty="0"/>
              <a:t>We commonly load memory addresses into address registers using code instructions, these addresses are read from the data bus e.g. in assembler when we specify the address to read a value from (direct memory </a:t>
            </a:r>
            <a:r>
              <a:rPr lang="en-GB" altLang="en-US" dirty="0" smtClean="0"/>
              <a:t>addressing)</a:t>
            </a:r>
          </a:p>
          <a:p>
            <a:r>
              <a:rPr lang="en-GB" altLang="en-US" dirty="0" smtClean="0"/>
              <a:t>Therefore </a:t>
            </a:r>
            <a:r>
              <a:rPr lang="en-GB" altLang="en-US" dirty="0"/>
              <a:t>the data bus </a:t>
            </a:r>
            <a:r>
              <a:rPr lang="en-GB" altLang="en-US" dirty="0" smtClean="0"/>
              <a:t>width can </a:t>
            </a:r>
            <a:r>
              <a:rPr lang="en-GB" altLang="en-US" dirty="0"/>
              <a:t>also limits the memory address size. </a:t>
            </a:r>
            <a:r>
              <a:rPr lang="en-GB" altLang="en-US" dirty="0" smtClean="0"/>
              <a:t>Hence</a:t>
            </a:r>
            <a:r>
              <a:rPr lang="en-GB" altLang="en-US" dirty="0"/>
              <a:t>, generally 64 bit processors can access more memory than 32 bit </a:t>
            </a:r>
            <a:r>
              <a:rPr lang="en-GB" altLang="en-US" dirty="0" smtClean="0"/>
              <a:t>processors.</a:t>
            </a:r>
          </a:p>
          <a:p>
            <a:r>
              <a:rPr lang="en-GB" dirty="0" smtClean="0"/>
              <a:t>Generally the registers will be the same size as the data bus. A </a:t>
            </a:r>
            <a:r>
              <a:rPr lang="en-GB" dirty="0"/>
              <a:t>bigger data bus allows a processor to more efficiently </a:t>
            </a:r>
            <a:r>
              <a:rPr lang="en-GB" dirty="0" smtClean="0"/>
              <a:t>load an address in one instruction</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0448149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1452785"/>
            <a:ext cx="7029450" cy="4386040"/>
          </a:xfrm>
        </p:spPr>
        <p:txBody>
          <a:bodyPr/>
          <a:lstStyle/>
          <a:p>
            <a:r>
              <a:rPr lang="en-GB" dirty="0" smtClean="0"/>
              <a:t>A </a:t>
            </a:r>
            <a:r>
              <a:rPr lang="en-GB" dirty="0"/>
              <a:t>processor </a:t>
            </a:r>
            <a:r>
              <a:rPr lang="en-GB" u="sng" dirty="0"/>
              <a:t>can have a smaller data bus width </a:t>
            </a:r>
            <a:r>
              <a:rPr lang="en-GB" dirty="0"/>
              <a:t>and load the address into a register in multiple reads. </a:t>
            </a:r>
            <a:r>
              <a:rPr lang="en-GB" b="1" dirty="0" smtClean="0"/>
              <a:t>It’s </a:t>
            </a:r>
            <a:r>
              <a:rPr lang="en-GB" b="1" dirty="0"/>
              <a:t>just less efficient</a:t>
            </a:r>
            <a:r>
              <a:rPr lang="en-GB" dirty="0" smtClean="0"/>
              <a:t>.</a:t>
            </a:r>
          </a:p>
          <a:p>
            <a:r>
              <a:rPr lang="en-GB" dirty="0" smtClean="0"/>
              <a:t>For </a:t>
            </a:r>
            <a:r>
              <a:rPr lang="en-GB" dirty="0"/>
              <a:t>example, an 8-bit processor would only be able to address 256 memory words(bytes) if all it's registers were just </a:t>
            </a:r>
            <a:r>
              <a:rPr lang="en-GB" dirty="0" smtClean="0"/>
              <a:t>8-bits.</a:t>
            </a:r>
          </a:p>
          <a:p>
            <a:pPr lvl="1"/>
            <a:r>
              <a:rPr lang="en-GB" dirty="0" smtClean="0"/>
              <a:t>If it has a 16-bit register to give it </a:t>
            </a:r>
            <a:r>
              <a:rPr lang="en-GB" dirty="0"/>
              <a:t>a larger address </a:t>
            </a:r>
            <a:r>
              <a:rPr lang="en-GB" dirty="0" smtClean="0"/>
              <a:t>range, to </a:t>
            </a:r>
            <a:r>
              <a:rPr lang="en-GB" dirty="0"/>
              <a:t>load a memory address now requires </a:t>
            </a:r>
            <a:r>
              <a:rPr lang="en-GB" dirty="0" smtClean="0"/>
              <a:t>two </a:t>
            </a:r>
            <a:r>
              <a:rPr lang="en-GB" dirty="0"/>
              <a:t>reads </a:t>
            </a:r>
            <a:r>
              <a:rPr lang="en-GB" dirty="0" smtClean="0"/>
              <a:t>one to </a:t>
            </a:r>
            <a:r>
              <a:rPr lang="en-GB" dirty="0"/>
              <a:t>load the higher-order address byte and </a:t>
            </a:r>
            <a:r>
              <a:rPr lang="en-GB" dirty="0" smtClean="0"/>
              <a:t>other the </a:t>
            </a:r>
            <a:r>
              <a:rPr lang="en-GB" dirty="0"/>
              <a:t>lower-order address </a:t>
            </a:r>
            <a:r>
              <a:rPr lang="en-GB" dirty="0" smtClean="0"/>
              <a:t>byte.</a:t>
            </a:r>
            <a:endParaRPr lang="en-GB" dirty="0"/>
          </a:p>
          <a:p>
            <a:r>
              <a:rPr lang="en-GB" altLang="en-US" dirty="0" smtClean="0"/>
              <a:t>Another approach is to have a special CPU register that stores this high-order byte which is known as segment </a:t>
            </a:r>
            <a:r>
              <a:rPr lang="en-GB" altLang="en-US" dirty="0"/>
              <a:t>addressing.</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8118525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 vs RAM</a:t>
            </a:r>
            <a:endParaRPr lang="en-GB" dirty="0"/>
          </a:p>
        </p:txBody>
      </p:sp>
      <p:sp>
        <p:nvSpPr>
          <p:cNvPr id="3" name="Content Placeholder 2"/>
          <p:cNvSpPr>
            <a:spLocks noGrp="1"/>
          </p:cNvSpPr>
          <p:nvPr>
            <p:ph idx="1"/>
          </p:nvPr>
        </p:nvSpPr>
        <p:spPr/>
        <p:txBody>
          <a:bodyPr/>
          <a:lstStyle/>
          <a:p>
            <a:r>
              <a:rPr lang="en-GB" dirty="0" smtClean="0"/>
              <a:t>Usually, ROM is implemented in single chips</a:t>
            </a:r>
          </a:p>
          <a:p>
            <a:r>
              <a:rPr lang="en-GB" dirty="0" smtClean="0"/>
              <a:t>RAM is often implemented across multiple chips</a:t>
            </a:r>
          </a:p>
          <a:p>
            <a:pPr lvl="1"/>
            <a:r>
              <a:rPr lang="en-GB" dirty="0" smtClean="0"/>
              <a:t>e.g. simple example, each contributes 1-bit of the word</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The eight chips collectively are referred to as a “memory module”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7" name="Picture 6"/>
          <p:cNvPicPr>
            <a:picLocks noChangeAspect="1"/>
          </p:cNvPicPr>
          <p:nvPr/>
        </p:nvPicPr>
        <p:blipFill>
          <a:blip r:embed="rId2"/>
          <a:stretch>
            <a:fillRect/>
          </a:stretch>
        </p:blipFill>
        <p:spPr>
          <a:xfrm>
            <a:off x="1911334" y="2865265"/>
            <a:ext cx="6562670" cy="2120900"/>
          </a:xfrm>
          <a:prstGeom prst="rect">
            <a:avLst/>
          </a:prstGeom>
        </p:spPr>
      </p:pic>
    </p:spTree>
    <p:extLst>
      <p:ext uri="{BB962C8B-B14F-4D97-AF65-F5344CB8AC3E}">
        <p14:creationId xmlns:p14="http://schemas.microsoft.com/office/powerpoint/2010/main" val="19478799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Example, memory module using two memory chips contributing 4-bits each to the word</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Commonly memory chips are referred to as “M x N” chips</a:t>
            </a:r>
          </a:p>
          <a:p>
            <a:pPr lvl="1"/>
            <a:r>
              <a:rPr lang="en-GB" dirty="0" smtClean="0"/>
              <a:t>M is the number of addressable units</a:t>
            </a:r>
          </a:p>
          <a:p>
            <a:pPr lvl="1"/>
            <a:r>
              <a:rPr lang="en-GB" dirty="0" smtClean="0"/>
              <a:t>N is the number of bits in each addressable unit</a:t>
            </a:r>
          </a:p>
          <a:p>
            <a:pPr lvl="1"/>
            <a:r>
              <a:rPr lang="en-GB" dirty="0" smtClean="0"/>
              <a:t>1024 x 4 bit RAM = 4096 bits or memory, addressable 4 bits at time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2226913" y="2586037"/>
            <a:ext cx="5382151" cy="2209800"/>
          </a:xfrm>
          <a:prstGeom prst="rect">
            <a:avLst/>
          </a:prstGeom>
        </p:spPr>
      </p:pic>
    </p:spTree>
    <p:extLst>
      <p:ext uri="{BB962C8B-B14F-4D97-AF65-F5344CB8AC3E}">
        <p14:creationId xmlns:p14="http://schemas.microsoft.com/office/powerpoint/2010/main" val="27924391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Addresses</a:t>
            </a:r>
            <a:endParaRPr lang="en-GB" dirty="0"/>
          </a:p>
        </p:txBody>
      </p:sp>
      <p:sp>
        <p:nvSpPr>
          <p:cNvPr id="3" name="Content Placeholder 2"/>
          <p:cNvSpPr>
            <a:spLocks noGrp="1"/>
          </p:cNvSpPr>
          <p:nvPr>
            <p:ph idx="1"/>
          </p:nvPr>
        </p:nvSpPr>
        <p:spPr>
          <a:xfrm>
            <a:off x="1047750" y="1124465"/>
            <a:ext cx="7029450" cy="4714360"/>
          </a:xfrm>
        </p:spPr>
        <p:txBody>
          <a:bodyPr/>
          <a:lstStyle/>
          <a:p>
            <a:r>
              <a:rPr lang="en-GB" dirty="0" smtClean="0"/>
              <a:t>Although data is stored as bits, the smallest unit of information that can be accessed from memory is the byte e.g. when using 8-bit memory, each time the memory is accessed all 8 bits are read/written</a:t>
            </a:r>
          </a:p>
          <a:p>
            <a:r>
              <a:rPr lang="en-GB" dirty="0" smtClean="0"/>
              <a:t>Each word of memory has a unique memory address</a:t>
            </a:r>
          </a:p>
          <a:p>
            <a:r>
              <a:rPr lang="en-GB" dirty="0" smtClean="0"/>
              <a:t>Words in memory have sequential addresses</a:t>
            </a:r>
          </a:p>
          <a:p>
            <a:pPr lvl="1"/>
            <a:r>
              <a:rPr lang="en-GB" dirty="0" smtClean="0"/>
              <a:t>First word at address zero</a:t>
            </a:r>
          </a:p>
          <a:p>
            <a:pPr lvl="1"/>
            <a:r>
              <a:rPr lang="en-GB" dirty="0" smtClean="0"/>
              <a:t>Last word  at highest address in that memory chip </a:t>
            </a:r>
            <a:r>
              <a:rPr lang="en-GB" dirty="0" smtClean="0">
                <a:sym typeface="Wingdings" panose="05000000000000000000" pitchFamily="2" charset="2"/>
              </a:rPr>
              <a:t> dependent on size of that memory chip</a:t>
            </a:r>
          </a:p>
          <a:p>
            <a:r>
              <a:rPr lang="en-GB" dirty="0" smtClean="0">
                <a:sym typeface="Wingdings" panose="05000000000000000000" pitchFamily="2" charset="2"/>
              </a:rPr>
              <a:t>Warning: When using a computer the operating system allows your program to view the memory starting at address zero onwards. It does this by swapping data back and forth to the hard drive so you are not aware of the physical locations of memory</a:t>
            </a:r>
          </a:p>
          <a:p>
            <a:pPr lvl="1"/>
            <a:r>
              <a:rPr lang="en-GB" dirty="0" smtClean="0">
                <a:sym typeface="Wingdings" panose="05000000000000000000" pitchFamily="2" charset="2"/>
              </a:rPr>
              <a:t>Embedded systems typically don’t have hard drives or sophisticated OSs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33693335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RAM Chip Sizes</a:t>
            </a:r>
            <a:endParaRPr lang="en-GB" dirty="0"/>
          </a:p>
        </p:txBody>
      </p:sp>
      <p:sp>
        <p:nvSpPr>
          <p:cNvPr id="3" name="Content Placeholder 2"/>
          <p:cNvSpPr>
            <a:spLocks noGrp="1"/>
          </p:cNvSpPr>
          <p:nvPr>
            <p:ph idx="1"/>
          </p:nvPr>
        </p:nvSpPr>
        <p:spPr>
          <a:xfrm>
            <a:off x="1047750" y="976184"/>
            <a:ext cx="7029450" cy="4862641"/>
          </a:xfrm>
        </p:spPr>
        <p:txBody>
          <a:bodyPr/>
          <a:lstStyle/>
          <a:p>
            <a:r>
              <a:rPr lang="en-GB" dirty="0" smtClean="0"/>
              <a:t>Since memory addresses are in binary, RAM chip sizes are also base 2 sizes</a:t>
            </a:r>
          </a:p>
          <a:p>
            <a:r>
              <a:rPr lang="en-GB" dirty="0" smtClean="0"/>
              <a:t>Two address bits = 2</a:t>
            </a:r>
            <a:r>
              <a:rPr lang="en-GB" b="1" baseline="30000" dirty="0" smtClean="0"/>
              <a:t>2</a:t>
            </a:r>
            <a:r>
              <a:rPr lang="en-GB" dirty="0" smtClean="0"/>
              <a:t> = 4 addresses = 4 addressable units of memory</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3381892133"/>
              </p:ext>
            </p:extLst>
          </p:nvPr>
        </p:nvGraphicFramePr>
        <p:xfrm>
          <a:off x="2646490" y="2455133"/>
          <a:ext cx="3729595" cy="3964305"/>
        </p:xfrm>
        <a:graphic>
          <a:graphicData uri="http://schemas.openxmlformats.org/drawingml/2006/table">
            <a:tbl>
              <a:tblPr>
                <a:tableStyleId>{5940675A-B579-460E-94D1-54222C63F5DA}</a:tableStyleId>
              </a:tblPr>
              <a:tblGrid>
                <a:gridCol w="1566053"/>
                <a:gridCol w="2163542"/>
              </a:tblGrid>
              <a:tr h="381000">
                <a:tc>
                  <a:txBody>
                    <a:bodyPr/>
                    <a:lstStyle/>
                    <a:p>
                      <a:pPr algn="ctr" fontAlgn="t"/>
                      <a:r>
                        <a:rPr lang="en-GB" sz="1800" u="none" strike="noStrike">
                          <a:effectLst/>
                        </a:rPr>
                        <a:t>Address bits</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a:effectLst/>
                        </a:rPr>
                        <a:t>Addressable Memory Units</a:t>
                      </a:r>
                      <a:endParaRPr lang="en-GB" sz="1800" b="0" i="0" u="none" strike="noStrike">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a:effectLst/>
                        </a:rPr>
                        <a:t>16</a:t>
                      </a:r>
                      <a:endParaRPr lang="en-GB" sz="1800" b="0" i="0" u="none" strike="noStrike">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 </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a:effectLst/>
                        </a:rPr>
                        <a:t> </a:t>
                      </a:r>
                      <a:endParaRPr lang="en-GB" sz="1800" b="0" i="0" u="none" strike="noStrike">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10</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dirty="0" smtClean="0">
                          <a:effectLst/>
                        </a:rPr>
                        <a:t>1K</a:t>
                      </a:r>
                      <a:endParaRPr lang="en-GB" sz="18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11</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dirty="0" smtClean="0">
                          <a:effectLst/>
                        </a:rPr>
                        <a:t>2K</a:t>
                      </a:r>
                      <a:endParaRPr lang="en-GB" sz="18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12</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dirty="0" smtClean="0">
                          <a:effectLst/>
                        </a:rPr>
                        <a:t>4K</a:t>
                      </a:r>
                      <a:endParaRPr lang="en-GB" sz="18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 </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dirty="0">
                          <a:effectLst/>
                        </a:rPr>
                        <a:t> </a:t>
                      </a:r>
                      <a:endParaRPr lang="en-GB" sz="18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16</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dirty="0" smtClean="0">
                          <a:effectLst/>
                        </a:rPr>
                        <a:t>64K</a:t>
                      </a:r>
                      <a:endParaRPr lang="en-GB" sz="18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32</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dirty="0" smtClean="0">
                          <a:effectLst/>
                        </a:rPr>
                        <a:t>4096G</a:t>
                      </a:r>
                      <a:endParaRPr lang="en-GB" sz="18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33</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dirty="0" smtClean="0">
                          <a:effectLst/>
                        </a:rPr>
                        <a:t>8192G</a:t>
                      </a:r>
                      <a:endParaRPr lang="en-GB" sz="18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34</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dirty="0" smtClean="0">
                          <a:effectLst/>
                        </a:rPr>
                        <a:t>16T</a:t>
                      </a:r>
                      <a:endParaRPr lang="en-GB" sz="1800" b="0" i="0" u="none" strike="noStrike" dirty="0">
                        <a:solidFill>
                          <a:srgbClr val="000000"/>
                        </a:solidFill>
                        <a:effectLst/>
                        <a:latin typeface="Calibri" panose="020F0502020204030204" pitchFamily="34" charset="0"/>
                      </a:endParaRPr>
                    </a:p>
                  </a:txBody>
                  <a:tcPr marL="9525" marR="9525" marT="9525" marB="0"/>
                </a:tc>
              </a:tr>
              <a:tr h="190500">
                <a:tc>
                  <a:txBody>
                    <a:bodyPr/>
                    <a:lstStyle/>
                    <a:p>
                      <a:pPr algn="ctr" fontAlgn="t"/>
                      <a:r>
                        <a:rPr lang="en-GB" sz="1800" u="none" strike="noStrike">
                          <a:effectLst/>
                        </a:rPr>
                        <a:t>35</a:t>
                      </a:r>
                      <a:endParaRPr lang="en-GB" sz="1800" b="0" i="0" u="none" strike="noStrike">
                        <a:solidFill>
                          <a:srgbClr val="000000"/>
                        </a:solidFill>
                        <a:effectLst/>
                        <a:latin typeface="Calibri" panose="020F0502020204030204" pitchFamily="34" charset="0"/>
                      </a:endParaRPr>
                    </a:p>
                  </a:txBody>
                  <a:tcPr marL="9525" marR="9525" marT="9525" marB="0"/>
                </a:tc>
                <a:tc>
                  <a:txBody>
                    <a:bodyPr/>
                    <a:lstStyle/>
                    <a:p>
                      <a:pPr algn="ctr" fontAlgn="t"/>
                      <a:r>
                        <a:rPr lang="en-GB" sz="1800" u="none" strike="noStrike" dirty="0" smtClean="0">
                          <a:effectLst/>
                        </a:rPr>
                        <a:t>32T</a:t>
                      </a:r>
                      <a:endParaRPr lang="en-GB" sz="1800" b="0" i="0" u="none" strike="noStrike" dirty="0">
                        <a:solidFill>
                          <a:srgbClr val="000000"/>
                        </a:solidFill>
                        <a:effectLst/>
                        <a:latin typeface="Calibri" panose="020F0502020204030204" pitchFamily="34" charset="0"/>
                      </a:endParaRPr>
                    </a:p>
                  </a:txBody>
                  <a:tcPr marL="9525" marR="9525" marT="9525" marB="0"/>
                </a:tc>
              </a:tr>
            </a:tbl>
          </a:graphicData>
        </a:graphic>
      </p:graphicFrame>
    </p:spTree>
    <p:extLst>
      <p:ext uri="{BB962C8B-B14F-4D97-AF65-F5344CB8AC3E}">
        <p14:creationId xmlns:p14="http://schemas.microsoft.com/office/powerpoint/2010/main" val="5218617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
        <p:nvSpPr>
          <p:cNvPr id="20483" name="Rectangle 2"/>
          <p:cNvSpPr>
            <a:spLocks noGrp="1" noChangeArrowheads="1"/>
          </p:cNvSpPr>
          <p:nvPr>
            <p:ph type="title"/>
          </p:nvPr>
        </p:nvSpPr>
        <p:spPr/>
        <p:txBody>
          <a:bodyPr/>
          <a:lstStyle/>
          <a:p>
            <a:r>
              <a:rPr lang="en-GB" altLang="en-US" smtClean="0"/>
              <a:t>Questions</a:t>
            </a:r>
          </a:p>
        </p:txBody>
      </p:sp>
      <p:sp>
        <p:nvSpPr>
          <p:cNvPr id="20484" name="Rectangle 3"/>
          <p:cNvSpPr>
            <a:spLocks noGrp="1" noChangeArrowheads="1"/>
          </p:cNvSpPr>
          <p:nvPr>
            <p:ph type="body" idx="1"/>
          </p:nvPr>
        </p:nvSpPr>
        <p:spPr/>
        <p:txBody>
          <a:bodyPr/>
          <a:lstStyle/>
          <a:p>
            <a:r>
              <a:rPr lang="en-GB" altLang="en-US" sz="1800" dirty="0" smtClean="0"/>
              <a:t>If a RAM chip has 15 address lines, how many addressable units does it have ?</a:t>
            </a:r>
          </a:p>
        </p:txBody>
      </p:sp>
      <p:sp>
        <p:nvSpPr>
          <p:cNvPr id="287748" name="Text Box 4"/>
          <p:cNvSpPr txBox="1">
            <a:spLocks noChangeArrowheads="1"/>
          </p:cNvSpPr>
          <p:nvPr/>
        </p:nvSpPr>
        <p:spPr bwMode="auto">
          <a:xfrm>
            <a:off x="2103374" y="2628900"/>
            <a:ext cx="452437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spcBef>
                <a:spcPct val="50000"/>
              </a:spcBef>
            </a:pPr>
            <a:r>
              <a:rPr lang="en-GB" altLang="en-US" sz="2000" dirty="0" smtClean="0">
                <a:solidFill>
                  <a:srgbClr val="FF0000"/>
                </a:solidFill>
              </a:rPr>
              <a:t>2</a:t>
            </a:r>
            <a:r>
              <a:rPr lang="en-GB" altLang="en-US" sz="2000" b="1" baseline="30000" dirty="0" smtClean="0">
                <a:solidFill>
                  <a:srgbClr val="FF0000"/>
                </a:solidFill>
              </a:rPr>
              <a:t>15</a:t>
            </a:r>
            <a:r>
              <a:rPr lang="en-GB" altLang="en-US" sz="2000" dirty="0" smtClean="0">
                <a:solidFill>
                  <a:srgbClr val="FF0000"/>
                </a:solidFill>
              </a:rPr>
              <a:t> = 32768 = 32K </a:t>
            </a:r>
            <a:endParaRPr lang="en-GB" altLang="en-US" sz="2000" dirty="0">
              <a:solidFill>
                <a:srgbClr val="FF0000"/>
              </a:solidFill>
            </a:endParaRPr>
          </a:p>
        </p:txBody>
      </p:sp>
    </p:spTree>
    <p:extLst>
      <p:ext uri="{BB962C8B-B14F-4D97-AF65-F5344CB8AC3E}">
        <p14:creationId xmlns:p14="http://schemas.microsoft.com/office/powerpoint/2010/main" val="1445587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87748"/>
                                        </p:tgtEl>
                                        <p:attrNameLst>
                                          <p:attrName>style.visibility</p:attrName>
                                        </p:attrNameLst>
                                      </p:cBhvr>
                                      <p:to>
                                        <p:strVal val="visible"/>
                                      </p:to>
                                    </p:set>
                                    <p:anim calcmode="lin" valueType="num">
                                      <p:cBhvr additive="base">
                                        <p:cTn id="7" dur="500" fill="hold"/>
                                        <p:tgtEl>
                                          <p:spTgt spid="287748"/>
                                        </p:tgtEl>
                                        <p:attrNameLst>
                                          <p:attrName>ppt_x</p:attrName>
                                        </p:attrNameLst>
                                      </p:cBhvr>
                                      <p:tavLst>
                                        <p:tav tm="0">
                                          <p:val>
                                            <p:strVal val="0-#ppt_w/2"/>
                                          </p:val>
                                        </p:tav>
                                        <p:tav tm="100000">
                                          <p:val>
                                            <p:strVal val="#ppt_x"/>
                                          </p:val>
                                        </p:tav>
                                      </p:tavLst>
                                    </p:anim>
                                    <p:anim calcmode="lin" valueType="num">
                                      <p:cBhvr additive="base">
                                        <p:cTn id="8" dur="500" fill="hold"/>
                                        <p:tgtEl>
                                          <p:spTgt spid="28774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7748"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Chip Select</a:t>
            </a:r>
            <a:endParaRPr lang="en-GB" dirty="0"/>
          </a:p>
        </p:txBody>
      </p:sp>
      <p:sp>
        <p:nvSpPr>
          <p:cNvPr id="3" name="Content Placeholder 2"/>
          <p:cNvSpPr>
            <a:spLocks noGrp="1"/>
          </p:cNvSpPr>
          <p:nvPr>
            <p:ph idx="1"/>
          </p:nvPr>
        </p:nvSpPr>
        <p:spPr/>
        <p:txBody>
          <a:bodyPr/>
          <a:lstStyle/>
          <a:p>
            <a:r>
              <a:rPr lang="en-GB" dirty="0" smtClean="0"/>
              <a:t>ROM and RAM memory address are split into two parts:</a:t>
            </a:r>
          </a:p>
          <a:p>
            <a:pPr lvl="1"/>
            <a:r>
              <a:rPr lang="en-GB" dirty="0" smtClean="0"/>
              <a:t>Chip select bits: These bits select the memory chip or the memory module (i.e. all the memory chips associated with the module)</a:t>
            </a:r>
          </a:p>
          <a:p>
            <a:pPr lvl="1"/>
            <a:r>
              <a:rPr lang="en-GB" dirty="0" smtClean="0"/>
              <a:t>Word address bits: These bits select one memory word within the selected memory module.</a:t>
            </a:r>
          </a:p>
          <a:p>
            <a:r>
              <a:rPr lang="en-GB" dirty="0" smtClean="0"/>
              <a:t>The number of word address bits required depends on the memory chip size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268128520"/>
              </p:ext>
            </p:extLst>
          </p:nvPr>
        </p:nvGraphicFramePr>
        <p:xfrm>
          <a:off x="444840" y="4856205"/>
          <a:ext cx="8180176" cy="851535"/>
        </p:xfrm>
        <a:graphic>
          <a:graphicData uri="http://schemas.openxmlformats.org/drawingml/2006/table">
            <a:tbl>
              <a:tblPr>
                <a:tableStyleId>{5940675A-B579-460E-94D1-54222C63F5DA}</a:tableStyleId>
              </a:tblPr>
              <a:tblGrid>
                <a:gridCol w="511261"/>
                <a:gridCol w="511261"/>
                <a:gridCol w="511261"/>
                <a:gridCol w="511261"/>
                <a:gridCol w="511261"/>
                <a:gridCol w="511261"/>
                <a:gridCol w="511261"/>
                <a:gridCol w="511261"/>
                <a:gridCol w="511261"/>
                <a:gridCol w="511261"/>
                <a:gridCol w="511261"/>
                <a:gridCol w="511261"/>
                <a:gridCol w="511261"/>
                <a:gridCol w="511261"/>
                <a:gridCol w="511261"/>
                <a:gridCol w="511261"/>
              </a:tblGrid>
              <a:tr h="190500">
                <a:tc gridSpan="4">
                  <a:txBody>
                    <a:bodyPr/>
                    <a:lstStyle/>
                    <a:p>
                      <a:pPr algn="ctr" fontAlgn="b"/>
                      <a:r>
                        <a:rPr lang="en-GB" sz="1800" u="none" strike="noStrike" dirty="0">
                          <a:effectLst/>
                        </a:rPr>
                        <a:t>Chip Select</a:t>
                      </a:r>
                      <a:endParaRPr lang="en-GB" sz="18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tc gridSpan="12">
                  <a:txBody>
                    <a:bodyPr/>
                    <a:lstStyle/>
                    <a:p>
                      <a:pPr algn="ctr" fontAlgn="b"/>
                      <a:r>
                        <a:rPr lang="en-GB" sz="1800" u="none" strike="noStrike">
                          <a:effectLst/>
                        </a:rPr>
                        <a:t>Word Select</a:t>
                      </a:r>
                      <a:endParaRPr lang="en-GB" sz="1800" b="0" i="0" u="none" strike="noStrike">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90500">
                <a:tc>
                  <a:txBody>
                    <a:bodyPr/>
                    <a:lstStyle/>
                    <a:p>
                      <a:pPr algn="ctr" fontAlgn="b"/>
                      <a:r>
                        <a:rPr lang="en-GB" sz="1800" u="none" strike="noStrike" dirty="0">
                          <a:effectLst/>
                        </a:rPr>
                        <a:t>A15</a:t>
                      </a:r>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A14</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A13</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A12</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A11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A10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A9</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A8</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A7</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A6</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A5</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A4</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A3</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A2</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A0</a:t>
                      </a:r>
                      <a:endParaRPr lang="en-GB" sz="18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800" u="none" strike="noStrike">
                          <a:effectLst/>
                        </a:rPr>
                        <a:t>S</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S</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S</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S</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W</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dirty="0">
                          <a:effectLst/>
                        </a:rPr>
                        <a:t>W</a:t>
                      </a:r>
                      <a:endParaRPr lang="en-GB" sz="18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Tree>
    <p:extLst>
      <p:ext uri="{BB962C8B-B14F-4D97-AF65-F5344CB8AC3E}">
        <p14:creationId xmlns:p14="http://schemas.microsoft.com/office/powerpoint/2010/main" val="10072744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Word Address Bits</a:t>
            </a:r>
            <a:endParaRPr lang="en-GB" dirty="0"/>
          </a:p>
        </p:txBody>
      </p:sp>
      <p:sp>
        <p:nvSpPr>
          <p:cNvPr id="3" name="Content Placeholder 2"/>
          <p:cNvSpPr>
            <a:spLocks noGrp="1"/>
          </p:cNvSpPr>
          <p:nvPr>
            <p:ph idx="1"/>
          </p:nvPr>
        </p:nvSpPr>
        <p:spPr/>
        <p:txBody>
          <a:bodyPr/>
          <a:lstStyle/>
          <a:p>
            <a:r>
              <a:rPr lang="en-GB" dirty="0" smtClean="0"/>
              <a:t>Say we want to store 256 bytes</a:t>
            </a:r>
          </a:p>
          <a:p>
            <a:r>
              <a:rPr lang="en-GB" dirty="0" smtClean="0"/>
              <a:t>2</a:t>
            </a:r>
            <a:r>
              <a:rPr lang="en-GB" b="1" baseline="30000" dirty="0" smtClean="0"/>
              <a:t>8</a:t>
            </a:r>
            <a:r>
              <a:rPr lang="en-GB" dirty="0" smtClean="0"/>
              <a:t> = 256, hence we need 8 address bits to access each word</a:t>
            </a:r>
          </a:p>
          <a:p>
            <a:r>
              <a:rPr lang="en-GB" dirty="0" smtClean="0"/>
              <a:t>Smallest word address is 00000000 = 00</a:t>
            </a:r>
            <a:r>
              <a:rPr lang="en-GB" b="1" baseline="-25000" dirty="0" smtClean="0"/>
              <a:t>16</a:t>
            </a:r>
          </a:p>
          <a:p>
            <a:r>
              <a:rPr lang="en-GB" dirty="0" smtClean="0"/>
              <a:t>Largest word address is 11111111= FF</a:t>
            </a:r>
            <a:r>
              <a:rPr lang="en-GB" b="1" baseline="-25000" dirty="0" smtClean="0"/>
              <a:t>16</a:t>
            </a:r>
          </a:p>
          <a:p>
            <a:r>
              <a:rPr lang="en-GB" dirty="0" smtClean="0"/>
              <a:t>Say we want to store 16K bytes (16,384 bytes)</a:t>
            </a:r>
          </a:p>
          <a:p>
            <a:r>
              <a:rPr lang="en-GB" dirty="0" smtClean="0"/>
              <a:t>2</a:t>
            </a:r>
            <a:r>
              <a:rPr lang="en-GB" b="1" baseline="30000" dirty="0" smtClean="0"/>
              <a:t>14</a:t>
            </a:r>
            <a:r>
              <a:rPr lang="en-GB" dirty="0" smtClean="0"/>
              <a:t> = 16,384, hence we need 14 address bits to access each word</a:t>
            </a:r>
          </a:p>
          <a:p>
            <a:r>
              <a:rPr lang="en-GB" dirty="0" smtClean="0"/>
              <a:t>Smallest word address is xx000000 00000000 = 0000</a:t>
            </a:r>
            <a:r>
              <a:rPr lang="en-GB" b="1" baseline="-25000" dirty="0" smtClean="0"/>
              <a:t>16</a:t>
            </a:r>
          </a:p>
          <a:p>
            <a:r>
              <a:rPr lang="en-GB" dirty="0" smtClean="0"/>
              <a:t>Largest word address is xx111111 11111111= 3FFF</a:t>
            </a:r>
            <a:r>
              <a:rPr lang="en-GB" b="1" baseline="-25000" dirty="0" smtClean="0"/>
              <a:t>16</a:t>
            </a:r>
          </a:p>
          <a:p>
            <a:r>
              <a:rPr lang="en-GB" dirty="0" smtClean="0"/>
              <a:t>We assumed that xx are chip select bits that are currently set to 00 </a:t>
            </a:r>
            <a:r>
              <a:rPr lang="en-GB" dirty="0" smtClean="0">
                <a:sym typeface="Wingdings" panose="05000000000000000000" pitchFamily="2" charset="2"/>
              </a:rPr>
              <a:t> microprocessors always set all the address bits so the chip select bits will be set to something!!</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8860183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Chip Select Bits</a:t>
            </a:r>
            <a:endParaRPr lang="en-GB" dirty="0"/>
          </a:p>
        </p:txBody>
      </p:sp>
      <p:sp>
        <p:nvSpPr>
          <p:cNvPr id="3" name="Content Placeholder 2"/>
          <p:cNvSpPr>
            <a:spLocks noGrp="1"/>
          </p:cNvSpPr>
          <p:nvPr>
            <p:ph idx="1"/>
          </p:nvPr>
        </p:nvSpPr>
        <p:spPr/>
        <p:txBody>
          <a:bodyPr/>
          <a:lstStyle/>
          <a:p>
            <a:r>
              <a:rPr lang="en-GB" dirty="0" smtClean="0"/>
              <a:t>The use of chip select bits depends on the embedded system/computer design and architecture</a:t>
            </a:r>
          </a:p>
          <a:p>
            <a:r>
              <a:rPr lang="en-GB" dirty="0" smtClean="0"/>
              <a:t>Example, lets assume a 16-bit processor and we want to use 16K memory chips one of which is ROM, also assume no processor tricks to extend address range, giving maximum address space is 2</a:t>
            </a:r>
            <a:r>
              <a:rPr lang="en-GB" b="1" baseline="30000" dirty="0" smtClean="0"/>
              <a:t>16</a:t>
            </a:r>
            <a:r>
              <a:rPr lang="en-GB" dirty="0" smtClean="0"/>
              <a:t> = 64K (65536)</a:t>
            </a:r>
          </a:p>
          <a:p>
            <a:r>
              <a:rPr lang="en-GB" dirty="0" smtClean="0"/>
              <a:t>A 16K memory chip requires 14 address bits</a:t>
            </a:r>
          </a:p>
          <a:p>
            <a:r>
              <a:rPr lang="en-GB" dirty="0" smtClean="0"/>
              <a:t>16 – 14  = 2 chip select address bits</a:t>
            </a:r>
          </a:p>
          <a:p>
            <a:r>
              <a:rPr lang="en-GB" dirty="0" smtClean="0"/>
              <a:t>2</a:t>
            </a:r>
            <a:r>
              <a:rPr lang="en-GB" b="1" baseline="30000" dirty="0" smtClean="0"/>
              <a:t>2</a:t>
            </a:r>
            <a:r>
              <a:rPr lang="en-GB" dirty="0" smtClean="0"/>
              <a:t> = 4 selectable memory chips</a:t>
            </a:r>
          </a:p>
          <a:p>
            <a:r>
              <a:rPr lang="en-GB" dirty="0" smtClean="0"/>
              <a:t>Chip select values are 00, 01, 10, 11</a:t>
            </a:r>
          </a:p>
          <a:p>
            <a:r>
              <a:rPr lang="en-GB" dirty="0" smtClean="0"/>
              <a:t>See address mapping on next slide !!</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5211641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Address Mapping</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577782"/>
              </p:ext>
            </p:extLst>
          </p:nvPr>
        </p:nvGraphicFramePr>
        <p:xfrm>
          <a:off x="896137" y="844550"/>
          <a:ext cx="7604816" cy="4086225"/>
        </p:xfrm>
        <a:graphic>
          <a:graphicData uri="http://schemas.openxmlformats.org/drawingml/2006/table">
            <a:tbl>
              <a:tblPr>
                <a:tableStyleId>{5940675A-B579-460E-94D1-54222C63F5DA}</a:tableStyleId>
              </a:tblPr>
              <a:tblGrid>
                <a:gridCol w="475301"/>
                <a:gridCol w="475301"/>
                <a:gridCol w="475301"/>
                <a:gridCol w="475301"/>
                <a:gridCol w="475301"/>
                <a:gridCol w="475301"/>
                <a:gridCol w="475301"/>
                <a:gridCol w="475301"/>
                <a:gridCol w="475301"/>
                <a:gridCol w="475301"/>
                <a:gridCol w="475301"/>
                <a:gridCol w="475301"/>
                <a:gridCol w="475301"/>
                <a:gridCol w="475301"/>
                <a:gridCol w="475301"/>
                <a:gridCol w="475301"/>
              </a:tblGrid>
              <a:tr h="312899">
                <a:tc gridSpan="2">
                  <a:txBody>
                    <a:bodyPr/>
                    <a:lstStyle/>
                    <a:p>
                      <a:pPr algn="l" fontAlgn="b"/>
                      <a:r>
                        <a:rPr lang="en-GB" sz="2000" u="none" strike="noStrike" dirty="0" smtClean="0">
                          <a:effectLst/>
                        </a:rPr>
                        <a:t>CS</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hMerge="1">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tc gridSpan="14">
                  <a:txBody>
                    <a:bodyPr/>
                    <a:lstStyle/>
                    <a:p>
                      <a:pPr algn="ctr" fontAlgn="b"/>
                      <a:r>
                        <a:rPr lang="en-GB" sz="2000" u="none" strike="noStrike" dirty="0">
                          <a:effectLst/>
                        </a:rPr>
                        <a:t>Word Select</a:t>
                      </a:r>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l"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endParaRPr lang="en-GB"/>
                    </a:p>
                  </a:txBody>
                  <a:tcPr/>
                </a:tc>
                <a:tc hMerge="1">
                  <a:txBody>
                    <a:bodyPr/>
                    <a:lstStyle/>
                    <a:p>
                      <a:endParaRPr lang="en-GB"/>
                    </a:p>
                  </a:txBody>
                  <a:tcPr/>
                </a:tc>
              </a:tr>
              <a:tr h="312899">
                <a:tc>
                  <a:txBody>
                    <a:bodyPr/>
                    <a:lstStyle/>
                    <a:p>
                      <a:pPr algn="ctr" fontAlgn="b"/>
                      <a:r>
                        <a:rPr lang="en-GB" sz="2000" u="none" strike="noStrike" dirty="0">
                          <a:effectLst/>
                        </a:rPr>
                        <a:t>A15</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A14</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A13</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A12</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A11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A10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A9</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A8</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A7</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A6</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A5</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A4</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A3</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A2</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A0</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dirty="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dirty="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6" name="TextBox 5"/>
          <p:cNvSpPr txBox="1"/>
          <p:nvPr/>
        </p:nvSpPr>
        <p:spPr>
          <a:xfrm>
            <a:off x="1304544" y="5254752"/>
            <a:ext cx="6132576" cy="1200329"/>
          </a:xfrm>
          <a:prstGeom prst="rect">
            <a:avLst/>
          </a:prstGeom>
          <a:noFill/>
        </p:spPr>
        <p:txBody>
          <a:bodyPr wrap="square" rtlCol="0">
            <a:spAutoFit/>
          </a:bodyPr>
          <a:lstStyle/>
          <a:p>
            <a:r>
              <a:rPr lang="en-GB" dirty="0" smtClean="0"/>
              <a:t>Address Spaces are:	0000</a:t>
            </a:r>
            <a:r>
              <a:rPr lang="en-GB" baseline="-25000" dirty="0" smtClean="0"/>
              <a:t>16</a:t>
            </a:r>
            <a:r>
              <a:rPr lang="en-GB" dirty="0" smtClean="0"/>
              <a:t> to 3FFF</a:t>
            </a:r>
            <a:r>
              <a:rPr lang="en-GB" baseline="-25000" dirty="0" smtClean="0"/>
              <a:t>16</a:t>
            </a:r>
            <a:r>
              <a:rPr lang="en-GB" dirty="0" smtClean="0"/>
              <a:t> 16K ROM</a:t>
            </a:r>
            <a:endParaRPr lang="en-GB" baseline="-25000" dirty="0" smtClean="0"/>
          </a:p>
          <a:p>
            <a:r>
              <a:rPr lang="en-GB" baseline="-25000" dirty="0"/>
              <a:t>	</a:t>
            </a:r>
            <a:r>
              <a:rPr lang="en-GB" baseline="-25000" dirty="0" smtClean="0"/>
              <a:t>		</a:t>
            </a:r>
            <a:r>
              <a:rPr lang="en-GB" dirty="0" smtClean="0">
                <a:solidFill>
                  <a:srgbClr val="FF0000"/>
                </a:solidFill>
              </a:rPr>
              <a:t>4000</a:t>
            </a:r>
            <a:r>
              <a:rPr lang="en-GB" baseline="-25000" dirty="0" smtClean="0">
                <a:solidFill>
                  <a:srgbClr val="FF0000"/>
                </a:solidFill>
              </a:rPr>
              <a:t>16</a:t>
            </a:r>
            <a:r>
              <a:rPr lang="en-GB" dirty="0" smtClean="0">
                <a:solidFill>
                  <a:srgbClr val="FF0000"/>
                </a:solidFill>
              </a:rPr>
              <a:t> to 7FFF</a:t>
            </a:r>
            <a:r>
              <a:rPr lang="en-GB" baseline="-25000" dirty="0" smtClean="0">
                <a:solidFill>
                  <a:srgbClr val="FF0000"/>
                </a:solidFill>
              </a:rPr>
              <a:t>16</a:t>
            </a:r>
            <a:r>
              <a:rPr lang="en-GB" dirty="0" smtClean="0"/>
              <a:t> 16K RAM0</a:t>
            </a:r>
            <a:endParaRPr lang="en-GB" baseline="-25000" dirty="0" smtClean="0">
              <a:solidFill>
                <a:srgbClr val="FF0000"/>
              </a:solidFill>
            </a:endParaRPr>
          </a:p>
          <a:p>
            <a:r>
              <a:rPr lang="en-GB" baseline="-25000" dirty="0" smtClean="0"/>
              <a:t>			</a:t>
            </a:r>
            <a:r>
              <a:rPr lang="en-GB" dirty="0" smtClean="0"/>
              <a:t>8000</a:t>
            </a:r>
            <a:r>
              <a:rPr lang="en-GB" baseline="-25000" dirty="0" smtClean="0"/>
              <a:t>16</a:t>
            </a:r>
            <a:r>
              <a:rPr lang="en-GB" dirty="0" smtClean="0"/>
              <a:t> to BFFF</a:t>
            </a:r>
            <a:r>
              <a:rPr lang="en-GB" baseline="-25000" dirty="0" smtClean="0"/>
              <a:t>16</a:t>
            </a:r>
            <a:r>
              <a:rPr lang="en-GB" dirty="0" smtClean="0"/>
              <a:t> 16K RAM1</a:t>
            </a:r>
            <a:endParaRPr lang="en-GB" baseline="-25000" dirty="0" smtClean="0"/>
          </a:p>
          <a:p>
            <a:r>
              <a:rPr lang="en-GB" baseline="-25000" dirty="0" smtClean="0"/>
              <a:t>			</a:t>
            </a:r>
            <a:r>
              <a:rPr lang="en-GB" dirty="0" smtClean="0"/>
              <a:t>C000</a:t>
            </a:r>
            <a:r>
              <a:rPr lang="en-GB" baseline="-25000" dirty="0" smtClean="0"/>
              <a:t>16</a:t>
            </a:r>
            <a:r>
              <a:rPr lang="en-GB" dirty="0" smtClean="0"/>
              <a:t> to FFFF</a:t>
            </a:r>
            <a:r>
              <a:rPr lang="en-GB" baseline="-25000" dirty="0" smtClean="0"/>
              <a:t>16</a:t>
            </a:r>
            <a:r>
              <a:rPr lang="en-GB" dirty="0" smtClean="0"/>
              <a:t> 16K RAM2</a:t>
            </a:r>
            <a:endParaRPr lang="en-GB" baseline="-25000" dirty="0" smtClean="0"/>
          </a:p>
        </p:txBody>
      </p:sp>
      <p:sp>
        <p:nvSpPr>
          <p:cNvPr id="10" name="Left Brace 9"/>
          <p:cNvSpPr/>
          <p:nvPr/>
        </p:nvSpPr>
        <p:spPr bwMode="auto">
          <a:xfrm rot="16200000">
            <a:off x="1699055" y="2087882"/>
            <a:ext cx="247135" cy="1923538"/>
          </a:xfrm>
          <a:prstGeom prst="leftBrace">
            <a:avLst/>
          </a:prstGeom>
          <a:noFill/>
          <a:ln w="2222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1666169" y="3070797"/>
            <a:ext cx="312906" cy="369332"/>
          </a:xfrm>
          <a:prstGeom prst="rect">
            <a:avLst/>
          </a:prstGeom>
          <a:noFill/>
        </p:spPr>
        <p:txBody>
          <a:bodyPr wrap="none" rtlCol="0">
            <a:spAutoFit/>
          </a:bodyPr>
          <a:lstStyle/>
          <a:p>
            <a:r>
              <a:rPr lang="en-GB" b="1" dirty="0" smtClean="0">
                <a:solidFill>
                  <a:srgbClr val="FF0000"/>
                </a:solidFill>
              </a:rPr>
              <a:t>7</a:t>
            </a:r>
            <a:endParaRPr lang="en-GB" b="1" dirty="0">
              <a:solidFill>
                <a:srgbClr val="FF0000"/>
              </a:solidFill>
            </a:endParaRPr>
          </a:p>
        </p:txBody>
      </p:sp>
      <p:sp>
        <p:nvSpPr>
          <p:cNvPr id="12" name="Left Brace 11"/>
          <p:cNvSpPr/>
          <p:nvPr/>
        </p:nvSpPr>
        <p:spPr bwMode="auto">
          <a:xfrm rot="16200000">
            <a:off x="3639059" y="2083760"/>
            <a:ext cx="247135" cy="1923538"/>
          </a:xfrm>
          <a:prstGeom prst="leftBrace">
            <a:avLst/>
          </a:prstGeom>
          <a:noFill/>
          <a:ln w="2222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TextBox 12"/>
          <p:cNvSpPr txBox="1"/>
          <p:nvPr/>
        </p:nvSpPr>
        <p:spPr>
          <a:xfrm>
            <a:off x="3606173" y="3066675"/>
            <a:ext cx="325730" cy="369332"/>
          </a:xfrm>
          <a:prstGeom prst="rect">
            <a:avLst/>
          </a:prstGeom>
          <a:noFill/>
        </p:spPr>
        <p:txBody>
          <a:bodyPr wrap="none" rtlCol="0">
            <a:spAutoFit/>
          </a:bodyPr>
          <a:lstStyle/>
          <a:p>
            <a:r>
              <a:rPr lang="en-GB" b="1" dirty="0">
                <a:solidFill>
                  <a:srgbClr val="FF0000"/>
                </a:solidFill>
              </a:rPr>
              <a:t>F</a:t>
            </a:r>
          </a:p>
        </p:txBody>
      </p:sp>
      <p:sp>
        <p:nvSpPr>
          <p:cNvPr id="14" name="Left Brace 13"/>
          <p:cNvSpPr/>
          <p:nvPr/>
        </p:nvSpPr>
        <p:spPr bwMode="auto">
          <a:xfrm rot="16200000">
            <a:off x="5562598" y="2083761"/>
            <a:ext cx="247135" cy="1923538"/>
          </a:xfrm>
          <a:prstGeom prst="leftBrace">
            <a:avLst/>
          </a:prstGeom>
          <a:noFill/>
          <a:ln w="2222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5" name="TextBox 14"/>
          <p:cNvSpPr txBox="1"/>
          <p:nvPr/>
        </p:nvSpPr>
        <p:spPr>
          <a:xfrm>
            <a:off x="5529712" y="3066676"/>
            <a:ext cx="325730" cy="369332"/>
          </a:xfrm>
          <a:prstGeom prst="rect">
            <a:avLst/>
          </a:prstGeom>
          <a:noFill/>
        </p:spPr>
        <p:txBody>
          <a:bodyPr wrap="none" rtlCol="0">
            <a:spAutoFit/>
          </a:bodyPr>
          <a:lstStyle/>
          <a:p>
            <a:r>
              <a:rPr lang="en-GB" b="1" dirty="0" smtClean="0">
                <a:solidFill>
                  <a:srgbClr val="FF0000"/>
                </a:solidFill>
              </a:rPr>
              <a:t>F</a:t>
            </a:r>
            <a:endParaRPr lang="en-GB" b="1" dirty="0">
              <a:solidFill>
                <a:srgbClr val="FF0000"/>
              </a:solidFill>
            </a:endParaRPr>
          </a:p>
        </p:txBody>
      </p:sp>
      <p:sp>
        <p:nvSpPr>
          <p:cNvPr id="16" name="Left Brace 15"/>
          <p:cNvSpPr/>
          <p:nvPr/>
        </p:nvSpPr>
        <p:spPr bwMode="auto">
          <a:xfrm rot="16200000">
            <a:off x="7420234" y="2083760"/>
            <a:ext cx="247135" cy="1923538"/>
          </a:xfrm>
          <a:prstGeom prst="leftBrace">
            <a:avLst/>
          </a:prstGeom>
          <a:noFill/>
          <a:ln w="2222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7" name="TextBox 16"/>
          <p:cNvSpPr txBox="1"/>
          <p:nvPr/>
        </p:nvSpPr>
        <p:spPr>
          <a:xfrm>
            <a:off x="7387348" y="3066675"/>
            <a:ext cx="325730" cy="369332"/>
          </a:xfrm>
          <a:prstGeom prst="rect">
            <a:avLst/>
          </a:prstGeom>
          <a:noFill/>
        </p:spPr>
        <p:txBody>
          <a:bodyPr wrap="none" rtlCol="0">
            <a:spAutoFit/>
          </a:bodyPr>
          <a:lstStyle/>
          <a:p>
            <a:r>
              <a:rPr lang="en-GB" b="1" dirty="0" smtClean="0">
                <a:solidFill>
                  <a:srgbClr val="FF0000"/>
                </a:solidFill>
              </a:rPr>
              <a:t>F</a:t>
            </a:r>
            <a:endParaRPr lang="en-GB" b="1" dirty="0">
              <a:solidFill>
                <a:srgbClr val="FF0000"/>
              </a:solidFill>
            </a:endParaRPr>
          </a:p>
        </p:txBody>
      </p:sp>
      <p:sp>
        <p:nvSpPr>
          <p:cNvPr id="18" name="Left Brace 17"/>
          <p:cNvSpPr/>
          <p:nvPr/>
        </p:nvSpPr>
        <p:spPr bwMode="auto">
          <a:xfrm rot="5400000">
            <a:off x="1699055" y="1446595"/>
            <a:ext cx="247135" cy="1923538"/>
          </a:xfrm>
          <a:prstGeom prst="leftBrace">
            <a:avLst/>
          </a:prstGeom>
          <a:noFill/>
          <a:ln w="2222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0" name="TextBox 19"/>
          <p:cNvSpPr txBox="1"/>
          <p:nvPr/>
        </p:nvSpPr>
        <p:spPr>
          <a:xfrm>
            <a:off x="1686761" y="1962805"/>
            <a:ext cx="312906" cy="369332"/>
          </a:xfrm>
          <a:prstGeom prst="rect">
            <a:avLst/>
          </a:prstGeom>
          <a:noFill/>
        </p:spPr>
        <p:txBody>
          <a:bodyPr wrap="none" rtlCol="0">
            <a:spAutoFit/>
          </a:bodyPr>
          <a:lstStyle/>
          <a:p>
            <a:r>
              <a:rPr lang="en-GB" b="1" dirty="0" smtClean="0">
                <a:solidFill>
                  <a:srgbClr val="FF0000"/>
                </a:solidFill>
              </a:rPr>
              <a:t>4</a:t>
            </a:r>
            <a:endParaRPr lang="en-GB" b="1" dirty="0">
              <a:solidFill>
                <a:srgbClr val="FF0000"/>
              </a:solidFill>
            </a:endParaRPr>
          </a:p>
        </p:txBody>
      </p:sp>
      <p:sp>
        <p:nvSpPr>
          <p:cNvPr id="21" name="Left Brace 20"/>
          <p:cNvSpPr/>
          <p:nvPr/>
        </p:nvSpPr>
        <p:spPr bwMode="auto">
          <a:xfrm rot="5400000">
            <a:off x="3622594" y="1446595"/>
            <a:ext cx="247135" cy="1923538"/>
          </a:xfrm>
          <a:prstGeom prst="leftBrace">
            <a:avLst/>
          </a:prstGeom>
          <a:noFill/>
          <a:ln w="2222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2" name="TextBox 21"/>
          <p:cNvSpPr txBox="1"/>
          <p:nvPr/>
        </p:nvSpPr>
        <p:spPr>
          <a:xfrm>
            <a:off x="3610300" y="1962805"/>
            <a:ext cx="312906" cy="369332"/>
          </a:xfrm>
          <a:prstGeom prst="rect">
            <a:avLst/>
          </a:prstGeom>
          <a:noFill/>
        </p:spPr>
        <p:txBody>
          <a:bodyPr wrap="none" rtlCol="0">
            <a:spAutoFit/>
          </a:bodyPr>
          <a:lstStyle/>
          <a:p>
            <a:r>
              <a:rPr lang="en-GB" b="1" dirty="0">
                <a:solidFill>
                  <a:srgbClr val="FF0000"/>
                </a:solidFill>
              </a:rPr>
              <a:t>0</a:t>
            </a:r>
          </a:p>
        </p:txBody>
      </p:sp>
      <p:sp>
        <p:nvSpPr>
          <p:cNvPr id="23" name="Left Brace 22"/>
          <p:cNvSpPr/>
          <p:nvPr/>
        </p:nvSpPr>
        <p:spPr bwMode="auto">
          <a:xfrm rot="5400000">
            <a:off x="5496696" y="1446594"/>
            <a:ext cx="247135" cy="1923538"/>
          </a:xfrm>
          <a:prstGeom prst="leftBrace">
            <a:avLst/>
          </a:prstGeom>
          <a:noFill/>
          <a:ln w="2222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4" name="TextBox 23"/>
          <p:cNvSpPr txBox="1"/>
          <p:nvPr/>
        </p:nvSpPr>
        <p:spPr>
          <a:xfrm>
            <a:off x="5484402" y="1962804"/>
            <a:ext cx="312906" cy="369332"/>
          </a:xfrm>
          <a:prstGeom prst="rect">
            <a:avLst/>
          </a:prstGeom>
          <a:noFill/>
        </p:spPr>
        <p:txBody>
          <a:bodyPr wrap="none" rtlCol="0">
            <a:spAutoFit/>
          </a:bodyPr>
          <a:lstStyle/>
          <a:p>
            <a:r>
              <a:rPr lang="en-GB" b="1" dirty="0">
                <a:solidFill>
                  <a:srgbClr val="FF0000"/>
                </a:solidFill>
              </a:rPr>
              <a:t>0</a:t>
            </a:r>
          </a:p>
        </p:txBody>
      </p:sp>
      <p:sp>
        <p:nvSpPr>
          <p:cNvPr id="25" name="Left Brace 24"/>
          <p:cNvSpPr/>
          <p:nvPr/>
        </p:nvSpPr>
        <p:spPr bwMode="auto">
          <a:xfrm rot="5400000">
            <a:off x="7411980" y="1439291"/>
            <a:ext cx="247135" cy="1923538"/>
          </a:xfrm>
          <a:prstGeom prst="leftBrace">
            <a:avLst/>
          </a:prstGeom>
          <a:noFill/>
          <a:ln w="2222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6" name="TextBox 25"/>
          <p:cNvSpPr txBox="1"/>
          <p:nvPr/>
        </p:nvSpPr>
        <p:spPr>
          <a:xfrm>
            <a:off x="7399686" y="1955501"/>
            <a:ext cx="312906" cy="369332"/>
          </a:xfrm>
          <a:prstGeom prst="rect">
            <a:avLst/>
          </a:prstGeom>
          <a:noFill/>
        </p:spPr>
        <p:txBody>
          <a:bodyPr wrap="none" rtlCol="0">
            <a:spAutoFit/>
          </a:bodyPr>
          <a:lstStyle/>
          <a:p>
            <a:r>
              <a:rPr lang="en-GB" b="1" dirty="0">
                <a:solidFill>
                  <a:srgbClr val="FF0000"/>
                </a:solidFill>
              </a:rPr>
              <a:t>0</a:t>
            </a:r>
          </a:p>
        </p:txBody>
      </p:sp>
      <p:sp>
        <p:nvSpPr>
          <p:cNvPr id="27" name="Arc 26"/>
          <p:cNvSpPr/>
          <p:nvPr/>
        </p:nvSpPr>
        <p:spPr bwMode="auto">
          <a:xfrm>
            <a:off x="4446607" y="3169097"/>
            <a:ext cx="2817670" cy="2542114"/>
          </a:xfrm>
          <a:prstGeom prst="arc">
            <a:avLst>
              <a:gd name="adj1" fmla="val 16223072"/>
              <a:gd name="adj2" fmla="val 5373043"/>
            </a:avLst>
          </a:prstGeom>
          <a:noFill/>
          <a:ln w="31750" cap="flat" cmpd="sng" algn="ctr">
            <a:solidFill>
              <a:schemeClr val="tx1"/>
            </a:solidFill>
            <a:prstDash val="solid"/>
            <a:round/>
            <a:headEnd type="stealth" w="lg" len="lg"/>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8" name="TextBox 27"/>
          <p:cNvSpPr txBox="1"/>
          <p:nvPr/>
        </p:nvSpPr>
        <p:spPr>
          <a:xfrm>
            <a:off x="141664" y="1579725"/>
            <a:ext cx="723275" cy="369332"/>
          </a:xfrm>
          <a:prstGeom prst="rect">
            <a:avLst/>
          </a:prstGeom>
          <a:noFill/>
        </p:spPr>
        <p:txBody>
          <a:bodyPr wrap="none" rtlCol="0">
            <a:spAutoFit/>
          </a:bodyPr>
          <a:lstStyle/>
          <a:p>
            <a:r>
              <a:rPr lang="en-GB" dirty="0" smtClean="0"/>
              <a:t>ROM</a:t>
            </a:r>
            <a:endParaRPr lang="en-GB" dirty="0"/>
          </a:p>
        </p:txBody>
      </p:sp>
      <p:sp>
        <p:nvSpPr>
          <p:cNvPr id="29" name="TextBox 28"/>
          <p:cNvSpPr txBox="1"/>
          <p:nvPr/>
        </p:nvSpPr>
        <p:spPr>
          <a:xfrm>
            <a:off x="39072" y="2541920"/>
            <a:ext cx="825867" cy="369332"/>
          </a:xfrm>
          <a:prstGeom prst="rect">
            <a:avLst/>
          </a:prstGeom>
          <a:noFill/>
        </p:spPr>
        <p:txBody>
          <a:bodyPr wrap="none" rtlCol="0">
            <a:spAutoFit/>
          </a:bodyPr>
          <a:lstStyle/>
          <a:p>
            <a:r>
              <a:rPr lang="en-GB" dirty="0" smtClean="0"/>
              <a:t>RAM0</a:t>
            </a:r>
            <a:endParaRPr lang="en-GB" dirty="0"/>
          </a:p>
        </p:txBody>
      </p:sp>
      <p:sp>
        <p:nvSpPr>
          <p:cNvPr id="30" name="TextBox 29"/>
          <p:cNvSpPr txBox="1"/>
          <p:nvPr/>
        </p:nvSpPr>
        <p:spPr>
          <a:xfrm>
            <a:off x="39072" y="3446444"/>
            <a:ext cx="825867" cy="369332"/>
          </a:xfrm>
          <a:prstGeom prst="rect">
            <a:avLst/>
          </a:prstGeom>
          <a:noFill/>
        </p:spPr>
        <p:txBody>
          <a:bodyPr wrap="none" rtlCol="0">
            <a:spAutoFit/>
          </a:bodyPr>
          <a:lstStyle/>
          <a:p>
            <a:r>
              <a:rPr lang="en-GB" dirty="0" smtClean="0"/>
              <a:t>RAM1</a:t>
            </a:r>
            <a:endParaRPr lang="en-GB" dirty="0"/>
          </a:p>
        </p:txBody>
      </p:sp>
      <p:sp>
        <p:nvSpPr>
          <p:cNvPr id="31" name="TextBox 30"/>
          <p:cNvSpPr txBox="1"/>
          <p:nvPr/>
        </p:nvSpPr>
        <p:spPr>
          <a:xfrm>
            <a:off x="39072" y="4377615"/>
            <a:ext cx="825867" cy="369332"/>
          </a:xfrm>
          <a:prstGeom prst="rect">
            <a:avLst/>
          </a:prstGeom>
          <a:noFill/>
        </p:spPr>
        <p:txBody>
          <a:bodyPr wrap="none" rtlCol="0">
            <a:spAutoFit/>
          </a:bodyPr>
          <a:lstStyle/>
          <a:p>
            <a:r>
              <a:rPr lang="en-GB" dirty="0" smtClean="0"/>
              <a:t>RAM2</a:t>
            </a:r>
            <a:endParaRPr lang="en-GB" dirty="0"/>
          </a:p>
        </p:txBody>
      </p:sp>
    </p:spTree>
    <p:extLst>
      <p:ext uri="{BB962C8B-B14F-4D97-AF65-F5344CB8AC3E}">
        <p14:creationId xmlns:p14="http://schemas.microsoft.com/office/powerpoint/2010/main" val="5786754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Note: We don’t have to use all the address space</a:t>
            </a:r>
          </a:p>
          <a:p>
            <a:r>
              <a:rPr lang="en-GB" dirty="0" smtClean="0"/>
              <a:t>There is no reason the available memory addresses need to be continuous or even to start at zero</a:t>
            </a:r>
          </a:p>
          <a:p>
            <a:r>
              <a:rPr lang="en-GB" dirty="0" smtClean="0"/>
              <a:t>For example, the system may include one 1024</a:t>
            </a:r>
            <a:r>
              <a:rPr lang="en-GB" baseline="-25000" dirty="0" smtClean="0"/>
              <a:t>10</a:t>
            </a:r>
            <a:r>
              <a:rPr lang="en-GB" dirty="0" smtClean="0"/>
              <a:t> x 8 bit ROM chip and a RAM module made of two 256</a:t>
            </a:r>
            <a:r>
              <a:rPr lang="en-GB" baseline="-25000" dirty="0" smtClean="0"/>
              <a:t>10</a:t>
            </a:r>
            <a:r>
              <a:rPr lang="en-GB" dirty="0" smtClean="0"/>
              <a:t> x 4 bit RAM chips (i.e. 256 bytes)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3467603117"/>
              </p:ext>
            </p:extLst>
          </p:nvPr>
        </p:nvGraphicFramePr>
        <p:xfrm>
          <a:off x="579480" y="3850331"/>
          <a:ext cx="7740730" cy="1858493"/>
        </p:xfrm>
        <a:graphic>
          <a:graphicData uri="http://schemas.openxmlformats.org/drawingml/2006/table">
            <a:tbl>
              <a:tblPr>
                <a:tableStyleId>{5940675A-B579-460E-94D1-54222C63F5DA}</a:tableStyleId>
              </a:tblPr>
              <a:tblGrid>
                <a:gridCol w="403163"/>
                <a:gridCol w="403163"/>
                <a:gridCol w="403163"/>
                <a:gridCol w="403163"/>
                <a:gridCol w="403163"/>
                <a:gridCol w="403163"/>
                <a:gridCol w="403163"/>
                <a:gridCol w="403163"/>
                <a:gridCol w="403163"/>
                <a:gridCol w="403163"/>
                <a:gridCol w="403163"/>
                <a:gridCol w="403163"/>
                <a:gridCol w="403163"/>
                <a:gridCol w="403163"/>
                <a:gridCol w="403163"/>
                <a:gridCol w="403163"/>
                <a:gridCol w="219209"/>
                <a:gridCol w="1070913"/>
              </a:tblGrid>
              <a:tr h="265499">
                <a:tc gridSpan="6">
                  <a:txBody>
                    <a:bodyPr/>
                    <a:lstStyle/>
                    <a:p>
                      <a:pPr algn="l" fontAlgn="b"/>
                      <a:r>
                        <a:rPr lang="en-GB" sz="1600" u="none" strike="noStrike" dirty="0">
                          <a:effectLst/>
                        </a:rPr>
                        <a:t>Chip Select</a:t>
                      </a:r>
                      <a:endParaRPr lang="en-GB" sz="1600" b="0" i="0" u="none" strike="noStrike" dirty="0">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10">
                  <a:txBody>
                    <a:bodyPr/>
                    <a:lstStyle/>
                    <a:p>
                      <a:pPr algn="l" fontAlgn="b"/>
                      <a:r>
                        <a:rPr lang="en-GB" sz="1600" u="none" strike="noStrike">
                          <a:effectLst/>
                        </a:rPr>
                        <a:t>Word Address</a:t>
                      </a:r>
                      <a:endParaRPr lang="en-GB" sz="1600" b="0" i="0" u="none" strike="noStrike">
                        <a:solidFill>
                          <a:srgbClr val="000000"/>
                        </a:solidFill>
                        <a:effectLst/>
                        <a:latin typeface="Calibri" panose="020F0502020204030204" pitchFamily="34" charset="0"/>
                      </a:endParaRPr>
                    </a:p>
                  </a:txBody>
                  <a:tcPr marL="9153" marR="9153" marT="9153"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r>
              <a:tr h="265499">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r>
                        <a:rPr lang="en-GB" sz="1600" u="none" strike="noStrike" dirty="0" smtClean="0">
                          <a:effectLst/>
                        </a:rPr>
                        <a:t>0400</a:t>
                      </a:r>
                      <a:r>
                        <a:rPr lang="en-GB" sz="1600" u="none" strike="noStrike" baseline="-25000" dirty="0" smtClean="0">
                          <a:effectLst/>
                        </a:rPr>
                        <a:t>16</a:t>
                      </a:r>
                      <a:endParaRPr lang="en-GB" sz="1600" b="0" i="0" u="none" strike="noStrike" baseline="-25000" dirty="0">
                        <a:solidFill>
                          <a:srgbClr val="000000"/>
                        </a:solidFill>
                        <a:effectLst/>
                        <a:latin typeface="Calibri" panose="020F0502020204030204" pitchFamily="34" charset="0"/>
                      </a:endParaRPr>
                    </a:p>
                  </a:txBody>
                  <a:tcPr marL="9153" marR="9153" marT="9153" marB="0" anchor="b"/>
                </a:tc>
              </a:tr>
              <a:tr h="265499">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r>
                        <a:rPr lang="en-GB" sz="1600" u="none" strike="noStrike" dirty="0">
                          <a:effectLst/>
                        </a:rPr>
                        <a:t>07FF</a:t>
                      </a:r>
                      <a:r>
                        <a:rPr lang="en-GB" sz="1600" u="none" strike="noStrike" baseline="-25000" dirty="0">
                          <a:effectLst/>
                        </a:rPr>
                        <a:t>16</a:t>
                      </a:r>
                      <a:endParaRPr lang="en-GB" sz="1600" b="0" i="0" u="none" strike="noStrike" baseline="-25000" dirty="0">
                        <a:solidFill>
                          <a:srgbClr val="000000"/>
                        </a:solidFill>
                        <a:effectLst/>
                        <a:latin typeface="Calibri" panose="020F0502020204030204" pitchFamily="34" charset="0"/>
                      </a:endParaRPr>
                    </a:p>
                  </a:txBody>
                  <a:tcPr marL="9153" marR="9153" marT="9153" marB="0" anchor="b"/>
                </a:tc>
              </a:tr>
              <a:tr h="265499">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r>
              <a:tr h="265499">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r>
              <a:tr h="265499">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dirty="0">
                          <a:effectLst/>
                        </a:rPr>
                        <a:t>1</a:t>
                      </a:r>
                      <a:endParaRPr lang="en-GB" sz="1600" b="0" i="0" u="none" strike="noStrike" dirty="0">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r>
                        <a:rPr lang="en-GB" sz="1600" u="none" strike="noStrike" dirty="0">
                          <a:effectLst/>
                        </a:rPr>
                        <a:t>1800</a:t>
                      </a:r>
                      <a:r>
                        <a:rPr lang="en-GB" sz="1600" u="none" strike="noStrike" baseline="-25000" dirty="0">
                          <a:effectLst/>
                        </a:rPr>
                        <a:t>16</a:t>
                      </a:r>
                      <a:endParaRPr lang="en-GB" sz="1600" b="0" i="0" u="none" strike="noStrike" baseline="-25000" dirty="0">
                        <a:solidFill>
                          <a:srgbClr val="000000"/>
                        </a:solidFill>
                        <a:effectLst/>
                        <a:latin typeface="Calibri" panose="020F0502020204030204" pitchFamily="34" charset="0"/>
                      </a:endParaRPr>
                    </a:p>
                  </a:txBody>
                  <a:tcPr marL="9153" marR="9153" marT="9153" marB="0" anchor="b"/>
                </a:tc>
              </a:tr>
              <a:tr h="265499">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dirty="0">
                          <a:effectLst/>
                        </a:rPr>
                        <a:t>0</a:t>
                      </a:r>
                      <a:endParaRPr lang="en-GB" sz="1600" b="0" i="0" u="none" strike="noStrike" dirty="0">
                        <a:solidFill>
                          <a:srgbClr val="000000"/>
                        </a:solidFill>
                        <a:effectLst/>
                        <a:latin typeface="Calibri" panose="020F0502020204030204" pitchFamily="34" charset="0"/>
                      </a:endParaRPr>
                    </a:p>
                  </a:txBody>
                  <a:tcPr marL="9153" marR="9153" marT="9153" marB="0" anchor="b">
                    <a:solidFill>
                      <a:schemeClr val="accent2">
                        <a:lumMod val="20000"/>
                        <a:lumOff val="80000"/>
                      </a:schemeClr>
                    </a:solidFill>
                  </a:tcPr>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153" marR="9153" marT="9153" marB="0" anchor="b"/>
                </a:tc>
                <a:tc>
                  <a:txBody>
                    <a:bodyPr/>
                    <a:lstStyle/>
                    <a:p>
                      <a:pPr algn="l" fontAlgn="b"/>
                      <a:r>
                        <a:rPr lang="en-GB" sz="1600" u="none" strike="noStrike" dirty="0">
                          <a:effectLst/>
                        </a:rPr>
                        <a:t>18FF</a:t>
                      </a:r>
                      <a:r>
                        <a:rPr lang="en-GB" sz="1600" u="none" strike="noStrike" baseline="-25000" dirty="0">
                          <a:effectLst/>
                        </a:rPr>
                        <a:t>16</a:t>
                      </a:r>
                      <a:endParaRPr lang="en-GB" sz="1600" b="0" i="0" u="none" strike="noStrike" baseline="-25000" dirty="0">
                        <a:solidFill>
                          <a:srgbClr val="000000"/>
                        </a:solidFill>
                        <a:effectLst/>
                        <a:latin typeface="Calibri" panose="020F0502020204030204" pitchFamily="34" charset="0"/>
                      </a:endParaRPr>
                    </a:p>
                  </a:txBody>
                  <a:tcPr marL="9153" marR="9153" marT="9153" marB="0" anchor="b"/>
                </a:tc>
              </a:tr>
            </a:tbl>
          </a:graphicData>
        </a:graphic>
      </p:graphicFrame>
      <p:sp>
        <p:nvSpPr>
          <p:cNvPr id="6" name="TextBox 5"/>
          <p:cNvSpPr txBox="1"/>
          <p:nvPr/>
        </p:nvSpPr>
        <p:spPr>
          <a:xfrm>
            <a:off x="8323729" y="4074022"/>
            <a:ext cx="723275" cy="646331"/>
          </a:xfrm>
          <a:prstGeom prst="rect">
            <a:avLst/>
          </a:prstGeom>
          <a:noFill/>
        </p:spPr>
        <p:txBody>
          <a:bodyPr wrap="none" rtlCol="0">
            <a:spAutoFit/>
          </a:bodyPr>
          <a:lstStyle/>
          <a:p>
            <a:r>
              <a:rPr lang="en-GB" dirty="0" smtClean="0"/>
              <a:t>16K</a:t>
            </a:r>
            <a:br>
              <a:rPr lang="en-GB" dirty="0" smtClean="0"/>
            </a:br>
            <a:r>
              <a:rPr lang="en-GB" dirty="0" smtClean="0"/>
              <a:t>ROM</a:t>
            </a:r>
            <a:endParaRPr lang="en-GB" dirty="0"/>
          </a:p>
        </p:txBody>
      </p:sp>
      <p:sp>
        <p:nvSpPr>
          <p:cNvPr id="7" name="TextBox 6"/>
          <p:cNvSpPr txBox="1"/>
          <p:nvPr/>
        </p:nvSpPr>
        <p:spPr>
          <a:xfrm>
            <a:off x="8323729" y="5127375"/>
            <a:ext cx="697627" cy="646331"/>
          </a:xfrm>
          <a:prstGeom prst="rect">
            <a:avLst/>
          </a:prstGeom>
          <a:noFill/>
        </p:spPr>
        <p:txBody>
          <a:bodyPr wrap="none" rtlCol="0">
            <a:spAutoFit/>
          </a:bodyPr>
          <a:lstStyle/>
          <a:p>
            <a:r>
              <a:rPr lang="en-GB" dirty="0" smtClean="0"/>
              <a:t>256</a:t>
            </a:r>
            <a:br>
              <a:rPr lang="en-GB" dirty="0" smtClean="0"/>
            </a:br>
            <a:r>
              <a:rPr lang="en-GB" dirty="0" smtClean="0"/>
              <a:t>RAM</a:t>
            </a:r>
            <a:endParaRPr lang="en-GB" dirty="0"/>
          </a:p>
        </p:txBody>
      </p:sp>
      <p:sp>
        <p:nvSpPr>
          <p:cNvPr id="8" name="TextBox 7"/>
          <p:cNvSpPr txBox="1"/>
          <p:nvPr/>
        </p:nvSpPr>
        <p:spPr>
          <a:xfrm>
            <a:off x="8280334" y="4731149"/>
            <a:ext cx="851515" cy="369332"/>
          </a:xfrm>
          <a:prstGeom prst="rect">
            <a:avLst/>
          </a:prstGeom>
          <a:noFill/>
        </p:spPr>
        <p:txBody>
          <a:bodyPr wrap="none" rtlCol="0">
            <a:spAutoFit/>
          </a:bodyPr>
          <a:lstStyle/>
          <a:p>
            <a:r>
              <a:rPr lang="en-GB" dirty="0" smtClean="0"/>
              <a:t>NONE</a:t>
            </a:r>
            <a:endParaRPr lang="en-GB" dirty="0"/>
          </a:p>
        </p:txBody>
      </p:sp>
    </p:spTree>
    <p:extLst>
      <p:ext uri="{BB962C8B-B14F-4D97-AF65-F5344CB8AC3E}">
        <p14:creationId xmlns:p14="http://schemas.microsoft.com/office/powerpoint/2010/main" val="14380482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A 16-bit processor</a:t>
            </a:r>
          </a:p>
          <a:p>
            <a:r>
              <a:rPr lang="en-GB" dirty="0" smtClean="0"/>
              <a:t>We want to use all the memory space available using 4KB memory, of which 32K is ROM and 32K is RAM</a:t>
            </a:r>
          </a:p>
          <a:p>
            <a:r>
              <a:rPr lang="en-GB" dirty="0" smtClean="0"/>
              <a:t>Choose the address spaces for this memory</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10924254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81831299"/>
              </p:ext>
            </p:extLst>
          </p:nvPr>
        </p:nvGraphicFramePr>
        <p:xfrm>
          <a:off x="640643" y="831103"/>
          <a:ext cx="7604816" cy="4086225"/>
        </p:xfrm>
        <a:graphic>
          <a:graphicData uri="http://schemas.openxmlformats.org/drawingml/2006/table">
            <a:tbl>
              <a:tblPr>
                <a:tableStyleId>{5940675A-B579-460E-94D1-54222C63F5DA}</a:tableStyleId>
              </a:tblPr>
              <a:tblGrid>
                <a:gridCol w="475301"/>
                <a:gridCol w="475301"/>
                <a:gridCol w="475301"/>
                <a:gridCol w="475301"/>
                <a:gridCol w="475301"/>
                <a:gridCol w="475301"/>
                <a:gridCol w="475301"/>
                <a:gridCol w="475301"/>
                <a:gridCol w="475301"/>
                <a:gridCol w="475301"/>
                <a:gridCol w="475301"/>
                <a:gridCol w="475301"/>
                <a:gridCol w="475301"/>
                <a:gridCol w="475301"/>
                <a:gridCol w="475301"/>
                <a:gridCol w="475301"/>
              </a:tblGrid>
              <a:tr h="312899">
                <a:tc gridSpan="4">
                  <a:txBody>
                    <a:bodyPr/>
                    <a:lstStyle/>
                    <a:p>
                      <a:pPr algn="ctr" fontAlgn="b"/>
                      <a:r>
                        <a:rPr lang="en-GB" sz="2000" b="0" i="0" u="none" strike="noStrike" dirty="0" smtClean="0">
                          <a:solidFill>
                            <a:srgbClr val="000000"/>
                          </a:solidFill>
                          <a:effectLst/>
                          <a:latin typeface="Calibri" panose="020F0502020204030204" pitchFamily="34" charset="0"/>
                        </a:rPr>
                        <a:t>CS</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accent2">
                        <a:lumMod val="20000"/>
                        <a:lumOff val="80000"/>
                      </a:schemeClr>
                    </a:solidFill>
                  </a:tcPr>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gridSpan="12">
                  <a:txBody>
                    <a:bodyPr/>
                    <a:lstStyle/>
                    <a:p>
                      <a:pPr marL="0" marR="0" indent="0" algn="ctr" defTabSz="914400" rtl="0" eaLnBrk="1" fontAlgn="b" latinLnBrk="0" hangingPunct="1">
                        <a:lnSpc>
                          <a:spcPct val="100000"/>
                        </a:lnSpc>
                        <a:spcBef>
                          <a:spcPts val="0"/>
                        </a:spcBef>
                        <a:spcAft>
                          <a:spcPts val="0"/>
                        </a:spcAft>
                        <a:buClrTx/>
                        <a:buSzTx/>
                        <a:buFontTx/>
                        <a:buNone/>
                        <a:tabLst/>
                        <a:defRPr/>
                      </a:pPr>
                      <a:r>
                        <a:rPr lang="en-GB" sz="2000" u="none" strike="noStrike" dirty="0" smtClean="0">
                          <a:effectLst/>
                        </a:rPr>
                        <a:t>Word Select</a:t>
                      </a:r>
                      <a:endParaRPr lang="en-GB" sz="2000" b="0" i="0" u="none" strike="noStrike" dirty="0" smtClean="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a:solidFill>
                          <a:srgbClr val="000000"/>
                        </a:solidFill>
                        <a:effectLst/>
                        <a:latin typeface="Calibri" panose="020F0502020204030204" pitchFamily="34" charset="0"/>
                      </a:endParaRPr>
                    </a:p>
                  </a:txBody>
                  <a:tcPr marL="9525" marR="9525" marT="9525" marB="0" anchor="b"/>
                </a:tc>
                <a:tc hMerge="1">
                  <a:txBody>
                    <a:bodyPr/>
                    <a:lstStyle/>
                    <a:p>
                      <a:pPr algn="ctr" fontAlgn="b"/>
                      <a:endParaRPr lang="en-GB" sz="2000" b="0" i="0" u="none" strike="noStrike" dirty="0">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A15</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A14</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A13</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A12</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A11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A10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A9</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A8</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A7</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A6</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A5</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A4</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A3</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A2</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dirty="0">
                          <a:effectLst/>
                        </a:rPr>
                        <a:t>A1</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dirty="0">
                          <a:effectLst/>
                        </a:rPr>
                        <a:t>A0</a:t>
                      </a:r>
                      <a:endParaRPr lang="en-GB" sz="2000" b="0" i="0" u="none" strike="noStrike" dirty="0">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smtClean="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b="0" i="0" u="none" strike="noStrike" dirty="0">
                          <a:solidFill>
                            <a:schemeClr val="tx1"/>
                          </a:solidFill>
                          <a:effectLst/>
                          <a:latin typeface="+mn-l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b="0" i="0" u="none" strike="noStrike" dirty="0">
                          <a:solidFill>
                            <a:schemeClr val="tx1"/>
                          </a:solidFill>
                          <a:effectLst/>
                          <a:latin typeface="+mn-l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smtClean="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b="0" i="0" u="none" strike="noStrike" dirty="0">
                          <a:solidFill>
                            <a:schemeClr val="tx1"/>
                          </a:solidFill>
                          <a:effectLst/>
                          <a:latin typeface="+mn-l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smtClean="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b="0" i="0" u="none" strike="noStrike" dirty="0">
                          <a:solidFill>
                            <a:schemeClr val="tx1"/>
                          </a:solidFill>
                          <a:effectLst/>
                          <a:latin typeface="+mn-l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smtClean="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b="0" i="0" u="none" strike="noStrike" dirty="0">
                          <a:solidFill>
                            <a:schemeClr val="tx1"/>
                          </a:solidFill>
                          <a:effectLst/>
                          <a:latin typeface="+mn-l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b="0" i="0" u="none" strike="noStrike" dirty="0">
                          <a:solidFill>
                            <a:schemeClr val="tx1"/>
                          </a:solidFill>
                          <a:effectLst/>
                          <a:latin typeface="+mn-l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 </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 </a:t>
                      </a:r>
                      <a:endParaRPr lang="en-GB" sz="2000" b="0" i="0" u="none" strike="noStrike">
                        <a:solidFill>
                          <a:srgbClr val="000000"/>
                        </a:solidFill>
                        <a:effectLst/>
                        <a:latin typeface="Calibri" panose="020F0502020204030204" pitchFamily="34" charset="0"/>
                      </a:endParaRPr>
                    </a:p>
                  </a:txBody>
                  <a:tcPr marL="9525" marR="9525" marT="9525" marB="0" anchor="b"/>
                </a:tc>
              </a:tr>
              <a:tr h="0">
                <a:tc>
                  <a:txBody>
                    <a:bodyPr/>
                    <a:lstStyle/>
                    <a:p>
                      <a:pPr algn="ctr" fontAlgn="b"/>
                      <a:r>
                        <a:rPr lang="en-GB" sz="2000" b="0" i="0" u="none" strike="noStrike" dirty="0">
                          <a:solidFill>
                            <a:schemeClr val="tx1"/>
                          </a:solidFill>
                          <a:effectLst/>
                          <a:latin typeface="+mn-l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0</a:t>
                      </a:r>
                      <a:endParaRPr lang="en-GB" sz="2000" b="0" i="0" u="none" strike="noStrike">
                        <a:solidFill>
                          <a:srgbClr val="000000"/>
                        </a:solidFill>
                        <a:effectLst/>
                        <a:latin typeface="Calibri" panose="020F0502020204030204" pitchFamily="34" charset="0"/>
                      </a:endParaRPr>
                    </a:p>
                  </a:txBody>
                  <a:tcPr marL="9525" marR="9525" marT="9525" marB="0" anchor="b"/>
                </a:tc>
              </a:tr>
              <a:tr h="312899">
                <a:tc>
                  <a:txBody>
                    <a:bodyPr/>
                    <a:lstStyle/>
                    <a:p>
                      <a:pPr algn="ctr" fontAlgn="b"/>
                      <a:r>
                        <a:rPr lang="en-GB" sz="2000" b="0" i="0" u="none" strike="noStrike" dirty="0">
                          <a:solidFill>
                            <a:schemeClr val="tx1"/>
                          </a:solidFill>
                          <a:effectLst/>
                          <a:latin typeface="+mn-l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dirty="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b="0" i="0" u="none" strike="noStrike" dirty="0">
                          <a:solidFill>
                            <a:schemeClr val="tx1"/>
                          </a:solidFill>
                          <a:effectLst/>
                          <a:latin typeface="+mn-l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b="0" i="0" u="none" strike="noStrike" dirty="0">
                          <a:solidFill>
                            <a:schemeClr val="tx1"/>
                          </a:solidFill>
                          <a:effectLst/>
                          <a:latin typeface="+mn-lt"/>
                        </a:rPr>
                        <a:t>0</a:t>
                      </a:r>
                      <a:endParaRPr lang="en-GB" sz="20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a:effectLst/>
                        </a:rPr>
                        <a:t>1</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u="none" strike="noStrike" dirty="0">
                          <a:effectLst/>
                        </a:rPr>
                        <a:t>1</a:t>
                      </a:r>
                      <a:endParaRPr lang="en-GB" sz="20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6" name="TextBox 5"/>
          <p:cNvSpPr txBox="1"/>
          <p:nvPr/>
        </p:nvSpPr>
        <p:spPr>
          <a:xfrm>
            <a:off x="1304544" y="5254752"/>
            <a:ext cx="6132576" cy="1200329"/>
          </a:xfrm>
          <a:prstGeom prst="rect">
            <a:avLst/>
          </a:prstGeom>
          <a:noFill/>
        </p:spPr>
        <p:txBody>
          <a:bodyPr wrap="square" rtlCol="0">
            <a:spAutoFit/>
          </a:bodyPr>
          <a:lstStyle/>
          <a:p>
            <a:r>
              <a:rPr lang="en-GB" dirty="0" smtClean="0"/>
              <a:t>Address Spaces are:	0000</a:t>
            </a:r>
            <a:r>
              <a:rPr lang="en-GB" baseline="-25000" dirty="0" smtClean="0"/>
              <a:t>16</a:t>
            </a:r>
            <a:r>
              <a:rPr lang="en-GB" dirty="0" smtClean="0"/>
              <a:t> to 0FFF</a:t>
            </a:r>
            <a:r>
              <a:rPr lang="en-GB" baseline="-25000" dirty="0" smtClean="0"/>
              <a:t>16</a:t>
            </a:r>
            <a:r>
              <a:rPr lang="en-GB" dirty="0" smtClean="0"/>
              <a:t> 4K ROM0</a:t>
            </a:r>
            <a:endParaRPr lang="en-GB" baseline="-25000" dirty="0" smtClean="0"/>
          </a:p>
          <a:p>
            <a:r>
              <a:rPr lang="en-GB" baseline="-25000" dirty="0"/>
              <a:t>	</a:t>
            </a:r>
            <a:r>
              <a:rPr lang="en-GB" baseline="-25000" dirty="0" smtClean="0"/>
              <a:t>		</a:t>
            </a:r>
            <a:r>
              <a:rPr lang="en-GB" dirty="0" smtClean="0">
                <a:solidFill>
                  <a:srgbClr val="FF0000"/>
                </a:solidFill>
              </a:rPr>
              <a:t>1000</a:t>
            </a:r>
            <a:r>
              <a:rPr lang="en-GB" baseline="-25000" dirty="0" smtClean="0">
                <a:solidFill>
                  <a:srgbClr val="FF0000"/>
                </a:solidFill>
              </a:rPr>
              <a:t>16</a:t>
            </a:r>
            <a:r>
              <a:rPr lang="en-GB" dirty="0" smtClean="0">
                <a:solidFill>
                  <a:srgbClr val="FF0000"/>
                </a:solidFill>
              </a:rPr>
              <a:t> to 1FFF</a:t>
            </a:r>
            <a:r>
              <a:rPr lang="en-GB" baseline="-25000" dirty="0" smtClean="0">
                <a:solidFill>
                  <a:srgbClr val="FF0000"/>
                </a:solidFill>
              </a:rPr>
              <a:t>16</a:t>
            </a:r>
            <a:r>
              <a:rPr lang="en-GB" dirty="0" smtClean="0"/>
              <a:t> 4K ROM1</a:t>
            </a:r>
            <a:endParaRPr lang="en-GB" baseline="-25000" dirty="0" smtClean="0">
              <a:solidFill>
                <a:srgbClr val="FF0000"/>
              </a:solidFill>
            </a:endParaRPr>
          </a:p>
          <a:p>
            <a:r>
              <a:rPr lang="en-GB" baseline="-25000" dirty="0" smtClean="0"/>
              <a:t>			</a:t>
            </a:r>
            <a:r>
              <a:rPr lang="en-GB" dirty="0" smtClean="0"/>
              <a:t>3000</a:t>
            </a:r>
            <a:r>
              <a:rPr lang="en-GB" baseline="-25000" dirty="0" smtClean="0"/>
              <a:t>16</a:t>
            </a:r>
            <a:r>
              <a:rPr lang="en-GB" dirty="0" smtClean="0"/>
              <a:t> to 3FFF</a:t>
            </a:r>
            <a:r>
              <a:rPr lang="en-GB" baseline="-25000" dirty="0" smtClean="0"/>
              <a:t>16</a:t>
            </a:r>
            <a:r>
              <a:rPr lang="en-GB" dirty="0" smtClean="0"/>
              <a:t> 4K RAM0</a:t>
            </a:r>
            <a:endParaRPr lang="en-GB" baseline="-25000" dirty="0" smtClean="0"/>
          </a:p>
          <a:p>
            <a:r>
              <a:rPr lang="en-GB" baseline="-25000" dirty="0" smtClean="0"/>
              <a:t>			</a:t>
            </a:r>
            <a:r>
              <a:rPr lang="en-GB" dirty="0" smtClean="0"/>
              <a:t>4000</a:t>
            </a:r>
            <a:r>
              <a:rPr lang="en-GB" baseline="-25000" dirty="0" smtClean="0"/>
              <a:t>16</a:t>
            </a:r>
            <a:r>
              <a:rPr lang="en-GB" dirty="0" smtClean="0"/>
              <a:t> to 4FFF</a:t>
            </a:r>
            <a:r>
              <a:rPr lang="en-GB" baseline="-25000" dirty="0" smtClean="0"/>
              <a:t>16</a:t>
            </a:r>
            <a:r>
              <a:rPr lang="en-GB" dirty="0" smtClean="0"/>
              <a:t> 4K RAM1</a:t>
            </a:r>
            <a:endParaRPr lang="en-GB" baseline="-25000" dirty="0" smtClean="0"/>
          </a:p>
        </p:txBody>
      </p:sp>
    </p:spTree>
    <p:extLst>
      <p:ext uri="{BB962C8B-B14F-4D97-AF65-F5344CB8AC3E}">
        <p14:creationId xmlns:p14="http://schemas.microsoft.com/office/powerpoint/2010/main" val="423860064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a:t>
            </a:r>
            <a:endParaRPr lang="en-GB" dirty="0"/>
          </a:p>
        </p:txBody>
      </p:sp>
      <p:sp>
        <p:nvSpPr>
          <p:cNvPr id="3" name="Content Placeholder 2"/>
          <p:cNvSpPr>
            <a:spLocks noGrp="1"/>
          </p:cNvSpPr>
          <p:nvPr>
            <p:ph idx="1"/>
          </p:nvPr>
        </p:nvSpPr>
        <p:spPr/>
        <p:txBody>
          <a:bodyPr/>
          <a:lstStyle/>
          <a:p>
            <a:r>
              <a:rPr lang="en-GB" dirty="0" smtClean="0"/>
              <a:t>The contents of a memory word, interpreted as pure binary data, may stand alone, or may be part of a larger numeric unit</a:t>
            </a:r>
          </a:p>
          <a:p>
            <a:r>
              <a:rPr lang="en-GB" dirty="0" smtClean="0"/>
              <a:t>e.g. 8-bit word stores values between 0 and 256</a:t>
            </a:r>
          </a:p>
          <a:p>
            <a:r>
              <a:rPr lang="en-GB" dirty="0" smtClean="0"/>
              <a:t>There is no reason why memory words should not be interpreted in pairs</a:t>
            </a:r>
          </a:p>
          <a:p>
            <a:r>
              <a:rPr lang="en-GB" dirty="0" smtClean="0"/>
              <a:t>e.g. two 8-bit words form the lower half and upper half of a 16 bit binary digit unit, 16-bit stores positive values between 0 and 65,535</a:t>
            </a:r>
          </a:p>
          <a:p>
            <a:r>
              <a:rPr lang="en-GB" dirty="0" smtClean="0"/>
              <a:t>e.g. two 16-bit words form the lower half and upper half of a 32 bit binary digit unit, 32-bit stores positive values between 0 and 4,294,967,295</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0839945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pPr marL="0" indent="0">
              <a:buNone/>
            </a:pPr>
            <a:r>
              <a:rPr lang="en-GB" u="sng" dirty="0" smtClean="0"/>
              <a:t>Signed Binary Numbers</a:t>
            </a:r>
          </a:p>
          <a:p>
            <a:r>
              <a:rPr lang="en-GB" dirty="0" smtClean="0"/>
              <a:t>By convention the high order bit of a number is interpreted as the “sign bit”.</a:t>
            </a:r>
          </a:p>
          <a:p>
            <a:pPr lvl="1"/>
            <a:r>
              <a:rPr lang="en-GB" dirty="0" smtClean="0"/>
              <a:t>1 for negative</a:t>
            </a:r>
          </a:p>
          <a:p>
            <a:pPr lvl="1"/>
            <a:r>
              <a:rPr lang="en-GB" dirty="0" smtClean="0"/>
              <a:t>0 for positive</a:t>
            </a:r>
          </a:p>
          <a:p>
            <a:r>
              <a:rPr lang="en-GB" dirty="0" smtClean="0"/>
              <a:t>Take an 8-bit signed value, there are only 7 bits to store the value, reducing the range of values represented e.g. an 8-bit signed value, can only store values between -128 (80</a:t>
            </a:r>
            <a:r>
              <a:rPr lang="en-GB" baseline="-25000" dirty="0" smtClean="0"/>
              <a:t>16</a:t>
            </a:r>
            <a:r>
              <a:rPr lang="en-GB" dirty="0" smtClean="0"/>
              <a:t>) and +127 (7F</a:t>
            </a:r>
            <a:r>
              <a:rPr lang="en-GB" baseline="-25000" dirty="0" smtClean="0"/>
              <a:t>16</a:t>
            </a:r>
            <a:r>
              <a:rPr lang="en-GB" dirty="0" smtClean="0"/>
              <a:t>) (not -256 to +256)</a:t>
            </a:r>
          </a:p>
          <a:p>
            <a:r>
              <a:rPr lang="en-GB" dirty="0" smtClean="0"/>
              <a:t>Negative numbers are coded as the twos complement of their positive value (known as signed binary coding)</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1072807799"/>
              </p:ext>
            </p:extLst>
          </p:nvPr>
        </p:nvGraphicFramePr>
        <p:xfrm>
          <a:off x="2279821" y="5569808"/>
          <a:ext cx="3810000" cy="567690"/>
        </p:xfrm>
        <a:graphic>
          <a:graphicData uri="http://schemas.openxmlformats.org/drawingml/2006/table">
            <a:tbl>
              <a:tblPr>
                <a:tableStyleId>{5940675A-B579-460E-94D1-54222C63F5DA}</a:tableStyleId>
              </a:tblPr>
              <a:tblGrid>
                <a:gridCol w="381000"/>
                <a:gridCol w="381000"/>
                <a:gridCol w="381000"/>
                <a:gridCol w="381000"/>
                <a:gridCol w="381000"/>
                <a:gridCol w="381000"/>
                <a:gridCol w="381000"/>
                <a:gridCol w="381000"/>
                <a:gridCol w="191530"/>
                <a:gridCol w="570470"/>
              </a:tblGrid>
              <a:tr h="190500">
                <a:tc>
                  <a:txBody>
                    <a:bodyPr/>
                    <a:lstStyle/>
                    <a:p>
                      <a:pPr algn="ctr" fontAlgn="b"/>
                      <a:r>
                        <a:rPr lang="en-GB" sz="1800" u="none" strike="noStrike" dirty="0">
                          <a:solidFill>
                            <a:srgbClr val="FF0000"/>
                          </a:solidFill>
                          <a:effectLst/>
                        </a:rPr>
                        <a:t>0</a:t>
                      </a:r>
                      <a:endParaRPr lang="en-GB" sz="18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dirty="0" smtClean="0">
                          <a:effectLst/>
                        </a:rPr>
                        <a:t>+2</a:t>
                      </a:r>
                      <a:endParaRPr lang="en-GB" sz="18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800" u="none" strike="noStrike" dirty="0">
                          <a:solidFill>
                            <a:srgbClr val="FF0000"/>
                          </a:solidFill>
                          <a:effectLst/>
                        </a:rPr>
                        <a:t>1</a:t>
                      </a:r>
                      <a:endParaRPr lang="en-GB" sz="1800" b="0" i="0" u="none" strike="noStrike" dirty="0">
                        <a:solidFill>
                          <a:srgbClr val="FF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800" u="none" strike="noStrike" dirty="0">
                          <a:effectLst/>
                        </a:rPr>
                        <a:t>-2</a:t>
                      </a:r>
                      <a:endParaRPr lang="en-GB" sz="18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Tree>
    <p:extLst>
      <p:ext uri="{BB962C8B-B14F-4D97-AF65-F5344CB8AC3E}">
        <p14:creationId xmlns:p14="http://schemas.microsoft.com/office/powerpoint/2010/main" val="7986575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317812"/>
            <a:ext cx="7029450" cy="4521013"/>
          </a:xfrm>
        </p:spPr>
        <p:txBody>
          <a:bodyPr/>
          <a:lstStyle/>
          <a:p>
            <a:r>
              <a:rPr lang="en-GB" dirty="0" smtClean="0"/>
              <a:t>The advantage of twos complement signed binary coding is that no special logic is required when performing arithmetic operations</a:t>
            </a:r>
          </a:p>
          <a:p>
            <a:r>
              <a:rPr lang="en-GB" dirty="0" smtClean="0"/>
              <a:t>Subtract negative value from positive value</a:t>
            </a:r>
          </a:p>
          <a:p>
            <a:pPr lvl="1"/>
            <a:r>
              <a:rPr lang="en-GB" dirty="0" smtClean="0"/>
              <a:t>Normal binary subtract, take twos complement of subtrahend and add to minuend</a:t>
            </a:r>
          </a:p>
          <a:p>
            <a:pPr marL="0" indent="0">
              <a:buNone/>
            </a:pPr>
            <a:r>
              <a:rPr lang="en-GB" dirty="0"/>
              <a:t>	</a:t>
            </a:r>
            <a:r>
              <a:rPr lang="en-GB" dirty="0" smtClean="0"/>
              <a:t>5 – (-7) = 12, 5 = 00000101 and 	-7 = 11111001</a:t>
            </a:r>
            <a:br>
              <a:rPr lang="en-GB" dirty="0" smtClean="0"/>
            </a:br>
            <a:r>
              <a:rPr lang="en-GB" dirty="0" smtClean="0"/>
              <a:t>	Twos complement of -7 = 00000111</a:t>
            </a:r>
            <a:br>
              <a:rPr lang="en-GB" dirty="0" smtClean="0"/>
            </a:br>
            <a:r>
              <a:rPr lang="en-GB" dirty="0" smtClean="0"/>
              <a:t>	00000101 + 00000111 = 00001100 (0C</a:t>
            </a:r>
            <a:r>
              <a:rPr lang="en-GB" baseline="-25000" dirty="0" smtClean="0"/>
              <a:t>16</a:t>
            </a:r>
            <a:r>
              <a:rPr lang="en-GB" dirty="0" smtClean="0"/>
              <a:t> = 12</a:t>
            </a:r>
            <a:r>
              <a:rPr lang="en-GB" baseline="-25000" dirty="0" smtClean="0"/>
              <a:t>10</a:t>
            </a:r>
            <a:r>
              <a:rPr lang="en-GB" dirty="0" smtClean="0"/>
              <a:t>)</a:t>
            </a:r>
          </a:p>
          <a:p>
            <a:r>
              <a:rPr lang="en-GB" dirty="0" smtClean="0"/>
              <a:t>Add negative value to positive value</a:t>
            </a:r>
          </a:p>
          <a:p>
            <a:pPr marL="0" indent="0">
              <a:buNone/>
            </a:pPr>
            <a:r>
              <a:rPr lang="en-GB" dirty="0"/>
              <a:t>	</a:t>
            </a:r>
            <a:r>
              <a:rPr lang="en-GB" dirty="0" smtClean="0"/>
              <a:t>5 + (-7) = -2</a:t>
            </a:r>
            <a:br>
              <a:rPr lang="en-GB" dirty="0" smtClean="0"/>
            </a:br>
            <a:r>
              <a:rPr lang="en-GB" dirty="0" smtClean="0"/>
              <a:t>	00000101 + 11111001 = 11111110 (Negative value)</a:t>
            </a:r>
            <a:br>
              <a:rPr lang="en-GB" dirty="0" smtClean="0"/>
            </a:br>
            <a:r>
              <a:rPr lang="en-GB" dirty="0" smtClean="0"/>
              <a:t>	Twos complement of result to get value</a:t>
            </a:r>
            <a:br>
              <a:rPr lang="en-GB" dirty="0" smtClean="0"/>
            </a:br>
            <a:r>
              <a:rPr lang="en-GB" dirty="0" smtClean="0"/>
              <a:t>	00000010 (02</a:t>
            </a:r>
            <a:r>
              <a:rPr lang="en-GB" baseline="-25000" dirty="0" smtClean="0"/>
              <a:t>16</a:t>
            </a:r>
            <a:r>
              <a:rPr lang="en-GB" dirty="0" smtClean="0"/>
              <a:t> = 2</a:t>
            </a:r>
            <a:r>
              <a:rPr lang="en-GB" baseline="-25000" dirty="0" smtClean="0"/>
              <a:t>10</a:t>
            </a:r>
            <a:r>
              <a:rPr lang="en-GB" dirty="0" smtClean="0"/>
              <a:t>)</a:t>
            </a:r>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75809029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127 + 1 = ????</a:t>
            </a:r>
          </a:p>
          <a:p>
            <a:endParaRPr lang="en-GB" dirty="0" smtClean="0"/>
          </a:p>
          <a:p>
            <a:r>
              <a:rPr lang="en-GB" dirty="0" smtClean="0"/>
              <a:t>-128 + (-1) = ????</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TextBox 4"/>
          <p:cNvSpPr txBox="1"/>
          <p:nvPr/>
        </p:nvSpPr>
        <p:spPr>
          <a:xfrm>
            <a:off x="2609543" y="3837987"/>
            <a:ext cx="4151475" cy="1938992"/>
          </a:xfrm>
          <a:prstGeom prst="rect">
            <a:avLst/>
          </a:prstGeom>
          <a:noFill/>
        </p:spPr>
        <p:txBody>
          <a:bodyPr wrap="square" rtlCol="0">
            <a:spAutoFit/>
          </a:bodyPr>
          <a:lstStyle/>
          <a:p>
            <a:r>
              <a:rPr lang="en-GB" sz="2400" dirty="0" smtClean="0"/>
              <a:t>Remember:</a:t>
            </a:r>
          </a:p>
          <a:p>
            <a:r>
              <a:rPr lang="en-GB" sz="2400" dirty="0" smtClean="0"/>
              <a:t>-128 and -1 in signed binary is the two’s complement of 128 and 1  </a:t>
            </a:r>
          </a:p>
          <a:p>
            <a:r>
              <a:rPr lang="en-GB" sz="2400" dirty="0" smtClean="0"/>
              <a:t>What is the problem??</a:t>
            </a:r>
            <a:endParaRPr lang="en-GB" sz="2400" dirty="0"/>
          </a:p>
        </p:txBody>
      </p:sp>
      <p:cxnSp>
        <p:nvCxnSpPr>
          <p:cNvPr id="7" name="Straight Arrow Connector 6"/>
          <p:cNvCxnSpPr/>
          <p:nvPr/>
        </p:nvCxnSpPr>
        <p:spPr bwMode="auto">
          <a:xfrm flipH="1" flipV="1">
            <a:off x="2609543" y="2878420"/>
            <a:ext cx="951074" cy="789709"/>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712097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GB" dirty="0" smtClean="0"/>
              <a:t>Overflows in signed binary numbers</a:t>
            </a:r>
            <a:br>
              <a:rPr lang="en-GB" dirty="0" smtClean="0"/>
            </a:br>
            <a:r>
              <a:rPr lang="en-GB" dirty="0" smtClean="0"/>
              <a:t>127 + 1 = – 128 ???</a:t>
            </a:r>
            <a:br>
              <a:rPr lang="en-GB" dirty="0" smtClean="0"/>
            </a:br>
            <a:r>
              <a:rPr lang="en-GB" dirty="0" smtClean="0">
                <a:solidFill>
                  <a:srgbClr val="FF0000"/>
                </a:solidFill>
              </a:rPr>
              <a:t>0</a:t>
            </a:r>
            <a:r>
              <a:rPr lang="en-GB" dirty="0" smtClean="0"/>
              <a:t>111 1111 + </a:t>
            </a:r>
            <a:r>
              <a:rPr lang="en-GB" dirty="0" smtClean="0">
                <a:solidFill>
                  <a:srgbClr val="FF0000"/>
                </a:solidFill>
              </a:rPr>
              <a:t>0</a:t>
            </a:r>
            <a:r>
              <a:rPr lang="en-GB" dirty="0" smtClean="0"/>
              <a:t>000 0001 = </a:t>
            </a:r>
            <a:r>
              <a:rPr lang="en-GB" dirty="0" smtClean="0">
                <a:solidFill>
                  <a:srgbClr val="FF0000"/>
                </a:solidFill>
              </a:rPr>
              <a:t>1</a:t>
            </a:r>
            <a:r>
              <a:rPr lang="en-GB" dirty="0" smtClean="0"/>
              <a:t>000 0000</a:t>
            </a:r>
          </a:p>
          <a:p>
            <a:r>
              <a:rPr lang="en-GB" dirty="0" smtClean="0"/>
              <a:t>Notice the number has gone negative</a:t>
            </a:r>
          </a:p>
          <a:p>
            <a:r>
              <a:rPr lang="en-GB" dirty="0" smtClean="0"/>
              <a:t>Likewise,</a:t>
            </a:r>
            <a:br>
              <a:rPr lang="en-GB" dirty="0" smtClean="0"/>
            </a:br>
            <a:r>
              <a:rPr lang="en-GB" dirty="0" smtClean="0"/>
              <a:t>– 128 + (– 1) = +127 ???</a:t>
            </a:r>
            <a:br>
              <a:rPr lang="en-GB" dirty="0" smtClean="0"/>
            </a:br>
            <a:r>
              <a:rPr lang="en-GB" dirty="0" smtClean="0">
                <a:solidFill>
                  <a:srgbClr val="FF0000"/>
                </a:solidFill>
              </a:rPr>
              <a:t>1</a:t>
            </a:r>
            <a:r>
              <a:rPr lang="en-GB" dirty="0" smtClean="0"/>
              <a:t>0000000 + 11111111 = 0111 1111</a:t>
            </a:r>
          </a:p>
          <a:p>
            <a:r>
              <a:rPr lang="en-GB" dirty="0" smtClean="0"/>
              <a:t>Although we are subtracting this is also known as an underflow</a:t>
            </a:r>
          </a:p>
          <a:p>
            <a:r>
              <a:rPr lang="en-GB" dirty="0" smtClean="0"/>
              <a:t>An overflow status bit is set in both cases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7859676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pPr marL="0" indent="0">
              <a:buNone/>
            </a:pPr>
            <a:r>
              <a:rPr lang="en-GB" u="sng" dirty="0" smtClean="0"/>
              <a:t>Binary Coded Decimal (BCD)</a:t>
            </a:r>
          </a:p>
          <a:p>
            <a:r>
              <a:rPr lang="en-GB" dirty="0" smtClean="0"/>
              <a:t>Not common</a:t>
            </a:r>
          </a:p>
          <a:p>
            <a:r>
              <a:rPr lang="en-GB" dirty="0" smtClean="0"/>
              <a:t>Use 4-bits to represent each decimal digit</a:t>
            </a:r>
          </a:p>
          <a:p>
            <a:r>
              <a:rPr lang="en-GB" dirty="0" smtClean="0"/>
              <a:t>Use multiple 4-bit groups across multiple words</a:t>
            </a:r>
          </a:p>
          <a:p>
            <a:r>
              <a:rPr lang="en-GB" dirty="0" smtClean="0"/>
              <a:t>e.g. 4539 = 0100 0101 0011 1001</a:t>
            </a:r>
          </a:p>
          <a:p>
            <a:r>
              <a:rPr lang="en-GB" dirty="0" smtClean="0"/>
              <a:t>1010 to 1111 are not used (A</a:t>
            </a:r>
            <a:r>
              <a:rPr lang="en-GB" baseline="-25000" dirty="0" smtClean="0"/>
              <a:t>16</a:t>
            </a:r>
            <a:r>
              <a:rPr lang="en-GB" dirty="0" smtClean="0"/>
              <a:t> to F</a:t>
            </a:r>
            <a:r>
              <a:rPr lang="en-GB" baseline="-25000" dirty="0" smtClean="0"/>
              <a:t>16</a:t>
            </a:r>
            <a:r>
              <a:rPr lang="en-GB" dirty="0" smtClean="0"/>
              <a:t>)</a:t>
            </a:r>
          </a:p>
          <a:p>
            <a:r>
              <a:rPr lang="en-GB" dirty="0" smtClean="0"/>
              <a:t>To do arithmetic an extra “control” word is required to</a:t>
            </a:r>
          </a:p>
          <a:p>
            <a:pPr lvl="1"/>
            <a:r>
              <a:rPr lang="en-GB" dirty="0" smtClean="0"/>
              <a:t>store the sign e.g. 0000 positive, 0001 negative</a:t>
            </a:r>
          </a:p>
          <a:p>
            <a:pPr lvl="1"/>
            <a:r>
              <a:rPr lang="en-GB" dirty="0" smtClean="0"/>
              <a:t>store the floating point position</a:t>
            </a:r>
          </a:p>
          <a:p>
            <a:r>
              <a:rPr lang="en-GB" dirty="0" smtClean="0"/>
              <a:t>BCD is sometimes used for seven segment displays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4274" name="Picture 2" descr="ROHM LA-601VL 7-Segment LED Display, CC Red 14 mcd RH DP 14.6mm"/>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29384" y="4986619"/>
            <a:ext cx="631396" cy="8009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069873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pPr marL="0" indent="0">
              <a:buNone/>
            </a:pPr>
            <a:r>
              <a:rPr lang="en-GB" u="sng" dirty="0" smtClean="0"/>
              <a:t>Floating Point Values</a:t>
            </a:r>
          </a:p>
          <a:p>
            <a:r>
              <a:rPr lang="en-GB" dirty="0" smtClean="0"/>
              <a:t>IEEE 754-1985 Standard</a:t>
            </a:r>
          </a:p>
          <a:p>
            <a:r>
              <a:rPr lang="en-GB" dirty="0" smtClean="0"/>
              <a:t>Requires addition of a Floating Point Unit (FPU) and in embedded systems is relatively new e.g. first added to an ARM processor in 1999</a:t>
            </a:r>
          </a:p>
          <a:p>
            <a:r>
              <a:rPr lang="en-GB" dirty="0" smtClean="0"/>
              <a:t>Where we want to represent very large numbers that can’t be stored in an integer or numbers less than 1</a:t>
            </a:r>
          </a:p>
          <a:p>
            <a:r>
              <a:rPr lang="en-GB" dirty="0" smtClean="0"/>
              <a:t>Does require us to trade off </a:t>
            </a:r>
            <a:r>
              <a:rPr lang="en-GB" u="sng" dirty="0" smtClean="0"/>
              <a:t>precision</a:t>
            </a:r>
            <a:r>
              <a:rPr lang="en-GB" dirty="0" smtClean="0"/>
              <a:t> for greater number </a:t>
            </a:r>
            <a:r>
              <a:rPr lang="en-GB" u="sng" dirty="0" smtClean="0"/>
              <a:t>range</a:t>
            </a:r>
          </a:p>
          <a:p>
            <a:r>
              <a:rPr lang="en-GB" dirty="0" smtClean="0"/>
              <a:t>Floating point numbers are not always the best choice…but they may be the only choice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6772594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dirty="0" smtClean="0"/>
              <a:t>Integers have a fixed numeric separation i.e. each integer value is separated by exactly the same distance (1) from the integer value just below and just above it</a:t>
            </a:r>
          </a:p>
          <a:p>
            <a:r>
              <a:rPr lang="en-GB" dirty="0" smtClean="0"/>
              <a:t>Floating point values do not have a fixed numeric separation instead the separation relies on the value of an exponent.</a:t>
            </a:r>
          </a:p>
          <a:p>
            <a:r>
              <a:rPr lang="en-GB" dirty="0" smtClean="0"/>
              <a:t>IEEE 754-2008 has for binary floating point formats: 16, 32, 64 and 128 bits also known as half-precision, single-precision, double-precision and quad-precision</a:t>
            </a:r>
          </a:p>
          <a:p>
            <a:pPr lvl="1"/>
            <a:r>
              <a:rPr lang="en-GB" dirty="0" smtClean="0"/>
              <a:t>C/C++/Java refer to the 32-bit format as </a:t>
            </a:r>
            <a:r>
              <a:rPr lang="en-GB" b="1" i="1" dirty="0" smtClean="0"/>
              <a:t>float</a:t>
            </a:r>
            <a:r>
              <a:rPr lang="en-GB" dirty="0" smtClean="0"/>
              <a:t> and the 64-bit format as </a:t>
            </a:r>
            <a:r>
              <a:rPr lang="en-GB" b="1" i="1" dirty="0" smtClean="0"/>
              <a:t>double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160494620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dirty="0" smtClean="0"/>
              <a:t>IEEE 754-2008 Formats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Three parts</a:t>
            </a:r>
          </a:p>
          <a:p>
            <a:pPr lvl="1"/>
            <a:r>
              <a:rPr lang="en-GB" dirty="0" smtClean="0"/>
              <a:t>Sign bit “s”</a:t>
            </a:r>
          </a:p>
          <a:p>
            <a:pPr lvl="1"/>
            <a:r>
              <a:rPr lang="en-GB" dirty="0" smtClean="0"/>
              <a:t>Exponent (in biased form)</a:t>
            </a:r>
          </a:p>
          <a:p>
            <a:pPr lvl="1"/>
            <a:r>
              <a:rPr lang="en-GB" dirty="0" smtClean="0"/>
              <a:t>Fraction (or mantissa)</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7" name="Picture 6"/>
          <p:cNvPicPr>
            <a:picLocks noChangeAspect="1"/>
          </p:cNvPicPr>
          <p:nvPr/>
        </p:nvPicPr>
        <p:blipFill>
          <a:blip r:embed="rId2"/>
          <a:stretch>
            <a:fillRect/>
          </a:stretch>
        </p:blipFill>
        <p:spPr>
          <a:xfrm>
            <a:off x="181520" y="2422784"/>
            <a:ext cx="8591777" cy="2305736"/>
          </a:xfrm>
          <a:prstGeom prst="rect">
            <a:avLst/>
          </a:prstGeom>
          <a:solidFill>
            <a:schemeClr val="bg1"/>
          </a:solidFill>
        </p:spPr>
      </p:pic>
      <p:graphicFrame>
        <p:nvGraphicFramePr>
          <p:cNvPr id="8" name="Table 7"/>
          <p:cNvGraphicFramePr>
            <a:graphicFrameLocks noGrp="1"/>
          </p:cNvGraphicFramePr>
          <p:nvPr>
            <p:extLst>
              <p:ext uri="{D42A27DB-BD31-4B8C-83A1-F6EECF244321}">
                <p14:modId xmlns:p14="http://schemas.microsoft.com/office/powerpoint/2010/main" val="1996531047"/>
              </p:ext>
            </p:extLst>
          </p:nvPr>
        </p:nvGraphicFramePr>
        <p:xfrm>
          <a:off x="4646141" y="1343023"/>
          <a:ext cx="4127156" cy="1788113"/>
        </p:xfrm>
        <a:graphic>
          <a:graphicData uri="http://schemas.openxmlformats.org/drawingml/2006/table">
            <a:tbl>
              <a:tblPr>
                <a:tableStyleId>{5940675A-B579-460E-94D1-54222C63F5DA}</a:tableStyleId>
              </a:tblPr>
              <a:tblGrid>
                <a:gridCol w="1344181"/>
                <a:gridCol w="929834"/>
                <a:gridCol w="1017923"/>
                <a:gridCol w="835218"/>
              </a:tblGrid>
              <a:tr h="296498">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a:effectLst/>
                        </a:rPr>
                        <a:t>Width</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a:effectLst/>
                        </a:rPr>
                        <a:t>Exponent bits</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a:effectLst/>
                        </a:rPr>
                        <a:t>Fraction bits</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r>
              <a:tr h="296498">
                <a:tc>
                  <a:txBody>
                    <a:bodyPr/>
                    <a:lstStyle/>
                    <a:p>
                      <a:pPr algn="l" fontAlgn="b"/>
                      <a:r>
                        <a:rPr lang="en-GB" sz="1600" u="none" strike="noStrike" dirty="0">
                          <a:effectLst/>
                        </a:rPr>
                        <a:t>Half-Precision</a:t>
                      </a:r>
                      <a:endParaRPr lang="en-GB" sz="16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dirty="0">
                          <a:effectLst/>
                        </a:rPr>
                        <a:t>16</a:t>
                      </a:r>
                      <a:endParaRPr lang="en-GB" sz="16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a:effectLst/>
                        </a:rPr>
                        <a:t>5</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a:effectLst/>
                        </a:rPr>
                        <a:t>10</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r>
              <a:tr h="296498">
                <a:tc>
                  <a:txBody>
                    <a:bodyPr/>
                    <a:lstStyle/>
                    <a:p>
                      <a:pPr algn="l" fontAlgn="b"/>
                      <a:r>
                        <a:rPr lang="en-GB" sz="1600" u="none" strike="noStrike">
                          <a:effectLst/>
                        </a:rPr>
                        <a:t>Single-Precision</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dirty="0">
                          <a:effectLst/>
                        </a:rPr>
                        <a:t>32</a:t>
                      </a:r>
                      <a:endParaRPr lang="en-GB" sz="16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a:effectLst/>
                        </a:rPr>
                        <a:t>8</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a:effectLst/>
                        </a:rPr>
                        <a:t>23</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r>
              <a:tr h="296498">
                <a:tc>
                  <a:txBody>
                    <a:bodyPr/>
                    <a:lstStyle/>
                    <a:p>
                      <a:pPr algn="l" fontAlgn="b"/>
                      <a:r>
                        <a:rPr lang="en-GB" sz="1600" u="none" strike="noStrike">
                          <a:effectLst/>
                        </a:rPr>
                        <a:t>Double-Precision</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a:effectLst/>
                        </a:rPr>
                        <a:t>64</a:t>
                      </a:r>
                      <a:endParaRPr lang="en-GB" sz="1600" b="0" i="0" u="none" strike="noStrike">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dirty="0">
                          <a:effectLst/>
                        </a:rPr>
                        <a:t>11</a:t>
                      </a:r>
                      <a:endParaRPr lang="en-GB" sz="16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c>
                  <a:txBody>
                    <a:bodyPr/>
                    <a:lstStyle/>
                    <a:p>
                      <a:pPr algn="ctr" fontAlgn="b"/>
                      <a:r>
                        <a:rPr lang="en-GB" sz="1600" u="none" strike="noStrike" dirty="0">
                          <a:effectLst/>
                        </a:rPr>
                        <a:t>52</a:t>
                      </a:r>
                      <a:endParaRPr lang="en-GB" sz="1600" b="0" i="0" u="none" strike="noStrike" dirty="0">
                        <a:solidFill>
                          <a:srgbClr val="000000"/>
                        </a:solidFill>
                        <a:effectLst/>
                        <a:latin typeface="Calibri" panose="020F0502020204030204" pitchFamily="34" charset="0"/>
                      </a:endParaRPr>
                    </a:p>
                  </a:txBody>
                  <a:tcPr marL="9525" marR="9525" marT="9525" marB="0" anchor="b">
                    <a:solidFill>
                      <a:schemeClr val="bg1"/>
                    </a:solidFill>
                  </a:tcPr>
                </a:tc>
              </a:tr>
            </a:tbl>
          </a:graphicData>
        </a:graphic>
      </p:graphicFrame>
    </p:spTree>
    <p:extLst>
      <p:ext uri="{BB962C8B-B14F-4D97-AF65-F5344CB8AC3E}">
        <p14:creationId xmlns:p14="http://schemas.microsoft.com/office/powerpoint/2010/main" val="282584824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351005"/>
            <a:ext cx="7029450" cy="4487820"/>
          </a:xfrm>
        </p:spPr>
        <p:txBody>
          <a:bodyPr/>
          <a:lstStyle/>
          <a:p>
            <a:pPr marL="0" indent="0">
              <a:buNone/>
            </a:pPr>
            <a:r>
              <a:rPr lang="en-GB" dirty="0" smtClean="0"/>
              <a:t>Formula for </a:t>
            </a:r>
            <a:r>
              <a:rPr lang="en-GB" i="1" dirty="0" smtClean="0"/>
              <a:t>normal values</a:t>
            </a:r>
          </a:p>
          <a:p>
            <a:pPr marL="0" indent="0">
              <a:buNone/>
            </a:pPr>
            <a:r>
              <a:rPr lang="en-GB" i="1" dirty="0"/>
              <a:t>	</a:t>
            </a:r>
            <a:r>
              <a:rPr lang="en-GB" sz="3600" i="1" dirty="0" smtClean="0"/>
              <a:t>F = -1</a:t>
            </a:r>
            <a:r>
              <a:rPr lang="en-GB" sz="3600" i="1" baseline="30000" dirty="0" smtClean="0"/>
              <a:t>s</a:t>
            </a:r>
            <a:r>
              <a:rPr lang="en-GB" sz="3600" i="1" dirty="0" smtClean="0"/>
              <a:t> x 2</a:t>
            </a:r>
            <a:r>
              <a:rPr lang="en-GB" sz="3600" i="1" baseline="30000" dirty="0" smtClean="0"/>
              <a:t>exp</a:t>
            </a:r>
            <a:r>
              <a:rPr lang="en-GB" sz="3600" i="1" dirty="0" smtClean="0"/>
              <a:t> x 1.f</a:t>
            </a:r>
            <a:endParaRPr lang="en-GB" sz="3600" dirty="0" smtClean="0"/>
          </a:p>
          <a:p>
            <a:r>
              <a:rPr lang="en-GB" dirty="0" smtClean="0"/>
              <a:t>s = sign (0 for positive or 1 for negative)</a:t>
            </a:r>
          </a:p>
          <a:p>
            <a:r>
              <a:rPr lang="en-GB" dirty="0" err="1" smtClean="0"/>
              <a:t>exp</a:t>
            </a:r>
            <a:r>
              <a:rPr lang="en-GB" dirty="0" smtClean="0"/>
              <a:t> = exponent</a:t>
            </a:r>
          </a:p>
          <a:p>
            <a:r>
              <a:rPr lang="en-GB" dirty="0" smtClean="0"/>
              <a:t>f = fraction (or mantissa)</a:t>
            </a:r>
          </a:p>
          <a:p>
            <a:r>
              <a:rPr lang="en-GB" dirty="0" smtClean="0"/>
              <a:t>1.f must have a value in the range [1.0, 2.0) (may include 1.0 but not 2.0)…known as the “</a:t>
            </a:r>
            <a:r>
              <a:rPr lang="en-GB" dirty="0" err="1" smtClean="0"/>
              <a:t>significand</a:t>
            </a:r>
            <a:r>
              <a:rPr lang="en-GB" dirty="0" smtClean="0"/>
              <a:t>”</a:t>
            </a:r>
          </a:p>
          <a:p>
            <a:endParaRPr lang="en-GB" dirty="0" smtClean="0"/>
          </a:p>
          <a:p>
            <a:r>
              <a:rPr lang="en-GB" dirty="0" smtClean="0"/>
              <a:t>Note: the exponent to be stored must have a bias added to make sure it is always positive </a:t>
            </a:r>
            <a:r>
              <a:rPr lang="en-GB" dirty="0" smtClean="0">
                <a:sym typeface="Wingdings" panose="05000000000000000000" pitchFamily="2" charset="2"/>
              </a:rPr>
              <a:t> it’s a constant for the format</a:t>
            </a:r>
            <a:endParaRPr lang="en-GB" dirty="0" smtClean="0"/>
          </a:p>
          <a:p>
            <a:pPr lvl="1"/>
            <a:r>
              <a:rPr lang="en-GB" dirty="0" smtClean="0"/>
              <a:t>Half-precision bias = 15</a:t>
            </a:r>
          </a:p>
          <a:p>
            <a:pPr lvl="1"/>
            <a:r>
              <a:rPr lang="en-GB" dirty="0" smtClean="0"/>
              <a:t>Single-precision bias = 127</a:t>
            </a:r>
          </a:p>
          <a:p>
            <a:pPr lvl="1"/>
            <a:r>
              <a:rPr lang="en-GB" dirty="0" smtClean="0"/>
              <a:t>Double-precision bias = 1023</a:t>
            </a:r>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5" name="Line Callout 2 4"/>
          <p:cNvSpPr/>
          <p:nvPr/>
        </p:nvSpPr>
        <p:spPr bwMode="auto">
          <a:xfrm>
            <a:off x="6474941" y="1149178"/>
            <a:ext cx="1812325" cy="403654"/>
          </a:xfrm>
          <a:prstGeom prst="borderCallout2">
            <a:avLst>
              <a:gd name="adj1" fmla="val 18750"/>
              <a:gd name="adj2" fmla="val -8333"/>
              <a:gd name="adj3" fmla="val 18750"/>
              <a:gd name="adj4" fmla="val -16667"/>
              <a:gd name="adj5" fmla="val 230868"/>
              <a:gd name="adj6" fmla="val -57122"/>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Decimal point</a:t>
            </a:r>
          </a:p>
        </p:txBody>
      </p:sp>
    </p:spTree>
    <p:extLst>
      <p:ext uri="{BB962C8B-B14F-4D97-AF65-F5344CB8AC3E}">
        <p14:creationId xmlns:p14="http://schemas.microsoft.com/office/powerpoint/2010/main" val="30696170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029730"/>
            <a:ext cx="7029450" cy="5313405"/>
          </a:xfrm>
        </p:spPr>
        <p:txBody>
          <a:bodyPr/>
          <a:lstStyle/>
          <a:p>
            <a:r>
              <a:rPr lang="en-GB" dirty="0" smtClean="0"/>
              <a:t>Example, what is the single-precision representation of 6.5?</a:t>
            </a:r>
          </a:p>
          <a:p>
            <a:r>
              <a:rPr lang="en-GB" dirty="0" smtClean="0"/>
              <a:t>Sign is positive, s = 0</a:t>
            </a:r>
          </a:p>
          <a:p>
            <a:r>
              <a:rPr lang="en-GB" dirty="0" smtClean="0"/>
              <a:t>Remember, 1.f must have a value in the range [1.0, 2.0) </a:t>
            </a:r>
          </a:p>
          <a:p>
            <a:r>
              <a:rPr lang="en-GB" dirty="0" smtClean="0"/>
              <a:t>Try </a:t>
            </a:r>
            <a:r>
              <a:rPr lang="en-GB" dirty="0" err="1" smtClean="0"/>
              <a:t>exp</a:t>
            </a:r>
            <a:r>
              <a:rPr lang="en-GB" dirty="0" smtClean="0"/>
              <a:t>=0, 1 x 2</a:t>
            </a:r>
            <a:r>
              <a:rPr lang="en-GB" baseline="30000" dirty="0" smtClean="0"/>
              <a:t>0</a:t>
            </a:r>
            <a:r>
              <a:rPr lang="en-GB" dirty="0" smtClean="0"/>
              <a:t> x 1.f = 6.5, </a:t>
            </a:r>
            <a:br>
              <a:rPr lang="en-GB" dirty="0" smtClean="0"/>
            </a:br>
            <a:r>
              <a:rPr lang="en-GB" dirty="0" smtClean="0"/>
              <a:t>1.f = 6.5		NO GOOD (1 x 1.9999 &lt; 6.5)</a:t>
            </a:r>
          </a:p>
          <a:p>
            <a:r>
              <a:rPr lang="en-GB" dirty="0" smtClean="0"/>
              <a:t>Try </a:t>
            </a:r>
            <a:r>
              <a:rPr lang="en-GB" dirty="0" err="1" smtClean="0"/>
              <a:t>exp</a:t>
            </a:r>
            <a:r>
              <a:rPr lang="en-GB" dirty="0" smtClean="0"/>
              <a:t>=1, 1 x 2</a:t>
            </a:r>
            <a:r>
              <a:rPr lang="en-GB" baseline="30000" dirty="0" smtClean="0"/>
              <a:t>1</a:t>
            </a:r>
            <a:r>
              <a:rPr lang="en-GB" dirty="0" smtClean="0"/>
              <a:t> x 1.f = 6.5, </a:t>
            </a:r>
            <a:br>
              <a:rPr lang="en-GB" dirty="0" smtClean="0"/>
            </a:br>
            <a:r>
              <a:rPr lang="en-GB" dirty="0" smtClean="0"/>
              <a:t>2 x 1.f = 6.5 		NO GOOD (2 x 1.9999 &lt; 6.5)</a:t>
            </a:r>
          </a:p>
          <a:p>
            <a:r>
              <a:rPr lang="en-GB" dirty="0" smtClean="0"/>
              <a:t>Try </a:t>
            </a:r>
            <a:r>
              <a:rPr lang="en-GB" dirty="0" err="1" smtClean="0"/>
              <a:t>exp</a:t>
            </a:r>
            <a:r>
              <a:rPr lang="en-GB" dirty="0" smtClean="0"/>
              <a:t>=2, 1 x 2</a:t>
            </a:r>
            <a:r>
              <a:rPr lang="en-GB" baseline="30000" dirty="0" smtClean="0"/>
              <a:t>2</a:t>
            </a:r>
            <a:r>
              <a:rPr lang="en-GB" dirty="0" smtClean="0"/>
              <a:t> x 1.f = 6.5, </a:t>
            </a:r>
            <a:br>
              <a:rPr lang="en-GB" dirty="0" smtClean="0"/>
            </a:br>
            <a:r>
              <a:rPr lang="en-GB" dirty="0" smtClean="0"/>
              <a:t>4 x 1.f = 6.5 		GOOD </a:t>
            </a:r>
            <a:br>
              <a:rPr lang="en-GB" dirty="0" smtClean="0"/>
            </a:br>
            <a:r>
              <a:rPr lang="en-GB" dirty="0" smtClean="0"/>
              <a:t>			(4 x 1.0 &lt; 6.5 and 4 x 1.9999 &gt; 6.5)</a:t>
            </a:r>
          </a:p>
          <a:p>
            <a:r>
              <a:rPr lang="en-GB" dirty="0" smtClean="0"/>
              <a:t>Therefore, </a:t>
            </a:r>
            <a:r>
              <a:rPr lang="en-GB" dirty="0" err="1" smtClean="0"/>
              <a:t>exp</a:t>
            </a:r>
            <a:r>
              <a:rPr lang="en-GB" dirty="0" smtClean="0"/>
              <a:t> = 2</a:t>
            </a:r>
          </a:p>
          <a:p>
            <a:r>
              <a:rPr lang="en-GB" i="1" dirty="0" smtClean="0"/>
              <a:t>F = -1</a:t>
            </a:r>
            <a:r>
              <a:rPr lang="en-GB" i="1" baseline="30000" dirty="0" smtClean="0"/>
              <a:t>s</a:t>
            </a:r>
            <a:r>
              <a:rPr lang="en-GB" i="1" dirty="0" smtClean="0"/>
              <a:t> x 2</a:t>
            </a:r>
            <a:r>
              <a:rPr lang="en-GB" i="1" baseline="30000" dirty="0" smtClean="0"/>
              <a:t>exp</a:t>
            </a:r>
            <a:r>
              <a:rPr lang="en-GB" i="1" dirty="0" smtClean="0"/>
              <a:t> x 1.f = -1</a:t>
            </a:r>
            <a:r>
              <a:rPr lang="en-GB" i="1" baseline="30000" dirty="0" smtClean="0"/>
              <a:t>0</a:t>
            </a:r>
            <a:r>
              <a:rPr lang="en-GB" i="1" dirty="0" smtClean="0"/>
              <a:t> x 2</a:t>
            </a:r>
            <a:r>
              <a:rPr lang="en-GB" i="1" baseline="30000" dirty="0" smtClean="0"/>
              <a:t>2</a:t>
            </a:r>
            <a:r>
              <a:rPr lang="en-GB" i="1" dirty="0" smtClean="0"/>
              <a:t> x 1.f  = 1 x 4 x 1.f = 6.5</a:t>
            </a:r>
            <a:endParaRPr lang="en-GB" dirty="0" smtClean="0"/>
          </a:p>
          <a:p>
            <a:r>
              <a:rPr lang="en-GB" dirty="0" smtClean="0"/>
              <a:t>1.f = 6.5/4 = 1.625 therefore, f = 0.625 </a:t>
            </a:r>
          </a:p>
          <a:p>
            <a:r>
              <a:rPr lang="en-GB" dirty="0" smtClean="0"/>
              <a:t>Convert to binary (see next slide)</a:t>
            </a:r>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28644018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947351"/>
            <a:ext cx="7029450" cy="4891474"/>
          </a:xfrm>
        </p:spPr>
        <p:txBody>
          <a:bodyPr/>
          <a:lstStyle/>
          <a:p>
            <a:r>
              <a:rPr lang="en-GB" dirty="0" smtClean="0"/>
              <a:t>s = 0</a:t>
            </a:r>
          </a:p>
          <a:p>
            <a:r>
              <a:rPr lang="en-GB" dirty="0" err="1" smtClean="0"/>
              <a:t>exp</a:t>
            </a:r>
            <a:r>
              <a:rPr lang="en-GB" dirty="0" smtClean="0"/>
              <a:t> = 2, apply single-precision bias </a:t>
            </a:r>
            <a:r>
              <a:rPr lang="en-GB" dirty="0" err="1" smtClean="0"/>
              <a:t>exp</a:t>
            </a:r>
            <a:r>
              <a:rPr lang="en-GB" dirty="0" smtClean="0"/>
              <a:t> = 2 + 127 = 129</a:t>
            </a:r>
          </a:p>
          <a:p>
            <a:r>
              <a:rPr lang="en-GB" dirty="0" smtClean="0"/>
              <a:t>Convert floating point value 1.625 to binary</a:t>
            </a:r>
          </a:p>
          <a:p>
            <a:endParaRPr lang="en-GB" dirty="0"/>
          </a:p>
          <a:p>
            <a:endParaRPr lang="en-GB" dirty="0" smtClean="0"/>
          </a:p>
          <a:p>
            <a:endParaRPr lang="en-GB" dirty="0"/>
          </a:p>
          <a:p>
            <a:endParaRPr lang="en-GB" dirty="0" smtClean="0"/>
          </a:p>
          <a:p>
            <a:endParaRPr lang="en-GB" dirty="0"/>
          </a:p>
          <a:p>
            <a:r>
              <a:rPr lang="en-GB" dirty="0" smtClean="0"/>
              <a:t>1 + 1/2 + 1/8 or binary 1.101</a:t>
            </a:r>
            <a:r>
              <a:rPr lang="en-GB" baseline="-25000" dirty="0" smtClean="0"/>
              <a:t>2</a:t>
            </a:r>
          </a:p>
          <a:p>
            <a:r>
              <a:rPr lang="en-GB" dirty="0" smtClean="0"/>
              <a:t>f = 0.101</a:t>
            </a:r>
            <a:r>
              <a:rPr lang="en-GB" baseline="-25000" dirty="0" smtClean="0"/>
              <a:t>2</a:t>
            </a:r>
            <a:endParaRPr lang="en-GB" dirty="0" smtClean="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2994342085"/>
              </p:ext>
            </p:extLst>
          </p:nvPr>
        </p:nvGraphicFramePr>
        <p:xfrm>
          <a:off x="1861752" y="2426944"/>
          <a:ext cx="4827372" cy="1125855"/>
        </p:xfrm>
        <a:graphic>
          <a:graphicData uri="http://schemas.openxmlformats.org/drawingml/2006/table">
            <a:tbl>
              <a:tblPr>
                <a:tableStyleId>{5940675A-B579-460E-94D1-54222C63F5DA}</a:tableStyleId>
              </a:tblPr>
              <a:tblGrid>
                <a:gridCol w="1087393"/>
                <a:gridCol w="1425146"/>
                <a:gridCol w="1235676"/>
                <a:gridCol w="1079157"/>
              </a:tblGrid>
              <a:tr h="219075">
                <a:tc>
                  <a:txBody>
                    <a:bodyPr/>
                    <a:lstStyle/>
                    <a:p>
                      <a:pPr algn="ctr" fontAlgn="b"/>
                      <a:r>
                        <a:rPr lang="en-GB" sz="2400" u="none" strike="noStrike" dirty="0">
                          <a:effectLst/>
                        </a:rPr>
                        <a:t>2</a:t>
                      </a:r>
                      <a:r>
                        <a:rPr lang="en-GB" sz="2400" u="none" strike="noStrike" baseline="30000" dirty="0">
                          <a:effectLst/>
                        </a:rPr>
                        <a:t>0</a:t>
                      </a:r>
                      <a:endParaRPr lang="en-GB" sz="24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2400" u="none" strike="noStrike">
                          <a:effectLst/>
                        </a:rPr>
                        <a:t>2</a:t>
                      </a:r>
                      <a:r>
                        <a:rPr lang="en-GB" sz="2400" u="none" strike="noStrike" baseline="30000">
                          <a:effectLst/>
                        </a:rPr>
                        <a:t>-1</a:t>
                      </a:r>
                      <a:endParaRPr lang="en-GB" sz="2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400" u="none" strike="noStrike">
                          <a:effectLst/>
                        </a:rPr>
                        <a:t>2</a:t>
                      </a:r>
                      <a:r>
                        <a:rPr lang="en-GB" sz="2400" u="none" strike="noStrike" baseline="30000">
                          <a:effectLst/>
                        </a:rPr>
                        <a:t>-2</a:t>
                      </a:r>
                      <a:endParaRPr lang="en-GB" sz="2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400" u="none" strike="noStrike">
                          <a:effectLst/>
                        </a:rPr>
                        <a:t>2</a:t>
                      </a:r>
                      <a:r>
                        <a:rPr lang="en-GB" sz="2400" u="none" strike="noStrike" baseline="30000">
                          <a:effectLst/>
                        </a:rPr>
                        <a:t>-3</a:t>
                      </a:r>
                      <a:endParaRPr lang="en-GB" sz="2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2400" u="none" strike="noStrike">
                          <a:effectLst/>
                        </a:rPr>
                        <a:t>1</a:t>
                      </a:r>
                      <a:endParaRPr lang="en-GB" sz="2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400" u="none" strike="noStrike">
                          <a:effectLst/>
                        </a:rPr>
                        <a:t>0.5</a:t>
                      </a:r>
                      <a:endParaRPr lang="en-GB" sz="2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400" u="none" strike="noStrike">
                          <a:effectLst/>
                        </a:rPr>
                        <a:t>0.25</a:t>
                      </a:r>
                      <a:endParaRPr lang="en-GB" sz="2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400" u="none" strike="noStrike">
                          <a:effectLst/>
                        </a:rPr>
                        <a:t>0.125</a:t>
                      </a:r>
                      <a:endParaRPr lang="en-GB" sz="24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2400" u="none" strike="noStrike">
                          <a:effectLst/>
                        </a:rPr>
                        <a:t>1</a:t>
                      </a:r>
                      <a:endParaRPr lang="en-GB" sz="2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400" u="none" strike="noStrike">
                          <a:effectLst/>
                        </a:rPr>
                        <a:t>1</a:t>
                      </a:r>
                      <a:endParaRPr lang="en-GB" sz="2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400" u="none" strike="noStrike">
                          <a:effectLst/>
                        </a:rPr>
                        <a:t>0</a:t>
                      </a:r>
                      <a:endParaRPr lang="en-GB" sz="24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2400" u="none" strike="noStrike" dirty="0">
                          <a:effectLst/>
                        </a:rPr>
                        <a:t>1</a:t>
                      </a:r>
                      <a:endParaRPr lang="en-GB" sz="24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548419095"/>
              </p:ext>
            </p:extLst>
          </p:nvPr>
        </p:nvGraphicFramePr>
        <p:xfrm>
          <a:off x="257190" y="5008603"/>
          <a:ext cx="8590240" cy="1049892"/>
        </p:xfrm>
        <a:graphic>
          <a:graphicData uri="http://schemas.openxmlformats.org/drawingml/2006/table">
            <a:tbl>
              <a:tblPr>
                <a:tableStyleId>{5940675A-B579-460E-94D1-54222C63F5DA}</a:tableStyleId>
              </a:tblPr>
              <a:tblGrid>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tblGrid>
              <a:tr h="262473">
                <a:tc>
                  <a:txBody>
                    <a:bodyPr/>
                    <a:lstStyle/>
                    <a:p>
                      <a:pPr algn="ctr" fontAlgn="b"/>
                      <a:r>
                        <a:rPr lang="en-GB" sz="1600" u="none" strike="noStrike" dirty="0">
                          <a:effectLst/>
                        </a:rPr>
                        <a:t>S</a:t>
                      </a:r>
                      <a:endParaRPr lang="en-GB" sz="1600" b="0" i="0" u="none" strike="noStrike" dirty="0">
                        <a:solidFill>
                          <a:srgbClr val="000000"/>
                        </a:solidFill>
                        <a:effectLst/>
                        <a:latin typeface="Calibri" panose="020F0502020204030204" pitchFamily="34" charset="0"/>
                      </a:endParaRPr>
                    </a:p>
                  </a:txBody>
                  <a:tcPr marL="5492" marR="5492" marT="5492" marB="0" anchor="b"/>
                </a:tc>
                <a:tc gridSpan="8">
                  <a:txBody>
                    <a:bodyPr/>
                    <a:lstStyle/>
                    <a:p>
                      <a:pPr algn="ctr" fontAlgn="b"/>
                      <a:r>
                        <a:rPr lang="en-GB" sz="1600" u="none" strike="noStrike">
                          <a:effectLst/>
                        </a:rPr>
                        <a:t>Exponent</a:t>
                      </a:r>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23">
                  <a:txBody>
                    <a:bodyPr/>
                    <a:lstStyle/>
                    <a:p>
                      <a:pPr algn="ctr" fontAlgn="b"/>
                      <a:r>
                        <a:rPr lang="en-GB" sz="1600" u="none" strike="noStrike">
                          <a:effectLst/>
                        </a:rPr>
                        <a:t>Fraction</a:t>
                      </a:r>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262473">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29</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28</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27</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26</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25</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24</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23</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22</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19</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18</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17</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16</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15</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14</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13</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12</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9</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8</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7</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6</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5</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4</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3</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r>
              <a:tr h="262473">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r>
              <a:tr h="262473">
                <a:tc>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gridSpan="8">
                  <a:txBody>
                    <a:bodyPr/>
                    <a:lstStyle/>
                    <a:p>
                      <a:pPr algn="ctr" fontAlgn="b"/>
                      <a:r>
                        <a:rPr lang="en-GB" sz="1600" u="none" strike="noStrike">
                          <a:effectLst/>
                        </a:rPr>
                        <a:t>129</a:t>
                      </a:r>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3">
                  <a:txBody>
                    <a:bodyPr/>
                    <a:lstStyle/>
                    <a:p>
                      <a:pPr algn="ctr" fontAlgn="b"/>
                      <a:r>
                        <a:rPr lang="en-GB" sz="1600" u="none" strike="noStrike">
                          <a:effectLst/>
                        </a:rPr>
                        <a:t>0.625</a:t>
                      </a:r>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endParaRPr lang="en-GB"/>
                    </a:p>
                  </a:txBody>
                  <a:tcPr/>
                </a:tc>
                <a:tc hMerge="1">
                  <a:txBody>
                    <a:bodyPr/>
                    <a:lstStyle/>
                    <a:p>
                      <a:endParaRPr lang="en-GB"/>
                    </a:p>
                  </a:txBody>
                  <a:tcPr/>
                </a:tc>
                <a:tc gridSpan="20">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r>
            </a:tbl>
          </a:graphicData>
        </a:graphic>
      </p:graphicFrame>
      <p:sp>
        <p:nvSpPr>
          <p:cNvPr id="7" name="TextBox 6"/>
          <p:cNvSpPr txBox="1"/>
          <p:nvPr/>
        </p:nvSpPr>
        <p:spPr>
          <a:xfrm>
            <a:off x="3797643" y="6167993"/>
            <a:ext cx="1418978" cy="369332"/>
          </a:xfrm>
          <a:prstGeom prst="rect">
            <a:avLst/>
          </a:prstGeom>
          <a:noFill/>
        </p:spPr>
        <p:txBody>
          <a:bodyPr wrap="none" rtlCol="0">
            <a:spAutoFit/>
          </a:bodyPr>
          <a:lstStyle/>
          <a:p>
            <a:r>
              <a:rPr lang="en-GB" dirty="0" smtClean="0"/>
              <a:t>40D00000</a:t>
            </a:r>
            <a:r>
              <a:rPr lang="en-GB" baseline="-25000" dirty="0" smtClean="0"/>
              <a:t>16</a:t>
            </a:r>
            <a:endParaRPr lang="en-GB" dirty="0" smtClean="0"/>
          </a:p>
        </p:txBody>
      </p:sp>
    </p:spTree>
    <p:extLst>
      <p:ext uri="{BB962C8B-B14F-4D97-AF65-F5344CB8AC3E}">
        <p14:creationId xmlns:p14="http://schemas.microsoft.com/office/powerpoint/2010/main" val="287728351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a:t>WAN</a:t>
            </a:r>
          </a:p>
        </p:txBody>
      </p:sp>
      <p:sp>
        <p:nvSpPr>
          <p:cNvPr id="20483" name="Rectangle 2"/>
          <p:cNvSpPr>
            <a:spLocks noGrp="1" noChangeArrowheads="1"/>
          </p:cNvSpPr>
          <p:nvPr>
            <p:ph type="title"/>
          </p:nvPr>
        </p:nvSpPr>
        <p:spPr/>
        <p:txBody>
          <a:bodyPr/>
          <a:lstStyle/>
          <a:p>
            <a:r>
              <a:rPr lang="en-GB" altLang="en-US" smtClean="0"/>
              <a:t>Questions</a:t>
            </a:r>
          </a:p>
        </p:txBody>
      </p:sp>
      <p:sp>
        <p:nvSpPr>
          <p:cNvPr id="20484" name="Rectangle 3"/>
          <p:cNvSpPr>
            <a:spLocks noGrp="1" noChangeArrowheads="1"/>
          </p:cNvSpPr>
          <p:nvPr>
            <p:ph type="body" idx="1"/>
          </p:nvPr>
        </p:nvSpPr>
        <p:spPr/>
        <p:txBody>
          <a:bodyPr/>
          <a:lstStyle/>
          <a:p>
            <a:r>
              <a:rPr lang="en-GB" altLang="en-US" sz="1800" dirty="0" smtClean="0"/>
              <a:t>Create the single-precision binary floating point value for -0.4375?</a:t>
            </a:r>
            <a:r>
              <a:rPr lang="en-GB" altLang="en-US" sz="1800" dirty="0"/>
              <a:t/>
            </a:r>
            <a:br>
              <a:rPr lang="en-GB" altLang="en-US" sz="1800" dirty="0"/>
            </a:br>
            <a:r>
              <a:rPr lang="en-GB" altLang="en-US" sz="1800" dirty="0" smtClean="0"/>
              <a:t>Hint: </a:t>
            </a:r>
            <a:r>
              <a:rPr lang="en-GB" altLang="en-US" sz="1800" dirty="0" err="1" smtClean="0"/>
              <a:t>exp</a:t>
            </a:r>
            <a:r>
              <a:rPr lang="en-GB" altLang="en-US" sz="1800" dirty="0" smtClean="0"/>
              <a:t> values can go negative</a:t>
            </a:r>
          </a:p>
        </p:txBody>
      </p:sp>
      <p:sp>
        <p:nvSpPr>
          <p:cNvPr id="287748" name="Text Box 4"/>
          <p:cNvSpPr txBox="1">
            <a:spLocks noChangeArrowheads="1"/>
          </p:cNvSpPr>
          <p:nvPr/>
        </p:nvSpPr>
        <p:spPr bwMode="auto">
          <a:xfrm>
            <a:off x="2103373" y="2628900"/>
            <a:ext cx="5763761"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spcBef>
                <a:spcPct val="50000"/>
              </a:spcBef>
            </a:pPr>
            <a:r>
              <a:rPr lang="en-GB" altLang="en-US" sz="2000" dirty="0" smtClean="0">
                <a:solidFill>
                  <a:srgbClr val="FF0000"/>
                </a:solidFill>
              </a:rPr>
              <a:t>s = 1</a:t>
            </a:r>
            <a:br>
              <a:rPr lang="en-GB" altLang="en-US" sz="2000" dirty="0" smtClean="0">
                <a:solidFill>
                  <a:srgbClr val="FF0000"/>
                </a:solidFill>
              </a:rPr>
            </a:br>
            <a:r>
              <a:rPr lang="en-GB" altLang="en-US" sz="2000" dirty="0" err="1" smtClean="0">
                <a:solidFill>
                  <a:srgbClr val="FF0000"/>
                </a:solidFill>
              </a:rPr>
              <a:t>exp</a:t>
            </a:r>
            <a:r>
              <a:rPr lang="en-GB" altLang="en-US" sz="2000" dirty="0" smtClean="0">
                <a:solidFill>
                  <a:srgbClr val="FF0000"/>
                </a:solidFill>
              </a:rPr>
              <a:t> = -2, add bias 127 = 125 or binary 01111101</a:t>
            </a:r>
            <a:r>
              <a:rPr lang="en-GB" altLang="en-US" sz="2000" baseline="-25000" dirty="0" smtClean="0">
                <a:solidFill>
                  <a:srgbClr val="FF0000"/>
                </a:solidFill>
              </a:rPr>
              <a:t>2</a:t>
            </a:r>
            <a:r>
              <a:rPr lang="en-GB" altLang="en-US" sz="2000" dirty="0" smtClean="0">
                <a:solidFill>
                  <a:srgbClr val="FF0000"/>
                </a:solidFill>
              </a:rPr>
              <a:t/>
            </a:r>
            <a:br>
              <a:rPr lang="en-GB" altLang="en-US" sz="2000" dirty="0" smtClean="0">
                <a:solidFill>
                  <a:srgbClr val="FF0000"/>
                </a:solidFill>
              </a:rPr>
            </a:br>
            <a:r>
              <a:rPr lang="en-GB" altLang="en-US" sz="2000" dirty="0" smtClean="0">
                <a:solidFill>
                  <a:srgbClr val="FF0000"/>
                </a:solidFill>
              </a:rPr>
              <a:t>1.f = 0.4375/4 = 1.75</a:t>
            </a:r>
            <a:r>
              <a:rPr lang="en-GB" altLang="en-US" sz="2000" dirty="0">
                <a:solidFill>
                  <a:srgbClr val="FF0000"/>
                </a:solidFill>
              </a:rPr>
              <a:t/>
            </a:r>
            <a:br>
              <a:rPr lang="en-GB" altLang="en-US" sz="2000" dirty="0">
                <a:solidFill>
                  <a:srgbClr val="FF0000"/>
                </a:solidFill>
              </a:rPr>
            </a:br>
            <a:r>
              <a:rPr lang="en-GB" altLang="en-US" sz="2000" dirty="0" smtClean="0">
                <a:solidFill>
                  <a:srgbClr val="FF0000"/>
                </a:solidFill>
              </a:rPr>
              <a:t>1.75 = 1 + 1/2 + ¼ or binary 1.11</a:t>
            </a:r>
            <a:r>
              <a:rPr lang="en-GB" altLang="en-US" sz="2000" baseline="-25000" dirty="0" smtClean="0">
                <a:solidFill>
                  <a:srgbClr val="FF0000"/>
                </a:solidFill>
              </a:rPr>
              <a:t>2</a:t>
            </a:r>
          </a:p>
          <a:p>
            <a:pPr algn="l">
              <a:spcBef>
                <a:spcPct val="50000"/>
              </a:spcBef>
            </a:pPr>
            <a:r>
              <a:rPr lang="en-GB" altLang="en-US" sz="2000" dirty="0" smtClean="0">
                <a:solidFill>
                  <a:srgbClr val="FF0000"/>
                </a:solidFill>
              </a:rPr>
              <a:t>BEE00000</a:t>
            </a:r>
            <a:r>
              <a:rPr lang="en-GB" altLang="en-US" sz="2000" baseline="-25000" dirty="0" smtClean="0">
                <a:solidFill>
                  <a:srgbClr val="FF0000"/>
                </a:solidFill>
              </a:rPr>
              <a:t>16</a:t>
            </a:r>
          </a:p>
        </p:txBody>
      </p:sp>
      <p:graphicFrame>
        <p:nvGraphicFramePr>
          <p:cNvPr id="6" name="Table 5"/>
          <p:cNvGraphicFramePr>
            <a:graphicFrameLocks noGrp="1"/>
          </p:cNvGraphicFramePr>
          <p:nvPr>
            <p:extLst>
              <p:ext uri="{D42A27DB-BD31-4B8C-83A1-F6EECF244321}">
                <p14:modId xmlns:p14="http://schemas.microsoft.com/office/powerpoint/2010/main" val="1991533096"/>
              </p:ext>
            </p:extLst>
          </p:nvPr>
        </p:nvGraphicFramePr>
        <p:xfrm>
          <a:off x="257175" y="4679089"/>
          <a:ext cx="8590240" cy="1049892"/>
        </p:xfrm>
        <a:graphic>
          <a:graphicData uri="http://schemas.openxmlformats.org/drawingml/2006/table">
            <a:tbl>
              <a:tblPr>
                <a:tableStyleId>{5940675A-B579-460E-94D1-54222C63F5DA}</a:tableStyleId>
              </a:tblPr>
              <a:tblGrid>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gridCol w="268445"/>
              </a:tblGrid>
              <a:tr h="262473">
                <a:tc>
                  <a:txBody>
                    <a:bodyPr/>
                    <a:lstStyle/>
                    <a:p>
                      <a:pPr algn="ctr" fontAlgn="b"/>
                      <a:r>
                        <a:rPr lang="en-GB" sz="1600" u="none" strike="noStrike" dirty="0">
                          <a:effectLst/>
                        </a:rPr>
                        <a:t>S</a:t>
                      </a:r>
                      <a:endParaRPr lang="en-GB" sz="1600" b="0" i="0" u="none" strike="noStrike" dirty="0">
                        <a:solidFill>
                          <a:srgbClr val="000000"/>
                        </a:solidFill>
                        <a:effectLst/>
                        <a:latin typeface="Calibri" panose="020F0502020204030204" pitchFamily="34" charset="0"/>
                      </a:endParaRPr>
                    </a:p>
                  </a:txBody>
                  <a:tcPr marL="5492" marR="5492" marT="5492" marB="0" anchor="b"/>
                </a:tc>
                <a:tc gridSpan="8">
                  <a:txBody>
                    <a:bodyPr/>
                    <a:lstStyle/>
                    <a:p>
                      <a:pPr algn="ctr" fontAlgn="b"/>
                      <a:r>
                        <a:rPr lang="en-GB" sz="1600" u="none" strike="noStrike">
                          <a:effectLst/>
                        </a:rPr>
                        <a:t>Exponent</a:t>
                      </a:r>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23">
                  <a:txBody>
                    <a:bodyPr/>
                    <a:lstStyle/>
                    <a:p>
                      <a:pPr algn="ctr" fontAlgn="b"/>
                      <a:r>
                        <a:rPr lang="en-GB" sz="1600" u="none" strike="noStrike">
                          <a:effectLst/>
                        </a:rPr>
                        <a:t>Fraction</a:t>
                      </a:r>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262473">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29</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28</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27</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26</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25</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24</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23</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22</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19</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18</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17</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16</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15</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14</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13</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12</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9</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8</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7</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6</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5</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4</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3</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2</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1</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r>
              <a:tr h="262473">
                <a:tc>
                  <a:txBody>
                    <a:bodyPr/>
                    <a:lstStyle/>
                    <a:p>
                      <a:pPr algn="ctr" fontAlgn="b"/>
                      <a:r>
                        <a:rPr lang="en-GB" sz="1600" u="none" strike="noStrike" dirty="0" smtClean="0">
                          <a:solidFill>
                            <a:srgbClr val="FF0000"/>
                          </a:solidFill>
                          <a:effectLst/>
                        </a:rPr>
                        <a:t>1</a:t>
                      </a:r>
                      <a:endParaRPr lang="en-GB" sz="1600" b="0" i="0" u="none" strike="noStrike" dirty="0">
                        <a:solidFill>
                          <a:srgbClr val="FF0000"/>
                        </a:solidFill>
                        <a:effectLst/>
                        <a:latin typeface="Calibri" panose="020F0502020204030204" pitchFamily="34" charset="0"/>
                      </a:endParaRPr>
                    </a:p>
                  </a:txBody>
                  <a:tcPr marL="5492" marR="5492" marT="5492" marB="0" anchor="b"/>
                </a:tc>
                <a:tc>
                  <a:txBody>
                    <a:bodyPr/>
                    <a:lstStyle/>
                    <a:p>
                      <a:pPr algn="ctr" fontAlgn="b"/>
                      <a:r>
                        <a:rPr lang="en-GB" sz="1600" b="0" i="0" u="none" strike="noStrike" dirty="0" smtClean="0">
                          <a:solidFill>
                            <a:srgbClr val="FF0000"/>
                          </a:solidFill>
                          <a:effectLst/>
                          <a:latin typeface="Helvetica" panose="020B0604020202020204" pitchFamily="34" charset="0"/>
                          <a:cs typeface="Helvetica" panose="020B0604020202020204" pitchFamily="34" charset="0"/>
                        </a:rPr>
                        <a:t>0</a:t>
                      </a:r>
                      <a:endParaRPr lang="en-GB" sz="1600" b="0" i="0" u="none" strike="noStrike" dirty="0">
                        <a:solidFill>
                          <a:srgbClr val="FF0000"/>
                        </a:solidFill>
                        <a:effectLst/>
                        <a:latin typeface="Helvetica" panose="020B0604020202020204" pitchFamily="34" charset="0"/>
                        <a:cs typeface="Helvetica" panose="020B0604020202020204" pitchFamily="34" charset="0"/>
                      </a:endParaRPr>
                    </a:p>
                  </a:txBody>
                  <a:tcPr marL="5492" marR="5492" marT="5492" marB="0" anchor="b"/>
                </a:tc>
                <a:tc>
                  <a:txBody>
                    <a:bodyPr/>
                    <a:lstStyle/>
                    <a:p>
                      <a:pPr algn="ctr" fontAlgn="b"/>
                      <a:r>
                        <a:rPr lang="en-GB" sz="1600" b="0" i="0" u="none" strike="noStrike" dirty="0" smtClean="0">
                          <a:solidFill>
                            <a:srgbClr val="FF0000"/>
                          </a:solidFill>
                          <a:effectLst/>
                          <a:latin typeface="Helvetica" panose="020B0604020202020204" pitchFamily="34" charset="0"/>
                          <a:cs typeface="Helvetica" panose="020B0604020202020204" pitchFamily="34" charset="0"/>
                        </a:rPr>
                        <a:t>1</a:t>
                      </a:r>
                      <a:endParaRPr lang="en-GB" sz="1600" b="0" i="0" u="none" strike="noStrike" dirty="0">
                        <a:solidFill>
                          <a:srgbClr val="FF0000"/>
                        </a:solidFill>
                        <a:effectLst/>
                        <a:latin typeface="Helvetica" panose="020B0604020202020204" pitchFamily="34" charset="0"/>
                        <a:cs typeface="Helvetica" panose="020B0604020202020204" pitchFamily="34" charset="0"/>
                      </a:endParaRPr>
                    </a:p>
                  </a:txBody>
                  <a:tcPr marL="5492" marR="5492" marT="5492" marB="0" anchor="b"/>
                </a:tc>
                <a:tc>
                  <a:txBody>
                    <a:bodyPr/>
                    <a:lstStyle/>
                    <a:p>
                      <a:pPr algn="ctr" fontAlgn="b"/>
                      <a:r>
                        <a:rPr lang="en-GB" sz="1600" b="0" i="0" u="none" strike="noStrike" dirty="0" smtClean="0">
                          <a:solidFill>
                            <a:srgbClr val="FF0000"/>
                          </a:solidFill>
                          <a:effectLst/>
                          <a:latin typeface="Helvetica" panose="020B0604020202020204" pitchFamily="34" charset="0"/>
                          <a:cs typeface="Helvetica" panose="020B0604020202020204" pitchFamily="34" charset="0"/>
                        </a:rPr>
                        <a:t>1</a:t>
                      </a:r>
                      <a:endParaRPr lang="en-GB" sz="1600" b="0" i="0" u="none" strike="noStrike" dirty="0">
                        <a:solidFill>
                          <a:srgbClr val="FF0000"/>
                        </a:solidFill>
                        <a:effectLst/>
                        <a:latin typeface="Helvetica" panose="020B0604020202020204" pitchFamily="34" charset="0"/>
                        <a:cs typeface="Helvetica" panose="020B0604020202020204" pitchFamily="34" charset="0"/>
                      </a:endParaRPr>
                    </a:p>
                  </a:txBody>
                  <a:tcPr marL="5492" marR="5492" marT="5492" marB="0" anchor="b"/>
                </a:tc>
                <a:tc>
                  <a:txBody>
                    <a:bodyPr/>
                    <a:lstStyle/>
                    <a:p>
                      <a:pPr algn="ctr" fontAlgn="b"/>
                      <a:r>
                        <a:rPr lang="en-GB" sz="1600" b="0" i="0" u="none" strike="noStrike" dirty="0" smtClean="0">
                          <a:solidFill>
                            <a:srgbClr val="FF0000"/>
                          </a:solidFill>
                          <a:effectLst/>
                          <a:latin typeface="Helvetica" panose="020B0604020202020204" pitchFamily="34" charset="0"/>
                          <a:cs typeface="Helvetica" panose="020B0604020202020204" pitchFamily="34" charset="0"/>
                        </a:rPr>
                        <a:t>1</a:t>
                      </a:r>
                      <a:endParaRPr lang="en-GB" sz="1600" b="0" i="0" u="none" strike="noStrike" dirty="0">
                        <a:solidFill>
                          <a:srgbClr val="FF0000"/>
                        </a:solidFill>
                        <a:effectLst/>
                        <a:latin typeface="Helvetica" panose="020B0604020202020204" pitchFamily="34" charset="0"/>
                        <a:cs typeface="Helvetica" panose="020B0604020202020204" pitchFamily="34" charset="0"/>
                      </a:endParaRPr>
                    </a:p>
                  </a:txBody>
                  <a:tcPr marL="5492" marR="5492" marT="5492" marB="0" anchor="b"/>
                </a:tc>
                <a:tc>
                  <a:txBody>
                    <a:bodyPr/>
                    <a:lstStyle/>
                    <a:p>
                      <a:pPr algn="ctr" fontAlgn="b"/>
                      <a:r>
                        <a:rPr lang="en-GB" sz="1600" b="0" i="0" u="none" strike="noStrike" dirty="0" smtClean="0">
                          <a:solidFill>
                            <a:srgbClr val="FF0000"/>
                          </a:solidFill>
                          <a:effectLst/>
                          <a:latin typeface="Helvetica" panose="020B0604020202020204" pitchFamily="34" charset="0"/>
                          <a:cs typeface="Helvetica" panose="020B0604020202020204" pitchFamily="34" charset="0"/>
                        </a:rPr>
                        <a:t>1</a:t>
                      </a:r>
                      <a:endParaRPr lang="en-GB" sz="1600" b="0" i="0" u="none" strike="noStrike" dirty="0">
                        <a:solidFill>
                          <a:srgbClr val="FF0000"/>
                        </a:solidFill>
                        <a:effectLst/>
                        <a:latin typeface="Helvetica" panose="020B0604020202020204" pitchFamily="34" charset="0"/>
                        <a:cs typeface="Helvetica" panose="020B0604020202020204" pitchFamily="34" charset="0"/>
                      </a:endParaRPr>
                    </a:p>
                  </a:txBody>
                  <a:tcPr marL="5492" marR="5492" marT="5492" marB="0" anchor="b"/>
                </a:tc>
                <a:tc>
                  <a:txBody>
                    <a:bodyPr/>
                    <a:lstStyle/>
                    <a:p>
                      <a:pPr algn="ctr" fontAlgn="b"/>
                      <a:r>
                        <a:rPr lang="en-GB" sz="1600" b="0" i="0" u="none" strike="noStrike" dirty="0" smtClean="0">
                          <a:solidFill>
                            <a:srgbClr val="FF0000"/>
                          </a:solidFill>
                          <a:effectLst/>
                          <a:latin typeface="Helvetica" panose="020B0604020202020204" pitchFamily="34" charset="0"/>
                          <a:cs typeface="Helvetica" panose="020B0604020202020204" pitchFamily="34" charset="0"/>
                        </a:rPr>
                        <a:t>1</a:t>
                      </a:r>
                      <a:endParaRPr lang="en-GB" sz="1600" b="0" i="0" u="none" strike="noStrike" dirty="0">
                        <a:solidFill>
                          <a:srgbClr val="FF0000"/>
                        </a:solidFill>
                        <a:effectLst/>
                        <a:latin typeface="Helvetica" panose="020B0604020202020204" pitchFamily="34" charset="0"/>
                        <a:cs typeface="Helvetica" panose="020B0604020202020204" pitchFamily="34" charset="0"/>
                      </a:endParaRPr>
                    </a:p>
                  </a:txBody>
                  <a:tcPr marL="5492" marR="5492" marT="5492" marB="0" anchor="b"/>
                </a:tc>
                <a:tc>
                  <a:txBody>
                    <a:bodyPr/>
                    <a:lstStyle/>
                    <a:p>
                      <a:pPr algn="ctr" fontAlgn="b"/>
                      <a:r>
                        <a:rPr lang="en-GB" sz="1600" b="0" i="0" u="none" strike="noStrike" dirty="0" smtClean="0">
                          <a:solidFill>
                            <a:srgbClr val="FF0000"/>
                          </a:solidFill>
                          <a:effectLst/>
                          <a:latin typeface="Helvetica" panose="020B0604020202020204" pitchFamily="34" charset="0"/>
                          <a:cs typeface="Helvetica" panose="020B0604020202020204" pitchFamily="34" charset="0"/>
                        </a:rPr>
                        <a:t>0</a:t>
                      </a:r>
                      <a:endParaRPr lang="en-GB" sz="1600" b="0" i="0" u="none" strike="noStrike" dirty="0">
                        <a:solidFill>
                          <a:srgbClr val="FF0000"/>
                        </a:solidFill>
                        <a:effectLst/>
                        <a:latin typeface="Helvetica" panose="020B0604020202020204" pitchFamily="34" charset="0"/>
                        <a:cs typeface="Helvetica" panose="020B0604020202020204" pitchFamily="34" charset="0"/>
                      </a:endParaRPr>
                    </a:p>
                  </a:txBody>
                  <a:tcPr marL="5492" marR="5492" marT="5492" marB="0" anchor="b"/>
                </a:tc>
                <a:tc>
                  <a:txBody>
                    <a:bodyPr/>
                    <a:lstStyle/>
                    <a:p>
                      <a:pPr algn="ctr" fontAlgn="b"/>
                      <a:r>
                        <a:rPr lang="en-GB" sz="1600" b="0" i="0" u="none" strike="noStrike" dirty="0" smtClean="0">
                          <a:solidFill>
                            <a:srgbClr val="FF0000"/>
                          </a:solidFill>
                          <a:effectLst/>
                          <a:latin typeface="Helvetica" panose="020B0604020202020204" pitchFamily="34" charset="0"/>
                          <a:cs typeface="Helvetica" panose="020B0604020202020204" pitchFamily="34" charset="0"/>
                        </a:rPr>
                        <a:t>1</a:t>
                      </a:r>
                      <a:endParaRPr lang="en-GB" sz="1600" b="0" i="0" u="none" strike="noStrike" dirty="0">
                        <a:solidFill>
                          <a:srgbClr val="FF0000"/>
                        </a:solidFill>
                        <a:effectLst/>
                        <a:latin typeface="Helvetica" panose="020B0604020202020204" pitchFamily="34" charset="0"/>
                        <a:cs typeface="Helvetica" panose="020B0604020202020204" pitchFamily="34" charset="0"/>
                      </a:endParaRPr>
                    </a:p>
                  </a:txBody>
                  <a:tcPr marL="5492" marR="5492" marT="5492" marB="0" anchor="b"/>
                </a:tc>
                <a:tc>
                  <a:txBody>
                    <a:bodyPr/>
                    <a:lstStyle/>
                    <a:p>
                      <a:pPr algn="ctr" fontAlgn="b"/>
                      <a:r>
                        <a:rPr lang="en-GB" sz="1600" u="none" strike="noStrike" dirty="0">
                          <a:solidFill>
                            <a:srgbClr val="FF0000"/>
                          </a:solidFill>
                          <a:effectLst/>
                        </a:rPr>
                        <a:t>1</a:t>
                      </a:r>
                      <a:endParaRPr lang="en-GB" sz="1600" b="0" i="0" u="none" strike="noStrike" dirty="0">
                        <a:solidFill>
                          <a:srgbClr val="FF0000"/>
                        </a:solidFill>
                        <a:effectLst/>
                        <a:latin typeface="Calibri" panose="020F0502020204030204" pitchFamily="34" charset="0"/>
                      </a:endParaRPr>
                    </a:p>
                  </a:txBody>
                  <a:tcPr marL="5492" marR="5492" marT="5492" marB="0" anchor="b"/>
                </a:tc>
                <a:tc>
                  <a:txBody>
                    <a:bodyPr/>
                    <a:lstStyle/>
                    <a:p>
                      <a:pPr algn="ctr" fontAlgn="b"/>
                      <a:r>
                        <a:rPr lang="en-GB" sz="1600" u="none" strike="noStrike" dirty="0" smtClean="0">
                          <a:solidFill>
                            <a:srgbClr val="FF0000"/>
                          </a:solidFill>
                          <a:effectLst/>
                        </a:rPr>
                        <a:t>1</a:t>
                      </a:r>
                      <a:endParaRPr lang="en-GB" sz="1600" b="0" i="0" u="none" strike="noStrike" dirty="0">
                        <a:solidFill>
                          <a:srgbClr val="FF0000"/>
                        </a:solidFill>
                        <a:effectLst/>
                        <a:latin typeface="Calibri" panose="020F0502020204030204" pitchFamily="34" charset="0"/>
                      </a:endParaRPr>
                    </a:p>
                  </a:txBody>
                  <a:tcPr marL="5492" marR="5492" marT="5492" marB="0" anchor="b"/>
                </a:tc>
                <a:tc>
                  <a:txBody>
                    <a:bodyPr/>
                    <a:lstStyle/>
                    <a:p>
                      <a:pPr algn="ctr" fontAlgn="b"/>
                      <a:r>
                        <a:rPr lang="en-GB" sz="1600" u="none" strike="noStrike" dirty="0" smtClean="0">
                          <a:effectLst/>
                        </a:rPr>
                        <a:t>0</a:t>
                      </a:r>
                      <a:endParaRPr lang="en-GB" sz="1600" b="0" i="0" u="none" strike="noStrike" dirty="0">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dirty="0" smtClean="0">
                          <a:effectLst/>
                        </a:rPr>
                        <a:t>0</a:t>
                      </a:r>
                      <a:endParaRPr lang="en-GB" sz="1600" b="0" i="0" u="none" strike="noStrike" dirty="0">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dirty="0">
                          <a:effectLst/>
                        </a:rPr>
                        <a:t>0</a:t>
                      </a:r>
                      <a:endParaRPr lang="en-GB" sz="1600" b="0" i="0" u="none" strike="noStrike" dirty="0">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c>
                  <a:txBody>
                    <a:bodyPr/>
                    <a:lstStyle/>
                    <a:p>
                      <a:pPr algn="ctr" fontAlgn="b"/>
                      <a:r>
                        <a:rPr lang="en-GB" sz="1600" u="none" strike="noStrike">
                          <a:effectLst/>
                        </a:rPr>
                        <a:t>0</a:t>
                      </a:r>
                      <a:endParaRPr lang="en-GB" sz="1600" b="0" i="0" u="none" strike="noStrike">
                        <a:solidFill>
                          <a:srgbClr val="000000"/>
                        </a:solidFill>
                        <a:effectLst/>
                        <a:latin typeface="Calibri" panose="020F0502020204030204" pitchFamily="34" charset="0"/>
                      </a:endParaRPr>
                    </a:p>
                  </a:txBody>
                  <a:tcPr marL="5492" marR="5492" marT="5492" marB="0" anchor="b"/>
                </a:tc>
              </a:tr>
              <a:tr h="262473">
                <a:tc>
                  <a:txBody>
                    <a:bodyPr/>
                    <a:lstStyle/>
                    <a:p>
                      <a:pPr algn="l" fontAlgn="b"/>
                      <a:endParaRPr lang="en-GB" sz="1600" b="0" i="0" u="none" strike="noStrike">
                        <a:solidFill>
                          <a:srgbClr val="FF0000"/>
                        </a:solidFill>
                        <a:effectLst/>
                        <a:latin typeface="Calibri" panose="020F0502020204030204" pitchFamily="34" charset="0"/>
                      </a:endParaRPr>
                    </a:p>
                  </a:txBody>
                  <a:tcPr marL="5492" marR="5492" marT="5492" marB="0" anchor="b"/>
                </a:tc>
                <a:tc gridSpan="8">
                  <a:txBody>
                    <a:bodyPr/>
                    <a:lstStyle/>
                    <a:p>
                      <a:pPr algn="ctr" fontAlgn="b"/>
                      <a:r>
                        <a:rPr lang="en-GB" sz="1600" u="none" strike="noStrike" dirty="0" smtClean="0">
                          <a:solidFill>
                            <a:srgbClr val="FF0000"/>
                          </a:solidFill>
                          <a:effectLst/>
                        </a:rPr>
                        <a:t>125</a:t>
                      </a:r>
                      <a:endParaRPr lang="en-GB" sz="1600" b="0" i="0" u="none" strike="noStrike" dirty="0">
                        <a:solidFill>
                          <a:srgbClr val="FF0000"/>
                        </a:solidFill>
                        <a:effectLst/>
                        <a:latin typeface="Calibri" panose="020F0502020204030204" pitchFamily="34" charset="0"/>
                      </a:endParaRPr>
                    </a:p>
                  </a:txBody>
                  <a:tcPr marL="5492" marR="5492" marT="5492"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2">
                  <a:txBody>
                    <a:bodyPr/>
                    <a:lstStyle/>
                    <a:p>
                      <a:pPr algn="ctr" fontAlgn="b"/>
                      <a:r>
                        <a:rPr lang="en-GB" sz="1600" u="none" strike="noStrike" dirty="0" smtClean="0">
                          <a:solidFill>
                            <a:srgbClr val="FF0000"/>
                          </a:solidFill>
                          <a:effectLst/>
                        </a:rPr>
                        <a:t>0.11</a:t>
                      </a:r>
                      <a:endParaRPr lang="en-GB" sz="1600" b="0" i="0" u="none" strike="noStrike" dirty="0">
                        <a:solidFill>
                          <a:srgbClr val="FF0000"/>
                        </a:solidFill>
                        <a:effectLst/>
                        <a:latin typeface="Calibri" panose="020F0502020204030204" pitchFamily="34" charset="0"/>
                      </a:endParaRPr>
                    </a:p>
                  </a:txBody>
                  <a:tcPr marL="5492" marR="5492" marT="5492" marB="0" anchor="b"/>
                </a:tc>
                <a:tc hMerge="1">
                  <a:txBody>
                    <a:bodyPr/>
                    <a:lstStyle/>
                    <a:p>
                      <a:pPr algn="ctr" fontAlgn="b"/>
                      <a:endParaRPr lang="en-GB" sz="1600" b="0" i="0" u="none" strike="noStrike" dirty="0">
                        <a:solidFill>
                          <a:srgbClr val="FF0000"/>
                        </a:solidFill>
                        <a:effectLst/>
                        <a:latin typeface="Calibri" panose="020F0502020204030204" pitchFamily="34" charset="0"/>
                      </a:endParaRPr>
                    </a:p>
                  </a:txBody>
                  <a:tcPr marL="5492" marR="5492" marT="5492" marB="0" anchor="b"/>
                </a:tc>
                <a:tc gridSpan="21">
                  <a:txBody>
                    <a:bodyPr/>
                    <a:lstStyle/>
                    <a:p>
                      <a:pPr algn="ctr" fontAlgn="b"/>
                      <a:endParaRPr lang="en-GB" sz="1600" b="0" i="0" u="none" strike="noStrike" dirty="0">
                        <a:solidFill>
                          <a:srgbClr val="FF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FF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c hMerge="1">
                  <a:txBody>
                    <a:bodyPr/>
                    <a:lstStyle/>
                    <a:p>
                      <a:pPr algn="l" fontAlgn="b"/>
                      <a:endParaRPr lang="en-GB" sz="1600" b="0" i="0" u="none" strike="noStrike" dirty="0">
                        <a:solidFill>
                          <a:srgbClr val="000000"/>
                        </a:solidFill>
                        <a:effectLst/>
                        <a:latin typeface="Calibri" panose="020F0502020204030204" pitchFamily="34" charset="0"/>
                      </a:endParaRPr>
                    </a:p>
                  </a:txBody>
                  <a:tcPr marL="5492" marR="5492" marT="5492" marB="0" anchor="b"/>
                </a:tc>
              </a:tr>
            </a:tbl>
          </a:graphicData>
        </a:graphic>
      </p:graphicFrame>
    </p:spTree>
    <p:extLst>
      <p:ext uri="{BB962C8B-B14F-4D97-AF65-F5344CB8AC3E}">
        <p14:creationId xmlns:p14="http://schemas.microsoft.com/office/powerpoint/2010/main" val="16530592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87748"/>
                                        </p:tgtEl>
                                        <p:attrNameLst>
                                          <p:attrName>style.visibility</p:attrName>
                                        </p:attrNameLst>
                                      </p:cBhvr>
                                      <p:to>
                                        <p:strVal val="visible"/>
                                      </p:to>
                                    </p:set>
                                    <p:anim calcmode="lin" valueType="num">
                                      <p:cBhvr additive="base">
                                        <p:cTn id="7" dur="500" fill="hold"/>
                                        <p:tgtEl>
                                          <p:spTgt spid="287748"/>
                                        </p:tgtEl>
                                        <p:attrNameLst>
                                          <p:attrName>ppt_x</p:attrName>
                                        </p:attrNameLst>
                                      </p:cBhvr>
                                      <p:tavLst>
                                        <p:tav tm="0">
                                          <p:val>
                                            <p:strVal val="0-#ppt_w/2"/>
                                          </p:val>
                                        </p:tav>
                                        <p:tav tm="100000">
                                          <p:val>
                                            <p:strVal val="#ppt_x"/>
                                          </p:val>
                                        </p:tav>
                                      </p:tavLst>
                                    </p:anim>
                                    <p:anim calcmode="lin" valueType="num">
                                      <p:cBhvr additive="base">
                                        <p:cTn id="8" dur="500" fill="hold"/>
                                        <p:tgtEl>
                                          <p:spTgt spid="287748"/>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1" presetClass="entr" presetSubtype="0"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7748" grpId="0"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079157"/>
            <a:ext cx="7029450" cy="4759668"/>
          </a:xfrm>
        </p:spPr>
        <p:txBody>
          <a:bodyPr/>
          <a:lstStyle/>
          <a:p>
            <a:pPr marL="0" indent="0">
              <a:buNone/>
            </a:pPr>
            <a:r>
              <a:rPr lang="en-GB" u="sng" dirty="0" smtClean="0"/>
              <a:t>Floating-Point Precision</a:t>
            </a:r>
          </a:p>
          <a:p>
            <a:r>
              <a:rPr lang="en-GB" i="1" dirty="0" smtClean="0"/>
              <a:t>F = -1</a:t>
            </a:r>
            <a:r>
              <a:rPr lang="en-GB" i="1" baseline="30000" dirty="0" smtClean="0"/>
              <a:t>s</a:t>
            </a:r>
            <a:r>
              <a:rPr lang="en-GB" i="1" dirty="0" smtClean="0"/>
              <a:t> x 2</a:t>
            </a:r>
            <a:r>
              <a:rPr lang="en-GB" i="1" baseline="30000" dirty="0" smtClean="0"/>
              <a:t>exp</a:t>
            </a:r>
            <a:r>
              <a:rPr lang="en-GB" i="1" dirty="0" smtClean="0"/>
              <a:t> x 1.f</a:t>
            </a:r>
            <a:endParaRPr lang="en-GB" dirty="0" smtClean="0"/>
          </a:p>
          <a:p>
            <a:r>
              <a:rPr lang="en-GB" dirty="0" smtClean="0"/>
              <a:t>The larger the </a:t>
            </a:r>
            <a:r>
              <a:rPr lang="en-GB" dirty="0" err="1" smtClean="0"/>
              <a:t>exp</a:t>
            </a:r>
            <a:r>
              <a:rPr lang="en-GB" dirty="0" smtClean="0"/>
              <a:t>, the greater the multiplication factor applied to the </a:t>
            </a:r>
            <a:r>
              <a:rPr lang="en-GB" dirty="0" err="1" smtClean="0"/>
              <a:t>significand</a:t>
            </a:r>
            <a:r>
              <a:rPr lang="en-GB" dirty="0" smtClean="0"/>
              <a:t> (1.f)</a:t>
            </a:r>
          </a:p>
          <a:p>
            <a:r>
              <a:rPr lang="en-GB" dirty="0" smtClean="0"/>
              <a:t>Using 2-bits for the fraction (4 representable values per exponent) and exponent range -3 &lt;= E &lt;= 0, the floating point numbers look like this: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Notice the numeric separation between values doubles as the exponent value increases by 1</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6" name="Picture 5"/>
          <p:cNvPicPr>
            <a:picLocks noChangeAspect="1"/>
          </p:cNvPicPr>
          <p:nvPr/>
        </p:nvPicPr>
        <p:blipFill>
          <a:blip r:embed="rId2"/>
          <a:stretch>
            <a:fillRect/>
          </a:stretch>
        </p:blipFill>
        <p:spPr>
          <a:xfrm>
            <a:off x="781894" y="3521160"/>
            <a:ext cx="7445832" cy="2317665"/>
          </a:xfrm>
          <a:prstGeom prst="rect">
            <a:avLst/>
          </a:prstGeom>
        </p:spPr>
      </p:pic>
    </p:spTree>
    <p:extLst>
      <p:ext uri="{BB962C8B-B14F-4D97-AF65-F5344CB8AC3E}">
        <p14:creationId xmlns:p14="http://schemas.microsoft.com/office/powerpoint/2010/main" val="66174275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dirty="0" smtClean="0"/>
              <a:t>Floating point precision is not fixed but is a function of the exponent</a:t>
            </a:r>
          </a:p>
          <a:p>
            <a:r>
              <a:rPr lang="en-GB" dirty="0" smtClean="0"/>
              <a:t>As the exponent increases, precision decreases, resulting in increased numeric separation between representable values</a:t>
            </a:r>
          </a:p>
          <a:p>
            <a:r>
              <a:rPr lang="en-GB" dirty="0" smtClean="0"/>
              <a:t>Not typically a problem in scientific calculations where we are only interested in few digits regardless of the magnitude of the result.</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49022915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dirty="0" smtClean="0"/>
              <a:t>Subnormal values</a:t>
            </a:r>
          </a:p>
          <a:p>
            <a:pPr lvl="1"/>
            <a:r>
              <a:rPr lang="en-GB" dirty="0" smtClean="0"/>
              <a:t>Representing values in the range [0.0, 1.0)</a:t>
            </a:r>
          </a:p>
          <a:p>
            <a:pPr lvl="1"/>
            <a:r>
              <a:rPr lang="en-GB" dirty="0" smtClean="0"/>
              <a:t>Extends the lower bounds of representable numbers by further dividing the range between 0 and the smallest representable value into 2</a:t>
            </a:r>
            <a:r>
              <a:rPr lang="en-GB" baseline="30000" dirty="0" smtClean="0"/>
              <a:t>23</a:t>
            </a:r>
            <a:r>
              <a:rPr lang="en-GB" dirty="0" smtClean="0"/>
              <a:t> additional representable values.</a:t>
            </a:r>
          </a:p>
          <a:p>
            <a:pPr lvl="1"/>
            <a:r>
              <a:rPr lang="en-GB" dirty="0" smtClean="0"/>
              <a:t>Be aware, when an operand in the subnormal range decreases toward the minimum value, the number of significant digits decreases i.e. the precision will be significantly less</a:t>
            </a:r>
          </a:p>
          <a:p>
            <a:r>
              <a:rPr lang="en-GB" dirty="0" smtClean="0"/>
              <a:t>Zero</a:t>
            </a:r>
          </a:p>
          <a:p>
            <a:pPr lvl="1"/>
            <a:r>
              <a:rPr lang="en-GB" dirty="0" smtClean="0"/>
              <a:t>In general avoid checking for zero in floating points</a:t>
            </a:r>
          </a:p>
          <a:p>
            <a:pPr lvl="1"/>
            <a:r>
              <a:rPr lang="en-GB" dirty="0" smtClean="0"/>
              <a:t>Positive and negative </a:t>
            </a:r>
            <a:r>
              <a:rPr lang="en-GB" dirty="0" err="1" smtClean="0"/>
              <a:t>zeros</a:t>
            </a:r>
            <a:endParaRPr lang="en-GB" dirty="0" smtClean="0"/>
          </a:p>
          <a:p>
            <a:r>
              <a:rPr lang="en-GB" dirty="0" err="1" smtClean="0"/>
              <a:t>Infintity</a:t>
            </a:r>
            <a:endParaRPr lang="en-GB" dirty="0" smtClean="0"/>
          </a:p>
          <a:p>
            <a:r>
              <a:rPr lang="en-GB" dirty="0" smtClean="0"/>
              <a:t>Not A Number (NAN)</a:t>
            </a:r>
          </a:p>
          <a:p>
            <a:pPr lvl="1"/>
            <a:r>
              <a:rPr lang="en-GB" dirty="0" smtClean="0"/>
              <a:t>Signalling NANs cause and Invalid Operation exception</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326315420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Interpreted Binary Data (</a:t>
            </a:r>
            <a:r>
              <a:rPr lang="en-GB" dirty="0" err="1" smtClean="0"/>
              <a:t>Cont</a:t>
            </a:r>
            <a:r>
              <a:rPr lang="en-GB" dirty="0" smtClean="0"/>
              <a:t>)</a:t>
            </a:r>
            <a:endParaRPr lang="en-GB" dirty="0"/>
          </a:p>
        </p:txBody>
      </p:sp>
      <p:sp>
        <p:nvSpPr>
          <p:cNvPr id="3" name="Content Placeholder 2"/>
          <p:cNvSpPr>
            <a:spLocks noGrp="1"/>
          </p:cNvSpPr>
          <p:nvPr>
            <p:ph idx="1"/>
          </p:nvPr>
        </p:nvSpPr>
        <p:spPr/>
        <p:txBody>
          <a:bodyPr/>
          <a:lstStyle/>
          <a:p>
            <a:r>
              <a:rPr lang="en-GB" dirty="0" smtClean="0"/>
              <a:t>Character Codes</a:t>
            </a:r>
          </a:p>
          <a:p>
            <a:pPr lvl="1"/>
            <a:r>
              <a:rPr lang="en-GB" dirty="0" smtClean="0"/>
              <a:t>See ASCII Table</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40907751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Alignment</a:t>
            </a:r>
            <a:endParaRPr lang="en-GB" dirty="0"/>
          </a:p>
        </p:txBody>
      </p:sp>
      <p:sp>
        <p:nvSpPr>
          <p:cNvPr id="3" name="Content Placeholder 2"/>
          <p:cNvSpPr>
            <a:spLocks noGrp="1"/>
          </p:cNvSpPr>
          <p:nvPr>
            <p:ph idx="1"/>
          </p:nvPr>
        </p:nvSpPr>
        <p:spPr>
          <a:xfrm>
            <a:off x="1047750" y="914400"/>
            <a:ext cx="7029450" cy="4924425"/>
          </a:xfrm>
        </p:spPr>
        <p:txBody>
          <a:bodyPr/>
          <a:lstStyle/>
          <a:p>
            <a:r>
              <a:rPr lang="en-GB" dirty="0"/>
              <a:t>A </a:t>
            </a:r>
            <a:r>
              <a:rPr lang="en-GB" dirty="0" smtClean="0"/>
              <a:t>32-bit </a:t>
            </a:r>
            <a:r>
              <a:rPr lang="en-GB" dirty="0"/>
              <a:t>data consists of four bytes of data, which are </a:t>
            </a:r>
            <a:r>
              <a:rPr lang="en-GB" dirty="0" smtClean="0"/>
              <a:t>stored </a:t>
            </a:r>
            <a:r>
              <a:rPr lang="en-GB" dirty="0"/>
              <a:t>in four successive memory </a:t>
            </a:r>
            <a:r>
              <a:rPr lang="en-GB" dirty="0" smtClean="0"/>
              <a:t>locations</a:t>
            </a:r>
          </a:p>
          <a:p>
            <a:r>
              <a:rPr lang="en-GB" dirty="0" smtClean="0"/>
              <a:t>Data </a:t>
            </a:r>
            <a:r>
              <a:rPr lang="en-GB" dirty="0"/>
              <a:t>and code must be aligned to the respective </a:t>
            </a:r>
            <a:r>
              <a:rPr lang="en-GB" dirty="0" smtClean="0"/>
              <a:t>address </a:t>
            </a:r>
            <a:r>
              <a:rPr lang="en-GB" dirty="0"/>
              <a:t>size boundary. </a:t>
            </a:r>
            <a:endParaRPr lang="en-GB" dirty="0" smtClean="0"/>
          </a:p>
          <a:p>
            <a:pPr lvl="1"/>
            <a:r>
              <a:rPr lang="en-GB" dirty="0" smtClean="0"/>
              <a:t>e.g</a:t>
            </a:r>
            <a:r>
              <a:rPr lang="en-GB" dirty="0"/>
              <a:t>., for a </a:t>
            </a:r>
            <a:r>
              <a:rPr lang="en-GB" dirty="0" smtClean="0"/>
              <a:t>32-bit </a:t>
            </a:r>
            <a:r>
              <a:rPr lang="en-GB" dirty="0"/>
              <a:t>system which aligns to the word boundary, the </a:t>
            </a:r>
            <a:r>
              <a:rPr lang="en-GB" dirty="0" smtClean="0"/>
              <a:t>lowest </a:t>
            </a:r>
            <a:r>
              <a:rPr lang="en-GB" dirty="0"/>
              <a:t>two address bits equal to zero</a:t>
            </a:r>
          </a:p>
          <a:p>
            <a:r>
              <a:rPr lang="en-GB" dirty="0" smtClean="0"/>
              <a:t>But </a:t>
            </a:r>
            <a:r>
              <a:rPr lang="en-GB" dirty="0"/>
              <a:t>what is the order of the four bytes of data</a:t>
            </a:r>
            <a:r>
              <a:rPr lang="en-GB" dirty="0" smtClean="0"/>
              <a:t>?</a:t>
            </a:r>
          </a:p>
          <a:p>
            <a:pPr lvl="1"/>
            <a:r>
              <a:rPr lang="en-GB" dirty="0" smtClean="0"/>
              <a:t>depends </a:t>
            </a:r>
            <a:r>
              <a:rPr lang="en-GB" dirty="0"/>
              <a:t>on the </a:t>
            </a:r>
            <a:r>
              <a:rPr lang="en-GB" dirty="0" err="1" smtClean="0"/>
              <a:t>Endianness</a:t>
            </a:r>
            <a:r>
              <a:rPr lang="en-GB" dirty="0" smtClean="0"/>
              <a:t> adopted </a:t>
            </a:r>
            <a:endParaRPr lang="en-GB" dirty="0"/>
          </a:p>
          <a:p>
            <a:r>
              <a:rPr lang="en-GB" dirty="0" smtClean="0"/>
              <a:t>In </a:t>
            </a:r>
            <a:r>
              <a:rPr lang="en-GB" dirty="0"/>
              <a:t>the Little Endian </a:t>
            </a:r>
            <a:r>
              <a:rPr lang="en-GB" dirty="0" smtClean="0"/>
              <a:t>format,</a:t>
            </a:r>
          </a:p>
          <a:p>
            <a:pPr lvl="1"/>
            <a:r>
              <a:rPr lang="en-GB" dirty="0" smtClean="0"/>
              <a:t>the </a:t>
            </a:r>
            <a:r>
              <a:rPr lang="en-GB" dirty="0"/>
              <a:t>least significant byte (LSB) is stored in the lowest address of </a:t>
            </a:r>
            <a:r>
              <a:rPr lang="en-GB" dirty="0" smtClean="0"/>
              <a:t>the </a:t>
            </a:r>
            <a:r>
              <a:rPr lang="en-GB" dirty="0"/>
              <a:t>memory, with the most significant byte (MSB) stored in the </a:t>
            </a:r>
            <a:r>
              <a:rPr lang="en-GB" dirty="0" smtClean="0"/>
              <a:t>highest </a:t>
            </a:r>
            <a:r>
              <a:rPr lang="en-GB" dirty="0"/>
              <a:t>address location of the memory.</a:t>
            </a:r>
          </a:p>
          <a:p>
            <a:r>
              <a:rPr lang="en-GB" dirty="0" smtClean="0"/>
              <a:t>In </a:t>
            </a:r>
            <a:r>
              <a:rPr lang="en-GB" dirty="0"/>
              <a:t>the Big Endian </a:t>
            </a:r>
            <a:r>
              <a:rPr lang="en-GB" dirty="0" smtClean="0"/>
              <a:t>format,</a:t>
            </a:r>
          </a:p>
          <a:p>
            <a:pPr lvl="1"/>
            <a:r>
              <a:rPr lang="en-GB" dirty="0" smtClean="0"/>
              <a:t>the </a:t>
            </a:r>
            <a:r>
              <a:rPr lang="en-GB" dirty="0"/>
              <a:t>least significant byte (LSB) is stored in the highest address of the memory, </a:t>
            </a:r>
            <a:endParaRPr lang="en-GB" dirty="0" smtClean="0"/>
          </a:p>
          <a:p>
            <a:pPr lvl="1"/>
            <a:r>
              <a:rPr lang="en-GB" dirty="0" smtClean="0"/>
              <a:t>with </a:t>
            </a:r>
            <a:r>
              <a:rPr lang="en-GB" dirty="0"/>
              <a:t>the most significant byte (MSB) stored in the lowest address location of the </a:t>
            </a:r>
            <a:r>
              <a:rPr lang="en-GB" dirty="0" smtClean="0"/>
              <a:t>memory</a:t>
            </a:r>
            <a:r>
              <a:rPr lang="en-GB" dirty="0"/>
              <a:t>.</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420301626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Endianness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pic>
        <p:nvPicPr>
          <p:cNvPr id="5" name="Picture 4"/>
          <p:cNvPicPr>
            <a:picLocks noChangeAspect="1"/>
          </p:cNvPicPr>
          <p:nvPr/>
        </p:nvPicPr>
        <p:blipFill>
          <a:blip r:embed="rId2"/>
          <a:stretch>
            <a:fillRect/>
          </a:stretch>
        </p:blipFill>
        <p:spPr>
          <a:xfrm>
            <a:off x="257175" y="1543050"/>
            <a:ext cx="8489092" cy="3756766"/>
          </a:xfrm>
          <a:prstGeom prst="rect">
            <a:avLst/>
          </a:prstGeom>
        </p:spPr>
      </p:pic>
    </p:spTree>
    <p:extLst>
      <p:ext uri="{BB962C8B-B14F-4D97-AF65-F5344CB8AC3E}">
        <p14:creationId xmlns:p14="http://schemas.microsoft.com/office/powerpoint/2010/main" val="282018279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Instruction Codes</a:t>
            </a:r>
            <a:endParaRPr lang="en-GB" dirty="0"/>
          </a:p>
        </p:txBody>
      </p:sp>
      <p:sp>
        <p:nvSpPr>
          <p:cNvPr id="3" name="Content Placeholder 2"/>
          <p:cNvSpPr>
            <a:spLocks noGrp="1"/>
          </p:cNvSpPr>
          <p:nvPr>
            <p:ph idx="1"/>
          </p:nvPr>
        </p:nvSpPr>
        <p:spPr>
          <a:xfrm>
            <a:off x="1047750" y="1089212"/>
            <a:ext cx="7029450" cy="4749613"/>
          </a:xfrm>
        </p:spPr>
        <p:txBody>
          <a:bodyPr/>
          <a:lstStyle/>
          <a:p>
            <a:r>
              <a:rPr lang="en-GB" dirty="0" smtClean="0"/>
              <a:t>Memory holds code as well as data</a:t>
            </a:r>
          </a:p>
          <a:p>
            <a:r>
              <a:rPr lang="en-GB" dirty="0" smtClean="0"/>
              <a:t>Example:</a:t>
            </a:r>
            <a:br>
              <a:rPr lang="en-GB" dirty="0" smtClean="0"/>
            </a:br>
            <a:r>
              <a:rPr lang="en-GB" dirty="0" smtClean="0"/>
              <a:t>Assume contents of memory at address 0A30</a:t>
            </a:r>
            <a:r>
              <a:rPr lang="en-GB" baseline="-25000" dirty="0" smtClean="0"/>
              <a:t>16</a:t>
            </a:r>
            <a:r>
              <a:rPr lang="en-GB" dirty="0" smtClean="0"/>
              <a:t> are to be added to contents of address 0A31</a:t>
            </a:r>
            <a:r>
              <a:rPr lang="en-GB" baseline="-25000" dirty="0" smtClean="0"/>
              <a:t>16</a:t>
            </a:r>
            <a:r>
              <a:rPr lang="en-GB" dirty="0" smtClean="0"/>
              <a:t> and store result in 0A31</a:t>
            </a:r>
            <a:r>
              <a:rPr lang="en-GB" baseline="-25000" dirty="0" smtClean="0"/>
              <a:t>16</a:t>
            </a:r>
            <a:endParaRPr lang="en-GB" dirty="0" smtClean="0"/>
          </a:p>
          <a:p>
            <a:r>
              <a:rPr lang="en-GB" dirty="0" smtClean="0"/>
              <a:t>Steps to accomplish this are</a:t>
            </a:r>
          </a:p>
          <a:p>
            <a:pPr marL="800100" lvl="1" indent="-342900">
              <a:buFont typeface="+mj-lt"/>
              <a:buAutoNum type="arabicPeriod"/>
            </a:pPr>
            <a:r>
              <a:rPr lang="en-GB" dirty="0" smtClean="0"/>
              <a:t>Identify address of first memory word to be added</a:t>
            </a:r>
          </a:p>
          <a:p>
            <a:pPr marL="800100" lvl="1" indent="-342900">
              <a:buFont typeface="+mj-lt"/>
              <a:buAutoNum type="arabicPeriod"/>
            </a:pPr>
            <a:r>
              <a:rPr lang="en-GB" dirty="0" smtClean="0"/>
              <a:t>Transfer contents to processor</a:t>
            </a:r>
          </a:p>
          <a:p>
            <a:pPr marL="800100" lvl="1" indent="-342900">
              <a:buFont typeface="+mj-lt"/>
              <a:buAutoNum type="arabicPeriod"/>
            </a:pPr>
            <a:r>
              <a:rPr lang="en-GB" dirty="0" smtClean="0"/>
              <a:t>Identify address of second memory word to be added</a:t>
            </a:r>
          </a:p>
          <a:p>
            <a:pPr marL="800100" lvl="1" indent="-342900">
              <a:buFont typeface="+mj-lt"/>
              <a:buAutoNum type="arabicPeriod"/>
            </a:pPr>
            <a:r>
              <a:rPr lang="en-GB" dirty="0" smtClean="0"/>
              <a:t>Add the contents of this memory word to the contents of the memory word transferred in step 2</a:t>
            </a:r>
          </a:p>
          <a:p>
            <a:pPr marL="800100" lvl="1" indent="-342900">
              <a:buFont typeface="+mj-lt"/>
              <a:buAutoNum type="arabicPeriod"/>
            </a:pPr>
            <a:r>
              <a:rPr lang="en-GB" dirty="0" smtClean="0"/>
              <a:t>Identify the memory address where the result should be stored </a:t>
            </a:r>
          </a:p>
          <a:p>
            <a:pPr marL="800100" lvl="1" indent="-342900">
              <a:buFont typeface="+mj-lt"/>
              <a:buAutoNum type="arabicPeriod"/>
            </a:pPr>
            <a:r>
              <a:rPr lang="en-GB" dirty="0" smtClean="0"/>
              <a:t>Transfer the sum to this memory word</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Tree>
    <p:extLst>
      <p:ext uri="{BB962C8B-B14F-4D97-AF65-F5344CB8AC3E}">
        <p14:creationId xmlns:p14="http://schemas.microsoft.com/office/powerpoint/2010/main" val="297773849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1116106"/>
          </a:xfrm>
        </p:spPr>
        <p:txBody>
          <a:bodyPr/>
          <a:lstStyle/>
          <a:p>
            <a:pPr lvl="1"/>
            <a:r>
              <a:rPr lang="en-GB" dirty="0" smtClean="0"/>
              <a:t>Step </a:t>
            </a:r>
            <a:r>
              <a:rPr lang="en-GB" dirty="0"/>
              <a:t>1 Identify address of first memory word to be </a:t>
            </a:r>
            <a:r>
              <a:rPr lang="en-GB" dirty="0" smtClean="0"/>
              <a:t>added</a:t>
            </a:r>
            <a:endParaRPr lang="en-GB" dirty="0"/>
          </a:p>
        </p:txBody>
      </p:sp>
      <p:sp>
        <p:nvSpPr>
          <p:cNvPr id="3" name="Content Placeholder 2"/>
          <p:cNvSpPr>
            <a:spLocks noGrp="1"/>
          </p:cNvSpPr>
          <p:nvPr>
            <p:ph idx="1"/>
          </p:nvPr>
        </p:nvSpPr>
        <p:spPr/>
        <p:txBody>
          <a:bodyPr/>
          <a:lstStyle/>
          <a:p>
            <a:r>
              <a:rPr lang="en-GB" dirty="0" smtClean="0"/>
              <a:t>Also assume that these program instructions are stored in memory at 0400</a:t>
            </a:r>
            <a:r>
              <a:rPr lang="en-GB" baseline="-25000" dirty="0" smtClean="0"/>
              <a:t>16</a:t>
            </a:r>
          </a:p>
          <a:p>
            <a:r>
              <a:rPr lang="en-GB" dirty="0" smtClean="0"/>
              <a:t>Say instruction 9C</a:t>
            </a:r>
            <a:r>
              <a:rPr lang="en-GB" baseline="-25000" dirty="0" smtClean="0"/>
              <a:t>16</a:t>
            </a:r>
            <a:r>
              <a:rPr lang="en-GB" dirty="0" smtClean="0"/>
              <a:t> moves the two words following it in memory to the processor to be interpreted as a memory address</a:t>
            </a:r>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49842811"/>
              </p:ext>
            </p:extLst>
          </p:nvPr>
        </p:nvGraphicFramePr>
        <p:xfrm>
          <a:off x="1935890" y="3793009"/>
          <a:ext cx="1754660" cy="1257300"/>
        </p:xfrm>
        <a:graphic>
          <a:graphicData uri="http://schemas.openxmlformats.org/drawingml/2006/table">
            <a:tbl>
              <a:tblPr>
                <a:tableStyleId>{5940675A-B579-460E-94D1-54222C63F5DA}</a:tableStyleId>
              </a:tblPr>
              <a:tblGrid>
                <a:gridCol w="877330"/>
                <a:gridCol w="877330"/>
              </a:tblGrid>
              <a:tr h="381000">
                <a:tc>
                  <a:txBody>
                    <a:bodyPr/>
                    <a:lstStyle/>
                    <a:p>
                      <a:pPr algn="l" fontAlgn="b"/>
                      <a:r>
                        <a:rPr lang="en-GB" sz="1600" u="none" strike="noStrike" dirty="0">
                          <a:effectLst/>
                        </a:rPr>
                        <a:t>Memory Address</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dirty="0">
                          <a:effectLst/>
                        </a:rPr>
                        <a:t>Memory Word</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30</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6" name="Right Brace 5"/>
          <p:cNvSpPr/>
          <p:nvPr/>
        </p:nvSpPr>
        <p:spPr bwMode="auto">
          <a:xfrm>
            <a:off x="3772930" y="4539049"/>
            <a:ext cx="181232" cy="535459"/>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3954162" y="4606320"/>
            <a:ext cx="1031051" cy="369332"/>
          </a:xfrm>
          <a:prstGeom prst="rect">
            <a:avLst/>
          </a:prstGeom>
          <a:noFill/>
        </p:spPr>
        <p:txBody>
          <a:bodyPr wrap="none" rtlCol="0">
            <a:spAutoFit/>
          </a:bodyPr>
          <a:lstStyle/>
          <a:p>
            <a:r>
              <a:rPr lang="en-GB" dirty="0" smtClean="0"/>
              <a:t>Address</a:t>
            </a:r>
            <a:endParaRPr lang="en-GB" dirty="0"/>
          </a:p>
        </p:txBody>
      </p:sp>
      <p:sp>
        <p:nvSpPr>
          <p:cNvPr id="8" name="Right Brace 7"/>
          <p:cNvSpPr/>
          <p:nvPr/>
        </p:nvSpPr>
        <p:spPr bwMode="auto">
          <a:xfrm>
            <a:off x="3756456" y="4271912"/>
            <a:ext cx="205946" cy="283522"/>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3962402" y="4245483"/>
            <a:ext cx="1249060" cy="369332"/>
          </a:xfrm>
          <a:prstGeom prst="rect">
            <a:avLst/>
          </a:prstGeom>
          <a:noFill/>
        </p:spPr>
        <p:txBody>
          <a:bodyPr wrap="none" rtlCol="0">
            <a:spAutoFit/>
          </a:bodyPr>
          <a:lstStyle/>
          <a:p>
            <a:r>
              <a:rPr lang="en-GB" dirty="0" smtClean="0"/>
              <a:t>Instruction</a:t>
            </a:r>
            <a:endParaRPr lang="en-GB" dirty="0"/>
          </a:p>
        </p:txBody>
      </p:sp>
      <p:grpSp>
        <p:nvGrpSpPr>
          <p:cNvPr id="24" name="Group 23"/>
          <p:cNvGrpSpPr/>
          <p:nvPr/>
        </p:nvGrpSpPr>
        <p:grpSpPr>
          <a:xfrm>
            <a:off x="6849169" y="4374056"/>
            <a:ext cx="2218767" cy="2120457"/>
            <a:chOff x="6037727" y="2733588"/>
            <a:chExt cx="2662520" cy="3703769"/>
          </a:xfrm>
        </p:grpSpPr>
        <p:sp>
          <p:nvSpPr>
            <p:cNvPr id="12" name="Rectangle 11"/>
            <p:cNvSpPr/>
            <p:nvPr/>
          </p:nvSpPr>
          <p:spPr bwMode="auto">
            <a:xfrm>
              <a:off x="6871446" y="3755564"/>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13" name="Rectangle 12"/>
            <p:cNvSpPr/>
            <p:nvPr/>
          </p:nvSpPr>
          <p:spPr bwMode="auto">
            <a:xfrm>
              <a:off x="6037728" y="3755564"/>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Data1</a:t>
              </a:r>
            </a:p>
          </p:txBody>
        </p:sp>
        <p:sp>
          <p:nvSpPr>
            <p:cNvPr id="14" name="Rectangle 13"/>
            <p:cNvSpPr/>
            <p:nvPr/>
          </p:nvSpPr>
          <p:spPr bwMode="auto">
            <a:xfrm>
              <a:off x="7019365" y="4975652"/>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15" name="Rectangle 14"/>
            <p:cNvSpPr/>
            <p:nvPr/>
          </p:nvSpPr>
          <p:spPr bwMode="auto">
            <a:xfrm>
              <a:off x="7019365" y="5419165"/>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22</a:t>
              </a:r>
            </a:p>
          </p:txBody>
        </p:sp>
        <p:sp>
          <p:nvSpPr>
            <p:cNvPr id="16" name="Rectangle 15"/>
            <p:cNvSpPr/>
            <p:nvPr/>
          </p:nvSpPr>
          <p:spPr bwMode="auto">
            <a:xfrm>
              <a:off x="7019365" y="5862678"/>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17" name="TextBox 16"/>
            <p:cNvSpPr txBox="1"/>
            <p:nvPr/>
          </p:nvSpPr>
          <p:spPr>
            <a:xfrm>
              <a:off x="6037729" y="5029783"/>
              <a:ext cx="973729" cy="537589"/>
            </a:xfrm>
            <a:prstGeom prst="rect">
              <a:avLst/>
            </a:prstGeom>
            <a:noFill/>
          </p:spPr>
          <p:txBody>
            <a:bodyPr wrap="none" rtlCol="0">
              <a:spAutoFit/>
            </a:bodyPr>
            <a:lstStyle/>
            <a:p>
              <a:r>
                <a:rPr lang="en-GB" sz="1400" b="1" dirty="0" smtClean="0"/>
                <a:t>0x0A30</a:t>
              </a:r>
              <a:endParaRPr lang="en-GB" sz="1400" b="1" dirty="0"/>
            </a:p>
          </p:txBody>
        </p:sp>
        <p:sp>
          <p:nvSpPr>
            <p:cNvPr id="18" name="TextBox 17"/>
            <p:cNvSpPr txBox="1"/>
            <p:nvPr/>
          </p:nvSpPr>
          <p:spPr>
            <a:xfrm>
              <a:off x="6037729" y="5456255"/>
              <a:ext cx="973729" cy="537589"/>
            </a:xfrm>
            <a:prstGeom prst="rect">
              <a:avLst/>
            </a:prstGeom>
            <a:noFill/>
          </p:spPr>
          <p:txBody>
            <a:bodyPr wrap="none" rtlCol="0">
              <a:spAutoFit/>
            </a:bodyPr>
            <a:lstStyle/>
            <a:p>
              <a:r>
                <a:rPr lang="en-GB" sz="1400" b="1" dirty="0" smtClean="0"/>
                <a:t>0x0A31</a:t>
              </a:r>
              <a:endParaRPr lang="en-GB" sz="1400" b="1" dirty="0"/>
            </a:p>
          </p:txBody>
        </p:sp>
        <p:sp>
          <p:nvSpPr>
            <p:cNvPr id="19" name="TextBox 18"/>
            <p:cNvSpPr txBox="1"/>
            <p:nvPr/>
          </p:nvSpPr>
          <p:spPr>
            <a:xfrm>
              <a:off x="6052434" y="5899768"/>
              <a:ext cx="973729" cy="537589"/>
            </a:xfrm>
            <a:prstGeom prst="rect">
              <a:avLst/>
            </a:prstGeom>
            <a:noFill/>
          </p:spPr>
          <p:txBody>
            <a:bodyPr wrap="none" rtlCol="0">
              <a:spAutoFit/>
            </a:bodyPr>
            <a:lstStyle/>
            <a:p>
              <a:r>
                <a:rPr lang="en-GB" sz="1400" b="1" dirty="0" smtClean="0"/>
                <a:t>0x0A32</a:t>
              </a:r>
              <a:endParaRPr lang="en-GB" sz="1400" b="1" dirty="0"/>
            </a:p>
          </p:txBody>
        </p:sp>
        <p:sp>
          <p:nvSpPr>
            <p:cNvPr id="20" name="Rectangle 19"/>
            <p:cNvSpPr/>
            <p:nvPr/>
          </p:nvSpPr>
          <p:spPr bwMode="auto">
            <a:xfrm>
              <a:off x="6871445" y="2733588"/>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FF0000"/>
                  </a:solidFill>
                  <a:effectLst/>
                  <a:latin typeface="Helvetica" panose="020B0604020202020204" pitchFamily="34" charset="0"/>
                </a:rPr>
                <a:t>0A30</a:t>
              </a:r>
            </a:p>
          </p:txBody>
        </p:sp>
        <p:sp>
          <p:nvSpPr>
            <p:cNvPr id="21" name="Rectangle 20"/>
            <p:cNvSpPr/>
            <p:nvPr/>
          </p:nvSpPr>
          <p:spPr bwMode="auto">
            <a:xfrm>
              <a:off x="6037727" y="2733588"/>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err="1" smtClean="0">
                  <a:ln>
                    <a:noFill/>
                  </a:ln>
                  <a:solidFill>
                    <a:schemeClr val="tx1"/>
                  </a:solidFill>
                  <a:effectLst/>
                  <a:latin typeface="Helvetica" panose="020B0604020202020204" pitchFamily="34" charset="0"/>
                </a:rPr>
                <a:t>Addr</a:t>
              </a: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22" name="Rectangle 21"/>
            <p:cNvSpPr/>
            <p:nvPr/>
          </p:nvSpPr>
          <p:spPr bwMode="auto">
            <a:xfrm>
              <a:off x="6871446" y="4266552"/>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23" name="Rectangle 22"/>
            <p:cNvSpPr/>
            <p:nvPr/>
          </p:nvSpPr>
          <p:spPr bwMode="auto">
            <a:xfrm>
              <a:off x="6037728" y="4266552"/>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Data2</a:t>
              </a:r>
            </a:p>
          </p:txBody>
        </p:sp>
      </p:grpSp>
    </p:spTree>
    <p:extLst>
      <p:ext uri="{BB962C8B-B14F-4D97-AF65-F5344CB8AC3E}">
        <p14:creationId xmlns:p14="http://schemas.microsoft.com/office/powerpoint/2010/main" val="35505568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r>
              <a:rPr lang="en-GB" dirty="0" smtClean="0"/>
              <a:t>Step </a:t>
            </a:r>
            <a:r>
              <a:rPr lang="en-GB" dirty="0"/>
              <a:t>2 Transfer contents to </a:t>
            </a:r>
            <a:r>
              <a:rPr lang="en-GB" dirty="0" smtClean="0"/>
              <a:t>processor</a:t>
            </a:r>
            <a:endParaRPr lang="en-GB" dirty="0"/>
          </a:p>
        </p:txBody>
      </p:sp>
      <p:sp>
        <p:nvSpPr>
          <p:cNvPr id="3" name="Content Placeholder 2"/>
          <p:cNvSpPr>
            <a:spLocks noGrp="1"/>
          </p:cNvSpPr>
          <p:nvPr>
            <p:ph idx="1"/>
          </p:nvPr>
        </p:nvSpPr>
        <p:spPr/>
        <p:txBody>
          <a:bodyPr/>
          <a:lstStyle/>
          <a:p>
            <a:r>
              <a:rPr lang="en-GB" dirty="0" smtClean="0"/>
              <a:t>Load the contents of the addressed memory word and interpret it as data</a:t>
            </a:r>
          </a:p>
          <a:p>
            <a:r>
              <a:rPr lang="en-GB" dirty="0" smtClean="0"/>
              <a:t>Note: there is no need for the instruction to specify any data type that the memory word may contain. You as the programmer must try not to do anything incompatible with the value being loaded</a:t>
            </a:r>
          </a:p>
          <a:p>
            <a:r>
              <a:rPr lang="en-GB" dirty="0" smtClean="0"/>
              <a:t>Assume the instruction to do this is 40</a:t>
            </a:r>
            <a:r>
              <a:rPr lang="en-GB" baseline="-25000" dirty="0" smtClean="0"/>
              <a:t>16</a:t>
            </a: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sp>
        <p:nvSpPr>
          <p:cNvPr id="6" name="Right Brace 5"/>
          <p:cNvSpPr/>
          <p:nvPr/>
        </p:nvSpPr>
        <p:spPr bwMode="auto">
          <a:xfrm>
            <a:off x="3229232" y="5680588"/>
            <a:ext cx="205946" cy="283522"/>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3435178" y="5654159"/>
            <a:ext cx="1249060" cy="369332"/>
          </a:xfrm>
          <a:prstGeom prst="rect">
            <a:avLst/>
          </a:prstGeom>
          <a:noFill/>
        </p:spPr>
        <p:txBody>
          <a:bodyPr wrap="none" rtlCol="0">
            <a:spAutoFit/>
          </a:bodyPr>
          <a:lstStyle/>
          <a:p>
            <a:r>
              <a:rPr lang="en-GB" dirty="0" smtClean="0"/>
              <a:t>Instruction</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3326425090"/>
              </p:ext>
            </p:extLst>
          </p:nvPr>
        </p:nvGraphicFramePr>
        <p:xfrm>
          <a:off x="1507524" y="4426268"/>
          <a:ext cx="1639330" cy="1510665"/>
        </p:xfrm>
        <a:graphic>
          <a:graphicData uri="http://schemas.openxmlformats.org/drawingml/2006/table">
            <a:tbl>
              <a:tblPr>
                <a:tableStyleId>{5940675A-B579-460E-94D1-54222C63F5DA}</a:tableStyleId>
              </a:tblPr>
              <a:tblGrid>
                <a:gridCol w="819665"/>
                <a:gridCol w="819665"/>
              </a:tblGrid>
              <a:tr h="381000">
                <a:tc>
                  <a:txBody>
                    <a:bodyPr/>
                    <a:lstStyle/>
                    <a:p>
                      <a:pPr algn="l" fontAlgn="b"/>
                      <a:r>
                        <a:rPr lang="en-GB" sz="1600" u="none" strike="noStrike" dirty="0">
                          <a:effectLst/>
                        </a:rPr>
                        <a:t>Memory Address</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30</a:t>
                      </a:r>
                      <a:endParaRPr lang="en-GB" sz="1600" b="0" i="0" u="none" strike="noStrike" dirty="0">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40</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grpSp>
        <p:nvGrpSpPr>
          <p:cNvPr id="34" name="Group 33"/>
          <p:cNvGrpSpPr/>
          <p:nvPr/>
        </p:nvGrpSpPr>
        <p:grpSpPr>
          <a:xfrm>
            <a:off x="6849169" y="4374056"/>
            <a:ext cx="2218767" cy="2120457"/>
            <a:chOff x="6037727" y="2733588"/>
            <a:chExt cx="2662520" cy="3703769"/>
          </a:xfrm>
        </p:grpSpPr>
        <p:sp>
          <p:nvSpPr>
            <p:cNvPr id="37" name="Rectangle 36"/>
            <p:cNvSpPr/>
            <p:nvPr/>
          </p:nvSpPr>
          <p:spPr bwMode="auto">
            <a:xfrm>
              <a:off x="6871446" y="3755564"/>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FF0000"/>
                  </a:solidFill>
                  <a:effectLst/>
                  <a:latin typeface="Helvetica" panose="020B0604020202020204" pitchFamily="34" charset="0"/>
                </a:rPr>
                <a:t>11</a:t>
              </a:r>
            </a:p>
          </p:txBody>
        </p:sp>
        <p:sp>
          <p:nvSpPr>
            <p:cNvPr id="38" name="Rectangle 37"/>
            <p:cNvSpPr/>
            <p:nvPr/>
          </p:nvSpPr>
          <p:spPr bwMode="auto">
            <a:xfrm>
              <a:off x="6037728" y="3755564"/>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Data1</a:t>
              </a:r>
            </a:p>
          </p:txBody>
        </p:sp>
        <p:sp>
          <p:nvSpPr>
            <p:cNvPr id="39" name="Rectangle 38"/>
            <p:cNvSpPr/>
            <p:nvPr/>
          </p:nvSpPr>
          <p:spPr bwMode="auto">
            <a:xfrm>
              <a:off x="7019365" y="4975652"/>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40" name="Rectangle 39"/>
            <p:cNvSpPr/>
            <p:nvPr/>
          </p:nvSpPr>
          <p:spPr bwMode="auto">
            <a:xfrm>
              <a:off x="7019365" y="5419165"/>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22</a:t>
              </a:r>
            </a:p>
          </p:txBody>
        </p:sp>
        <p:sp>
          <p:nvSpPr>
            <p:cNvPr id="41" name="Rectangle 40"/>
            <p:cNvSpPr/>
            <p:nvPr/>
          </p:nvSpPr>
          <p:spPr bwMode="auto">
            <a:xfrm>
              <a:off x="7019365" y="5862678"/>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42" name="TextBox 41"/>
            <p:cNvSpPr txBox="1"/>
            <p:nvPr/>
          </p:nvSpPr>
          <p:spPr>
            <a:xfrm>
              <a:off x="6037729" y="5029783"/>
              <a:ext cx="973729" cy="537589"/>
            </a:xfrm>
            <a:prstGeom prst="rect">
              <a:avLst/>
            </a:prstGeom>
            <a:noFill/>
          </p:spPr>
          <p:txBody>
            <a:bodyPr wrap="none" rtlCol="0">
              <a:spAutoFit/>
            </a:bodyPr>
            <a:lstStyle/>
            <a:p>
              <a:r>
                <a:rPr lang="en-GB" sz="1400" b="1" dirty="0" smtClean="0"/>
                <a:t>0x0A30</a:t>
              </a:r>
              <a:endParaRPr lang="en-GB" sz="1400" b="1" dirty="0"/>
            </a:p>
          </p:txBody>
        </p:sp>
        <p:sp>
          <p:nvSpPr>
            <p:cNvPr id="43" name="TextBox 42"/>
            <p:cNvSpPr txBox="1"/>
            <p:nvPr/>
          </p:nvSpPr>
          <p:spPr>
            <a:xfrm>
              <a:off x="6037729" y="5456255"/>
              <a:ext cx="973729" cy="537589"/>
            </a:xfrm>
            <a:prstGeom prst="rect">
              <a:avLst/>
            </a:prstGeom>
            <a:noFill/>
          </p:spPr>
          <p:txBody>
            <a:bodyPr wrap="none" rtlCol="0">
              <a:spAutoFit/>
            </a:bodyPr>
            <a:lstStyle/>
            <a:p>
              <a:r>
                <a:rPr lang="en-GB" sz="1400" b="1" dirty="0" smtClean="0"/>
                <a:t>0x0A31</a:t>
              </a:r>
              <a:endParaRPr lang="en-GB" sz="1400" b="1" dirty="0"/>
            </a:p>
          </p:txBody>
        </p:sp>
        <p:sp>
          <p:nvSpPr>
            <p:cNvPr id="44" name="TextBox 43"/>
            <p:cNvSpPr txBox="1"/>
            <p:nvPr/>
          </p:nvSpPr>
          <p:spPr>
            <a:xfrm>
              <a:off x="6052434" y="5899768"/>
              <a:ext cx="973729" cy="537589"/>
            </a:xfrm>
            <a:prstGeom prst="rect">
              <a:avLst/>
            </a:prstGeom>
            <a:noFill/>
          </p:spPr>
          <p:txBody>
            <a:bodyPr wrap="none" rtlCol="0">
              <a:spAutoFit/>
            </a:bodyPr>
            <a:lstStyle/>
            <a:p>
              <a:r>
                <a:rPr lang="en-GB" sz="1400" b="1" dirty="0" smtClean="0"/>
                <a:t>0x0A32</a:t>
              </a:r>
              <a:endParaRPr lang="en-GB" sz="1400" b="1" dirty="0"/>
            </a:p>
          </p:txBody>
        </p:sp>
        <p:sp>
          <p:nvSpPr>
            <p:cNvPr id="45" name="Rectangle 44"/>
            <p:cNvSpPr/>
            <p:nvPr/>
          </p:nvSpPr>
          <p:spPr bwMode="auto">
            <a:xfrm>
              <a:off x="6871445" y="2733588"/>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0A30</a:t>
              </a:r>
            </a:p>
          </p:txBody>
        </p:sp>
        <p:sp>
          <p:nvSpPr>
            <p:cNvPr id="46" name="Rectangle 45"/>
            <p:cNvSpPr/>
            <p:nvPr/>
          </p:nvSpPr>
          <p:spPr bwMode="auto">
            <a:xfrm>
              <a:off x="6037727" y="2733588"/>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err="1" smtClean="0">
                  <a:ln>
                    <a:noFill/>
                  </a:ln>
                  <a:solidFill>
                    <a:schemeClr val="tx1"/>
                  </a:solidFill>
                  <a:effectLst/>
                  <a:latin typeface="Helvetica" panose="020B0604020202020204" pitchFamily="34" charset="0"/>
                </a:rPr>
                <a:t>Addr</a:t>
              </a: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47" name="Rectangle 46"/>
            <p:cNvSpPr/>
            <p:nvPr/>
          </p:nvSpPr>
          <p:spPr bwMode="auto">
            <a:xfrm>
              <a:off x="6871446" y="4266552"/>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48" name="Rectangle 47"/>
            <p:cNvSpPr/>
            <p:nvPr/>
          </p:nvSpPr>
          <p:spPr bwMode="auto">
            <a:xfrm>
              <a:off x="6037728" y="4266552"/>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Data2</a:t>
              </a:r>
            </a:p>
          </p:txBody>
        </p:sp>
      </p:grpSp>
    </p:spTree>
    <p:extLst>
      <p:ext uri="{BB962C8B-B14F-4D97-AF65-F5344CB8AC3E}">
        <p14:creationId xmlns:p14="http://schemas.microsoft.com/office/powerpoint/2010/main" val="427092233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1143000"/>
          </a:xfrm>
        </p:spPr>
        <p:txBody>
          <a:bodyPr/>
          <a:lstStyle/>
          <a:p>
            <a:pPr lvl="1"/>
            <a:r>
              <a:rPr lang="en-GB" dirty="0" smtClean="0"/>
              <a:t>Step </a:t>
            </a:r>
            <a:r>
              <a:rPr lang="en-GB" dirty="0"/>
              <a:t>3 Identify address of second memory word to be </a:t>
            </a:r>
            <a:r>
              <a:rPr lang="en-GB" dirty="0" smtClean="0"/>
              <a:t>added</a:t>
            </a:r>
            <a:endParaRPr lang="en-GB" dirty="0"/>
          </a:p>
        </p:txBody>
      </p:sp>
      <p:sp>
        <p:nvSpPr>
          <p:cNvPr id="3" name="Content Placeholder 2"/>
          <p:cNvSpPr>
            <a:spLocks noGrp="1"/>
          </p:cNvSpPr>
          <p:nvPr>
            <p:ph idx="1"/>
          </p:nvPr>
        </p:nvSpPr>
        <p:spPr/>
        <p:txBody>
          <a:bodyPr/>
          <a:lstStyle/>
          <a:p>
            <a:r>
              <a:rPr lang="en-GB" dirty="0" smtClean="0"/>
              <a:t>Repeat step 1 to load second memory address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172933759"/>
              </p:ext>
            </p:extLst>
          </p:nvPr>
        </p:nvGraphicFramePr>
        <p:xfrm>
          <a:off x="3138614" y="2604701"/>
          <a:ext cx="1754660" cy="2270760"/>
        </p:xfrm>
        <a:graphic>
          <a:graphicData uri="http://schemas.openxmlformats.org/drawingml/2006/table">
            <a:tbl>
              <a:tblPr>
                <a:tableStyleId>{5940675A-B579-460E-94D1-54222C63F5DA}</a:tableStyleId>
              </a:tblPr>
              <a:tblGrid>
                <a:gridCol w="877330"/>
                <a:gridCol w="877330"/>
              </a:tblGrid>
              <a:tr h="381000">
                <a:tc>
                  <a:txBody>
                    <a:bodyPr/>
                    <a:lstStyle/>
                    <a:p>
                      <a:pPr algn="l" fontAlgn="b"/>
                      <a:r>
                        <a:rPr lang="en-GB" sz="1600" u="none" strike="noStrike" dirty="0">
                          <a:effectLst/>
                        </a:rPr>
                        <a:t>Memory Address</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smtClean="0">
                          <a:effectLst/>
                        </a:rPr>
                        <a:t>0404</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smtClean="0">
                          <a:effectLst/>
                        </a:rPr>
                        <a:t>0405</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dirty="0" smtClean="0">
                          <a:effectLst/>
                        </a:rPr>
                        <a:t>0406</a:t>
                      </a:r>
                      <a:endParaRPr lang="en-GB" sz="16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31</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9" name="Right Brace 8"/>
          <p:cNvSpPr/>
          <p:nvPr/>
        </p:nvSpPr>
        <p:spPr bwMode="auto">
          <a:xfrm>
            <a:off x="4917989" y="4374292"/>
            <a:ext cx="181232" cy="535459"/>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5099221" y="4441563"/>
            <a:ext cx="1031051" cy="369332"/>
          </a:xfrm>
          <a:prstGeom prst="rect">
            <a:avLst/>
          </a:prstGeom>
          <a:noFill/>
        </p:spPr>
        <p:txBody>
          <a:bodyPr wrap="none" rtlCol="0">
            <a:spAutoFit/>
          </a:bodyPr>
          <a:lstStyle/>
          <a:p>
            <a:r>
              <a:rPr lang="en-GB" dirty="0" smtClean="0"/>
              <a:t>Address</a:t>
            </a:r>
            <a:endParaRPr lang="en-GB" dirty="0"/>
          </a:p>
        </p:txBody>
      </p:sp>
      <p:sp>
        <p:nvSpPr>
          <p:cNvPr id="11" name="Right Brace 10"/>
          <p:cNvSpPr/>
          <p:nvPr/>
        </p:nvSpPr>
        <p:spPr bwMode="auto">
          <a:xfrm>
            <a:off x="4901515" y="4107155"/>
            <a:ext cx="205946" cy="283522"/>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TextBox 11"/>
          <p:cNvSpPr txBox="1"/>
          <p:nvPr/>
        </p:nvSpPr>
        <p:spPr>
          <a:xfrm>
            <a:off x="5107461" y="4080726"/>
            <a:ext cx="1249060" cy="369332"/>
          </a:xfrm>
          <a:prstGeom prst="rect">
            <a:avLst/>
          </a:prstGeom>
          <a:noFill/>
        </p:spPr>
        <p:txBody>
          <a:bodyPr wrap="none" rtlCol="0">
            <a:spAutoFit/>
          </a:bodyPr>
          <a:lstStyle/>
          <a:p>
            <a:r>
              <a:rPr lang="en-GB" dirty="0" smtClean="0"/>
              <a:t>Instruction</a:t>
            </a:r>
            <a:endParaRPr lang="en-GB" dirty="0"/>
          </a:p>
        </p:txBody>
      </p:sp>
      <p:grpSp>
        <p:nvGrpSpPr>
          <p:cNvPr id="13" name="Group 12"/>
          <p:cNvGrpSpPr/>
          <p:nvPr/>
        </p:nvGrpSpPr>
        <p:grpSpPr>
          <a:xfrm>
            <a:off x="6849169" y="4374056"/>
            <a:ext cx="2218767" cy="2120457"/>
            <a:chOff x="6037727" y="2733588"/>
            <a:chExt cx="2662520" cy="3703769"/>
          </a:xfrm>
        </p:grpSpPr>
        <p:sp>
          <p:nvSpPr>
            <p:cNvPr id="16" name="Rectangle 15"/>
            <p:cNvSpPr/>
            <p:nvPr/>
          </p:nvSpPr>
          <p:spPr bwMode="auto">
            <a:xfrm>
              <a:off x="6871446" y="3755564"/>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17" name="Rectangle 16"/>
            <p:cNvSpPr/>
            <p:nvPr/>
          </p:nvSpPr>
          <p:spPr bwMode="auto">
            <a:xfrm>
              <a:off x="6037728" y="3755564"/>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Data1</a:t>
              </a:r>
            </a:p>
          </p:txBody>
        </p:sp>
        <p:sp>
          <p:nvSpPr>
            <p:cNvPr id="18" name="Rectangle 17"/>
            <p:cNvSpPr/>
            <p:nvPr/>
          </p:nvSpPr>
          <p:spPr bwMode="auto">
            <a:xfrm>
              <a:off x="7019365" y="4975652"/>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19" name="Rectangle 18"/>
            <p:cNvSpPr/>
            <p:nvPr/>
          </p:nvSpPr>
          <p:spPr bwMode="auto">
            <a:xfrm>
              <a:off x="7019365" y="5419165"/>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22</a:t>
              </a:r>
            </a:p>
          </p:txBody>
        </p:sp>
        <p:sp>
          <p:nvSpPr>
            <p:cNvPr id="20" name="Rectangle 19"/>
            <p:cNvSpPr/>
            <p:nvPr/>
          </p:nvSpPr>
          <p:spPr bwMode="auto">
            <a:xfrm>
              <a:off x="7019365" y="5862678"/>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21" name="TextBox 20"/>
            <p:cNvSpPr txBox="1"/>
            <p:nvPr/>
          </p:nvSpPr>
          <p:spPr>
            <a:xfrm>
              <a:off x="6037729" y="5029783"/>
              <a:ext cx="973729" cy="537589"/>
            </a:xfrm>
            <a:prstGeom prst="rect">
              <a:avLst/>
            </a:prstGeom>
            <a:noFill/>
          </p:spPr>
          <p:txBody>
            <a:bodyPr wrap="none" rtlCol="0">
              <a:spAutoFit/>
            </a:bodyPr>
            <a:lstStyle/>
            <a:p>
              <a:r>
                <a:rPr lang="en-GB" sz="1400" b="1" dirty="0" smtClean="0"/>
                <a:t>0x0A30</a:t>
              </a:r>
              <a:endParaRPr lang="en-GB" sz="1400" b="1" dirty="0"/>
            </a:p>
          </p:txBody>
        </p:sp>
        <p:sp>
          <p:nvSpPr>
            <p:cNvPr id="22" name="TextBox 21"/>
            <p:cNvSpPr txBox="1"/>
            <p:nvPr/>
          </p:nvSpPr>
          <p:spPr>
            <a:xfrm>
              <a:off x="6037729" y="5456255"/>
              <a:ext cx="973729" cy="537589"/>
            </a:xfrm>
            <a:prstGeom prst="rect">
              <a:avLst/>
            </a:prstGeom>
            <a:noFill/>
          </p:spPr>
          <p:txBody>
            <a:bodyPr wrap="none" rtlCol="0">
              <a:spAutoFit/>
            </a:bodyPr>
            <a:lstStyle/>
            <a:p>
              <a:r>
                <a:rPr lang="en-GB" sz="1400" b="1" dirty="0" smtClean="0"/>
                <a:t>0x0A31</a:t>
              </a:r>
              <a:endParaRPr lang="en-GB" sz="1400" b="1" dirty="0"/>
            </a:p>
          </p:txBody>
        </p:sp>
        <p:sp>
          <p:nvSpPr>
            <p:cNvPr id="23" name="TextBox 22"/>
            <p:cNvSpPr txBox="1"/>
            <p:nvPr/>
          </p:nvSpPr>
          <p:spPr>
            <a:xfrm>
              <a:off x="6052434" y="5899768"/>
              <a:ext cx="973729" cy="537589"/>
            </a:xfrm>
            <a:prstGeom prst="rect">
              <a:avLst/>
            </a:prstGeom>
            <a:noFill/>
          </p:spPr>
          <p:txBody>
            <a:bodyPr wrap="none" rtlCol="0">
              <a:spAutoFit/>
            </a:bodyPr>
            <a:lstStyle/>
            <a:p>
              <a:r>
                <a:rPr lang="en-GB" sz="1400" b="1" dirty="0" smtClean="0"/>
                <a:t>0x0A32</a:t>
              </a:r>
              <a:endParaRPr lang="en-GB" sz="1400" b="1" dirty="0"/>
            </a:p>
          </p:txBody>
        </p:sp>
        <p:sp>
          <p:nvSpPr>
            <p:cNvPr id="24" name="Rectangle 23"/>
            <p:cNvSpPr/>
            <p:nvPr/>
          </p:nvSpPr>
          <p:spPr bwMode="auto">
            <a:xfrm>
              <a:off x="6871445" y="2733588"/>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FF0000"/>
                  </a:solidFill>
                  <a:effectLst/>
                  <a:latin typeface="Helvetica" panose="020B0604020202020204" pitchFamily="34" charset="0"/>
                </a:rPr>
                <a:t>0A31</a:t>
              </a:r>
            </a:p>
          </p:txBody>
        </p:sp>
        <p:sp>
          <p:nvSpPr>
            <p:cNvPr id="25" name="Rectangle 24"/>
            <p:cNvSpPr/>
            <p:nvPr/>
          </p:nvSpPr>
          <p:spPr bwMode="auto">
            <a:xfrm>
              <a:off x="6037727" y="2733588"/>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err="1" smtClean="0">
                  <a:ln>
                    <a:noFill/>
                  </a:ln>
                  <a:solidFill>
                    <a:schemeClr val="tx1"/>
                  </a:solidFill>
                  <a:effectLst/>
                  <a:latin typeface="Helvetica" panose="020B0604020202020204" pitchFamily="34" charset="0"/>
                </a:rPr>
                <a:t>Addr</a:t>
              </a: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26" name="Rectangle 25"/>
            <p:cNvSpPr/>
            <p:nvPr/>
          </p:nvSpPr>
          <p:spPr bwMode="auto">
            <a:xfrm>
              <a:off x="6871446" y="4266552"/>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27" name="Rectangle 26"/>
            <p:cNvSpPr/>
            <p:nvPr/>
          </p:nvSpPr>
          <p:spPr bwMode="auto">
            <a:xfrm>
              <a:off x="6037728" y="4266552"/>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Data2</a:t>
              </a:r>
            </a:p>
          </p:txBody>
        </p:sp>
      </p:grpSp>
    </p:spTree>
    <p:extLst>
      <p:ext uri="{BB962C8B-B14F-4D97-AF65-F5344CB8AC3E}">
        <p14:creationId xmlns:p14="http://schemas.microsoft.com/office/powerpoint/2010/main" val="145351327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1546413"/>
          </a:xfrm>
        </p:spPr>
        <p:txBody>
          <a:bodyPr/>
          <a:lstStyle/>
          <a:p>
            <a:pPr lvl="1"/>
            <a:r>
              <a:rPr lang="en-GB" dirty="0" smtClean="0"/>
              <a:t>Step </a:t>
            </a:r>
            <a:r>
              <a:rPr lang="en-GB" dirty="0"/>
              <a:t>4 Add the contents of this memory word to the contents of the memory word transferred in step </a:t>
            </a:r>
            <a:r>
              <a:rPr lang="en-GB" dirty="0" smtClean="0"/>
              <a:t>2</a:t>
            </a:r>
            <a:endParaRPr lang="en-GB" dirty="0"/>
          </a:p>
        </p:txBody>
      </p:sp>
      <p:sp>
        <p:nvSpPr>
          <p:cNvPr id="3" name="Content Placeholder 2"/>
          <p:cNvSpPr>
            <a:spLocks noGrp="1"/>
          </p:cNvSpPr>
          <p:nvPr>
            <p:ph idx="1"/>
          </p:nvPr>
        </p:nvSpPr>
        <p:spPr/>
        <p:txBody>
          <a:bodyPr/>
          <a:lstStyle/>
          <a:p>
            <a:r>
              <a:rPr lang="en-GB" dirty="0" smtClean="0"/>
              <a:t>Similar to step 2, except the instruction used loads the value from the addressed memory word and adds it to the previously loaded value using binary addition</a:t>
            </a:r>
          </a:p>
          <a:p>
            <a:r>
              <a:rPr lang="en-GB" dirty="0" smtClean="0"/>
              <a:t>Assume the instruction to do this is 80</a:t>
            </a:r>
            <a:r>
              <a:rPr lang="en-GB" baseline="-25000" dirty="0" smtClean="0"/>
              <a:t>16</a:t>
            </a:r>
            <a:endParaRPr lang="en-GB" dirty="0" smtClean="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4042047572"/>
              </p:ext>
            </p:extLst>
          </p:nvPr>
        </p:nvGraphicFramePr>
        <p:xfrm>
          <a:off x="3105665" y="3497992"/>
          <a:ext cx="1696994" cy="2524125"/>
        </p:xfrm>
        <a:graphic>
          <a:graphicData uri="http://schemas.openxmlformats.org/drawingml/2006/table">
            <a:tbl>
              <a:tblPr>
                <a:tableStyleId>{5940675A-B579-460E-94D1-54222C63F5DA}</a:tableStyleId>
              </a:tblPr>
              <a:tblGrid>
                <a:gridCol w="848497"/>
                <a:gridCol w="848497"/>
              </a:tblGrid>
              <a:tr h="381000">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80</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6" name="Right Brace 5"/>
          <p:cNvSpPr/>
          <p:nvPr/>
        </p:nvSpPr>
        <p:spPr bwMode="auto">
          <a:xfrm>
            <a:off x="4843850" y="5762961"/>
            <a:ext cx="205946" cy="283522"/>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5049796" y="5736532"/>
            <a:ext cx="1249060" cy="369332"/>
          </a:xfrm>
          <a:prstGeom prst="rect">
            <a:avLst/>
          </a:prstGeom>
          <a:noFill/>
        </p:spPr>
        <p:txBody>
          <a:bodyPr wrap="none" rtlCol="0">
            <a:spAutoFit/>
          </a:bodyPr>
          <a:lstStyle/>
          <a:p>
            <a:r>
              <a:rPr lang="en-GB" dirty="0" smtClean="0"/>
              <a:t>Instruction</a:t>
            </a:r>
            <a:endParaRPr lang="en-GB" dirty="0"/>
          </a:p>
        </p:txBody>
      </p:sp>
      <p:grpSp>
        <p:nvGrpSpPr>
          <p:cNvPr id="23" name="Group 22"/>
          <p:cNvGrpSpPr/>
          <p:nvPr/>
        </p:nvGrpSpPr>
        <p:grpSpPr>
          <a:xfrm>
            <a:off x="6849169" y="4374056"/>
            <a:ext cx="2218767" cy="2120457"/>
            <a:chOff x="6037727" y="2733588"/>
            <a:chExt cx="2662520" cy="3703769"/>
          </a:xfrm>
        </p:grpSpPr>
        <p:sp>
          <p:nvSpPr>
            <p:cNvPr id="26" name="Rectangle 25"/>
            <p:cNvSpPr/>
            <p:nvPr/>
          </p:nvSpPr>
          <p:spPr bwMode="auto">
            <a:xfrm>
              <a:off x="6871446" y="3755564"/>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27" name="Rectangle 26"/>
            <p:cNvSpPr/>
            <p:nvPr/>
          </p:nvSpPr>
          <p:spPr bwMode="auto">
            <a:xfrm>
              <a:off x="6037728" y="3755564"/>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Data1</a:t>
              </a:r>
            </a:p>
          </p:txBody>
        </p:sp>
        <p:sp>
          <p:nvSpPr>
            <p:cNvPr id="28" name="Rectangle 27"/>
            <p:cNvSpPr/>
            <p:nvPr/>
          </p:nvSpPr>
          <p:spPr bwMode="auto">
            <a:xfrm>
              <a:off x="7019365" y="4975652"/>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29" name="Rectangle 28"/>
            <p:cNvSpPr/>
            <p:nvPr/>
          </p:nvSpPr>
          <p:spPr bwMode="auto">
            <a:xfrm>
              <a:off x="7019365" y="5419165"/>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22</a:t>
              </a:r>
            </a:p>
          </p:txBody>
        </p:sp>
        <p:sp>
          <p:nvSpPr>
            <p:cNvPr id="30" name="Rectangle 29"/>
            <p:cNvSpPr/>
            <p:nvPr/>
          </p:nvSpPr>
          <p:spPr bwMode="auto">
            <a:xfrm>
              <a:off x="7019365" y="5862678"/>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31" name="TextBox 30"/>
            <p:cNvSpPr txBox="1"/>
            <p:nvPr/>
          </p:nvSpPr>
          <p:spPr>
            <a:xfrm>
              <a:off x="6037729" y="5029783"/>
              <a:ext cx="973729" cy="537589"/>
            </a:xfrm>
            <a:prstGeom prst="rect">
              <a:avLst/>
            </a:prstGeom>
            <a:noFill/>
          </p:spPr>
          <p:txBody>
            <a:bodyPr wrap="none" rtlCol="0">
              <a:spAutoFit/>
            </a:bodyPr>
            <a:lstStyle/>
            <a:p>
              <a:r>
                <a:rPr lang="en-GB" sz="1400" b="1" dirty="0" smtClean="0"/>
                <a:t>0x0A30</a:t>
              </a:r>
              <a:endParaRPr lang="en-GB" sz="1400" b="1" dirty="0"/>
            </a:p>
          </p:txBody>
        </p:sp>
        <p:sp>
          <p:nvSpPr>
            <p:cNvPr id="32" name="TextBox 31"/>
            <p:cNvSpPr txBox="1"/>
            <p:nvPr/>
          </p:nvSpPr>
          <p:spPr>
            <a:xfrm>
              <a:off x="6037729" y="5456255"/>
              <a:ext cx="973729" cy="537589"/>
            </a:xfrm>
            <a:prstGeom prst="rect">
              <a:avLst/>
            </a:prstGeom>
            <a:noFill/>
          </p:spPr>
          <p:txBody>
            <a:bodyPr wrap="none" rtlCol="0">
              <a:spAutoFit/>
            </a:bodyPr>
            <a:lstStyle/>
            <a:p>
              <a:r>
                <a:rPr lang="en-GB" sz="1400" b="1" dirty="0" smtClean="0"/>
                <a:t>0x0A31</a:t>
              </a:r>
              <a:endParaRPr lang="en-GB" sz="1400" b="1" dirty="0"/>
            </a:p>
          </p:txBody>
        </p:sp>
        <p:sp>
          <p:nvSpPr>
            <p:cNvPr id="33" name="TextBox 32"/>
            <p:cNvSpPr txBox="1"/>
            <p:nvPr/>
          </p:nvSpPr>
          <p:spPr>
            <a:xfrm>
              <a:off x="6052434" y="5899768"/>
              <a:ext cx="973729" cy="537589"/>
            </a:xfrm>
            <a:prstGeom prst="rect">
              <a:avLst/>
            </a:prstGeom>
            <a:noFill/>
          </p:spPr>
          <p:txBody>
            <a:bodyPr wrap="none" rtlCol="0">
              <a:spAutoFit/>
            </a:bodyPr>
            <a:lstStyle/>
            <a:p>
              <a:r>
                <a:rPr lang="en-GB" sz="1400" b="1" dirty="0" smtClean="0"/>
                <a:t>0x0A32</a:t>
              </a:r>
              <a:endParaRPr lang="en-GB" sz="1400" b="1" dirty="0"/>
            </a:p>
          </p:txBody>
        </p:sp>
        <p:sp>
          <p:nvSpPr>
            <p:cNvPr id="34" name="Rectangle 33"/>
            <p:cNvSpPr/>
            <p:nvPr/>
          </p:nvSpPr>
          <p:spPr bwMode="auto">
            <a:xfrm>
              <a:off x="6871445" y="2733588"/>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0A31</a:t>
              </a:r>
            </a:p>
          </p:txBody>
        </p:sp>
        <p:sp>
          <p:nvSpPr>
            <p:cNvPr id="35" name="Rectangle 34"/>
            <p:cNvSpPr/>
            <p:nvPr/>
          </p:nvSpPr>
          <p:spPr bwMode="auto">
            <a:xfrm>
              <a:off x="6037727" y="2733588"/>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err="1" smtClean="0">
                  <a:ln>
                    <a:noFill/>
                  </a:ln>
                  <a:solidFill>
                    <a:schemeClr val="tx1"/>
                  </a:solidFill>
                  <a:effectLst/>
                  <a:latin typeface="Helvetica" panose="020B0604020202020204" pitchFamily="34" charset="0"/>
                </a:rPr>
                <a:t>Addr</a:t>
              </a: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36" name="Rectangle 35"/>
            <p:cNvSpPr/>
            <p:nvPr/>
          </p:nvSpPr>
          <p:spPr bwMode="auto">
            <a:xfrm>
              <a:off x="6871446" y="4266552"/>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FF0000"/>
                  </a:solidFill>
                  <a:effectLst/>
                  <a:latin typeface="Helvetica" panose="020B0604020202020204" pitchFamily="34" charset="0"/>
                </a:rPr>
                <a:t>33</a:t>
              </a:r>
            </a:p>
          </p:txBody>
        </p:sp>
        <p:sp>
          <p:nvSpPr>
            <p:cNvPr id="37" name="Rectangle 36"/>
            <p:cNvSpPr/>
            <p:nvPr/>
          </p:nvSpPr>
          <p:spPr bwMode="auto">
            <a:xfrm>
              <a:off x="6037728" y="4266552"/>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Data2</a:t>
              </a:r>
            </a:p>
          </p:txBody>
        </p:sp>
      </p:grpSp>
    </p:spTree>
    <p:extLst>
      <p:ext uri="{BB962C8B-B14F-4D97-AF65-F5344CB8AC3E}">
        <p14:creationId xmlns:p14="http://schemas.microsoft.com/office/powerpoint/2010/main" val="142865334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1465730"/>
          </a:xfrm>
        </p:spPr>
        <p:txBody>
          <a:bodyPr/>
          <a:lstStyle/>
          <a:p>
            <a:pPr lvl="1"/>
            <a:r>
              <a:rPr lang="en-GB" dirty="0" smtClean="0"/>
              <a:t>Step </a:t>
            </a:r>
            <a:r>
              <a:rPr lang="en-GB" dirty="0"/>
              <a:t>5 Identify the memory address where the result should be stored </a:t>
            </a:r>
          </a:p>
        </p:txBody>
      </p:sp>
      <p:sp>
        <p:nvSpPr>
          <p:cNvPr id="3" name="Content Placeholder 2"/>
          <p:cNvSpPr>
            <a:spLocks noGrp="1"/>
          </p:cNvSpPr>
          <p:nvPr>
            <p:ph idx="1"/>
          </p:nvPr>
        </p:nvSpPr>
        <p:spPr>
          <a:xfrm>
            <a:off x="1047750" y="1869141"/>
            <a:ext cx="7029450" cy="3137660"/>
          </a:xfrm>
        </p:spPr>
        <p:txBody>
          <a:bodyPr/>
          <a:lstStyle/>
          <a:p>
            <a:r>
              <a:rPr lang="en-GB" dirty="0" smtClean="0"/>
              <a:t>Repeat of step 3 but since we have already loaded this memory address there is no need to repeat the instruction</a:t>
            </a:r>
          </a:p>
          <a:p>
            <a:endParaRPr lang="en-GB" dirty="0" smtClean="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pSp>
        <p:nvGrpSpPr>
          <p:cNvPr id="8" name="Group 7"/>
          <p:cNvGrpSpPr/>
          <p:nvPr/>
        </p:nvGrpSpPr>
        <p:grpSpPr>
          <a:xfrm>
            <a:off x="6849169" y="4374056"/>
            <a:ext cx="2218767" cy="2120457"/>
            <a:chOff x="6037727" y="2733588"/>
            <a:chExt cx="2662520" cy="3703769"/>
          </a:xfrm>
        </p:grpSpPr>
        <p:sp>
          <p:nvSpPr>
            <p:cNvPr id="11" name="Rectangle 10"/>
            <p:cNvSpPr/>
            <p:nvPr/>
          </p:nvSpPr>
          <p:spPr bwMode="auto">
            <a:xfrm>
              <a:off x="6871446" y="3755564"/>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12" name="Rectangle 11"/>
            <p:cNvSpPr/>
            <p:nvPr/>
          </p:nvSpPr>
          <p:spPr bwMode="auto">
            <a:xfrm>
              <a:off x="6037728" y="3755564"/>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Data1</a:t>
              </a:r>
            </a:p>
          </p:txBody>
        </p:sp>
        <p:sp>
          <p:nvSpPr>
            <p:cNvPr id="13" name="Rectangle 12"/>
            <p:cNvSpPr/>
            <p:nvPr/>
          </p:nvSpPr>
          <p:spPr bwMode="auto">
            <a:xfrm>
              <a:off x="7019365" y="4975652"/>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14" name="Rectangle 13"/>
            <p:cNvSpPr/>
            <p:nvPr/>
          </p:nvSpPr>
          <p:spPr bwMode="auto">
            <a:xfrm>
              <a:off x="7019365" y="5419165"/>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22</a:t>
              </a:r>
            </a:p>
          </p:txBody>
        </p:sp>
        <p:sp>
          <p:nvSpPr>
            <p:cNvPr id="15" name="Rectangle 14"/>
            <p:cNvSpPr/>
            <p:nvPr/>
          </p:nvSpPr>
          <p:spPr bwMode="auto">
            <a:xfrm>
              <a:off x="7019365" y="5862678"/>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16" name="TextBox 15"/>
            <p:cNvSpPr txBox="1"/>
            <p:nvPr/>
          </p:nvSpPr>
          <p:spPr>
            <a:xfrm>
              <a:off x="6037729" y="5029783"/>
              <a:ext cx="973729" cy="537589"/>
            </a:xfrm>
            <a:prstGeom prst="rect">
              <a:avLst/>
            </a:prstGeom>
            <a:noFill/>
          </p:spPr>
          <p:txBody>
            <a:bodyPr wrap="none" rtlCol="0">
              <a:spAutoFit/>
            </a:bodyPr>
            <a:lstStyle/>
            <a:p>
              <a:r>
                <a:rPr lang="en-GB" sz="1400" b="1" dirty="0" smtClean="0"/>
                <a:t>0x0A30</a:t>
              </a:r>
              <a:endParaRPr lang="en-GB" sz="1400" b="1" dirty="0"/>
            </a:p>
          </p:txBody>
        </p:sp>
        <p:sp>
          <p:nvSpPr>
            <p:cNvPr id="17" name="TextBox 16"/>
            <p:cNvSpPr txBox="1"/>
            <p:nvPr/>
          </p:nvSpPr>
          <p:spPr>
            <a:xfrm>
              <a:off x="6037729" y="5456255"/>
              <a:ext cx="973729" cy="537589"/>
            </a:xfrm>
            <a:prstGeom prst="rect">
              <a:avLst/>
            </a:prstGeom>
            <a:noFill/>
          </p:spPr>
          <p:txBody>
            <a:bodyPr wrap="none" rtlCol="0">
              <a:spAutoFit/>
            </a:bodyPr>
            <a:lstStyle/>
            <a:p>
              <a:r>
                <a:rPr lang="en-GB" sz="1400" b="1" dirty="0" smtClean="0"/>
                <a:t>0x0A31</a:t>
              </a:r>
              <a:endParaRPr lang="en-GB" sz="1400" b="1" dirty="0"/>
            </a:p>
          </p:txBody>
        </p:sp>
        <p:sp>
          <p:nvSpPr>
            <p:cNvPr id="18" name="TextBox 17"/>
            <p:cNvSpPr txBox="1"/>
            <p:nvPr/>
          </p:nvSpPr>
          <p:spPr>
            <a:xfrm>
              <a:off x="6052434" y="5899768"/>
              <a:ext cx="973729" cy="537589"/>
            </a:xfrm>
            <a:prstGeom prst="rect">
              <a:avLst/>
            </a:prstGeom>
            <a:noFill/>
          </p:spPr>
          <p:txBody>
            <a:bodyPr wrap="none" rtlCol="0">
              <a:spAutoFit/>
            </a:bodyPr>
            <a:lstStyle/>
            <a:p>
              <a:r>
                <a:rPr lang="en-GB" sz="1400" b="1" dirty="0" smtClean="0"/>
                <a:t>0x0A32</a:t>
              </a:r>
              <a:endParaRPr lang="en-GB" sz="1400" b="1" dirty="0"/>
            </a:p>
          </p:txBody>
        </p:sp>
        <p:sp>
          <p:nvSpPr>
            <p:cNvPr id="19" name="Rectangle 18"/>
            <p:cNvSpPr/>
            <p:nvPr/>
          </p:nvSpPr>
          <p:spPr bwMode="auto">
            <a:xfrm>
              <a:off x="6871445" y="2733588"/>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0A31</a:t>
              </a:r>
            </a:p>
          </p:txBody>
        </p:sp>
        <p:sp>
          <p:nvSpPr>
            <p:cNvPr id="20" name="Rectangle 19"/>
            <p:cNvSpPr/>
            <p:nvPr/>
          </p:nvSpPr>
          <p:spPr bwMode="auto">
            <a:xfrm>
              <a:off x="6037727" y="2733588"/>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err="1" smtClean="0">
                  <a:ln>
                    <a:noFill/>
                  </a:ln>
                  <a:solidFill>
                    <a:schemeClr val="tx1"/>
                  </a:solidFill>
                  <a:effectLst/>
                  <a:latin typeface="Helvetica" panose="020B0604020202020204" pitchFamily="34" charset="0"/>
                </a:rPr>
                <a:t>Addr</a:t>
              </a: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21" name="Rectangle 20"/>
            <p:cNvSpPr/>
            <p:nvPr/>
          </p:nvSpPr>
          <p:spPr bwMode="auto">
            <a:xfrm>
              <a:off x="6871446" y="4266552"/>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33</a:t>
              </a:r>
            </a:p>
          </p:txBody>
        </p:sp>
        <p:sp>
          <p:nvSpPr>
            <p:cNvPr id="22" name="Rectangle 21"/>
            <p:cNvSpPr/>
            <p:nvPr/>
          </p:nvSpPr>
          <p:spPr bwMode="auto">
            <a:xfrm>
              <a:off x="6037728" y="4266552"/>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Data2</a:t>
              </a:r>
            </a:p>
          </p:txBody>
        </p:sp>
      </p:grpSp>
    </p:spTree>
    <p:extLst>
      <p:ext uri="{BB962C8B-B14F-4D97-AF65-F5344CB8AC3E}">
        <p14:creationId xmlns:p14="http://schemas.microsoft.com/office/powerpoint/2010/main" val="142922546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1008530"/>
          </a:xfrm>
        </p:spPr>
        <p:txBody>
          <a:bodyPr/>
          <a:lstStyle/>
          <a:p>
            <a:pPr lvl="1"/>
            <a:r>
              <a:rPr lang="en-GB" dirty="0" smtClean="0"/>
              <a:t>6 </a:t>
            </a:r>
            <a:r>
              <a:rPr lang="en-GB" dirty="0"/>
              <a:t>Transfer the sum to this memory </a:t>
            </a:r>
            <a:r>
              <a:rPr lang="en-GB" dirty="0" smtClean="0"/>
              <a:t>word</a:t>
            </a:r>
            <a:endParaRPr lang="en-GB" dirty="0"/>
          </a:p>
        </p:txBody>
      </p:sp>
      <p:sp>
        <p:nvSpPr>
          <p:cNvPr id="3" name="Content Placeholder 2"/>
          <p:cNvSpPr>
            <a:spLocks noGrp="1"/>
          </p:cNvSpPr>
          <p:nvPr>
            <p:ph idx="1"/>
          </p:nvPr>
        </p:nvSpPr>
        <p:spPr>
          <a:xfrm>
            <a:off x="1047750" y="1506071"/>
            <a:ext cx="7029450" cy="3500730"/>
          </a:xfrm>
        </p:spPr>
        <p:txBody>
          <a:bodyPr/>
          <a:lstStyle/>
          <a:p>
            <a:pPr marL="0" indent="0">
              <a:buNone/>
            </a:pPr>
            <a:r>
              <a:rPr lang="en-GB" b="1" dirty="0" smtClean="0"/>
              <a:t>Step 6</a:t>
            </a:r>
          </a:p>
          <a:p>
            <a:r>
              <a:rPr lang="en-GB" dirty="0" smtClean="0"/>
              <a:t>Move the result from the process to the addressable memory word (Step 3)</a:t>
            </a:r>
          </a:p>
          <a:p>
            <a:r>
              <a:rPr lang="en-GB" dirty="0" smtClean="0"/>
              <a:t>Assume the instruction to do this is 60</a:t>
            </a:r>
            <a:r>
              <a:rPr lang="en-GB" baseline="-25000" dirty="0" smtClean="0"/>
              <a:t>16</a:t>
            </a:r>
            <a:endParaRPr lang="en-GB" dirty="0" smtClean="0"/>
          </a:p>
          <a:p>
            <a:endParaRPr lang="en-GB" dirty="0" smtClean="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WAN</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866539706"/>
              </p:ext>
            </p:extLst>
          </p:nvPr>
        </p:nvGraphicFramePr>
        <p:xfrm>
          <a:off x="2809101" y="3136845"/>
          <a:ext cx="1655806" cy="2777490"/>
        </p:xfrm>
        <a:graphic>
          <a:graphicData uri="http://schemas.openxmlformats.org/drawingml/2006/table">
            <a:tbl>
              <a:tblPr>
                <a:tableStyleId>{5940675A-B579-460E-94D1-54222C63F5DA}</a:tableStyleId>
              </a:tblPr>
              <a:tblGrid>
                <a:gridCol w="827903"/>
                <a:gridCol w="827903"/>
              </a:tblGrid>
              <a:tr h="381000">
                <a:tc>
                  <a:txBody>
                    <a:bodyPr/>
                    <a:lstStyle/>
                    <a:p>
                      <a:pPr algn="l" fontAlgn="b"/>
                      <a:r>
                        <a:rPr lang="en-GB" sz="1600" u="none" strike="noStrike">
                          <a:effectLst/>
                        </a:rPr>
                        <a:t>Memory Address</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1600" u="none" strike="noStrike">
                          <a:effectLst/>
                        </a:rPr>
                        <a:t>Memory Word</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0400</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0401</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0402</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0403</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40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0404</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9C</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0405</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0A</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0406</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31</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0407</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a:effectLst/>
                        </a:rPr>
                        <a:t>80</a:t>
                      </a:r>
                      <a:endParaRPr lang="en-GB" sz="1600" b="0" i="0" u="none" strike="noStrike">
                        <a:solidFill>
                          <a:srgbClr val="000000"/>
                        </a:solidFill>
                        <a:effectLst/>
                        <a:latin typeface="Calibri" panose="020F0502020204030204" pitchFamily="34" charset="0"/>
                      </a:endParaRPr>
                    </a:p>
                  </a:txBody>
                  <a:tcPr marL="9525" marR="9525" marT="9525" marB="0" anchor="b"/>
                </a:tc>
              </a:tr>
              <a:tr h="190500">
                <a:tc>
                  <a:txBody>
                    <a:bodyPr/>
                    <a:lstStyle/>
                    <a:p>
                      <a:pPr algn="ctr" fontAlgn="b"/>
                      <a:r>
                        <a:rPr lang="en-GB" sz="1600" u="none" strike="noStrike">
                          <a:effectLst/>
                        </a:rPr>
                        <a:t>0408</a:t>
                      </a:r>
                      <a:endParaRPr lang="en-GB" sz="16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600" u="none" strike="noStrike" dirty="0">
                          <a:effectLst/>
                        </a:rPr>
                        <a:t>60</a:t>
                      </a:r>
                      <a:endParaRPr lang="en-GB" sz="1600" b="0" i="0" u="none" strike="noStrike" dirty="0">
                        <a:solidFill>
                          <a:srgbClr val="000000"/>
                        </a:solidFill>
                        <a:effectLst/>
                        <a:latin typeface="Calibri" panose="020F0502020204030204" pitchFamily="34" charset="0"/>
                      </a:endParaRPr>
                    </a:p>
                  </a:txBody>
                  <a:tcPr marL="9525" marR="9525" marT="9525" marB="0" anchor="b"/>
                </a:tc>
              </a:tr>
            </a:tbl>
          </a:graphicData>
        </a:graphic>
      </p:graphicFrame>
      <p:sp>
        <p:nvSpPr>
          <p:cNvPr id="6" name="Right Brace 5"/>
          <p:cNvSpPr/>
          <p:nvPr/>
        </p:nvSpPr>
        <p:spPr bwMode="auto">
          <a:xfrm>
            <a:off x="4514337" y="5642480"/>
            <a:ext cx="205946" cy="283522"/>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4720283" y="5616051"/>
            <a:ext cx="1249060" cy="369332"/>
          </a:xfrm>
          <a:prstGeom prst="rect">
            <a:avLst/>
          </a:prstGeom>
          <a:noFill/>
        </p:spPr>
        <p:txBody>
          <a:bodyPr wrap="none" rtlCol="0">
            <a:spAutoFit/>
          </a:bodyPr>
          <a:lstStyle/>
          <a:p>
            <a:r>
              <a:rPr lang="en-GB" dirty="0" smtClean="0"/>
              <a:t>Instruction</a:t>
            </a:r>
            <a:endParaRPr lang="en-GB" dirty="0"/>
          </a:p>
        </p:txBody>
      </p:sp>
      <p:grpSp>
        <p:nvGrpSpPr>
          <p:cNvPr id="8" name="Group 7"/>
          <p:cNvGrpSpPr/>
          <p:nvPr/>
        </p:nvGrpSpPr>
        <p:grpSpPr>
          <a:xfrm>
            <a:off x="6849169" y="4374056"/>
            <a:ext cx="2218767" cy="2120457"/>
            <a:chOff x="6037727" y="2733588"/>
            <a:chExt cx="2662520" cy="3703769"/>
          </a:xfrm>
        </p:grpSpPr>
        <p:sp>
          <p:nvSpPr>
            <p:cNvPr id="11" name="Rectangle 10"/>
            <p:cNvSpPr/>
            <p:nvPr/>
          </p:nvSpPr>
          <p:spPr bwMode="auto">
            <a:xfrm>
              <a:off x="6871446" y="3755564"/>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12" name="Rectangle 11"/>
            <p:cNvSpPr/>
            <p:nvPr/>
          </p:nvSpPr>
          <p:spPr bwMode="auto">
            <a:xfrm>
              <a:off x="6037728" y="3755564"/>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Data1</a:t>
              </a:r>
            </a:p>
          </p:txBody>
        </p:sp>
        <p:sp>
          <p:nvSpPr>
            <p:cNvPr id="13" name="Rectangle 12"/>
            <p:cNvSpPr/>
            <p:nvPr/>
          </p:nvSpPr>
          <p:spPr bwMode="auto">
            <a:xfrm>
              <a:off x="7019365" y="4975652"/>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11</a:t>
              </a:r>
            </a:p>
          </p:txBody>
        </p:sp>
        <p:sp>
          <p:nvSpPr>
            <p:cNvPr id="14" name="Rectangle 13"/>
            <p:cNvSpPr/>
            <p:nvPr/>
          </p:nvSpPr>
          <p:spPr bwMode="auto">
            <a:xfrm>
              <a:off x="7019365" y="5419165"/>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FF0000"/>
                  </a:solidFill>
                  <a:effectLst/>
                  <a:latin typeface="Helvetica" panose="020B0604020202020204" pitchFamily="34" charset="0"/>
                </a:rPr>
                <a:t>33</a:t>
              </a:r>
            </a:p>
          </p:txBody>
        </p:sp>
        <p:sp>
          <p:nvSpPr>
            <p:cNvPr id="15" name="Rectangle 14"/>
            <p:cNvSpPr/>
            <p:nvPr/>
          </p:nvSpPr>
          <p:spPr bwMode="auto">
            <a:xfrm>
              <a:off x="7019365" y="5862678"/>
              <a:ext cx="1680882" cy="443513"/>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16" name="TextBox 15"/>
            <p:cNvSpPr txBox="1"/>
            <p:nvPr/>
          </p:nvSpPr>
          <p:spPr>
            <a:xfrm>
              <a:off x="6037729" y="5029783"/>
              <a:ext cx="973729" cy="537589"/>
            </a:xfrm>
            <a:prstGeom prst="rect">
              <a:avLst/>
            </a:prstGeom>
            <a:noFill/>
          </p:spPr>
          <p:txBody>
            <a:bodyPr wrap="none" rtlCol="0">
              <a:spAutoFit/>
            </a:bodyPr>
            <a:lstStyle/>
            <a:p>
              <a:r>
                <a:rPr lang="en-GB" sz="1400" b="1" dirty="0" smtClean="0"/>
                <a:t>0x0A30</a:t>
              </a:r>
              <a:endParaRPr lang="en-GB" sz="1400" b="1" dirty="0"/>
            </a:p>
          </p:txBody>
        </p:sp>
        <p:sp>
          <p:nvSpPr>
            <p:cNvPr id="17" name="TextBox 16"/>
            <p:cNvSpPr txBox="1"/>
            <p:nvPr/>
          </p:nvSpPr>
          <p:spPr>
            <a:xfrm>
              <a:off x="6037729" y="5456255"/>
              <a:ext cx="973729" cy="537589"/>
            </a:xfrm>
            <a:prstGeom prst="rect">
              <a:avLst/>
            </a:prstGeom>
            <a:noFill/>
          </p:spPr>
          <p:txBody>
            <a:bodyPr wrap="none" rtlCol="0">
              <a:spAutoFit/>
            </a:bodyPr>
            <a:lstStyle/>
            <a:p>
              <a:r>
                <a:rPr lang="en-GB" sz="1400" b="1" dirty="0" smtClean="0"/>
                <a:t>0x0A31</a:t>
              </a:r>
              <a:endParaRPr lang="en-GB" sz="1400" b="1" dirty="0"/>
            </a:p>
          </p:txBody>
        </p:sp>
        <p:sp>
          <p:nvSpPr>
            <p:cNvPr id="18" name="TextBox 17"/>
            <p:cNvSpPr txBox="1"/>
            <p:nvPr/>
          </p:nvSpPr>
          <p:spPr>
            <a:xfrm>
              <a:off x="6052434" y="5899768"/>
              <a:ext cx="973729" cy="537589"/>
            </a:xfrm>
            <a:prstGeom prst="rect">
              <a:avLst/>
            </a:prstGeom>
            <a:noFill/>
          </p:spPr>
          <p:txBody>
            <a:bodyPr wrap="none" rtlCol="0">
              <a:spAutoFit/>
            </a:bodyPr>
            <a:lstStyle/>
            <a:p>
              <a:r>
                <a:rPr lang="en-GB" sz="1400" b="1" dirty="0" smtClean="0"/>
                <a:t>0x0A32</a:t>
              </a:r>
              <a:endParaRPr lang="en-GB" sz="1400" b="1" dirty="0"/>
            </a:p>
          </p:txBody>
        </p:sp>
        <p:sp>
          <p:nvSpPr>
            <p:cNvPr id="19" name="Rectangle 18"/>
            <p:cNvSpPr/>
            <p:nvPr/>
          </p:nvSpPr>
          <p:spPr bwMode="auto">
            <a:xfrm>
              <a:off x="6871445" y="2733588"/>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0A31</a:t>
              </a:r>
            </a:p>
          </p:txBody>
        </p:sp>
        <p:sp>
          <p:nvSpPr>
            <p:cNvPr id="20" name="Rectangle 19"/>
            <p:cNvSpPr/>
            <p:nvPr/>
          </p:nvSpPr>
          <p:spPr bwMode="auto">
            <a:xfrm>
              <a:off x="6037727" y="2733588"/>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err="1" smtClean="0">
                  <a:ln>
                    <a:noFill/>
                  </a:ln>
                  <a:solidFill>
                    <a:schemeClr val="tx1"/>
                  </a:solidFill>
                  <a:effectLst/>
                  <a:latin typeface="Helvetica" panose="020B0604020202020204" pitchFamily="34" charset="0"/>
                </a:rPr>
                <a:t>Addr</a:t>
              </a:r>
              <a:endParaRPr kumimoji="0" lang="en-GB" sz="1400" b="1" i="0" u="none" strike="noStrike" cap="none" normalizeH="0" baseline="0" dirty="0" smtClean="0">
                <a:ln>
                  <a:noFill/>
                </a:ln>
                <a:solidFill>
                  <a:schemeClr val="tx1"/>
                </a:solidFill>
                <a:effectLst/>
                <a:latin typeface="Helvetica" panose="020B0604020202020204" pitchFamily="34" charset="0"/>
              </a:endParaRPr>
            </a:p>
          </p:txBody>
        </p:sp>
        <p:sp>
          <p:nvSpPr>
            <p:cNvPr id="21" name="Rectangle 20"/>
            <p:cNvSpPr/>
            <p:nvPr/>
          </p:nvSpPr>
          <p:spPr bwMode="auto">
            <a:xfrm>
              <a:off x="6871446" y="4266552"/>
              <a:ext cx="1828800"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33</a:t>
              </a:r>
            </a:p>
          </p:txBody>
        </p:sp>
        <p:sp>
          <p:nvSpPr>
            <p:cNvPr id="22" name="Rectangle 21"/>
            <p:cNvSpPr/>
            <p:nvPr/>
          </p:nvSpPr>
          <p:spPr bwMode="auto">
            <a:xfrm>
              <a:off x="6037728" y="4266552"/>
              <a:ext cx="833718" cy="510988"/>
            </a:xfrm>
            <a:prstGeom prst="rect">
              <a:avLst/>
            </a:prstGeom>
            <a:solidFill>
              <a:schemeClr val="bg1"/>
            </a:solid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Helvetica" panose="020B0604020202020204" pitchFamily="34" charset="0"/>
                </a:rPr>
                <a:t>Data2</a:t>
              </a:r>
            </a:p>
          </p:txBody>
        </p:sp>
      </p:grpSp>
    </p:spTree>
    <p:extLst>
      <p:ext uri="{BB962C8B-B14F-4D97-AF65-F5344CB8AC3E}">
        <p14:creationId xmlns:p14="http://schemas.microsoft.com/office/powerpoint/2010/main" val="1780923247"/>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10970</TotalTime>
  <Words>3688</Words>
  <Application>Microsoft Office PowerPoint</Application>
  <PresentationFormat>On-screen Show (4:3)</PresentationFormat>
  <Paragraphs>1218</Paragraphs>
  <Slides>47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Arial</vt:lpstr>
      <vt:lpstr>Calibri</vt:lpstr>
      <vt:lpstr>Helvetica</vt:lpstr>
      <vt:lpstr>Helvetica-Narrow</vt:lpstr>
      <vt:lpstr>Impact</vt:lpstr>
      <vt:lpstr>Monotype Sorts</vt:lpstr>
      <vt:lpstr>Times New Roman</vt:lpstr>
      <vt:lpstr>Wingdings</vt:lpstr>
      <vt:lpstr>os-slides</vt:lpstr>
      <vt:lpstr>Memory Overview</vt:lpstr>
      <vt:lpstr>Memory</vt:lpstr>
      <vt:lpstr>ROM (non-volatile memory)</vt:lpstr>
      <vt:lpstr>RAM (volatile memory)</vt:lpstr>
      <vt:lpstr>Dynamic vs Static RAM</vt:lpstr>
      <vt:lpstr>Memory Word Size</vt:lpstr>
      <vt:lpstr>Data Bus Width</vt:lpstr>
      <vt:lpstr>Data Bus and Address Bus</vt:lpstr>
      <vt:lpstr>PowerPoint Presentation</vt:lpstr>
      <vt:lpstr>ROM vs RAM</vt:lpstr>
      <vt:lpstr>PowerPoint Presentation</vt:lpstr>
      <vt:lpstr>Memory Addresses</vt:lpstr>
      <vt:lpstr>RAM Chip Sizes</vt:lpstr>
      <vt:lpstr>Questions</vt:lpstr>
      <vt:lpstr>Chip Select</vt:lpstr>
      <vt:lpstr>Word Address Bits</vt:lpstr>
      <vt:lpstr>Chip Select Bits</vt:lpstr>
      <vt:lpstr>Address Mapping</vt:lpstr>
      <vt:lpstr>PowerPoint Presentation</vt:lpstr>
      <vt:lpstr>Exercise</vt:lpstr>
      <vt:lpstr>Answer</vt:lpstr>
      <vt:lpstr>Interpreted Binary Data</vt:lpstr>
      <vt:lpstr>Interpreted Binary Data (Cont)</vt:lpstr>
      <vt:lpstr>Interpreted Binary Data (Cont)</vt:lpstr>
      <vt:lpstr>Exercise</vt:lpstr>
      <vt:lpstr>Answer</vt:lpstr>
      <vt:lpstr>Interpreted Binary Data (Cont)</vt:lpstr>
      <vt:lpstr>Interpreted Binary Data (Cont)</vt:lpstr>
      <vt:lpstr>Interpreted Binary Data (Cont)</vt:lpstr>
      <vt:lpstr>Interpreted Binary Data (Cont)</vt:lpstr>
      <vt:lpstr>Interpreted Binary Data (Cont)</vt:lpstr>
      <vt:lpstr>Interpreted Binary Data (Cont)</vt:lpstr>
      <vt:lpstr>Interpreted Binary Data (Cont)</vt:lpstr>
      <vt:lpstr>Questions</vt:lpstr>
      <vt:lpstr>Interpreted Binary Data (Cont)</vt:lpstr>
      <vt:lpstr>Interpreted Binary Data (Cont)</vt:lpstr>
      <vt:lpstr>Interpreted Binary Data (Cont)</vt:lpstr>
      <vt:lpstr>Interpreted Binary Data (Cont)</vt:lpstr>
      <vt:lpstr>Data Alignment</vt:lpstr>
      <vt:lpstr>Endianness</vt:lpstr>
      <vt:lpstr>Instruction Codes</vt:lpstr>
      <vt:lpstr>Step 1 Identify address of first memory word to be added</vt:lpstr>
      <vt:lpstr>Step 2 Transfer contents to processor</vt:lpstr>
      <vt:lpstr>Step 3 Identify address of second memory word to be added</vt:lpstr>
      <vt:lpstr>Step 4 Add the contents of this memory word to the contents of the memory word transferred in step 2</vt:lpstr>
      <vt:lpstr>Step 5 Identify the memory address where the result should be stored </vt:lpstr>
      <vt:lpstr>6 Transfer the sum to this memory word</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121</cp:revision>
  <cp:lastPrinted>2001-06-14T13:58:17Z</cp:lastPrinted>
  <dcterms:created xsi:type="dcterms:W3CDTF">1999-06-25T18:38:26Z</dcterms:created>
  <dcterms:modified xsi:type="dcterms:W3CDTF">2016-10-19T09:35:01Z</dcterms:modified>
</cp:coreProperties>
</file>