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1F8CF89-4865-134A-826E-26705B52844D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</p14:sldIdLst>
        </p14:section>
        <p14:section name="Untitled Section" id="{989C6722-AD23-A846-9601-37A6A6B429D0}">
          <p14:sldIdLst/>
        </p14:section>
        <p14:section name="Untitled Section" id="{3BC998D4-BFAB-2342-A5A9-B67A100B9268}">
          <p14:sldIdLst>
            <p14:sldId id="264"/>
            <p14:sldId id="265"/>
            <p14:sldId id="26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0CBA60-60B6-F14E-BBE4-EF256F05958B}" v="23" dt="2025-12-07T20:43:46.4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2"/>
    <p:restoredTop sz="94706"/>
  </p:normalViewPr>
  <p:slideViewPr>
    <p:cSldViewPr snapToGrid="0">
      <p:cViewPr varScale="1">
        <p:scale>
          <a:sx n="111" d="100"/>
          <a:sy n="111" d="100"/>
        </p:scale>
        <p:origin x="560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keya Bushra Chowdhury (2409435)" userId="45e54caf-4085-4971-8b22-734cdce45823" providerId="ADAL" clId="{CB0CBA60-60B6-F14E-BBE4-EF256F05958B}"/>
    <pc:docChg chg="undo custSel addSld modSld addSection modSection">
      <pc:chgData name="Rokeya Bushra Chowdhury (2409435)" userId="45e54caf-4085-4971-8b22-734cdce45823" providerId="ADAL" clId="{CB0CBA60-60B6-F14E-BBE4-EF256F05958B}" dt="2025-12-07T20:51:31.847" v="535" actId="20577"/>
      <pc:docMkLst>
        <pc:docMk/>
      </pc:docMkLst>
      <pc:sldChg chg="modSp mod">
        <pc:chgData name="Rokeya Bushra Chowdhury (2409435)" userId="45e54caf-4085-4971-8b22-734cdce45823" providerId="ADAL" clId="{CB0CBA60-60B6-F14E-BBE4-EF256F05958B}" dt="2025-12-07T20:51:31.847" v="535" actId="20577"/>
        <pc:sldMkLst>
          <pc:docMk/>
          <pc:sldMk cId="3524051661" sldId="256"/>
        </pc:sldMkLst>
        <pc:spChg chg="mod">
          <ac:chgData name="Rokeya Bushra Chowdhury (2409435)" userId="45e54caf-4085-4971-8b22-734cdce45823" providerId="ADAL" clId="{CB0CBA60-60B6-F14E-BBE4-EF256F05958B}" dt="2025-12-07T20:51:31.847" v="535" actId="20577"/>
          <ac:spMkLst>
            <pc:docMk/>
            <pc:sldMk cId="3524051661" sldId="256"/>
            <ac:spMk id="3" creationId="{49BE2EC6-BE9F-37DD-186F-4EC86E421BE7}"/>
          </ac:spMkLst>
        </pc:spChg>
        <pc:picChg chg="mod">
          <ac:chgData name="Rokeya Bushra Chowdhury (2409435)" userId="45e54caf-4085-4971-8b22-734cdce45823" providerId="ADAL" clId="{CB0CBA60-60B6-F14E-BBE4-EF256F05958B}" dt="2025-12-07T20:50:00.280" v="518" actId="1076"/>
          <ac:picMkLst>
            <pc:docMk/>
            <pc:sldMk cId="3524051661" sldId="256"/>
            <ac:picMk id="5" creationId="{58540081-AC5B-D55B-E88B-EC52D3107061}"/>
          </ac:picMkLst>
        </pc:picChg>
      </pc:sldChg>
      <pc:sldChg chg="addSp delSp modSp mod setBg">
        <pc:chgData name="Rokeya Bushra Chowdhury (2409435)" userId="45e54caf-4085-4971-8b22-734cdce45823" providerId="ADAL" clId="{CB0CBA60-60B6-F14E-BBE4-EF256F05958B}" dt="2025-12-07T20:35:59.873" v="299" actId="255"/>
        <pc:sldMkLst>
          <pc:docMk/>
          <pc:sldMk cId="2050995324" sldId="264"/>
        </pc:sldMkLst>
        <pc:spChg chg="add del mod">
          <ac:chgData name="Rokeya Bushra Chowdhury (2409435)" userId="45e54caf-4085-4971-8b22-734cdce45823" providerId="ADAL" clId="{CB0CBA60-60B6-F14E-BBE4-EF256F05958B}" dt="2025-12-07T20:34:56.122" v="256"/>
          <ac:spMkLst>
            <pc:docMk/>
            <pc:sldMk cId="2050995324" sldId="264"/>
            <ac:spMk id="9" creationId="{12CE7A3D-C561-B9F0-1A8D-C36A67493142}"/>
          </ac:spMkLst>
        </pc:spChg>
        <pc:spChg chg="add del mod">
          <ac:chgData name="Rokeya Bushra Chowdhury (2409435)" userId="45e54caf-4085-4971-8b22-734cdce45823" providerId="ADAL" clId="{CB0CBA60-60B6-F14E-BBE4-EF256F05958B}" dt="2025-12-07T20:34:55.957" v="254" actId="478"/>
          <ac:spMkLst>
            <pc:docMk/>
            <pc:sldMk cId="2050995324" sldId="264"/>
            <ac:spMk id="11" creationId="{6BC7A0F2-AA4F-756B-734D-6711D319303B}"/>
          </ac:spMkLst>
        </pc:spChg>
        <pc:spChg chg="add mod">
          <ac:chgData name="Rokeya Bushra Chowdhury (2409435)" userId="45e54caf-4085-4971-8b22-734cdce45823" providerId="ADAL" clId="{CB0CBA60-60B6-F14E-BBE4-EF256F05958B}" dt="2025-12-07T20:35:59.873" v="299" actId="255"/>
          <ac:spMkLst>
            <pc:docMk/>
            <pc:sldMk cId="2050995324" sldId="264"/>
            <ac:spMk id="13" creationId="{21FC59C1-0D08-F028-F33C-2C261F90EF7D}"/>
          </ac:spMkLst>
        </pc:spChg>
        <pc:picChg chg="add mod ord">
          <ac:chgData name="Rokeya Bushra Chowdhury (2409435)" userId="45e54caf-4085-4971-8b22-734cdce45823" providerId="ADAL" clId="{CB0CBA60-60B6-F14E-BBE4-EF256F05958B}" dt="2025-12-07T20:32:42.185" v="75" actId="26606"/>
          <ac:picMkLst>
            <pc:docMk/>
            <pc:sldMk cId="2050995324" sldId="264"/>
            <ac:picMk id="3" creationId="{4832A361-230B-66CF-8593-ED5AFD60F0E5}"/>
          </ac:picMkLst>
        </pc:picChg>
        <pc:picChg chg="add mod">
          <ac:chgData name="Rokeya Bushra Chowdhury (2409435)" userId="45e54caf-4085-4971-8b22-734cdce45823" providerId="ADAL" clId="{CB0CBA60-60B6-F14E-BBE4-EF256F05958B}" dt="2025-12-07T20:32:14.145" v="71" actId="931"/>
          <ac:picMkLst>
            <pc:docMk/>
            <pc:sldMk cId="2050995324" sldId="264"/>
            <ac:picMk id="5" creationId="{5C93D5D6-3DAF-B12C-659A-84909939D7B8}"/>
          </ac:picMkLst>
        </pc:picChg>
        <pc:picChg chg="add mod">
          <ac:chgData name="Rokeya Bushra Chowdhury (2409435)" userId="45e54caf-4085-4971-8b22-734cdce45823" providerId="ADAL" clId="{CB0CBA60-60B6-F14E-BBE4-EF256F05958B}" dt="2025-12-07T20:35:17.438" v="261" actId="1076"/>
          <ac:picMkLst>
            <pc:docMk/>
            <pc:sldMk cId="2050995324" sldId="264"/>
            <ac:picMk id="7" creationId="{863B0252-D346-6CEE-B785-B91CED1420DD}"/>
          </ac:picMkLst>
        </pc:picChg>
      </pc:sldChg>
      <pc:sldChg chg="addSp modSp new mod setBg">
        <pc:chgData name="Rokeya Bushra Chowdhury (2409435)" userId="45e54caf-4085-4971-8b22-734cdce45823" providerId="ADAL" clId="{CB0CBA60-60B6-F14E-BBE4-EF256F05958B}" dt="2025-12-07T20:40:35.820" v="486" actId="1076"/>
        <pc:sldMkLst>
          <pc:docMk/>
          <pc:sldMk cId="1599995300" sldId="265"/>
        </pc:sldMkLst>
        <pc:spChg chg="add mod">
          <ac:chgData name="Rokeya Bushra Chowdhury (2409435)" userId="45e54caf-4085-4971-8b22-734cdce45823" providerId="ADAL" clId="{CB0CBA60-60B6-F14E-BBE4-EF256F05958B}" dt="2025-12-07T20:40:29.176" v="484" actId="255"/>
          <ac:spMkLst>
            <pc:docMk/>
            <pc:sldMk cId="1599995300" sldId="265"/>
            <ac:spMk id="5" creationId="{4B74D25D-3856-DC4C-3B12-296F80AB93DB}"/>
          </ac:spMkLst>
        </pc:spChg>
        <pc:picChg chg="add mod">
          <ac:chgData name="Rokeya Bushra Chowdhury (2409435)" userId="45e54caf-4085-4971-8b22-734cdce45823" providerId="ADAL" clId="{CB0CBA60-60B6-F14E-BBE4-EF256F05958B}" dt="2025-12-07T20:40:35.820" v="486" actId="1076"/>
          <ac:picMkLst>
            <pc:docMk/>
            <pc:sldMk cId="1599995300" sldId="265"/>
            <ac:picMk id="3" creationId="{1211E3B5-713A-6B4D-38EA-EFA127068587}"/>
          </ac:picMkLst>
        </pc:picChg>
      </pc:sldChg>
      <pc:sldChg chg="addSp delSp modSp new mod setBg">
        <pc:chgData name="Rokeya Bushra Chowdhury (2409435)" userId="45e54caf-4085-4971-8b22-734cdce45823" providerId="ADAL" clId="{CB0CBA60-60B6-F14E-BBE4-EF256F05958B}" dt="2025-12-07T20:48:02.150" v="511" actId="14100"/>
        <pc:sldMkLst>
          <pc:docMk/>
          <pc:sldMk cId="1286448032" sldId="266"/>
        </pc:sldMkLst>
        <pc:spChg chg="add del">
          <ac:chgData name="Rokeya Bushra Chowdhury (2409435)" userId="45e54caf-4085-4971-8b22-734cdce45823" providerId="ADAL" clId="{CB0CBA60-60B6-F14E-BBE4-EF256F05958B}" dt="2025-12-07T20:43:11.547" v="494" actId="26606"/>
          <ac:spMkLst>
            <pc:docMk/>
            <pc:sldMk cId="1286448032" sldId="266"/>
            <ac:spMk id="8" creationId="{42A4FC2C-047E-45A5-965D-8E1E3BF09BC6}"/>
          </ac:spMkLst>
        </pc:spChg>
        <pc:picChg chg="add mod">
          <ac:chgData name="Rokeya Bushra Chowdhury (2409435)" userId="45e54caf-4085-4971-8b22-734cdce45823" providerId="ADAL" clId="{CB0CBA60-60B6-F14E-BBE4-EF256F05958B}" dt="2025-12-07T20:43:32.551" v="496"/>
          <ac:picMkLst>
            <pc:docMk/>
            <pc:sldMk cId="1286448032" sldId="266"/>
            <ac:picMk id="3" creationId="{A19BD86A-6BBE-B850-FA64-89D024A3C086}"/>
          </ac:picMkLst>
        </pc:picChg>
        <pc:picChg chg="add mod">
          <ac:chgData name="Rokeya Bushra Chowdhury (2409435)" userId="45e54caf-4085-4971-8b22-734cdce45823" providerId="ADAL" clId="{CB0CBA60-60B6-F14E-BBE4-EF256F05958B}" dt="2025-12-07T20:47:50.500" v="510" actId="1076"/>
          <ac:picMkLst>
            <pc:docMk/>
            <pc:sldMk cId="1286448032" sldId="266"/>
            <ac:picMk id="5" creationId="{534F7B76-EE6E-287F-0933-2D6583E354A4}"/>
          </ac:picMkLst>
        </pc:picChg>
        <pc:picChg chg="add mod">
          <ac:chgData name="Rokeya Bushra Chowdhury (2409435)" userId="45e54caf-4085-4971-8b22-734cdce45823" providerId="ADAL" clId="{CB0CBA60-60B6-F14E-BBE4-EF256F05958B}" dt="2025-12-07T20:48:02.150" v="511" actId="14100"/>
          <ac:picMkLst>
            <pc:docMk/>
            <pc:sldMk cId="1286448032" sldId="266"/>
            <ac:picMk id="7" creationId="{7A2F19EA-E11B-1BDA-A2CF-1EC58F3C51E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5660B2-4513-BC41-8493-A3BD849C47A4}" type="datetimeFigureOut">
              <a:rPr lang="en-US" smtClean="0"/>
              <a:t>12/7/25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E35AAA-51B7-4346-A2E7-A306D0202D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9980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E35AAA-51B7-4346-A2E7-A306D0202D5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8389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107E9-89BE-64A8-1FB9-075F596F28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6BB2B-3F03-8BF0-78EE-37386A30DE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42C8A2-B1C7-0C72-E721-A0CC32D30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20CFE-410B-A342-99FA-1BBA3A45BD71}" type="datetimeFigureOut">
              <a:rPr lang="en-US" smtClean="0"/>
              <a:t>12/7/25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917DCE-8D3B-F95C-B99C-88FD3F4FAE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91AFD9-A0E0-893E-CDA5-63CE11EEFF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89BDF-437C-4A41-835B-FE52B17945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912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EE950-F140-BD7A-2464-6B87514F5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447ED-C1E2-E1A5-A302-CF7A114BD5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C4681-F28A-840C-6CB0-397576E99B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20CFE-410B-A342-99FA-1BBA3A45BD71}" type="datetimeFigureOut">
              <a:rPr lang="en-US" smtClean="0"/>
              <a:t>12/7/25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AF5C0F-0CF3-2E35-B6AD-8ED92B209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F5832D-7485-7697-4DA5-543E20125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89BDF-437C-4A41-835B-FE52B17945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20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08DAD-B10B-87AD-646B-187392D3E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2356E0-19AB-CF85-A10B-DBD388C2CE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4B2EEB-41A1-84D5-EB92-5CE046A8D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20CFE-410B-A342-99FA-1BBA3A45BD71}" type="datetimeFigureOut">
              <a:rPr lang="en-US" smtClean="0"/>
              <a:t>12/7/25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05FC45-0820-925B-65C0-B1E82BF6E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83E1E-121E-FBAB-0524-BA5631B6F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89BDF-437C-4A41-835B-FE52B17945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9035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12D5B-A999-9225-FB89-D94C486DA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A11E9-83A5-A9C2-872F-1AFEFB6A31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A9C4C7-1D22-156C-D306-D4DDF6C091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028157-B435-EE55-9EBA-DE6E402B48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20CFE-410B-A342-99FA-1BBA3A45BD71}" type="datetimeFigureOut">
              <a:rPr lang="en-US" smtClean="0"/>
              <a:t>12/7/25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9356A8-F96F-CE7C-B28F-508296705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E5B810-A5A6-B15D-537D-D497CEAA9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89BDF-437C-4A41-835B-FE52B17945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014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2095E-421C-87AB-1DBE-1610D736A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6D0862-DA76-A104-0123-08897A055F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4D738C-34CA-20A9-2329-610355422C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73294A-A214-EC80-C3D5-1050E3FCA3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D6ACC7-6A81-F7D1-2592-1272CDFE7F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B9535A-BF71-82EE-F893-F587F5AE2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20CFE-410B-A342-99FA-1BBA3A45BD71}" type="datetimeFigureOut">
              <a:rPr lang="en-US" smtClean="0"/>
              <a:t>12/7/25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18CE1D-5EA7-F40A-C588-830D073C4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9CF166-EBD1-9DF9-1BF9-9AE87C9E7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89BDF-437C-4A41-835B-FE52B17945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566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E79B2-7217-123D-CF57-25242E42F5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CD2AAD-08EF-F4CE-695E-FEAC5349E2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20CFE-410B-A342-99FA-1BBA3A45BD71}" type="datetimeFigureOut">
              <a:rPr lang="en-US" smtClean="0"/>
              <a:t>12/7/25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13B374-48C8-38E0-C43D-C54DA07353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FA006B-C105-596A-6610-A0C306161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89BDF-437C-4A41-835B-FE52B17945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8372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719CED-5DA0-9E3C-B233-B36F31486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20CFE-410B-A342-99FA-1BBA3A45BD71}" type="datetimeFigureOut">
              <a:rPr lang="en-US" smtClean="0"/>
              <a:t>12/7/25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C62967-E8B1-620C-243C-052395C40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542230-FB18-D852-604F-516AC9F94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89BDF-437C-4A41-835B-FE52B17945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9267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76EA3-77B6-AE6C-E7C9-C13DF0C20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ED1FD-E2B6-B798-E8D1-CAFB09EDD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FABF4C-CEA1-2F14-FB84-42A5DAD628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8692B3-8646-1A01-5062-FAEF99B9D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20CFE-410B-A342-99FA-1BBA3A45BD71}" type="datetimeFigureOut">
              <a:rPr lang="en-US" smtClean="0"/>
              <a:t>12/7/25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867A02-A5B1-C269-AACD-9738B4328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0F86F0-00E3-0011-945B-AAD66CC0A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89BDF-437C-4A41-835B-FE52B17945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2558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4AB65-0822-6778-8737-FA6429D18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4708CBB-8B59-1A0D-1EA7-9A8391FCE9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D3BE62-DF20-EEF1-E3B9-C229FA5706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79241A-E7D3-BC57-4E4F-317A7E53B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20CFE-410B-A342-99FA-1BBA3A45BD71}" type="datetimeFigureOut">
              <a:rPr lang="en-US" smtClean="0"/>
              <a:t>12/7/25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C0241C-E515-F97F-3963-A8DE9DD43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EE1225-549F-177B-6C7D-53DF9587D1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89BDF-437C-4A41-835B-FE52B17945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945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8B495-4EFF-E3E2-05CB-8A11D82723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CD9E3E-44A5-2EDB-24DF-206511108A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61ED8-6422-ACE3-EBA9-FD0BE6BF4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20CFE-410B-A342-99FA-1BBA3A45BD71}" type="datetimeFigureOut">
              <a:rPr lang="en-US" smtClean="0"/>
              <a:t>12/7/25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058D06-31F9-E165-B2C2-2AB868A4A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966ABA-5F05-5C6F-51B4-8246D3304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89BDF-437C-4A41-835B-FE52B17945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7106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A9C3B74-8BE6-23FE-A4D9-411C3A177C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8E1C08-F210-51DE-6087-3EB4600EBB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DE011E-C0C5-5CA2-8D88-327A1B06FA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20CFE-410B-A342-99FA-1BBA3A45BD71}" type="datetimeFigureOut">
              <a:rPr lang="en-US" smtClean="0"/>
              <a:t>12/7/25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500D24-4D81-F196-764A-9474FACD8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C566DF-2533-B25B-D29C-48D9FAB2F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789BDF-437C-4A41-835B-FE52B17945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2624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07C510-FD91-FCCE-A199-4872F6970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5D38C9-F489-79E9-8E73-5F5702ABC3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7272E2-AB16-380A-4CE4-F1DB048BE6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D20CFE-410B-A342-99FA-1BBA3A45BD71}" type="datetimeFigureOut">
              <a:rPr lang="en-US" smtClean="0"/>
              <a:t>12/7/25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B07D9-FAB4-7DD1-D3ED-6ABEFA5A9A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C0CAB5-5F22-0169-5AF8-9A94ABD319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789BDF-437C-4A41-835B-FE52B17945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500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hyperlink" Target="https://blog.mypostcard.com/en/thank-you-messages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hyperlink" Target="https://www.pexels.com/search/folded%20hands%20thank%20you/" TargetMode="External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-up of brushes and a pink powder&#10;&#10;AI-generated content may be incorrect.">
            <a:extLst>
              <a:ext uri="{FF2B5EF4-FFF2-40B4-BE49-F238E27FC236}">
                <a16:creationId xmlns:a16="http://schemas.microsoft.com/office/drawing/2014/main" id="{58540081-AC5B-D55B-E88B-EC52D310706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5590" b="10141"/>
          <a:stretch>
            <a:fillRect/>
          </a:stretch>
        </p:blipFill>
        <p:spPr>
          <a:xfrm>
            <a:off x="-417956" y="-41965"/>
            <a:ext cx="12341186" cy="69419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484E42-426E-5EA5-9CFB-DEC27595BE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40099" y="2060293"/>
            <a:ext cx="5984113" cy="810229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rgbClr val="FFFFFF"/>
                </a:solidFill>
              </a:rPr>
              <a:t>Enterprise and Entrepreneurship{LCLM4006_LON}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BE2EC6-BE9F-37DD-186F-4EC86E421B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57195" y="2870522"/>
            <a:ext cx="6852213" cy="1377387"/>
          </a:xfrm>
        </p:spPr>
        <p:txBody>
          <a:bodyPr>
            <a:normAutofit/>
          </a:bodyPr>
          <a:lstStyle/>
          <a:p>
            <a:r>
              <a:rPr lang="en-US" dirty="0" err="1">
                <a:solidFill>
                  <a:srgbClr val="FFFFFF"/>
                </a:solidFill>
              </a:rPr>
              <a:t>Lacturer:Andry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US" dirty="0" err="1">
                <a:solidFill>
                  <a:srgbClr val="FFFFFF"/>
                </a:solidFill>
              </a:rPr>
              <a:t>Rakotovolona</a:t>
            </a:r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Student :2409435</a:t>
            </a:r>
          </a:p>
        </p:txBody>
      </p:sp>
    </p:spTree>
    <p:extLst>
      <p:ext uri="{BB962C8B-B14F-4D97-AF65-F5344CB8AC3E}">
        <p14:creationId xmlns:p14="http://schemas.microsoft.com/office/powerpoint/2010/main" val="35240516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-up of a makeup brush&#10;&#10;AI-generated content may be incorrect.">
            <a:extLst>
              <a:ext uri="{FF2B5EF4-FFF2-40B4-BE49-F238E27FC236}">
                <a16:creationId xmlns:a16="http://schemas.microsoft.com/office/drawing/2014/main" id="{7B855285-0CB0-2730-2E95-507DCC7B1A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989" b="1425"/>
          <a:stretch>
            <a:fillRect/>
          </a:stretch>
        </p:blipFill>
        <p:spPr>
          <a:xfrm>
            <a:off x="-280858" y="0"/>
            <a:ext cx="12469809" cy="7014258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B6B0BE-3BEA-1745-0A27-5D5BB582A6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83906" y="0"/>
            <a:ext cx="6971009" cy="6858001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br>
              <a:rPr lang="en-GB" sz="1800" dirty="0"/>
            </a:br>
            <a:r>
              <a:rPr lang="en-GB" sz="1800" b="1" dirty="0"/>
              <a:t>Slide 1 – Business Name &amp; Introduction (More Details)</a:t>
            </a:r>
            <a:br>
              <a:rPr lang="en-GB" sz="1800" b="1" dirty="0"/>
            </a:b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Riza’s Makeover Studio</a:t>
            </a: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• A modern beauty studio offering professional makeup services</a:t>
            </a:r>
            <a:br>
              <a:rPr lang="en-GB" sz="1800" dirty="0"/>
            </a:br>
            <a:r>
              <a:rPr lang="en-GB" sz="1800" dirty="0"/>
              <a:t>• We help clients look confident and beautiful for events like weddings, parties, and photoshoots</a:t>
            </a:r>
            <a:br>
              <a:rPr lang="en-GB" sz="1800" dirty="0"/>
            </a:br>
            <a:r>
              <a:rPr lang="en-GB" sz="1800" dirty="0"/>
              <a:t>• Our studio is clean, friendly and uses safe, high-quality products</a:t>
            </a: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1800" dirty="0"/>
            </a:br>
            <a:br>
              <a:rPr lang="en-GB" sz="5400" dirty="0"/>
            </a:br>
            <a:br>
              <a:rPr lang="en-GB" sz="5400" dirty="0"/>
            </a:br>
            <a:endParaRPr lang="en-US" sz="52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9285BB-45F0-FA88-7482-671E496157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884516"/>
            <a:ext cx="1052840" cy="470234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0815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6CF2A2B-0745-440C-9224-C5C6A0A42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5BE6D6B-84C9-4D2B-97EB-773B7369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group of makeup products on a pink background&#10;&#10;AI-generated content may be incorrect.">
            <a:extLst>
              <a:ext uri="{FF2B5EF4-FFF2-40B4-BE49-F238E27FC236}">
                <a16:creationId xmlns:a16="http://schemas.microsoft.com/office/drawing/2014/main" id="{DED70E0F-0FF6-827D-E85A-C7FCB3932A9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37689" b="20123"/>
          <a:stretch>
            <a:fillRect/>
          </a:stretch>
        </p:blipFill>
        <p:spPr>
          <a:xfrm>
            <a:off x="5509" y="0"/>
            <a:ext cx="12373328" cy="695998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5299BA-B6BE-77E3-F6A9-6631DFDC7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468" y="168811"/>
            <a:ext cx="9298744" cy="6443003"/>
          </a:xfrm>
          <a:noFill/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C00000"/>
                </a:solidFill>
              </a:rPr>
              <a:t>                                Slide 2 – Business Idea</a:t>
            </a:r>
            <a:br>
              <a:rPr lang="en-US" sz="2000" dirty="0">
                <a:solidFill>
                  <a:schemeClr val="bg1"/>
                </a:solidFill>
              </a:rPr>
            </a:br>
            <a:br>
              <a:rPr lang="en-US" sz="2000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                  </a:t>
            </a:r>
            <a:r>
              <a:rPr lang="en-US" sz="2700" dirty="0">
                <a:solidFill>
                  <a:schemeClr val="bg1"/>
                </a:solidFill>
              </a:rPr>
              <a:t>Professional Makeup Studio</a:t>
            </a:r>
            <a:br>
              <a:rPr lang="en-US" sz="2000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	•A dedicated space providing high-quality makeup services for clients seeking   </a:t>
            </a:r>
            <a:br>
              <a:rPr lang="en-US" sz="2000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                        personalized attention.</a:t>
            </a:r>
            <a:br>
              <a:rPr lang="en-US" sz="2000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                  </a:t>
            </a:r>
            <a:r>
              <a:rPr lang="en-US" sz="2700" dirty="0">
                <a:solidFill>
                  <a:schemeClr val="bg1"/>
                </a:solidFill>
              </a:rPr>
              <a:t>One-to-One Service</a:t>
            </a:r>
            <a:br>
              <a:rPr lang="en-US" sz="2000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	•Each client receives individualized attention from a skilled makeup artist.</a:t>
            </a:r>
            <a:br>
              <a:rPr lang="en-US" sz="2000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                  </a:t>
            </a:r>
            <a:r>
              <a:rPr lang="en-US" sz="2700" dirty="0">
                <a:solidFill>
                  <a:schemeClr val="bg1"/>
                </a:solidFill>
              </a:rPr>
              <a:t>Modern and Friendly Environment</a:t>
            </a:r>
            <a:br>
              <a:rPr lang="en-US" sz="2000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	•Staff trained to create a welcoming atmosphere, making clients feel at ease.</a:t>
            </a:r>
            <a:br>
              <a:rPr lang="en-US" sz="2000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	•Use of digital booking and client management systems for seamless service.</a:t>
            </a:r>
            <a:br>
              <a:rPr lang="en-US" sz="2700" dirty="0">
                <a:solidFill>
                  <a:schemeClr val="bg1"/>
                </a:solidFill>
              </a:rPr>
            </a:b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6ED2BF8-21E8-03C1-980C-E4B5CE6C497A}"/>
              </a:ext>
            </a:extLst>
          </p:cNvPr>
          <p:cNvSpPr>
            <a:spLocks noGrp="1"/>
          </p:cNvSpPr>
          <p:nvPr>
            <p:ph idx="1"/>
          </p:nvPr>
        </p:nvSpPr>
        <p:spPr>
          <a:xfrm flipV="1">
            <a:off x="-1828800" y="8145194"/>
            <a:ext cx="815925" cy="699866"/>
          </a:xfrm>
        </p:spPr>
        <p:txBody>
          <a:bodyPr>
            <a:normAutofit/>
          </a:bodyPr>
          <a:lstStyle/>
          <a:p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80763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group of makeup brushes and powder&#10;&#10;AI-generated content may be incorrect.">
            <a:extLst>
              <a:ext uri="{FF2B5EF4-FFF2-40B4-BE49-F238E27FC236}">
                <a16:creationId xmlns:a16="http://schemas.microsoft.com/office/drawing/2014/main" id="{B1CDF3DB-88EB-F164-1258-727DF7B4DE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574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B5292EB-7885-063F-8056-5A7809131865}"/>
              </a:ext>
            </a:extLst>
          </p:cNvPr>
          <p:cNvSpPr txBox="1"/>
          <p:nvPr/>
        </p:nvSpPr>
        <p:spPr>
          <a:xfrm>
            <a:off x="2602524" y="1153551"/>
            <a:ext cx="7019778" cy="42165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rgbClr val="002060"/>
                </a:solidFill>
              </a:rPr>
              <a:t>                               Slide: 3 Products &amp; Services  </a:t>
            </a:r>
          </a:p>
          <a:p>
            <a:r>
              <a:rPr lang="en-US" sz="3200" dirty="0">
                <a:solidFill>
                  <a:srgbClr val="002060"/>
                </a:solidFill>
              </a:rPr>
              <a:t>           Main Services</a:t>
            </a:r>
          </a:p>
          <a:p>
            <a:r>
              <a:rPr lang="en-US" dirty="0">
                <a:solidFill>
                  <a:srgbClr val="002060"/>
                </a:solidFill>
              </a:rPr>
              <a:t>	•Event Makeup: Perfect for parties, dinners, or special   </a:t>
            </a:r>
          </a:p>
          <a:p>
            <a:r>
              <a:rPr lang="en-US" dirty="0">
                <a:solidFill>
                  <a:srgbClr val="002060"/>
                </a:solidFill>
              </a:rPr>
              <a:t>                     outings.</a:t>
            </a:r>
          </a:p>
          <a:p>
            <a:r>
              <a:rPr lang="en-US" dirty="0">
                <a:solidFill>
                  <a:srgbClr val="002060"/>
                </a:solidFill>
              </a:rPr>
              <a:t>	•Bridal Makeup: Long-lasting, elegant looks for weddings.</a:t>
            </a:r>
          </a:p>
          <a:p>
            <a:r>
              <a:rPr lang="en-US" dirty="0">
                <a:solidFill>
                  <a:srgbClr val="002060"/>
                </a:solidFill>
              </a:rPr>
              <a:t>	•Photoshoot Makeup: Flawless makeup for professional</a:t>
            </a:r>
          </a:p>
          <a:p>
            <a:r>
              <a:rPr lang="en-US" dirty="0">
                <a:solidFill>
                  <a:srgbClr val="002060"/>
                </a:solidFill>
              </a:rPr>
              <a:t>                      photos </a:t>
            </a:r>
          </a:p>
          <a:p>
            <a:r>
              <a:rPr lang="en-US" dirty="0">
                <a:solidFill>
                  <a:srgbClr val="002060"/>
                </a:solidFill>
              </a:rPr>
              <a:t>	•Soft/Natural Glam: Enhances natural beauty for everyday  </a:t>
            </a:r>
          </a:p>
          <a:p>
            <a:r>
              <a:rPr lang="en-US" dirty="0">
                <a:solidFill>
                  <a:srgbClr val="002060"/>
                </a:solidFill>
              </a:rPr>
              <a:t>                     wear </a:t>
            </a:r>
          </a:p>
          <a:p>
            <a:r>
              <a:rPr lang="en-US" sz="2800" dirty="0">
                <a:solidFill>
                  <a:srgbClr val="002060"/>
                </a:solidFill>
              </a:rPr>
              <a:t>             Key Points</a:t>
            </a:r>
          </a:p>
          <a:p>
            <a:r>
              <a:rPr lang="en-US" dirty="0">
                <a:solidFill>
                  <a:srgbClr val="002060"/>
                </a:solidFill>
              </a:rPr>
              <a:t>	•Services are personalized for each client.</a:t>
            </a:r>
          </a:p>
          <a:p>
            <a:r>
              <a:rPr lang="en-US" dirty="0">
                <a:solidFill>
                  <a:srgbClr val="002060"/>
                </a:solidFill>
              </a:rPr>
              <a:t>	•Focus on high-quality products and hygiene.</a:t>
            </a:r>
          </a:p>
          <a:p>
            <a:r>
              <a:rPr lang="en-US" dirty="0">
                <a:solidFill>
                  <a:srgbClr val="002060"/>
                </a:solidFill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9018627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group of makeup products on a pink background&#10;&#10;AI-generated content may be incorrect.">
            <a:extLst>
              <a:ext uri="{FF2B5EF4-FFF2-40B4-BE49-F238E27FC236}">
                <a16:creationId xmlns:a16="http://schemas.microsoft.com/office/drawing/2014/main" id="{53AB9CCB-F1A5-E4BC-0A67-07DA2BCB1A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7693" b="20127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7" name="Picture 6" descr="A group of makeup products on a pink background&#10;&#10;AI-generated content may be incorrect.">
            <a:extLst>
              <a:ext uri="{FF2B5EF4-FFF2-40B4-BE49-F238E27FC236}">
                <a16:creationId xmlns:a16="http://schemas.microsoft.com/office/drawing/2014/main" id="{58D16AAA-B8C3-FE5D-DE8F-9AEC5708A58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25"/>
          <a:stretch>
            <a:fillRect/>
          </a:stretch>
        </p:blipFill>
        <p:spPr>
          <a:xfrm>
            <a:off x="13648790" y="6203852"/>
            <a:ext cx="581466" cy="65414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7AA8F3A-9958-A07B-41CB-60253E39723D}"/>
              </a:ext>
            </a:extLst>
          </p:cNvPr>
          <p:cNvSpPr txBox="1"/>
          <p:nvPr/>
        </p:nvSpPr>
        <p:spPr>
          <a:xfrm>
            <a:off x="2813538" y="1167618"/>
            <a:ext cx="7343336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Slide 4 - PESTEL  </a:t>
            </a:r>
          </a:p>
          <a:p>
            <a:r>
              <a:rPr lang="en-US" sz="2400" dirty="0"/>
              <a:t>    •⁠  ⁠Political: hygiene rules</a:t>
            </a:r>
          </a:p>
          <a:p>
            <a:r>
              <a:rPr lang="en-US" sz="2400" dirty="0"/>
              <a:t>    •⁠  ⁠Economic: seasonal demand</a:t>
            </a:r>
          </a:p>
          <a:p>
            <a:r>
              <a:rPr lang="en-US" sz="2400" dirty="0"/>
              <a:t>    social media</a:t>
            </a:r>
          </a:p>
          <a:p>
            <a:r>
              <a:rPr lang="en-US" sz="2400" dirty="0"/>
              <a:t>   •⁠  ⁠Social: more weddings &amp;</a:t>
            </a:r>
          </a:p>
          <a:p>
            <a:r>
              <a:rPr lang="en-US" sz="2400" dirty="0"/>
              <a:t>   Technological: online</a:t>
            </a:r>
          </a:p>
          <a:p>
            <a:r>
              <a:rPr lang="en-US" sz="2400" dirty="0"/>
              <a:t>   booking</a:t>
            </a:r>
          </a:p>
          <a:p>
            <a:r>
              <a:rPr lang="en-US" sz="2400" dirty="0"/>
              <a:t>   •⁠  ⁠Environmental: eco-friendly products</a:t>
            </a:r>
          </a:p>
          <a:p>
            <a:r>
              <a:rPr lang="en-US" sz="2400" dirty="0"/>
              <a:t>   •⁠  ⁠Legal: licenses, insurance.  </a:t>
            </a:r>
          </a:p>
        </p:txBody>
      </p:sp>
    </p:spTree>
    <p:extLst>
      <p:ext uri="{BB962C8B-B14F-4D97-AF65-F5344CB8AC3E}">
        <p14:creationId xmlns:p14="http://schemas.microsoft.com/office/powerpoint/2010/main" val="27270039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group of makeup products&#10;&#10;AI-generated content may be incorrect.">
            <a:extLst>
              <a:ext uri="{FF2B5EF4-FFF2-40B4-BE49-F238E27FC236}">
                <a16:creationId xmlns:a16="http://schemas.microsoft.com/office/drawing/2014/main" id="{A650FC83-78E3-86F9-0C79-7B2A9392FF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2409" r="1" b="35956"/>
          <a:stretch>
            <a:fillRect/>
          </a:stretch>
        </p:blipFill>
        <p:spPr>
          <a:xfrm>
            <a:off x="-1504" y="0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998736A-B9FD-2DE6-4338-A26ED3A6CFAE}"/>
              </a:ext>
            </a:extLst>
          </p:cNvPr>
          <p:cNvSpPr txBox="1"/>
          <p:nvPr/>
        </p:nvSpPr>
        <p:spPr>
          <a:xfrm>
            <a:off x="3545056" y="1730326"/>
            <a:ext cx="8440615" cy="27392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Slide 5 - Market / Customer</a:t>
            </a:r>
            <a:r>
              <a:rPr lang="en-US" dirty="0"/>
              <a:t>s</a:t>
            </a:r>
          </a:p>
          <a:p>
            <a:r>
              <a:rPr lang="en-US" sz="2800" dirty="0"/>
              <a:t>•⁠  ⁠Brides</a:t>
            </a:r>
          </a:p>
          <a:p>
            <a:r>
              <a:rPr lang="en-US" sz="2800" dirty="0"/>
              <a:t>•⁠  ⁠Party &amp; event clients</a:t>
            </a:r>
          </a:p>
          <a:p>
            <a:r>
              <a:rPr lang="en-US" sz="2800" dirty="0"/>
              <a:t>•⁠  ⁠Photoshoot models</a:t>
            </a:r>
          </a:p>
          <a:p>
            <a:r>
              <a:rPr lang="en-US" sz="2800" dirty="0"/>
              <a:t>•⁠  ⁠Everyday clients</a:t>
            </a:r>
          </a:p>
          <a:p>
            <a:r>
              <a:rPr lang="en-US" sz="2800" dirty="0"/>
              <a:t> Beauty learners</a:t>
            </a:r>
          </a:p>
        </p:txBody>
      </p:sp>
    </p:spTree>
    <p:extLst>
      <p:ext uri="{BB962C8B-B14F-4D97-AF65-F5344CB8AC3E}">
        <p14:creationId xmlns:p14="http://schemas.microsoft.com/office/powerpoint/2010/main" val="37009190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group of makeup brushes on a pink background&#10;&#10;AI-generated content may be incorrect.">
            <a:extLst>
              <a:ext uri="{FF2B5EF4-FFF2-40B4-BE49-F238E27FC236}">
                <a16:creationId xmlns:a16="http://schemas.microsoft.com/office/drawing/2014/main" id="{D4407AB2-4BD3-6EB1-2748-52416318A6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918" b="1134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6E2A507-362F-A167-D892-5EF725945D5A}"/>
              </a:ext>
            </a:extLst>
          </p:cNvPr>
          <p:cNvSpPr txBox="1"/>
          <p:nvPr/>
        </p:nvSpPr>
        <p:spPr>
          <a:xfrm>
            <a:off x="801859" y="1772529"/>
            <a:ext cx="8468750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/>
              <a:t>Slide 6 - Marketing Strategies</a:t>
            </a:r>
          </a:p>
          <a:p>
            <a:r>
              <a:rPr lang="en-US" sz="2800" dirty="0"/>
              <a:t>•⁠  ⁠Instagram &amp; TikTok</a:t>
            </a:r>
          </a:p>
          <a:p>
            <a:r>
              <a:rPr lang="en-US" sz="2800" dirty="0"/>
              <a:t>•⁠  ⁠Google Business</a:t>
            </a:r>
          </a:p>
          <a:p>
            <a:r>
              <a:rPr lang="en-US" sz="2800" dirty="0"/>
              <a:t>•⁠  ⁠Before/after photos</a:t>
            </a:r>
          </a:p>
          <a:p>
            <a:r>
              <a:rPr lang="en-US" sz="2800" dirty="0"/>
              <a:t>•⁠  ⁠Partnerships with photographers</a:t>
            </a:r>
          </a:p>
          <a:p>
            <a:r>
              <a:rPr lang="en-US" sz="2800" dirty="0"/>
              <a:t> Referral discounts</a:t>
            </a:r>
          </a:p>
        </p:txBody>
      </p:sp>
    </p:spTree>
    <p:extLst>
      <p:ext uri="{BB962C8B-B14F-4D97-AF65-F5344CB8AC3E}">
        <p14:creationId xmlns:p14="http://schemas.microsoft.com/office/powerpoint/2010/main" val="752751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1FE21981-771D-4A29-8D3A-D068BE54B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makeup brush&#10;&#10;AI-generated content may be incorrect.">
            <a:extLst>
              <a:ext uri="{FF2B5EF4-FFF2-40B4-BE49-F238E27FC236}">
                <a16:creationId xmlns:a16="http://schemas.microsoft.com/office/drawing/2014/main" id="{569E5D7F-2923-DB3B-3B00-FC41220652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345" r="-1" b="781"/>
          <a:stretch>
            <a:fillRect/>
          </a:stretch>
        </p:blipFill>
        <p:spPr>
          <a:xfrm>
            <a:off x="20" y="-1"/>
            <a:ext cx="12009284" cy="6858000"/>
          </a:xfrm>
          <a:custGeom>
            <a:avLst/>
            <a:gdLst/>
            <a:ahLst/>
            <a:cxnLst/>
            <a:rect l="l" t="t" r="r" b="b"/>
            <a:pathLst>
              <a:path w="12009304" h="6858000">
                <a:moveTo>
                  <a:pt x="8239723" y="5083103"/>
                </a:moveTo>
                <a:cubicBezTo>
                  <a:pt x="8239723" y="5083103"/>
                  <a:pt x="8239723" y="5083103"/>
                  <a:pt x="9505105" y="5083103"/>
                </a:cubicBezTo>
                <a:cubicBezTo>
                  <a:pt x="9525601" y="5083103"/>
                  <a:pt x="9545588" y="5085825"/>
                  <a:pt x="9564676" y="5091016"/>
                </a:cubicBezTo>
                <a:lnTo>
                  <a:pt x="9605648" y="5108194"/>
                </a:lnTo>
                <a:lnTo>
                  <a:pt x="9580608" y="5151499"/>
                </a:lnTo>
                <a:cubicBezTo>
                  <a:pt x="9354208" y="5543062"/>
                  <a:pt x="9064418" y="6044264"/>
                  <a:pt x="8693486" y="6685800"/>
                </a:cubicBezTo>
                <a:cubicBezTo>
                  <a:pt x="8665958" y="6733339"/>
                  <a:pt x="8632925" y="6776306"/>
                  <a:pt x="8595419" y="6814017"/>
                </a:cubicBezTo>
                <a:lnTo>
                  <a:pt x="8545620" y="6858000"/>
                </a:lnTo>
                <a:lnTo>
                  <a:pt x="7612173" y="6858000"/>
                </a:lnTo>
                <a:lnTo>
                  <a:pt x="7591825" y="6822959"/>
                </a:lnTo>
                <a:cubicBezTo>
                  <a:pt x="7538315" y="6730809"/>
                  <a:pt x="7478495" y="6627794"/>
                  <a:pt x="7411622" y="6512633"/>
                </a:cubicBezTo>
                <a:cubicBezTo>
                  <a:pt x="7370628" y="6444560"/>
                  <a:pt x="7370628" y="6357427"/>
                  <a:pt x="7411622" y="6289354"/>
                </a:cubicBezTo>
                <a:cubicBezTo>
                  <a:pt x="7411622" y="6289354"/>
                  <a:pt x="7411622" y="6289354"/>
                  <a:pt x="8045680" y="5197465"/>
                </a:cubicBezTo>
                <a:cubicBezTo>
                  <a:pt x="8083943" y="5126669"/>
                  <a:pt x="8160465" y="5083103"/>
                  <a:pt x="8239723" y="5083103"/>
                </a:cubicBezTo>
                <a:close/>
                <a:moveTo>
                  <a:pt x="10622296" y="1326563"/>
                </a:moveTo>
                <a:cubicBezTo>
                  <a:pt x="10622296" y="1326563"/>
                  <a:pt x="10622296" y="1326563"/>
                  <a:pt x="11448522" y="1326563"/>
                </a:cubicBezTo>
                <a:cubicBezTo>
                  <a:pt x="11502058" y="1326563"/>
                  <a:pt x="11550238" y="1355009"/>
                  <a:pt x="11577006" y="1401233"/>
                </a:cubicBezTo>
                <a:cubicBezTo>
                  <a:pt x="11577006" y="1401233"/>
                  <a:pt x="11577006" y="1401233"/>
                  <a:pt x="11989228" y="2114179"/>
                </a:cubicBezTo>
                <a:cubicBezTo>
                  <a:pt x="12015996" y="2158629"/>
                  <a:pt x="12015996" y="2215522"/>
                  <a:pt x="11989228" y="2259969"/>
                </a:cubicBezTo>
                <a:cubicBezTo>
                  <a:pt x="11989228" y="2259969"/>
                  <a:pt x="11989228" y="2259969"/>
                  <a:pt x="11577006" y="2972914"/>
                </a:cubicBezTo>
                <a:cubicBezTo>
                  <a:pt x="11550238" y="3019141"/>
                  <a:pt x="11502058" y="3047587"/>
                  <a:pt x="11448522" y="3047587"/>
                </a:cubicBezTo>
                <a:cubicBezTo>
                  <a:pt x="11448522" y="3047587"/>
                  <a:pt x="11448522" y="3047587"/>
                  <a:pt x="10622296" y="3047587"/>
                </a:cubicBezTo>
                <a:cubicBezTo>
                  <a:pt x="10570544" y="3047587"/>
                  <a:pt x="10520578" y="3019141"/>
                  <a:pt x="10495594" y="2972914"/>
                </a:cubicBezTo>
                <a:cubicBezTo>
                  <a:pt x="10495594" y="2972914"/>
                  <a:pt x="10495594" y="2972914"/>
                  <a:pt x="10081589" y="2259969"/>
                </a:cubicBezTo>
                <a:cubicBezTo>
                  <a:pt x="10054821" y="2215522"/>
                  <a:pt x="10054821" y="2158629"/>
                  <a:pt x="10081589" y="2114179"/>
                </a:cubicBezTo>
                <a:cubicBezTo>
                  <a:pt x="10081589" y="2114179"/>
                  <a:pt x="10081589" y="2114179"/>
                  <a:pt x="10495594" y="1401233"/>
                </a:cubicBezTo>
                <a:cubicBezTo>
                  <a:pt x="10520578" y="1355009"/>
                  <a:pt x="10570544" y="1326563"/>
                  <a:pt x="10622296" y="1326563"/>
                </a:cubicBezTo>
                <a:close/>
                <a:moveTo>
                  <a:pt x="0" y="0"/>
                </a:moveTo>
                <a:lnTo>
                  <a:pt x="4457990" y="0"/>
                </a:lnTo>
                <a:lnTo>
                  <a:pt x="5902610" y="0"/>
                </a:lnTo>
                <a:lnTo>
                  <a:pt x="8476869" y="0"/>
                </a:lnTo>
                <a:lnTo>
                  <a:pt x="8535933" y="39849"/>
                </a:lnTo>
                <a:cubicBezTo>
                  <a:pt x="8598516" y="88273"/>
                  <a:pt x="8652195" y="149296"/>
                  <a:pt x="8693486" y="220603"/>
                </a:cubicBezTo>
                <a:cubicBezTo>
                  <a:pt x="8693486" y="220603"/>
                  <a:pt x="8693486" y="220603"/>
                  <a:pt x="10389180" y="3153347"/>
                </a:cubicBezTo>
                <a:cubicBezTo>
                  <a:pt x="10499291" y="3336185"/>
                  <a:pt x="10499291" y="3570221"/>
                  <a:pt x="10389180" y="3753061"/>
                </a:cubicBezTo>
                <a:cubicBezTo>
                  <a:pt x="10389180" y="3753061"/>
                  <a:pt x="10389180" y="3753061"/>
                  <a:pt x="9759557" y="4842009"/>
                </a:cubicBezTo>
                <a:lnTo>
                  <a:pt x="9706493" y="4933778"/>
                </a:lnTo>
                <a:lnTo>
                  <a:pt x="9708360" y="4934561"/>
                </a:lnTo>
                <a:cubicBezTo>
                  <a:pt x="9746510" y="4956830"/>
                  <a:pt x="9778880" y="4989078"/>
                  <a:pt x="9802002" y="5029008"/>
                </a:cubicBezTo>
                <a:cubicBezTo>
                  <a:pt x="9802002" y="5029008"/>
                  <a:pt x="9802002" y="5029008"/>
                  <a:pt x="10514131" y="6260653"/>
                </a:cubicBezTo>
                <a:cubicBezTo>
                  <a:pt x="10560376" y="6337439"/>
                  <a:pt x="10560376" y="6435725"/>
                  <a:pt x="10514131" y="6512512"/>
                </a:cubicBezTo>
                <a:cubicBezTo>
                  <a:pt x="10514131" y="6512512"/>
                  <a:pt x="10514131" y="6512512"/>
                  <a:pt x="10340271" y="6813206"/>
                </a:cubicBezTo>
                <a:lnTo>
                  <a:pt x="10314372" y="6858000"/>
                </a:lnTo>
                <a:lnTo>
                  <a:pt x="10119136" y="6858000"/>
                </a:lnTo>
                <a:lnTo>
                  <a:pt x="10122008" y="6853033"/>
                </a:lnTo>
                <a:cubicBezTo>
                  <a:pt x="10327158" y="6498223"/>
                  <a:pt x="10327158" y="6498223"/>
                  <a:pt x="10327158" y="6498223"/>
                </a:cubicBezTo>
                <a:cubicBezTo>
                  <a:pt x="10368154" y="6430148"/>
                  <a:pt x="10368154" y="6343015"/>
                  <a:pt x="10327158" y="6274942"/>
                </a:cubicBezTo>
                <a:cubicBezTo>
                  <a:pt x="9695832" y="5183053"/>
                  <a:pt x="9695832" y="5183053"/>
                  <a:pt x="9695832" y="5183053"/>
                </a:cubicBezTo>
                <a:cubicBezTo>
                  <a:pt x="9675334" y="5147654"/>
                  <a:pt x="9646640" y="5119063"/>
                  <a:pt x="9612819" y="5099323"/>
                </a:cubicBezTo>
                <a:lnTo>
                  <a:pt x="9603213" y="5095298"/>
                </a:lnTo>
                <a:lnTo>
                  <a:pt x="9654707" y="5006238"/>
                </a:lnTo>
                <a:lnTo>
                  <a:pt x="9693004" y="4940002"/>
                </a:lnTo>
                <a:lnTo>
                  <a:pt x="9653283" y="4923348"/>
                </a:lnTo>
                <a:cubicBezTo>
                  <a:pt x="9631750" y="4917491"/>
                  <a:pt x="9609208" y="4914420"/>
                  <a:pt x="9586087" y="4914420"/>
                </a:cubicBezTo>
                <a:cubicBezTo>
                  <a:pt x="8158743" y="4914420"/>
                  <a:pt x="8158743" y="4914420"/>
                  <a:pt x="8158743" y="4914420"/>
                </a:cubicBezTo>
                <a:cubicBezTo>
                  <a:pt x="8069341" y="4914420"/>
                  <a:pt x="7983024" y="4963563"/>
                  <a:pt x="7939863" y="5043420"/>
                </a:cubicBezTo>
                <a:cubicBezTo>
                  <a:pt x="7224650" y="6275065"/>
                  <a:pt x="7224650" y="6275065"/>
                  <a:pt x="7224650" y="6275065"/>
                </a:cubicBezTo>
                <a:cubicBezTo>
                  <a:pt x="7178407" y="6351849"/>
                  <a:pt x="7178407" y="6450135"/>
                  <a:pt x="7224650" y="6526922"/>
                </a:cubicBezTo>
                <a:cubicBezTo>
                  <a:pt x="7269350" y="6603900"/>
                  <a:pt x="7311257" y="6676067"/>
                  <a:pt x="7350544" y="6743723"/>
                </a:cubicBezTo>
                <a:lnTo>
                  <a:pt x="7416905" y="6858000"/>
                </a:lnTo>
                <a:lnTo>
                  <a:pt x="5902610" y="6858000"/>
                </a:lnTo>
                <a:lnTo>
                  <a:pt x="438935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9" name="Picture 18" descr="A close-up of a makeup brush&#10;&#10;AI-generated content may be incorrect.">
            <a:extLst>
              <a:ext uri="{FF2B5EF4-FFF2-40B4-BE49-F238E27FC236}">
                <a16:creationId xmlns:a16="http://schemas.microsoft.com/office/drawing/2014/main" id="{7877F6F8-28F9-B1D4-2761-15F1EA7239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37" r="2" b="2"/>
          <a:stretch>
            <a:fillRect/>
          </a:stretch>
        </p:blipFill>
        <p:spPr>
          <a:xfrm>
            <a:off x="4480505" y="1106909"/>
            <a:ext cx="4166726" cy="3681631"/>
          </a:xfrm>
          <a:custGeom>
            <a:avLst/>
            <a:gdLst/>
            <a:ahLst/>
            <a:cxnLst/>
            <a:rect l="l" t="t" r="r" b="b"/>
            <a:pathLst>
              <a:path w="4166726" h="3681631">
                <a:moveTo>
                  <a:pt x="1199629" y="0"/>
                </a:moveTo>
                <a:cubicBezTo>
                  <a:pt x="1199629" y="0"/>
                  <a:pt x="1199629" y="0"/>
                  <a:pt x="2967099" y="0"/>
                </a:cubicBezTo>
                <a:cubicBezTo>
                  <a:pt x="3077805" y="0"/>
                  <a:pt x="3184693" y="60854"/>
                  <a:pt x="3238137" y="159741"/>
                </a:cubicBezTo>
                <a:cubicBezTo>
                  <a:pt x="3238137" y="159741"/>
                  <a:pt x="3238137" y="159741"/>
                  <a:pt x="4123780" y="1684879"/>
                </a:cubicBezTo>
                <a:cubicBezTo>
                  <a:pt x="4181042" y="1779962"/>
                  <a:pt x="4181042" y="1901669"/>
                  <a:pt x="4123780" y="1996753"/>
                </a:cubicBezTo>
                <a:cubicBezTo>
                  <a:pt x="4123780" y="1996753"/>
                  <a:pt x="4123780" y="1996753"/>
                  <a:pt x="3238137" y="3521891"/>
                </a:cubicBezTo>
                <a:cubicBezTo>
                  <a:pt x="3184693" y="3620778"/>
                  <a:pt x="3077805" y="3681631"/>
                  <a:pt x="2967099" y="3681631"/>
                </a:cubicBezTo>
                <a:cubicBezTo>
                  <a:pt x="2967099" y="3681631"/>
                  <a:pt x="2967099" y="3681631"/>
                  <a:pt x="1199629" y="3681631"/>
                </a:cubicBezTo>
                <a:cubicBezTo>
                  <a:pt x="1085105" y="3681631"/>
                  <a:pt x="982035" y="3620778"/>
                  <a:pt x="924774" y="3521891"/>
                </a:cubicBezTo>
                <a:cubicBezTo>
                  <a:pt x="924774" y="3521891"/>
                  <a:pt x="924774" y="3521891"/>
                  <a:pt x="42947" y="1996753"/>
                </a:cubicBezTo>
                <a:cubicBezTo>
                  <a:pt x="-14315" y="1901669"/>
                  <a:pt x="-14315" y="1779962"/>
                  <a:pt x="42947" y="1684879"/>
                </a:cubicBezTo>
                <a:cubicBezTo>
                  <a:pt x="42947" y="1684879"/>
                  <a:pt x="42947" y="1684879"/>
                  <a:pt x="924774" y="159741"/>
                </a:cubicBezTo>
                <a:cubicBezTo>
                  <a:pt x="982035" y="60854"/>
                  <a:pt x="1085105" y="0"/>
                  <a:pt x="1199629" y="0"/>
                </a:cubicBezTo>
                <a:close/>
              </a:path>
            </a:pathLst>
          </a:custGeom>
          <a:ln w="158750">
            <a:solidFill>
              <a:schemeClr val="bg1"/>
            </a:solidFill>
          </a:ln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984C3F97-4742-AC1B-1CAE-82BEA913A811}"/>
              </a:ext>
            </a:extLst>
          </p:cNvPr>
          <p:cNvSpPr txBox="1"/>
          <p:nvPr/>
        </p:nvSpPr>
        <p:spPr>
          <a:xfrm>
            <a:off x="1209821" y="1106909"/>
            <a:ext cx="8359725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3600" dirty="0"/>
          </a:p>
          <a:p>
            <a:r>
              <a:rPr lang="en-US" sz="3600" dirty="0"/>
              <a:t>Slide 7 - Startup Funding</a:t>
            </a:r>
          </a:p>
          <a:p>
            <a:r>
              <a:rPr lang="en-US" sz="3600" dirty="0"/>
              <a:t> Needed</a:t>
            </a:r>
          </a:p>
          <a:p>
            <a:r>
              <a:rPr lang="en-US" sz="2800" dirty="0"/>
              <a:t>  Total needed: £12,300 - £19,700</a:t>
            </a:r>
          </a:p>
          <a:p>
            <a:r>
              <a:rPr lang="en-US" sz="2800" dirty="0"/>
              <a:t>Rent &amp; setup</a:t>
            </a:r>
          </a:p>
          <a:p>
            <a:r>
              <a:rPr lang="en-US" sz="2800" dirty="0"/>
              <a:t>•⁠  ⁠Makeup tools</a:t>
            </a:r>
          </a:p>
          <a:p>
            <a:r>
              <a:rPr lang="en-US" sz="2800" dirty="0"/>
              <a:t>•⁠  ⁠Furniture</a:t>
            </a:r>
          </a:p>
          <a:p>
            <a:r>
              <a:rPr lang="en-US" sz="2800" dirty="0"/>
              <a:t>•⁠  ⁠Marketing</a:t>
            </a:r>
          </a:p>
          <a:p>
            <a:r>
              <a:rPr lang="en-US" sz="2800" dirty="0"/>
              <a:t>•⁠  ⁠Legal &amp; insurance</a:t>
            </a:r>
          </a:p>
        </p:txBody>
      </p:sp>
    </p:spTree>
    <p:extLst>
      <p:ext uri="{BB962C8B-B14F-4D97-AF65-F5344CB8AC3E}">
        <p14:creationId xmlns:p14="http://schemas.microsoft.com/office/powerpoint/2010/main" val="5661064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makeup products on a pink background&#10;&#10;AI-generated content may be incorrect.">
            <a:extLst>
              <a:ext uri="{FF2B5EF4-FFF2-40B4-BE49-F238E27FC236}">
                <a16:creationId xmlns:a16="http://schemas.microsoft.com/office/drawing/2014/main" id="{863B0252-D346-6CEE-B785-B91CED1420D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7701" b="20135"/>
          <a:stretch>
            <a:fillRect/>
          </a:stretch>
        </p:blipFill>
        <p:spPr>
          <a:xfrm>
            <a:off x="-6588" y="0"/>
            <a:ext cx="12198588" cy="685799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832A361-230B-66CF-8593-ED5AFD60F0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 flipV="1">
            <a:off x="12825983" y="7693152"/>
            <a:ext cx="1638703" cy="218170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1FC59C1-0D08-F028-F33C-2C261F90EF7D}"/>
              </a:ext>
            </a:extLst>
          </p:cNvPr>
          <p:cNvSpPr txBox="1"/>
          <p:nvPr/>
        </p:nvSpPr>
        <p:spPr>
          <a:xfrm>
            <a:off x="2816352" y="1381774"/>
            <a:ext cx="7290816" cy="36317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 </a:t>
            </a:r>
            <a:r>
              <a:rPr lang="en-US" sz="3600" dirty="0"/>
              <a:t>Slide 8 - Cost Allocation </a:t>
            </a:r>
          </a:p>
          <a:p>
            <a:r>
              <a:rPr lang="en-US" sz="2800" dirty="0"/>
              <a:t>Cost Amount</a:t>
            </a:r>
          </a:p>
          <a:p>
            <a:r>
              <a:rPr lang="en-US" sz="2800" dirty="0"/>
              <a:t>Rent £3k - £4.5k</a:t>
            </a:r>
          </a:p>
          <a:p>
            <a:r>
              <a:rPr lang="en-US" sz="2800" dirty="0"/>
              <a:t>Interior £4k - £6k</a:t>
            </a:r>
          </a:p>
          <a:p>
            <a:r>
              <a:rPr lang="en-US" sz="2800" dirty="0"/>
              <a:t>Products £2.5k - £4k</a:t>
            </a:r>
          </a:p>
          <a:p>
            <a:r>
              <a:rPr lang="en-US" sz="2800" dirty="0"/>
              <a:t>Marketing £1k - £2k</a:t>
            </a:r>
          </a:p>
          <a:p>
            <a:r>
              <a:rPr lang="en-US" sz="2800" dirty="0"/>
              <a:t>Legal £500 - £1k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09953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akeup brushes on a pink background&#10;&#10;AI-generated content may be incorrect.">
            <a:extLst>
              <a:ext uri="{FF2B5EF4-FFF2-40B4-BE49-F238E27FC236}">
                <a16:creationId xmlns:a16="http://schemas.microsoft.com/office/drawing/2014/main" id="{1211E3B5-713A-6B4D-38EA-EFA1270685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460" r="-2" b="-2"/>
          <a:stretch>
            <a:fillRect/>
          </a:stretch>
        </p:blipFill>
        <p:spPr>
          <a:xfrm>
            <a:off x="-6588" y="0"/>
            <a:ext cx="12198588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74D25D-3856-DC4C-3B12-296F80AB93DB}"/>
              </a:ext>
            </a:extLst>
          </p:cNvPr>
          <p:cNvSpPr txBox="1"/>
          <p:nvPr/>
        </p:nvSpPr>
        <p:spPr>
          <a:xfrm>
            <a:off x="5413248" y="1304544"/>
            <a:ext cx="7351776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dirty="0"/>
              <a:t>Slide 9 - Future Plan / Growth</a:t>
            </a:r>
          </a:p>
          <a:p>
            <a:r>
              <a:rPr lang="en-US" sz="3200" dirty="0"/>
              <a:t>•⁠  ⁠Add new beauty services</a:t>
            </a:r>
          </a:p>
          <a:p>
            <a:r>
              <a:rPr lang="en-US" sz="3200" dirty="0"/>
              <a:t>•⁠  ⁠Have makeup workshops</a:t>
            </a:r>
          </a:p>
          <a:p>
            <a:r>
              <a:rPr lang="en-US" sz="3200" dirty="0"/>
              <a:t>•⁠  ⁠Build strong brand</a:t>
            </a:r>
          </a:p>
          <a:p>
            <a:r>
              <a:rPr lang="en-US" sz="3200" dirty="0"/>
              <a:t>•⁠  ⁠Open second studio</a:t>
            </a:r>
          </a:p>
        </p:txBody>
      </p:sp>
    </p:spTree>
    <p:extLst>
      <p:ext uri="{BB962C8B-B14F-4D97-AF65-F5344CB8AC3E}">
        <p14:creationId xmlns:p14="http://schemas.microsoft.com/office/powerpoint/2010/main" val="15999953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brushes with pink powder&#10;&#10;AI-generated content may be incorrect.">
            <a:extLst>
              <a:ext uri="{FF2B5EF4-FFF2-40B4-BE49-F238E27FC236}">
                <a16:creationId xmlns:a16="http://schemas.microsoft.com/office/drawing/2014/main" id="{A19BD86A-6BBE-B850-FA64-89D024A3C0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4908" b="72680" l="10000" r="90000"/>
                    </a14:imgEffect>
                  </a14:imgLayer>
                </a14:imgProps>
              </a:ext>
            </a:extLst>
          </a:blip>
          <a:srcRect t="41436" b="23848"/>
          <a:stretch>
            <a:fillRect/>
          </a:stretch>
        </p:blipFill>
        <p:spPr>
          <a:xfrm>
            <a:off x="-6588" y="10"/>
            <a:ext cx="12198588" cy="6857990"/>
          </a:xfrm>
          <a:prstGeom prst="rect">
            <a:avLst/>
          </a:prstGeom>
        </p:spPr>
      </p:pic>
      <p:pic>
        <p:nvPicPr>
          <p:cNvPr id="5" name="Picture 4" descr="A notepad and pen next to a gift&#10;&#10;AI-generated content may be incorrect.">
            <a:extLst>
              <a:ext uri="{FF2B5EF4-FFF2-40B4-BE49-F238E27FC236}">
                <a16:creationId xmlns:a16="http://schemas.microsoft.com/office/drawing/2014/main" id="{534F7B76-EE6E-287F-0933-2D6583E354A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524244" y="-1290468"/>
            <a:ext cx="12716244" cy="8477497"/>
          </a:xfrm>
          <a:prstGeom prst="rect">
            <a:avLst/>
          </a:prstGeom>
        </p:spPr>
      </p:pic>
      <p:pic>
        <p:nvPicPr>
          <p:cNvPr id="7" name="Picture 6" descr="A group of flowers on a white wood surface&#10;&#10;AI-generated content may be incorrect.">
            <a:extLst>
              <a:ext uri="{FF2B5EF4-FFF2-40B4-BE49-F238E27FC236}">
                <a16:creationId xmlns:a16="http://schemas.microsoft.com/office/drawing/2014/main" id="{7A2F19EA-E11B-1BDA-A2CF-1EC58F3C51E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2276524" y="7303623"/>
            <a:ext cx="310919" cy="312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4480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482</Words>
  <Application>Microsoft Macintosh PowerPoint</Application>
  <PresentationFormat>Widescreen</PresentationFormat>
  <Paragraphs>61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Enterprise and Entrepreneurship{LCLM4006_LON}</vt:lpstr>
      <vt:lpstr> Slide 1 – Business Name &amp; Introduction (More Details)   Riza’s Makeover Studio   • A modern beauty studio offering professional makeup services • We help clients look confident and beautiful for events like weddings, parties, and photoshoots • Our studio is clean, friendly and uses safe, high-quality products      </vt:lpstr>
      <vt:lpstr>                                Slide 2 – Business Idea                    Professional Makeup Studio  •A dedicated space providing high-quality makeup services for clients seeking                            personalized attention.                   One-to-One Service  •Each client receives individualized attention from a skilled makeup artist.                   Modern and Friendly Environment  •Staff trained to create a welcoming atmosphere, making clients feel at ease.  •Use of digital booking and client management systems for seamless service.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Rokeya Bushra Chowdhury (2409435)</dc:creator>
  <cp:lastModifiedBy>Rokeya Bushra Chowdhury (2409435)</cp:lastModifiedBy>
  <cp:revision>1</cp:revision>
  <dcterms:created xsi:type="dcterms:W3CDTF">2025-12-07T18:39:54Z</dcterms:created>
  <dcterms:modified xsi:type="dcterms:W3CDTF">2025-12-07T20:52:01Z</dcterms:modified>
</cp:coreProperties>
</file>