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Lst>
  <p:sldIdLst>
    <p:sldId id="256" r:id="rId2"/>
    <p:sldId id="257" r:id="rId3"/>
    <p:sldId id="262" r:id="rId4"/>
    <p:sldId id="263" r:id="rId5"/>
    <p:sldId id="264" r:id="rId6"/>
    <p:sldId id="266" r:id="rId7"/>
    <p:sldId id="265" r:id="rId8"/>
    <p:sldId id="267" r:id="rId9"/>
    <p:sldId id="260" r:id="rId10"/>
    <p:sldId id="259"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B41D722C-2190-4243-BE5E-65BBD89D2585}" type="datetimeFigureOut">
              <a:rPr lang="en-GB" smtClean="0"/>
              <a:t>18/01/2018</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FB8CD6A2-4219-49E0-B14A-91CF30072D9A}"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401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1D722C-2190-4243-BE5E-65BBD89D2585}" type="datetimeFigureOut">
              <a:rPr lang="en-GB" smtClean="0"/>
              <a:t>18/01/2018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1888304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1D722C-2190-4243-BE5E-65BBD89D2585}" type="datetimeFigureOut">
              <a:rPr lang="en-GB" smtClean="0"/>
              <a:t>18/01/2018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8CD6A2-4219-49E0-B14A-91CF30072D9A}"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3858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1D722C-2190-4243-BE5E-65BBD89D2585}" type="datetimeFigureOut">
              <a:rPr lang="en-GB" smtClean="0"/>
              <a:t>18/01/2018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1322831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1D722C-2190-4243-BE5E-65BBD89D2585}" type="datetimeFigureOut">
              <a:rPr lang="en-GB" smtClean="0"/>
              <a:t>18/01/2018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490349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1D722C-2190-4243-BE5E-65BBD89D2585}" type="datetimeFigureOut">
              <a:rPr lang="en-GB" smtClean="0"/>
              <a:t>18/01/2018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2727315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1D722C-2190-4243-BE5E-65BBD89D2585}" type="datetimeFigureOut">
              <a:rPr lang="en-GB" smtClean="0"/>
              <a:t>18/01/2018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711730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1D722C-2190-4243-BE5E-65BBD89D2585}" type="datetimeFigureOut">
              <a:rPr lang="en-GB" smtClean="0"/>
              <a:t>18/01/2018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128799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1D722C-2190-4243-BE5E-65BBD89D2585}" type="datetimeFigureOut">
              <a:rPr lang="en-GB" smtClean="0"/>
              <a:t>18/01/2018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1277293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1D722C-2190-4243-BE5E-65BBD89D2585}" type="datetimeFigureOut">
              <a:rPr lang="en-GB" smtClean="0"/>
              <a:t>18/01/2018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1662891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1D722C-2190-4243-BE5E-65BBD89D2585}" type="datetimeFigureOut">
              <a:rPr lang="en-GB" smtClean="0"/>
              <a:t>18/01/2018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8CD6A2-4219-49E0-B14A-91CF30072D9A}" type="slidenum">
              <a:rPr lang="en-GB" smtClean="0"/>
              <a:t>‹#›</a:t>
            </a:fld>
            <a:endParaRPr lang="en-GB"/>
          </a:p>
        </p:txBody>
      </p:sp>
    </p:spTree>
    <p:extLst>
      <p:ext uri="{BB962C8B-B14F-4D97-AF65-F5344CB8AC3E}">
        <p14:creationId xmlns:p14="http://schemas.microsoft.com/office/powerpoint/2010/main" val="284594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41D722C-2190-4243-BE5E-65BBD89D2585}" type="datetimeFigureOut">
              <a:rPr lang="en-GB" smtClean="0"/>
              <a:t>18/01/2018</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B8CD6A2-4219-49E0-B14A-91CF30072D9A}" type="slidenum">
              <a:rPr lang="en-GB" smtClean="0"/>
              <a:t>‹#›</a:t>
            </a:fld>
            <a:endParaRPr lang="en-GB"/>
          </a:p>
        </p:txBody>
      </p:sp>
    </p:spTree>
    <p:extLst>
      <p:ext uri="{BB962C8B-B14F-4D97-AF65-F5344CB8AC3E}">
        <p14:creationId xmlns:p14="http://schemas.microsoft.com/office/powerpoint/2010/main" val="290605606"/>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llangatwg.org.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grants.sportwales.org.uk/en/login?ReturnUrl=/" TargetMode="Externa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1CEAC-E88E-48CA-AD88-1FC70A273F3C}"/>
              </a:ext>
            </a:extLst>
          </p:cNvPr>
          <p:cNvSpPr>
            <a:spLocks noGrp="1"/>
          </p:cNvSpPr>
          <p:nvPr>
            <p:ph type="ctrTitle"/>
          </p:nvPr>
        </p:nvSpPr>
        <p:spPr>
          <a:xfrm>
            <a:off x="1242502" y="842620"/>
            <a:ext cx="9966960" cy="2926080"/>
          </a:xfrm>
        </p:spPr>
        <p:txBody>
          <a:bodyPr>
            <a:normAutofit fontScale="90000"/>
          </a:bodyPr>
          <a:lstStyle/>
          <a:p>
            <a:r>
              <a:rPr lang="en-GB" dirty="0"/>
              <a:t>Llangatwg Community school Tennis session for 7-11 year olds</a:t>
            </a:r>
          </a:p>
        </p:txBody>
      </p:sp>
      <p:sp>
        <p:nvSpPr>
          <p:cNvPr id="3" name="Subtitle 2">
            <a:extLst>
              <a:ext uri="{FF2B5EF4-FFF2-40B4-BE49-F238E27FC236}">
                <a16:creationId xmlns:a16="http://schemas.microsoft.com/office/drawing/2014/main" id="{51D4B3DD-7E8E-4D08-8D64-C9F1064D781C}"/>
              </a:ext>
            </a:extLst>
          </p:cNvPr>
          <p:cNvSpPr>
            <a:spLocks noGrp="1"/>
          </p:cNvSpPr>
          <p:nvPr>
            <p:ph type="subTitle" idx="1"/>
          </p:nvPr>
        </p:nvSpPr>
        <p:spPr/>
        <p:txBody>
          <a:bodyPr>
            <a:normAutofit fontScale="92500" lnSpcReduction="20000"/>
          </a:bodyPr>
          <a:lstStyle/>
          <a:p>
            <a:endParaRPr lang="en-GB" dirty="0"/>
          </a:p>
          <a:p>
            <a:r>
              <a:rPr lang="en-GB" sz="8000" dirty="0"/>
              <a:t>Sam Mawer</a:t>
            </a:r>
          </a:p>
        </p:txBody>
      </p:sp>
    </p:spTree>
    <p:extLst>
      <p:ext uri="{BB962C8B-B14F-4D97-AF65-F5344CB8AC3E}">
        <p14:creationId xmlns:p14="http://schemas.microsoft.com/office/powerpoint/2010/main" val="3006930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AA1C7-CD23-4CBB-94D1-AF41C10D4FB9}"/>
              </a:ext>
            </a:extLst>
          </p:cNvPr>
          <p:cNvSpPr>
            <a:spLocks noGrp="1"/>
          </p:cNvSpPr>
          <p:nvPr>
            <p:ph type="title"/>
          </p:nvPr>
        </p:nvSpPr>
        <p:spPr/>
        <p:txBody>
          <a:bodyPr/>
          <a:lstStyle/>
          <a:p>
            <a:r>
              <a:rPr lang="en-GB" dirty="0"/>
              <a:t>Llangatwg Community School background</a:t>
            </a:r>
          </a:p>
        </p:txBody>
      </p:sp>
      <p:sp>
        <p:nvSpPr>
          <p:cNvPr id="3" name="Content Placeholder 2">
            <a:extLst>
              <a:ext uri="{FF2B5EF4-FFF2-40B4-BE49-F238E27FC236}">
                <a16:creationId xmlns:a16="http://schemas.microsoft.com/office/drawing/2014/main" id="{4A4CEF71-1C2D-4825-B730-15EBCEBD5C48}"/>
              </a:ext>
            </a:extLst>
          </p:cNvPr>
          <p:cNvSpPr>
            <a:spLocks noGrp="1"/>
          </p:cNvSpPr>
          <p:nvPr>
            <p:ph idx="1"/>
          </p:nvPr>
        </p:nvSpPr>
        <p:spPr/>
        <p:txBody>
          <a:bodyPr/>
          <a:lstStyle/>
          <a:p>
            <a:r>
              <a:rPr lang="en-GB" dirty="0"/>
              <a:t>Llangatwg is a Community school in Cadoxton which is a village just outside of Neath </a:t>
            </a:r>
          </a:p>
          <a:p>
            <a:r>
              <a:rPr lang="en-GB" dirty="0"/>
              <a:t>700 pupils ranging from the ages of 11-16</a:t>
            </a:r>
          </a:p>
          <a:p>
            <a:r>
              <a:rPr lang="en-GB" dirty="0"/>
              <a:t>School facilities used by the wider community by various groups and organisations on a weekly basis.</a:t>
            </a:r>
          </a:p>
          <a:p>
            <a:r>
              <a:rPr lang="en-GB" dirty="0"/>
              <a:t>Open to the community during evenings, weekends and school holidays.</a:t>
            </a:r>
          </a:p>
          <a:p>
            <a:r>
              <a:rPr lang="en-GB" dirty="0"/>
              <a:t>School website - </a:t>
            </a:r>
            <a:r>
              <a:rPr lang="en-GB" dirty="0">
                <a:hlinkClick r:id="rId2"/>
              </a:rPr>
              <a:t>http://www.llangatwg.org.uk/</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1123809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B1681-F72C-42E9-8938-33FE72FF4845}"/>
              </a:ext>
            </a:extLst>
          </p:cNvPr>
          <p:cNvSpPr>
            <a:spLocks noGrp="1"/>
          </p:cNvSpPr>
          <p:nvPr>
            <p:ph type="title"/>
          </p:nvPr>
        </p:nvSpPr>
        <p:spPr/>
        <p:txBody>
          <a:bodyPr/>
          <a:lstStyle/>
          <a:p>
            <a:r>
              <a:rPr lang="en-GB" dirty="0"/>
              <a:t>Facilities</a:t>
            </a:r>
          </a:p>
        </p:txBody>
      </p:sp>
      <p:pic>
        <p:nvPicPr>
          <p:cNvPr id="5" name="Content Placeholder 4">
            <a:extLst>
              <a:ext uri="{FF2B5EF4-FFF2-40B4-BE49-F238E27FC236}">
                <a16:creationId xmlns:a16="http://schemas.microsoft.com/office/drawing/2014/main" id="{6C9419B7-02EB-4078-86CB-95D7EEFAB9C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81728" y="0"/>
            <a:ext cx="6210271" cy="3689893"/>
          </a:xfrm>
        </p:spPr>
      </p:pic>
      <p:sp>
        <p:nvSpPr>
          <p:cNvPr id="6" name="TextBox 5">
            <a:extLst>
              <a:ext uri="{FF2B5EF4-FFF2-40B4-BE49-F238E27FC236}">
                <a16:creationId xmlns:a16="http://schemas.microsoft.com/office/drawing/2014/main" id="{C9DA64CA-B74C-4F85-9083-819A7F369B18}"/>
              </a:ext>
            </a:extLst>
          </p:cNvPr>
          <p:cNvSpPr txBox="1"/>
          <p:nvPr/>
        </p:nvSpPr>
        <p:spPr>
          <a:xfrm>
            <a:off x="838200" y="1690688"/>
            <a:ext cx="5053014" cy="3693319"/>
          </a:xfrm>
          <a:prstGeom prst="rect">
            <a:avLst/>
          </a:prstGeom>
          <a:noFill/>
        </p:spPr>
        <p:txBody>
          <a:bodyPr wrap="square" rtlCol="0">
            <a:spAutoFit/>
          </a:bodyPr>
          <a:lstStyle/>
          <a:p>
            <a:r>
              <a:rPr lang="en-GB" dirty="0">
                <a:solidFill>
                  <a:schemeClr val="accent1"/>
                </a:solidFill>
              </a:rPr>
              <a:t>Astro turf pitch which can be hired out by the public on weekday evenings. </a:t>
            </a:r>
          </a:p>
          <a:p>
            <a:r>
              <a:rPr lang="en-GB" dirty="0">
                <a:solidFill>
                  <a:schemeClr val="accent1"/>
                </a:solidFill>
              </a:rPr>
              <a:t>Changing rooms and shower facilities available.</a:t>
            </a:r>
          </a:p>
          <a:p>
            <a:r>
              <a:rPr lang="en-GB" dirty="0">
                <a:solidFill>
                  <a:schemeClr val="accent1"/>
                </a:solidFill>
              </a:rPr>
              <a:t>Swimming Pool  which is hired out to local community.</a:t>
            </a:r>
          </a:p>
          <a:p>
            <a:r>
              <a:rPr lang="en-GB" dirty="0">
                <a:solidFill>
                  <a:schemeClr val="accent1"/>
                </a:solidFill>
              </a:rPr>
              <a:t>Gym – used for </a:t>
            </a:r>
            <a:r>
              <a:rPr lang="en-GB" dirty="0" err="1">
                <a:solidFill>
                  <a:schemeClr val="accent1"/>
                </a:solidFill>
              </a:rPr>
              <a:t>p.e</a:t>
            </a:r>
            <a:r>
              <a:rPr lang="en-GB" dirty="0">
                <a:solidFill>
                  <a:schemeClr val="accent1"/>
                </a:solidFill>
              </a:rPr>
              <a:t> lessons</a:t>
            </a:r>
          </a:p>
          <a:p>
            <a:r>
              <a:rPr lang="en-GB" dirty="0">
                <a:solidFill>
                  <a:schemeClr val="accent1"/>
                </a:solidFill>
              </a:rPr>
              <a:t>Two outdoor netball courts</a:t>
            </a:r>
          </a:p>
          <a:p>
            <a:r>
              <a:rPr lang="en-GB" dirty="0">
                <a:solidFill>
                  <a:schemeClr val="accent1"/>
                </a:solidFill>
              </a:rPr>
              <a:t>Fitness suite</a:t>
            </a:r>
          </a:p>
          <a:p>
            <a:r>
              <a:rPr lang="en-GB" dirty="0">
                <a:solidFill>
                  <a:schemeClr val="accent1"/>
                </a:solidFill>
              </a:rPr>
              <a:t>Sports hall with basketball hoops</a:t>
            </a:r>
          </a:p>
          <a:p>
            <a:r>
              <a:rPr lang="en-GB" dirty="0">
                <a:solidFill>
                  <a:schemeClr val="accent1"/>
                </a:solidFill>
              </a:rPr>
              <a:t>Youth wing</a:t>
            </a:r>
          </a:p>
          <a:p>
            <a:r>
              <a:rPr lang="en-GB" dirty="0">
                <a:solidFill>
                  <a:schemeClr val="accent1"/>
                </a:solidFill>
              </a:rPr>
              <a:t>2 Grass rugby pitches</a:t>
            </a:r>
          </a:p>
          <a:p>
            <a:r>
              <a:rPr lang="en-GB" dirty="0">
                <a:solidFill>
                  <a:schemeClr val="accent1"/>
                </a:solidFill>
              </a:rPr>
              <a:t>Tennis courts</a:t>
            </a:r>
          </a:p>
          <a:p>
            <a:endParaRPr lang="en-GB" dirty="0"/>
          </a:p>
        </p:txBody>
      </p:sp>
      <p:pic>
        <p:nvPicPr>
          <p:cNvPr id="7" name="Content Placeholder 4">
            <a:extLst>
              <a:ext uri="{FF2B5EF4-FFF2-40B4-BE49-F238E27FC236}">
                <a16:creationId xmlns:a16="http://schemas.microsoft.com/office/drawing/2014/main" id="{49804C63-F313-4CAC-9729-B265240FFC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1728" y="3684266"/>
            <a:ext cx="6210272" cy="3173734"/>
          </a:xfrm>
          <a:prstGeom prst="rect">
            <a:avLst/>
          </a:prstGeom>
        </p:spPr>
      </p:pic>
    </p:spTree>
    <p:extLst>
      <p:ext uri="{BB962C8B-B14F-4D97-AF65-F5344CB8AC3E}">
        <p14:creationId xmlns:p14="http://schemas.microsoft.com/office/powerpoint/2010/main" val="2072561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B3E3E-3C7F-4618-BA65-8459067BFB8A}"/>
              </a:ext>
            </a:extLst>
          </p:cNvPr>
          <p:cNvSpPr>
            <a:spLocks noGrp="1"/>
          </p:cNvSpPr>
          <p:nvPr>
            <p:ph type="title"/>
          </p:nvPr>
        </p:nvSpPr>
        <p:spPr>
          <a:xfrm>
            <a:off x="1158240" y="441628"/>
            <a:ext cx="9875520" cy="1356360"/>
          </a:xfrm>
        </p:spPr>
        <p:txBody>
          <a:bodyPr/>
          <a:lstStyle/>
          <a:p>
            <a:r>
              <a:rPr lang="en-GB" dirty="0"/>
              <a:t>Data</a:t>
            </a:r>
            <a:r>
              <a:rPr lang="en-GB" dirty="0">
                <a:solidFill>
                  <a:srgbClr val="FF0000"/>
                </a:solidFill>
              </a:rPr>
              <a:t> </a:t>
            </a:r>
          </a:p>
        </p:txBody>
      </p:sp>
      <p:pic>
        <p:nvPicPr>
          <p:cNvPr id="4" name="Content Placeholder 3">
            <a:extLst>
              <a:ext uri="{FF2B5EF4-FFF2-40B4-BE49-F238E27FC236}">
                <a16:creationId xmlns:a16="http://schemas.microsoft.com/office/drawing/2014/main" id="{3E93D8E7-073D-44EA-97CA-4F1F44554543}"/>
              </a:ext>
            </a:extLst>
          </p:cNvPr>
          <p:cNvPicPr>
            <a:picLocks noGrp="1" noChangeAspect="1"/>
          </p:cNvPicPr>
          <p:nvPr>
            <p:ph idx="1"/>
          </p:nvPr>
        </p:nvPicPr>
        <p:blipFill>
          <a:blip r:embed="rId2"/>
          <a:stretch>
            <a:fillRect/>
          </a:stretch>
        </p:blipFill>
        <p:spPr>
          <a:xfrm>
            <a:off x="838200" y="2276348"/>
            <a:ext cx="7431157" cy="4351338"/>
          </a:xfrm>
          <a:prstGeom prst="rect">
            <a:avLst/>
          </a:prstGeom>
        </p:spPr>
      </p:pic>
      <p:sp>
        <p:nvSpPr>
          <p:cNvPr id="5" name="TextBox 4">
            <a:extLst>
              <a:ext uri="{FF2B5EF4-FFF2-40B4-BE49-F238E27FC236}">
                <a16:creationId xmlns:a16="http://schemas.microsoft.com/office/drawing/2014/main" id="{FBFEF15D-79EC-4967-A183-CD90B1C5B36E}"/>
              </a:ext>
            </a:extLst>
          </p:cNvPr>
          <p:cNvSpPr txBox="1"/>
          <p:nvPr/>
        </p:nvSpPr>
        <p:spPr>
          <a:xfrm>
            <a:off x="838200" y="1474823"/>
            <a:ext cx="5721626" cy="646331"/>
          </a:xfrm>
          <a:prstGeom prst="rect">
            <a:avLst/>
          </a:prstGeom>
          <a:noFill/>
        </p:spPr>
        <p:txBody>
          <a:bodyPr wrap="square" rtlCol="0">
            <a:spAutoFit/>
          </a:bodyPr>
          <a:lstStyle/>
          <a:p>
            <a:r>
              <a:rPr lang="en-GB" dirty="0">
                <a:solidFill>
                  <a:schemeClr val="accent1"/>
                </a:solidFill>
              </a:rPr>
              <a:t>Popular community club activities that Llangatwg Community School pupils take part in:</a:t>
            </a:r>
          </a:p>
        </p:txBody>
      </p:sp>
    </p:spTree>
    <p:extLst>
      <p:ext uri="{BB962C8B-B14F-4D97-AF65-F5344CB8AC3E}">
        <p14:creationId xmlns:p14="http://schemas.microsoft.com/office/powerpoint/2010/main" val="3195848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EBF50-2289-4E75-BD02-4228E2AC1243}"/>
              </a:ext>
            </a:extLst>
          </p:cNvPr>
          <p:cNvSpPr>
            <a:spLocks noGrp="1"/>
          </p:cNvSpPr>
          <p:nvPr>
            <p:ph type="title"/>
          </p:nvPr>
        </p:nvSpPr>
        <p:spPr/>
        <p:txBody>
          <a:bodyPr/>
          <a:lstStyle/>
          <a:p>
            <a:r>
              <a:rPr lang="en-GB" dirty="0"/>
              <a:t>Data Continued…</a:t>
            </a:r>
          </a:p>
        </p:txBody>
      </p:sp>
      <p:pic>
        <p:nvPicPr>
          <p:cNvPr id="4" name="Content Placeholder 3">
            <a:extLst>
              <a:ext uri="{FF2B5EF4-FFF2-40B4-BE49-F238E27FC236}">
                <a16:creationId xmlns:a16="http://schemas.microsoft.com/office/drawing/2014/main" id="{04EEF2E5-784C-4171-BFCA-60C9B59AF15D}"/>
              </a:ext>
            </a:extLst>
          </p:cNvPr>
          <p:cNvPicPr>
            <a:picLocks noGrp="1" noChangeAspect="1"/>
          </p:cNvPicPr>
          <p:nvPr>
            <p:ph idx="1"/>
          </p:nvPr>
        </p:nvPicPr>
        <p:blipFill>
          <a:blip r:embed="rId2"/>
          <a:stretch>
            <a:fillRect/>
          </a:stretch>
        </p:blipFill>
        <p:spPr>
          <a:xfrm>
            <a:off x="838200" y="2214422"/>
            <a:ext cx="7616483" cy="4351338"/>
          </a:xfrm>
          <a:prstGeom prst="rect">
            <a:avLst/>
          </a:prstGeom>
        </p:spPr>
      </p:pic>
      <p:sp>
        <p:nvSpPr>
          <p:cNvPr id="5" name="TextBox 4">
            <a:extLst>
              <a:ext uri="{FF2B5EF4-FFF2-40B4-BE49-F238E27FC236}">
                <a16:creationId xmlns:a16="http://schemas.microsoft.com/office/drawing/2014/main" id="{1D04D82B-3883-49DA-B86C-2EA919C0AB5D}"/>
              </a:ext>
            </a:extLst>
          </p:cNvPr>
          <p:cNvSpPr txBox="1"/>
          <p:nvPr/>
        </p:nvSpPr>
        <p:spPr>
          <a:xfrm>
            <a:off x="838200" y="1638839"/>
            <a:ext cx="5745480" cy="646331"/>
          </a:xfrm>
          <a:prstGeom prst="rect">
            <a:avLst/>
          </a:prstGeom>
          <a:noFill/>
        </p:spPr>
        <p:txBody>
          <a:bodyPr wrap="square" rtlCol="0">
            <a:spAutoFit/>
          </a:bodyPr>
          <a:lstStyle/>
          <a:p>
            <a:r>
              <a:rPr lang="en-GB" dirty="0">
                <a:solidFill>
                  <a:schemeClr val="accent1"/>
                </a:solidFill>
              </a:rPr>
              <a:t>Activities that pupils from Llangatwg Community School want to take part in:</a:t>
            </a:r>
          </a:p>
        </p:txBody>
      </p:sp>
    </p:spTree>
    <p:extLst>
      <p:ext uri="{BB962C8B-B14F-4D97-AF65-F5344CB8AC3E}">
        <p14:creationId xmlns:p14="http://schemas.microsoft.com/office/powerpoint/2010/main" val="1093216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F4282-E7A2-40A9-A0A7-564E3D6B0991}"/>
              </a:ext>
            </a:extLst>
          </p:cNvPr>
          <p:cNvSpPr>
            <a:spLocks noGrp="1"/>
          </p:cNvSpPr>
          <p:nvPr>
            <p:ph type="title"/>
          </p:nvPr>
        </p:nvSpPr>
        <p:spPr/>
        <p:txBody>
          <a:bodyPr/>
          <a:lstStyle/>
          <a:p>
            <a:r>
              <a:rPr lang="en-GB" dirty="0"/>
              <a:t>Chosen Session - Tennis</a:t>
            </a:r>
          </a:p>
        </p:txBody>
      </p:sp>
      <p:sp>
        <p:nvSpPr>
          <p:cNvPr id="3" name="Content Placeholder 2">
            <a:extLst>
              <a:ext uri="{FF2B5EF4-FFF2-40B4-BE49-F238E27FC236}">
                <a16:creationId xmlns:a16="http://schemas.microsoft.com/office/drawing/2014/main" id="{AD16A8C5-942F-404E-8814-1DAAD5C9756A}"/>
              </a:ext>
            </a:extLst>
          </p:cNvPr>
          <p:cNvSpPr>
            <a:spLocks noGrp="1"/>
          </p:cNvSpPr>
          <p:nvPr>
            <p:ph idx="1"/>
          </p:nvPr>
        </p:nvSpPr>
        <p:spPr>
          <a:xfrm>
            <a:off x="838200" y="1825625"/>
            <a:ext cx="6755296" cy="4351338"/>
          </a:xfrm>
        </p:spPr>
        <p:txBody>
          <a:bodyPr>
            <a:normAutofit/>
          </a:bodyPr>
          <a:lstStyle/>
          <a:p>
            <a:r>
              <a:rPr lang="en-GB" dirty="0"/>
              <a:t>Results from the 2015 Llangatwg sports survey show both boys and girls would like to take part in tennis which they are not currently.</a:t>
            </a:r>
          </a:p>
          <a:p>
            <a:r>
              <a:rPr lang="en-GB" dirty="0"/>
              <a:t>Tennis courts on site but no funding to get the courts resurfaced.</a:t>
            </a:r>
          </a:p>
          <a:p>
            <a:r>
              <a:rPr lang="en-GB" dirty="0"/>
              <a:t> Tennis sets that will be used can be set up on the netball courts or AstroTurf depending on which is deemed more suitable for the number of attendants.</a:t>
            </a:r>
          </a:p>
          <a:p>
            <a:r>
              <a:rPr lang="en-GB" dirty="0"/>
              <a:t>1 night a week for 1 hour between 6-7pm.</a:t>
            </a:r>
          </a:p>
        </p:txBody>
      </p:sp>
      <p:pic>
        <p:nvPicPr>
          <p:cNvPr id="5" name="Picture 4">
            <a:extLst>
              <a:ext uri="{FF2B5EF4-FFF2-40B4-BE49-F238E27FC236}">
                <a16:creationId xmlns:a16="http://schemas.microsoft.com/office/drawing/2014/main" id="{3BC1D268-8E93-44C8-8363-E840DE5EF0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6200" y="0"/>
            <a:ext cx="4495800" cy="2332383"/>
          </a:xfrm>
          <a:prstGeom prst="rect">
            <a:avLst/>
          </a:prstGeom>
        </p:spPr>
      </p:pic>
      <p:pic>
        <p:nvPicPr>
          <p:cNvPr id="7" name="Picture 6">
            <a:extLst>
              <a:ext uri="{FF2B5EF4-FFF2-40B4-BE49-F238E27FC236}">
                <a16:creationId xmlns:a16="http://schemas.microsoft.com/office/drawing/2014/main" id="{68EACABD-F0CA-47AC-8AA7-B100DE356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6200" y="4644887"/>
            <a:ext cx="4495800" cy="2213113"/>
          </a:xfrm>
          <a:prstGeom prst="rect">
            <a:avLst/>
          </a:prstGeom>
        </p:spPr>
      </p:pic>
      <p:pic>
        <p:nvPicPr>
          <p:cNvPr id="9" name="Picture 8">
            <a:extLst>
              <a:ext uri="{FF2B5EF4-FFF2-40B4-BE49-F238E27FC236}">
                <a16:creationId xmlns:a16="http://schemas.microsoft.com/office/drawing/2014/main" id="{C4188E02-8903-4195-9DEA-E350B21B91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6200" y="2330801"/>
            <a:ext cx="4495800" cy="2314086"/>
          </a:xfrm>
          <a:prstGeom prst="rect">
            <a:avLst/>
          </a:prstGeom>
        </p:spPr>
      </p:pic>
    </p:spTree>
    <p:extLst>
      <p:ext uri="{BB962C8B-B14F-4D97-AF65-F5344CB8AC3E}">
        <p14:creationId xmlns:p14="http://schemas.microsoft.com/office/powerpoint/2010/main" val="3122986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84E26-C06E-4CB9-845B-0D89BD49AD51}"/>
              </a:ext>
            </a:extLst>
          </p:cNvPr>
          <p:cNvSpPr>
            <a:spLocks noGrp="1"/>
          </p:cNvSpPr>
          <p:nvPr>
            <p:ph type="title"/>
          </p:nvPr>
        </p:nvSpPr>
        <p:spPr/>
        <p:txBody>
          <a:bodyPr/>
          <a:lstStyle/>
          <a:p>
            <a:r>
              <a:rPr lang="en-GB" dirty="0"/>
              <a:t>Costs </a:t>
            </a:r>
          </a:p>
        </p:txBody>
      </p:sp>
      <p:sp>
        <p:nvSpPr>
          <p:cNvPr id="3" name="Content Placeholder 2">
            <a:extLst>
              <a:ext uri="{FF2B5EF4-FFF2-40B4-BE49-F238E27FC236}">
                <a16:creationId xmlns:a16="http://schemas.microsoft.com/office/drawing/2014/main" id="{6F771A6E-E8CD-45CB-98F5-32FFD97BFC4C}"/>
              </a:ext>
            </a:extLst>
          </p:cNvPr>
          <p:cNvSpPr>
            <a:spLocks noGrp="1"/>
          </p:cNvSpPr>
          <p:nvPr>
            <p:ph idx="1"/>
          </p:nvPr>
        </p:nvSpPr>
        <p:spPr>
          <a:xfrm>
            <a:off x="838200" y="1825625"/>
            <a:ext cx="6198704" cy="4351338"/>
          </a:xfrm>
        </p:spPr>
        <p:txBody>
          <a:bodyPr/>
          <a:lstStyle/>
          <a:p>
            <a:r>
              <a:rPr lang="en-GB" dirty="0"/>
              <a:t>Vermont Pro Court Mini Tennis Set Schools edition -£499.90</a:t>
            </a:r>
          </a:p>
          <a:p>
            <a:r>
              <a:rPr lang="en-GB" dirty="0"/>
              <a:t> Includes – 4 x 20ft (6m) mini tennis net with posts</a:t>
            </a:r>
          </a:p>
          <a:p>
            <a:r>
              <a:rPr lang="en-GB" dirty="0"/>
              <a:t> 16 x 24in Junior tennis rackets (Tri coloured)</a:t>
            </a:r>
          </a:p>
          <a:p>
            <a:r>
              <a:rPr lang="en-GB" dirty="0"/>
              <a:t> 60 x Slazenger mini tennis balls</a:t>
            </a:r>
          </a:p>
          <a:p>
            <a:r>
              <a:rPr lang="en-GB" dirty="0"/>
              <a:t> 4 x tennis court lines</a:t>
            </a:r>
          </a:p>
          <a:p>
            <a:r>
              <a:rPr lang="en-GB" dirty="0"/>
              <a:t> 4 x carrier bag</a:t>
            </a:r>
          </a:p>
          <a:p>
            <a:endParaRPr lang="en-GB" dirty="0"/>
          </a:p>
          <a:p>
            <a:endParaRPr lang="en-GB" dirty="0"/>
          </a:p>
          <a:p>
            <a:endParaRPr lang="en-GB" dirty="0"/>
          </a:p>
        </p:txBody>
      </p:sp>
      <p:pic>
        <p:nvPicPr>
          <p:cNvPr id="5" name="Picture 4">
            <a:extLst>
              <a:ext uri="{FF2B5EF4-FFF2-40B4-BE49-F238E27FC236}">
                <a16:creationId xmlns:a16="http://schemas.microsoft.com/office/drawing/2014/main" id="{66F0E745-B45C-498A-BE44-27D96E28CD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6904" y="-1"/>
            <a:ext cx="5155096" cy="3558901"/>
          </a:xfrm>
          <a:prstGeom prst="rect">
            <a:avLst/>
          </a:prstGeom>
        </p:spPr>
      </p:pic>
      <p:pic>
        <p:nvPicPr>
          <p:cNvPr id="7" name="Picture 6">
            <a:extLst>
              <a:ext uri="{FF2B5EF4-FFF2-40B4-BE49-F238E27FC236}">
                <a16:creationId xmlns:a16="http://schemas.microsoft.com/office/drawing/2014/main" id="{830489C0-AD67-4B7D-94D6-2BB976D93A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6904" y="3558900"/>
            <a:ext cx="5155096" cy="3269973"/>
          </a:xfrm>
          <a:prstGeom prst="rect">
            <a:avLst/>
          </a:prstGeom>
        </p:spPr>
      </p:pic>
    </p:spTree>
    <p:extLst>
      <p:ext uri="{BB962C8B-B14F-4D97-AF65-F5344CB8AC3E}">
        <p14:creationId xmlns:p14="http://schemas.microsoft.com/office/powerpoint/2010/main" val="1592768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1A126-EDD0-467E-AF26-9E4A6A5A5F73}"/>
              </a:ext>
            </a:extLst>
          </p:cNvPr>
          <p:cNvSpPr>
            <a:spLocks noGrp="1"/>
          </p:cNvSpPr>
          <p:nvPr>
            <p:ph type="title"/>
          </p:nvPr>
        </p:nvSpPr>
        <p:spPr/>
        <p:txBody>
          <a:bodyPr/>
          <a:lstStyle/>
          <a:p>
            <a:r>
              <a:rPr lang="en-GB" dirty="0"/>
              <a:t>Continued…</a:t>
            </a:r>
          </a:p>
        </p:txBody>
      </p:sp>
      <p:sp>
        <p:nvSpPr>
          <p:cNvPr id="3" name="Content Placeholder 2">
            <a:extLst>
              <a:ext uri="{FF2B5EF4-FFF2-40B4-BE49-F238E27FC236}">
                <a16:creationId xmlns:a16="http://schemas.microsoft.com/office/drawing/2014/main" id="{2A248311-B261-409A-AA2F-6D30C6845CA6}"/>
              </a:ext>
            </a:extLst>
          </p:cNvPr>
          <p:cNvSpPr>
            <a:spLocks noGrp="1"/>
          </p:cNvSpPr>
          <p:nvPr>
            <p:ph idx="1"/>
          </p:nvPr>
        </p:nvSpPr>
        <p:spPr/>
        <p:txBody>
          <a:bodyPr/>
          <a:lstStyle/>
          <a:p>
            <a:r>
              <a:rPr lang="en-GB" dirty="0"/>
              <a:t>2 coaches at £15 an hour each = £30 a week.</a:t>
            </a:r>
          </a:p>
          <a:p>
            <a:r>
              <a:rPr lang="en-GB" dirty="0"/>
              <a:t>Fee of £3 per session for participants.</a:t>
            </a:r>
          </a:p>
          <a:p>
            <a:r>
              <a:rPr lang="en-GB" dirty="0"/>
              <a:t>Based on 16 participants a week it would take 10 weeks to cover cost of the tennis set.</a:t>
            </a:r>
          </a:p>
          <a:p>
            <a:r>
              <a:rPr lang="en-GB" dirty="0"/>
              <a:t>Second set can be bought after the first few sessions if there is demand for it. </a:t>
            </a:r>
          </a:p>
          <a:p>
            <a:r>
              <a:rPr lang="en-GB" dirty="0"/>
              <a:t>Costs can be covered through community chest grant funding through either Swansea council or Neath Port Talbot P.A.S.S. if granted, the fee paid by participants can be reduced to £1 to help pay the coaches costs if not covered by the grant.</a:t>
            </a:r>
          </a:p>
          <a:p>
            <a:endParaRPr lang="en-GB" dirty="0"/>
          </a:p>
          <a:p>
            <a:endParaRPr lang="en-GB" dirty="0"/>
          </a:p>
        </p:txBody>
      </p:sp>
    </p:spTree>
    <p:extLst>
      <p:ext uri="{BB962C8B-B14F-4D97-AF65-F5344CB8AC3E}">
        <p14:creationId xmlns:p14="http://schemas.microsoft.com/office/powerpoint/2010/main" val="1903984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D3D90-0546-48A1-A577-E1962751B4E0}"/>
              </a:ext>
            </a:extLst>
          </p:cNvPr>
          <p:cNvSpPr>
            <a:spLocks noGrp="1"/>
          </p:cNvSpPr>
          <p:nvPr>
            <p:ph type="title"/>
          </p:nvPr>
        </p:nvSpPr>
        <p:spPr/>
        <p:txBody>
          <a:bodyPr/>
          <a:lstStyle/>
          <a:p>
            <a:r>
              <a:rPr lang="en-GB" dirty="0"/>
              <a:t>Funding</a:t>
            </a:r>
          </a:p>
        </p:txBody>
      </p:sp>
      <p:sp>
        <p:nvSpPr>
          <p:cNvPr id="3" name="Content Placeholder 2">
            <a:extLst>
              <a:ext uri="{FF2B5EF4-FFF2-40B4-BE49-F238E27FC236}">
                <a16:creationId xmlns:a16="http://schemas.microsoft.com/office/drawing/2014/main" id="{C2107397-566D-4A81-93AE-678FEE8E2FF7}"/>
              </a:ext>
            </a:extLst>
          </p:cNvPr>
          <p:cNvSpPr>
            <a:spLocks noGrp="1"/>
          </p:cNvSpPr>
          <p:nvPr>
            <p:ph idx="1"/>
          </p:nvPr>
        </p:nvSpPr>
        <p:spPr>
          <a:xfrm>
            <a:off x="1143000" y="2057400"/>
            <a:ext cx="6132443" cy="4038600"/>
          </a:xfrm>
        </p:spPr>
        <p:txBody>
          <a:bodyPr/>
          <a:lstStyle/>
          <a:p>
            <a:r>
              <a:rPr lang="en-GB" dirty="0"/>
              <a:t>Swansea council/NPT P.A.S.S community chest scheme offers up to £1500 of funding per sports club and community group.</a:t>
            </a:r>
          </a:p>
          <a:p>
            <a:r>
              <a:rPr lang="en-GB" dirty="0"/>
              <a:t>Community Chest is a Sport Wales grant aid scheme which is funded by the national lottery. </a:t>
            </a:r>
          </a:p>
          <a:p>
            <a:r>
              <a:rPr lang="en-GB" dirty="0"/>
              <a:t>Aim is to offer funding that will help individuals, clubs, teams or organisations create a more active Wales.</a:t>
            </a:r>
          </a:p>
          <a:p>
            <a:r>
              <a:rPr lang="en-GB" dirty="0"/>
              <a:t>Can apply online at: </a:t>
            </a:r>
            <a:r>
              <a:rPr lang="en-GB" dirty="0">
                <a:hlinkClick r:id="rId2"/>
              </a:rPr>
              <a:t>https://grants.sportwales.org.uk/en/login?ReturnUrl=%2f</a:t>
            </a:r>
            <a:endParaRPr lang="en-GB" dirty="0"/>
          </a:p>
          <a:p>
            <a:endParaRPr lang="en-GB" dirty="0"/>
          </a:p>
        </p:txBody>
      </p:sp>
      <p:pic>
        <p:nvPicPr>
          <p:cNvPr id="5" name="Picture 4">
            <a:extLst>
              <a:ext uri="{FF2B5EF4-FFF2-40B4-BE49-F238E27FC236}">
                <a16:creationId xmlns:a16="http://schemas.microsoft.com/office/drawing/2014/main" id="{89D36E77-BECF-46E3-865A-E7289B1FB6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0290" y="196948"/>
            <a:ext cx="4053181" cy="3227509"/>
          </a:xfrm>
          <a:prstGeom prst="rect">
            <a:avLst/>
          </a:prstGeom>
        </p:spPr>
      </p:pic>
      <p:pic>
        <p:nvPicPr>
          <p:cNvPr id="7" name="Picture 6">
            <a:extLst>
              <a:ext uri="{FF2B5EF4-FFF2-40B4-BE49-F238E27FC236}">
                <a16:creationId xmlns:a16="http://schemas.microsoft.com/office/drawing/2014/main" id="{A6ACDF3E-7FC0-49C0-8045-6ACEB820D1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0289" y="3424457"/>
            <a:ext cx="4053181" cy="3212978"/>
          </a:xfrm>
          <a:prstGeom prst="rect">
            <a:avLst/>
          </a:prstGeom>
        </p:spPr>
      </p:pic>
    </p:spTree>
    <p:extLst>
      <p:ext uri="{BB962C8B-B14F-4D97-AF65-F5344CB8AC3E}">
        <p14:creationId xmlns:p14="http://schemas.microsoft.com/office/powerpoint/2010/main" val="1221289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90195-C07F-4241-AE85-BE85F5C5EDD0}"/>
              </a:ext>
            </a:extLst>
          </p:cNvPr>
          <p:cNvSpPr>
            <a:spLocks noGrp="1"/>
          </p:cNvSpPr>
          <p:nvPr>
            <p:ph type="title"/>
          </p:nvPr>
        </p:nvSpPr>
        <p:spPr/>
        <p:txBody>
          <a:bodyPr/>
          <a:lstStyle/>
          <a:p>
            <a:r>
              <a:rPr lang="en-GB" dirty="0"/>
              <a:t>How the session can be developed/Engaging the group</a:t>
            </a:r>
          </a:p>
        </p:txBody>
      </p:sp>
      <p:sp>
        <p:nvSpPr>
          <p:cNvPr id="3" name="Content Placeholder 2">
            <a:extLst>
              <a:ext uri="{FF2B5EF4-FFF2-40B4-BE49-F238E27FC236}">
                <a16:creationId xmlns:a16="http://schemas.microsoft.com/office/drawing/2014/main" id="{80DF9FF0-9914-4C1C-B642-69C5C966CC8E}"/>
              </a:ext>
            </a:extLst>
          </p:cNvPr>
          <p:cNvSpPr>
            <a:spLocks noGrp="1"/>
          </p:cNvSpPr>
          <p:nvPr>
            <p:ph idx="1"/>
          </p:nvPr>
        </p:nvSpPr>
        <p:spPr/>
        <p:txBody>
          <a:bodyPr/>
          <a:lstStyle/>
          <a:p>
            <a:r>
              <a:rPr lang="en-GB" dirty="0"/>
              <a:t>Coaches to include two or more drills then a game in each session to engage the group and to make it fun.</a:t>
            </a:r>
          </a:p>
          <a:p>
            <a:r>
              <a:rPr lang="en-GB" dirty="0"/>
              <a:t>Changing the activities and drills each week to keep the sessions interesting as might not want to repeat the same sessions week after week which will encourage the participants to return each week.</a:t>
            </a:r>
          </a:p>
          <a:p>
            <a:r>
              <a:rPr lang="en-GB" dirty="0"/>
              <a:t>At the end of each month the coaches can organise a tournament between the participants to see the progress that has been made and award prizes.</a:t>
            </a:r>
          </a:p>
          <a:p>
            <a:r>
              <a:rPr lang="en-GB" dirty="0"/>
              <a:t>Loyalty cards can be given out and points rewarded for each time you attend which can earn you rewards such as a free session after attending 5 sessions or a voucher to use at a local tennis store.</a:t>
            </a:r>
          </a:p>
          <a:p>
            <a:endParaRPr lang="en-GB" dirty="0"/>
          </a:p>
          <a:p>
            <a:endParaRPr lang="en-GB" dirty="0"/>
          </a:p>
        </p:txBody>
      </p:sp>
    </p:spTree>
    <p:extLst>
      <p:ext uri="{BB962C8B-B14F-4D97-AF65-F5344CB8AC3E}">
        <p14:creationId xmlns:p14="http://schemas.microsoft.com/office/powerpoint/2010/main" val="3155274973"/>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625</TotalTime>
  <Words>641</Words>
  <Application>Microsoft Office PowerPoint</Application>
  <PresentationFormat>Widescreen</PresentationFormat>
  <Paragraphs>54</Paragraphs>
  <Slides>10</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10</vt:i4>
      </vt:variant>
    </vt:vector>
  </HeadingPairs>
  <TitlesOfParts>
    <vt:vector size="12" baseType="lpstr">
      <vt:lpstr>Corbel</vt:lpstr>
      <vt:lpstr>Basis</vt:lpstr>
      <vt:lpstr>Llangatwg Community school Tennis session for 7-11 year olds</vt:lpstr>
      <vt:lpstr>Llangatwg Community School background</vt:lpstr>
      <vt:lpstr>Facilities</vt:lpstr>
      <vt:lpstr>Data </vt:lpstr>
      <vt:lpstr>Data Continued…</vt:lpstr>
      <vt:lpstr>Chosen Session - Tennis</vt:lpstr>
      <vt:lpstr>Costs </vt:lpstr>
      <vt:lpstr>Continued…</vt:lpstr>
      <vt:lpstr>Funding</vt:lpstr>
      <vt:lpstr>How the session can be developed/Engaging the group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mawer</dc:creator>
  <cp:lastModifiedBy>sam mawer</cp:lastModifiedBy>
  <cp:revision>32</cp:revision>
  <dcterms:created xsi:type="dcterms:W3CDTF">2018-01-10T18:31:02Z</dcterms:created>
  <dcterms:modified xsi:type="dcterms:W3CDTF">2018-01-18T13:28:11Z</dcterms:modified>
</cp:coreProperties>
</file>