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56" r:id="rId5"/>
    <p:sldId id="257" r:id="rId6"/>
    <p:sldId id="258" r:id="rId7"/>
    <p:sldId id="259" r:id="rId8"/>
    <p:sldId id="264" r:id="rId9"/>
    <p:sldId id="260" r:id="rId10"/>
    <p:sldId id="261" r:id="rId11"/>
    <p:sldId id="262" r:id="rId12"/>
    <p:sldId id="263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71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-156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0418FE-F900-4048-9500-6CF2AE030C6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96726C-66F0-437D-BF2A-8ACC53344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318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 then went on to De Bono’s six thinking hats as an example of a structured methodology for making sure of covering all the bases.  I tried to keep it all attached to the project proposal and working out the detail of a project, but no doubt lost the subtlety of that in the words.  </a:t>
            </a:r>
            <a:r>
              <a:rPr lang="en-GB" smtClean="0"/>
              <a:t>I hope I haven’t pre-empted anything, but, with the language issue, I don’t think covering anything twice is going to be other than a plus.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6726C-66F0-437D-BF2A-8ACC5334464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7040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9E94-1479-4E9D-9418-AB20D51F1E7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4874F-6F28-44BB-9065-0A53FCAF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879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9E94-1479-4E9D-9418-AB20D51F1E7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4874F-6F28-44BB-9065-0A53FCAF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468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9E94-1479-4E9D-9418-AB20D51F1E7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4874F-6F28-44BB-9065-0A53FCAF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748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9E94-1479-4E9D-9418-AB20D51F1E7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4874F-6F28-44BB-9065-0A53FCAF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155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9E94-1479-4E9D-9418-AB20D51F1E7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4874F-6F28-44BB-9065-0A53FCAF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526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9E94-1479-4E9D-9418-AB20D51F1E7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4874F-6F28-44BB-9065-0A53FCAF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981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9E94-1479-4E9D-9418-AB20D51F1E7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4874F-6F28-44BB-9065-0A53FCAF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353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9E94-1479-4E9D-9418-AB20D51F1E7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4874F-6F28-44BB-9065-0A53FCAF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16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9E94-1479-4E9D-9418-AB20D51F1E7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4874F-6F28-44BB-9065-0A53FCAF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069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9E94-1479-4E9D-9418-AB20D51F1E7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4874F-6F28-44BB-9065-0A53FCAF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4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9E94-1479-4E9D-9418-AB20D51F1E7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4874F-6F28-44BB-9065-0A53FCAF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242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4E9E94-1479-4E9D-9418-AB20D51F1E71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54874F-6F28-44BB-9065-0A53FCAF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241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ebonogroup.com/serious_creativity.php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Edward de Bono’s Six Thinking Hats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</a:p>
          <a:p>
            <a:r>
              <a:rPr lang="en-GB" smtClean="0"/>
              <a:t>22</a:t>
            </a:r>
            <a:r>
              <a:rPr lang="en-GB" baseline="30000" smtClean="0"/>
              <a:t>nd</a:t>
            </a:r>
            <a:r>
              <a:rPr lang="en-GB" smtClean="0"/>
              <a:t> January, 2016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32656"/>
            <a:ext cx="1400944" cy="1660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8347" y="5301208"/>
            <a:ext cx="1287842" cy="1315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9805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Blue Hat Thinking-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Managing the process</a:t>
            </a:r>
          </a:p>
          <a:p>
            <a:r>
              <a:rPr lang="en-GB" dirty="0" smtClean="0"/>
              <a:t>Thinking about thinking </a:t>
            </a:r>
          </a:p>
          <a:p>
            <a:r>
              <a:rPr lang="en-GB" dirty="0" smtClean="0"/>
              <a:t>What thinking is needed? </a:t>
            </a:r>
          </a:p>
          <a:p>
            <a:r>
              <a:rPr lang="en-GB" dirty="0" smtClean="0"/>
              <a:t>Organizing the thinking </a:t>
            </a:r>
          </a:p>
          <a:p>
            <a:r>
              <a:rPr lang="en-GB" dirty="0" smtClean="0"/>
              <a:t>Planning for action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This is usually the start point, and always the end point of a session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93978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White Hat Thinking- Facts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Information and data </a:t>
            </a:r>
          </a:p>
          <a:p>
            <a:r>
              <a:rPr lang="en-GB" dirty="0" smtClean="0"/>
              <a:t>Neutral and objective </a:t>
            </a:r>
          </a:p>
          <a:p>
            <a:r>
              <a:rPr lang="en-GB" dirty="0" smtClean="0"/>
              <a:t>What do I know? </a:t>
            </a:r>
          </a:p>
          <a:p>
            <a:r>
              <a:rPr lang="en-GB" dirty="0" smtClean="0"/>
              <a:t>What do I need to find out? </a:t>
            </a:r>
          </a:p>
          <a:p>
            <a:r>
              <a:rPr lang="en-GB" dirty="0" smtClean="0"/>
              <a:t>How will I get the information I need?</a:t>
            </a:r>
          </a:p>
          <a:p>
            <a:endParaRPr lang="en-GB" dirty="0" smtClean="0"/>
          </a:p>
          <a:p>
            <a:r>
              <a:rPr lang="en-GB" dirty="0" smtClean="0"/>
              <a:t>Often sessions will include a lengthy starting introduction to the topic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977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Green Hat Thinking - Creativity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Ideas, alternative, possibilities, new ideas </a:t>
            </a:r>
          </a:p>
          <a:p>
            <a:r>
              <a:rPr lang="en-GB" dirty="0" smtClean="0"/>
              <a:t>Provocation - "PO" </a:t>
            </a:r>
          </a:p>
          <a:p>
            <a:r>
              <a:rPr lang="en-GB" dirty="0" smtClean="0"/>
              <a:t>Solutions to black hat problems</a:t>
            </a:r>
          </a:p>
          <a:p>
            <a:r>
              <a:rPr lang="en-GB" dirty="0" smtClean="0"/>
              <a:t>Movement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9812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Green Hat - Movement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With </a:t>
            </a:r>
            <a:r>
              <a:rPr lang="en-GB" dirty="0"/>
              <a:t>movement, we use the idea for its movement value to go </a:t>
            </a:r>
            <a:r>
              <a:rPr lang="en-GB" dirty="0" smtClean="0"/>
              <a:t>forward </a:t>
            </a:r>
            <a:r>
              <a:rPr lang="en-GB" dirty="0"/>
              <a:t>to a new idea. </a:t>
            </a:r>
          </a:p>
          <a:p>
            <a:r>
              <a:rPr lang="en-GB" dirty="0" smtClean="0"/>
              <a:t>There </a:t>
            </a:r>
            <a:r>
              <a:rPr lang="en-GB" dirty="0"/>
              <a:t>are five formal ways of getting movement:</a:t>
            </a:r>
          </a:p>
          <a:p>
            <a:pPr lvl="1"/>
            <a:r>
              <a:rPr lang="en-GB" dirty="0"/>
              <a:t>Extract a principle or feature and work forward from </a:t>
            </a:r>
            <a:r>
              <a:rPr lang="en-GB" dirty="0" smtClean="0"/>
              <a:t>that</a:t>
            </a:r>
            <a:endParaRPr lang="en-GB" dirty="0"/>
          </a:p>
          <a:p>
            <a:pPr lvl="1"/>
            <a:r>
              <a:rPr lang="en-GB" dirty="0"/>
              <a:t>Focus on the </a:t>
            </a:r>
            <a:r>
              <a:rPr lang="en-GB" dirty="0" smtClean="0"/>
              <a:t>difference</a:t>
            </a:r>
            <a:endParaRPr lang="en-GB" dirty="0"/>
          </a:p>
          <a:p>
            <a:pPr lvl="1"/>
            <a:r>
              <a:rPr lang="en-GB" dirty="0"/>
              <a:t>Look at the moment-to-moment effect of putting the idea into practice.</a:t>
            </a:r>
          </a:p>
          <a:p>
            <a:pPr lvl="1"/>
            <a:r>
              <a:rPr lang="en-GB" dirty="0"/>
              <a:t>Focus on the positive </a:t>
            </a:r>
            <a:r>
              <a:rPr lang="en-GB" dirty="0" smtClean="0"/>
              <a:t>aspects</a:t>
            </a:r>
            <a:endParaRPr lang="en-GB" dirty="0"/>
          </a:p>
          <a:p>
            <a:pPr lvl="1"/>
            <a:r>
              <a:rPr lang="en-GB" dirty="0"/>
              <a:t>Figure under what circumstances there would be direct </a:t>
            </a:r>
            <a:r>
              <a:rPr lang="en-GB" dirty="0" smtClean="0"/>
              <a:t>value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6021288"/>
            <a:ext cx="5448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Excerpt from Edward De Bono, “Serious Creativity”, available from</a:t>
            </a:r>
          </a:p>
          <a:p>
            <a:r>
              <a:rPr lang="en-GB" sz="1200" dirty="0" smtClean="0">
                <a:hlinkClick r:id="rId2"/>
              </a:rPr>
              <a:t>http</a:t>
            </a:r>
            <a:r>
              <a:rPr lang="en-GB" sz="1200" dirty="0">
                <a:hlinkClick r:id="rId2"/>
              </a:rPr>
              <a:t>://</a:t>
            </a:r>
            <a:r>
              <a:rPr lang="en-GB" sz="1200" dirty="0" smtClean="0">
                <a:hlinkClick r:id="rId2"/>
              </a:rPr>
              <a:t>www.debonogroup.com/serious_creativity.php</a:t>
            </a:r>
            <a:r>
              <a:rPr lang="en-GB" sz="1200" dirty="0" smtClean="0"/>
              <a:t> (accessed 16:15, 21/01/2016)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780855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Yellow Hat Thinking- Benefits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Positives, plus points, optimism </a:t>
            </a:r>
          </a:p>
          <a:p>
            <a:r>
              <a:rPr lang="en-GB" dirty="0" smtClean="0"/>
              <a:t>Logical reasons are given </a:t>
            </a:r>
          </a:p>
          <a:p>
            <a:r>
              <a:rPr lang="en-GB" dirty="0" smtClean="0"/>
              <a:t>Why an idea is useful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6265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Black Hat Thinking - Cautions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Difficulties, weaknesses, dangers </a:t>
            </a:r>
          </a:p>
          <a:p>
            <a:r>
              <a:rPr lang="en-GB" dirty="0" smtClean="0"/>
              <a:t>Logical reasons are given</a:t>
            </a:r>
          </a:p>
          <a:p>
            <a:r>
              <a:rPr lang="en-GB" dirty="0" smtClean="0"/>
              <a:t>Spotting the risks</a:t>
            </a:r>
          </a:p>
          <a:p>
            <a:r>
              <a:rPr lang="en-GB" dirty="0" smtClean="0"/>
              <a:t>“Devil’s advocate”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1541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Red Hat Thinking - Feelings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Intuition, hunches, gut instinct </a:t>
            </a:r>
          </a:p>
          <a:p>
            <a:r>
              <a:rPr lang="en-GB" dirty="0" smtClean="0"/>
              <a:t>My feelings right now. </a:t>
            </a:r>
          </a:p>
          <a:p>
            <a:r>
              <a:rPr lang="en-GB" dirty="0" smtClean="0"/>
              <a:t>Feelings can change. </a:t>
            </a:r>
          </a:p>
          <a:p>
            <a:r>
              <a:rPr lang="en-GB" dirty="0" smtClean="0"/>
              <a:t>No reasons are given.</a:t>
            </a:r>
          </a:p>
          <a:p>
            <a:endParaRPr lang="en-GB" dirty="0" smtClean="0"/>
          </a:p>
          <a:p>
            <a:r>
              <a:rPr lang="en-GB" dirty="0" smtClean="0"/>
              <a:t>Customarily red hat sessions are kept very brief (30 secs, 1 minute) to ensure spontaneity and “gut reaction” rather than analytical thinking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07466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Common Sequence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At least one experienced user recommends the sequence below</a:t>
            </a:r>
          </a:p>
          <a:p>
            <a:pPr lvl="1"/>
            <a:r>
              <a:rPr lang="en-GB" dirty="0" smtClean="0"/>
              <a:t>There is no standard approach</a:t>
            </a:r>
          </a:p>
          <a:p>
            <a:pPr lvl="1"/>
            <a:r>
              <a:rPr lang="en-GB" dirty="0" smtClean="0"/>
              <a:t>de Bono’s work only indicates that all hats should be adopted within the process, finishing with blue</a:t>
            </a:r>
          </a:p>
          <a:p>
            <a:r>
              <a:rPr lang="en-GB" sz="3800" b="1" dirty="0" smtClean="0"/>
              <a:t>Blue, white, red, yellow, green, red, black, red, blue</a:t>
            </a:r>
            <a:endParaRPr lang="en-GB" dirty="0" smtClean="0"/>
          </a:p>
          <a:p>
            <a:r>
              <a:rPr lang="en-GB" dirty="0" smtClean="0"/>
              <a:t>What does this mean about the way we use the tools offered?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66309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8221e1a10f8d3d6b3e50db903b46b569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3ba10b0d6a078fc71870206bb1a5dc39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5A6A48F-B33C-4F28-B377-ACCAB931F45A}">
  <ds:schemaRefs>
    <ds:schemaRef ds:uri="696490a5-0429-499a-a254-a60426c02ef0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d2d6d51c-be45-489c-bfaa-c0c3d4c0c982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603E845-5F4C-4AFB-B844-8669487FA1D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AE0A90A-0473-45FF-957A-1AC6716C0F5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453</Words>
  <Application>Microsoft Office PowerPoint</Application>
  <PresentationFormat>On-screen Show (4:3)</PresentationFormat>
  <Paragraphs>58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Edward de Bono’s Six Thinking Hats</vt:lpstr>
      <vt:lpstr>Blue Hat Thinking- Process</vt:lpstr>
      <vt:lpstr>White Hat Thinking- Facts</vt:lpstr>
      <vt:lpstr>Green Hat Thinking - Creativity</vt:lpstr>
      <vt:lpstr>Green Hat - Movement</vt:lpstr>
      <vt:lpstr>Yellow Hat Thinking- Benefits</vt:lpstr>
      <vt:lpstr>Black Hat Thinking - Cautions </vt:lpstr>
      <vt:lpstr>Red Hat Thinking - Feelings </vt:lpstr>
      <vt:lpstr>Common Sequence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Edward De Bono’s Six Thinking Hats</dc:title>
  <dc:creator>Rees, John</dc:creator>
  <cp:lastModifiedBy>Chris House</cp:lastModifiedBy>
  <cp:revision>6</cp:revision>
  <dcterms:created xsi:type="dcterms:W3CDTF">2015-09-29T07:42:05Z</dcterms:created>
  <dcterms:modified xsi:type="dcterms:W3CDTF">2020-11-23T17:43:53Z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