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8" autoAdjust="0"/>
    <p:restoredTop sz="86444" autoAdjust="0"/>
  </p:normalViewPr>
  <p:slideViewPr>
    <p:cSldViewPr>
      <p:cViewPr varScale="1">
        <p:scale>
          <a:sx n="99" d="100"/>
          <a:sy n="99" d="100"/>
        </p:scale>
        <p:origin x="156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" y="19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41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 alt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8045A3E-134D-438E-A932-B2E882D184F5}" type="datetimeFigureOut">
              <a:rPr lang="en-GB" altLang="en-GB"/>
              <a:pPr>
                <a:defRPr/>
              </a:pPr>
              <a:t>04/11/2019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 alt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C483963-9F7C-4A28-835F-A77CDDA31EB3}" type="slidenum">
              <a:rPr lang="en-GB" altLang="en-GB"/>
              <a:pPr>
                <a:defRPr/>
              </a:pPr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8434366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l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r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D5EB14B-2BC7-4754-AB2F-4AEA410F82FC}" type="datetimeFigureOut">
              <a:rPr lang="en-US"/>
              <a:pPr>
                <a:defRPr/>
              </a:pPr>
              <a:t>11/4/2019</a:t>
            </a:fld>
            <a:endParaRPr lang="en-GB" alt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numCol="1" rtlCol="0" anchor="ctr"/>
          <a:lstStyle/>
          <a:p>
            <a:pPr lvl="0"/>
            <a:endParaRPr lang="en-GB" alt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alt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l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r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4BA224A-D79E-4E90-9874-9ED074FF479C}" type="slidenum">
              <a:rPr lang="en-GB" altLang="en-GB"/>
              <a:pPr>
                <a:defRPr/>
              </a:pPr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6851311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GB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E2D4F3-A059-4EDE-9C4D-F96F85E33593}" type="slidenum">
              <a:rPr lang="en-GB" alt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altLang="en-GB" smtClean="0"/>
          </a:p>
        </p:txBody>
      </p:sp>
    </p:spTree>
    <p:extLst>
      <p:ext uri="{BB962C8B-B14F-4D97-AF65-F5344CB8AC3E}">
        <p14:creationId xmlns:p14="http://schemas.microsoft.com/office/powerpoint/2010/main" val="1143569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numCol="1"/>
          <a:lstStyle/>
          <a:p>
            <a:pPr>
              <a:defRPr/>
            </a:pPr>
            <a:fld id="{FD0B16ED-4185-4F22-A53B-3ED17E5B1A0F}" type="slidenum">
              <a:rPr lang="en-GB" altLang="en-GB" smtClean="0"/>
              <a:pPr>
                <a:defRPr/>
              </a:pPr>
              <a:t>4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4051043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GB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numCol="1"/>
          <a:lstStyle/>
          <a:p>
            <a:pPr>
              <a:defRPr/>
            </a:pPr>
            <a:fld id="{E40F0E20-4D71-482E-974B-5F073B35C16A}" type="slidenum">
              <a:rPr lang="en-GB" altLang="en-GB" smtClean="0"/>
              <a:pPr>
                <a:defRPr/>
              </a:pPr>
              <a:t>5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918361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GB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3D82E-85B5-4F29-A7FD-A563F49D0C4E}" type="slidenum">
              <a:rPr lang="en-GB" alt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altLang="en-GB" smtClean="0"/>
          </a:p>
        </p:txBody>
      </p:sp>
    </p:spTree>
    <p:extLst>
      <p:ext uri="{BB962C8B-B14F-4D97-AF65-F5344CB8AC3E}">
        <p14:creationId xmlns:p14="http://schemas.microsoft.com/office/powerpoint/2010/main" val="3506989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 algn="ctr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numCol="1"/>
            <a:lstStyle/>
            <a:p>
              <a:pPr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numCol="1"/>
            <a:lstStyle/>
            <a:p>
              <a:pPr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numCol="1" anchor="ctr"/>
            <a:lstStyle/>
            <a:p>
              <a:pPr algn="ctr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numCol="1"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 numCol="1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7E55770-CE86-4B77-9C1A-D0B984918228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0E5DA65-B677-447F-8399-43BD7C3CC1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numCol="1"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774E87F-3038-4600-AD6D-C36B4DE3748D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AF392495-6FF1-4585-B8F1-11A2427D27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numCol="1"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numCol="1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B63C8FD3-9644-4B67-B113-4BE13E7F3E2C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C3B9E1C5-C4D6-48F6-B96A-A8C8F9CFCE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numCol="1"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2369CA0E-2C18-45FC-A04C-64B09F768905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E73D0E09-3342-4DAB-9C37-FF1E40C88D9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numCol="1"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numCol="1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numCol="1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 numCol="1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 numCol="1"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3CE616A9-E9E6-4810-9CB8-9783F44255E5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FA3E35C7-CA11-4828-BECD-61BD8C7DF52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numCol="1"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4066142E-8292-4FE2-B851-12245C6FFE58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378E0D1F-AEA3-45EB-B322-DD6562DEFB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0C476695-BAFB-4481-A10E-9130E3FC63BE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FFA73D4C-EC45-4B8F-914A-52744A47C5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numCol="1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 numCol="1"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0B2F05E2-ABE4-4E5E-9F02-751DB8C79473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  <a:extLst/>
          </a:lstStyle>
          <a:p>
            <a:pPr>
              <a:defRPr/>
            </a:pPr>
            <a:fld id="{92BB219E-C4D4-4C24-A714-CC440F492B9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numCol="1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numCol="1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 algn="ctr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 numCol="1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 numCol="1"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numCol="1"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AC51CF6-71E1-4B6E-AE1B-BB39399CEB99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1CF9EBE-C05E-4FB4-8B10-43FCB923E5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97D74E14-E13A-4721-8A7E-044EED3E0191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9A36CAA3-17AD-48B9-9619-ADAE1EEACC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 numCol="1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 num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E3EC6A25-EE18-426F-95B7-64031213F320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FF28381B-C7D8-4A3E-9D6A-96B4F2B0BA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numCol="1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numCol="1"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numCol="1" anchor="ctr"/>
          <a:lstStyle/>
          <a:p>
            <a:pPr algn="ctr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numCol="1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numCol="1" anchor="b"/>
          <a:lstStyle>
            <a:lvl1pPr algn="l" eaLnBrk="1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8D6C965-C185-4B7D-BC0C-FF9DDDFA62C2}" type="datetimeFigureOut">
              <a:rPr lang="en-US"/>
              <a:pPr>
                <a:defRPr/>
              </a:pPr>
              <a:t>11/4/2019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numCol="1" anchor="b"/>
          <a:lstStyle>
            <a:lvl1pPr algn="r" eaLnBrk="1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numCol="1" anchor="b"/>
          <a:lstStyle>
            <a:lvl1pPr algn="r" eaLnBrk="1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2967923-5A4D-4904-A9E7-2A1AF4EC2DF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2285999"/>
          </a:xfrm>
        </p:spPr>
        <p:txBody>
          <a:bodyPr numCol="1">
            <a:normAutofit fontScale="90000"/>
          </a:bodyPr>
          <a:lstStyle/>
          <a:p>
            <a:pPr algn="l" eaLnBrk="1" hangingPunct="1">
              <a:spcAft>
                <a:spcPts val="0"/>
              </a:spcAft>
              <a:defRPr/>
            </a:pPr>
            <a:r>
              <a:rPr lang="en-GB" altLang="en-GB" dirty="0" smtClean="0"/>
              <a:t>Multidisciplinary &amp;  </a:t>
            </a:r>
            <a:r>
              <a:rPr lang="en-GB" altLang="en-GB" dirty="0" smtClean="0"/>
              <a:t/>
            </a:r>
            <a:br>
              <a:rPr lang="en-GB" altLang="en-GB" dirty="0" smtClean="0"/>
            </a:br>
            <a:r>
              <a:rPr lang="en-GB" altLang="en-GB" dirty="0" smtClean="0"/>
              <a:t>Multi-agency </a:t>
            </a:r>
            <a:r>
              <a:rPr lang="en-GB" altLang="en-GB" dirty="0" smtClean="0"/>
              <a:t>Team/Partnership Working</a:t>
            </a:r>
            <a:endParaRPr lang="en-GB" altLang="en-GB" dirty="0"/>
          </a:p>
        </p:txBody>
      </p:sp>
      <p:sp>
        <p:nvSpPr>
          <p:cNvPr id="9219" name="Subtitle 2"/>
          <p:cNvSpPr>
            <a:spLocks noGrp="1"/>
          </p:cNvSpPr>
          <p:nvPr>
            <p:ph type="subTitle" idx="1"/>
          </p:nvPr>
        </p:nvSpPr>
        <p:spPr>
          <a:xfrm>
            <a:off x="685800" y="4038600"/>
            <a:ext cx="7772400" cy="773113"/>
          </a:xfrm>
        </p:spPr>
        <p:txBody>
          <a:bodyPr numCol="1"/>
          <a:lstStyle/>
          <a:p>
            <a:pPr marR="0" eaLnBrk="1" hangingPunct="1"/>
            <a:endParaRPr lang="en-GB" alt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1"/>
          <p:cNvSpPr>
            <a:spLocks noGrp="1"/>
          </p:cNvSpPr>
          <p:nvPr>
            <p:ph idx="1"/>
          </p:nvPr>
        </p:nvSpPr>
        <p:spPr>
          <a:xfrm>
            <a:off x="533400" y="1066800"/>
            <a:ext cx="8001000" cy="5257800"/>
          </a:xfrm>
        </p:spPr>
        <p:txBody>
          <a:bodyPr numCol="1"/>
          <a:lstStyle/>
          <a:p>
            <a:pPr marL="622300" indent="-514350">
              <a:buFont typeface="Lucida Sans Unicode" pitchFamily="34" charset="0"/>
              <a:buAutoNum type="arabicPeriod"/>
            </a:pPr>
            <a:r>
              <a:rPr lang="en-GB" altLang="en-GB" sz="2400" dirty="0" smtClean="0"/>
              <a:t>Identify what the terms multi-agency, multi-disciplinary and partnership working mean. </a:t>
            </a:r>
          </a:p>
          <a:p>
            <a:pPr marL="622300" indent="-514350">
              <a:buFont typeface="Lucida Sans Unicode" pitchFamily="34" charset="0"/>
              <a:buAutoNum type="arabicPeriod"/>
            </a:pPr>
            <a:r>
              <a:rPr lang="en-GB" altLang="en-GB" sz="2400" dirty="0" smtClean="0"/>
              <a:t>Explain the advantages of multi-disciplinary/ partnership working.</a:t>
            </a:r>
          </a:p>
          <a:p>
            <a:pPr marL="622300" indent="-514350">
              <a:buFont typeface="Lucida Sans Unicode" pitchFamily="34" charset="0"/>
              <a:buAutoNum type="arabicPeriod"/>
            </a:pPr>
            <a:r>
              <a:rPr lang="en-GB" altLang="en-GB" sz="2400" dirty="0" smtClean="0"/>
              <a:t>Discuss barriers to multi-disciplinary team/ partnership working.</a:t>
            </a:r>
          </a:p>
          <a:p>
            <a:pPr marL="622300" indent="-514350">
              <a:buFont typeface="Lucida Sans Unicode" pitchFamily="34" charset="0"/>
              <a:buAutoNum type="arabicPeriod"/>
            </a:pPr>
            <a:r>
              <a:rPr lang="en-GB" altLang="en-GB" sz="2400" dirty="0" smtClean="0"/>
              <a:t>Recognise the importance of effective communication and information sharing.</a:t>
            </a:r>
          </a:p>
          <a:p>
            <a:pPr marL="622300" indent="-514350">
              <a:buFont typeface="Lucida Sans Unicode" pitchFamily="34" charset="0"/>
              <a:buAutoNum type="arabicPeriod"/>
            </a:pPr>
            <a:r>
              <a:rPr lang="en-GB" altLang="en-GB" sz="2400" dirty="0" smtClean="0"/>
              <a:t>Recognise the importance of partnership working.</a:t>
            </a:r>
          </a:p>
          <a:p>
            <a:pPr marL="622300" indent="-514350">
              <a:buFont typeface="Lucida Sans Unicode" pitchFamily="34" charset="0"/>
              <a:buAutoNum type="arabicPeriod"/>
            </a:pPr>
            <a:endParaRPr lang="en-GB" alt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 numCol="1"/>
          <a:lstStyle/>
          <a:p>
            <a:pPr>
              <a:defRPr/>
            </a:pPr>
            <a:r>
              <a:rPr lang="en-GB" altLang="en-GB" dirty="0" smtClean="0"/>
              <a:t>Objectives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pPr>
              <a:spcAft>
                <a:spcPts val="0"/>
              </a:spcAft>
              <a:defRPr/>
            </a:pPr>
            <a:r>
              <a:rPr lang="en-GB" altLang="en-GB" dirty="0"/>
              <a:t>Partnership Working- Working </a:t>
            </a:r>
            <a:r>
              <a:rPr lang="en-GB" altLang="en-GB" dirty="0" smtClean="0"/>
              <a:t>Together</a:t>
            </a:r>
            <a:endParaRPr lang="en-GB" altLang="en-GB" dirty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525963"/>
          </a:xfrm>
        </p:spPr>
        <p:txBody>
          <a:bodyPr numCol="1"/>
          <a:lstStyle/>
          <a:p>
            <a:r>
              <a:rPr lang="en-GB" altLang="en-GB" b="1" dirty="0" smtClean="0"/>
              <a:t>Different services and professionals working together with other teams of people in order to meet the needs of the people they care for.</a:t>
            </a:r>
          </a:p>
          <a:p>
            <a:pPr>
              <a:buFont typeface="Wingdings 3" pitchFamily="18" charset="2"/>
              <a:buNone/>
            </a:pPr>
            <a:r>
              <a:rPr lang="en-GB" altLang="en-GB" b="1" dirty="0" smtClean="0"/>
              <a:t> </a:t>
            </a:r>
          </a:p>
          <a:p>
            <a:r>
              <a:rPr lang="en-GB" altLang="en-GB" b="1" dirty="0" smtClean="0"/>
              <a:t>Also called multi-agency working, multi-disciplinary or integrated working, inter-agency, inter-professional  working or collaboration.</a:t>
            </a:r>
          </a:p>
          <a:p>
            <a:endParaRPr lang="en-GB" alt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lang="en-GB" altLang="en-GB" b="1" dirty="0" smtClean="0"/>
              <a:t>Maclean &amp; Maclean (2007) </a:t>
            </a:r>
            <a:r>
              <a:rPr lang="en-GB" altLang="en-GB" dirty="0" smtClean="0"/>
              <a:t>suggest that </a:t>
            </a:r>
          </a:p>
          <a:p>
            <a:pPr eaLnBrk="1" hangingPunct="1"/>
            <a:endParaRPr lang="en-GB" altLang="en-GB" b="1" dirty="0" smtClean="0"/>
          </a:p>
          <a:p>
            <a:pPr eaLnBrk="1" hangingPunct="1"/>
            <a:r>
              <a:rPr lang="en-GB" altLang="en-GB" b="1" dirty="0" smtClean="0"/>
              <a:t>Multi-agency</a:t>
            </a:r>
            <a:r>
              <a:rPr lang="en-GB" altLang="en-GB" dirty="0" smtClean="0"/>
              <a:t> – staff from different agencies seek to work together e.g. Social worker has contact with a worker on the Youth Offending Team. Both workers could be social workers  but their role is different.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 lang="en-GB" altLang="en-GB" dirty="0" smtClean="0"/>
              <a:t>Terminology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lang="en-GB" altLang="en-GB" b="1" dirty="0" smtClean="0"/>
              <a:t>Multidisciplinary</a:t>
            </a:r>
            <a:r>
              <a:rPr lang="en-GB" altLang="en-GB" dirty="0" smtClean="0"/>
              <a:t> – staff working with colleagues who have different professional training and roles, may or may not be employed by the same organisation (NHS/ Social Services).</a:t>
            </a:r>
          </a:p>
          <a:p>
            <a:pPr eaLnBrk="1" hangingPunct="1"/>
            <a:endParaRPr lang="en-GB" alt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 lang="en-GB" altLang="en-GB" dirty="0" smtClean="0"/>
              <a:t>Terminology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/>
          </p:cNvSpPr>
          <p:nvPr>
            <p:ph type="body" idx="1"/>
          </p:nvPr>
        </p:nvSpPr>
        <p:spPr/>
        <p:txBody>
          <a:bodyPr numCol="1"/>
          <a:lstStyle/>
          <a:p>
            <a:pPr>
              <a:buFont typeface="Wingdings 3" pitchFamily="18" charset="2"/>
              <a:buNone/>
            </a:pPr>
            <a:r>
              <a:rPr lang="en-GB" altLang="en-GB" b="1" dirty="0" smtClean="0"/>
              <a:t>OR </a:t>
            </a:r>
          </a:p>
          <a:p>
            <a:r>
              <a:rPr lang="en-GB" altLang="en-GB" dirty="0" smtClean="0"/>
              <a:t>A team of professionals who are from different agencies but are brought together to support a service user. In this context the terms multi-disciplinary and multi-agency are interchangeable.</a:t>
            </a:r>
          </a:p>
          <a:p>
            <a:pPr>
              <a:buNone/>
            </a:pPr>
            <a:endParaRPr lang="en-GB" altLang="en-GB" dirty="0" smtClean="0"/>
          </a:p>
          <a:p>
            <a:r>
              <a:rPr lang="en-GB" altLang="en-GB" dirty="0" smtClean="0"/>
              <a:t>Phrases such multi-agency/multi-disciplinary/ inter-professional working have the potential to cause confusion.</a:t>
            </a:r>
          </a:p>
          <a:p>
            <a:endParaRPr lang="en-GB" altLang="en-GB" dirty="0" smtClean="0"/>
          </a:p>
        </p:txBody>
      </p:sp>
      <p:pic>
        <p:nvPicPr>
          <p:cNvPr id="15363" name="Title 2"/>
          <p:cNvPicPr>
            <a:picLocks noGrp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84163"/>
            <a:ext cx="8229600" cy="1122362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029200"/>
          </a:xfrm>
        </p:spPr>
        <p:txBody>
          <a:bodyPr numCol="1"/>
          <a:lstStyle/>
          <a:p>
            <a:r>
              <a:rPr lang="en-GB" altLang="en-GB" dirty="0" smtClean="0"/>
              <a:t>Partnership Working</a:t>
            </a:r>
          </a:p>
          <a:p>
            <a:r>
              <a:rPr lang="en-GB" altLang="en-GB" dirty="0" smtClean="0"/>
              <a:t>Involves partnership and collaboration</a:t>
            </a:r>
          </a:p>
          <a:p>
            <a:pPr>
              <a:buNone/>
            </a:pPr>
            <a:endParaRPr lang="en-GB" altLang="en-GB" dirty="0" smtClean="0"/>
          </a:p>
          <a:p>
            <a:r>
              <a:rPr lang="en-GB" altLang="en-GB" sz="2400" b="1" dirty="0" smtClean="0"/>
              <a:t>Partnership</a:t>
            </a:r>
            <a:r>
              <a:rPr lang="en-GB" altLang="en-GB" sz="2400" dirty="0" smtClean="0"/>
              <a:t> -different services joined together in relation to working in parallel concerning a shared objective, may have  having little interaction with each other.</a:t>
            </a:r>
          </a:p>
          <a:p>
            <a:r>
              <a:rPr lang="en-GB" altLang="en-GB" sz="2400" b="1" dirty="0" smtClean="0"/>
              <a:t>Collaboration</a:t>
            </a:r>
            <a:r>
              <a:rPr lang="en-GB" altLang="en-GB" sz="2400" dirty="0" smtClean="0"/>
              <a:t> - different professionals coming together to actively work towards achieving the goal. Skilled collaboration is essential to ensure effective provision.</a:t>
            </a:r>
          </a:p>
          <a:p>
            <a:pPr algn="r">
              <a:buNone/>
            </a:pPr>
            <a:r>
              <a:rPr lang="en-GB" altLang="en-GB" sz="1800" dirty="0" smtClean="0"/>
              <a:t>(Whittington, 2003; Bell, </a:t>
            </a:r>
            <a:r>
              <a:rPr lang="en-GB" altLang="en-GB" sz="1800" dirty="0" err="1" smtClean="0"/>
              <a:t>Corﬁeld</a:t>
            </a:r>
            <a:r>
              <a:rPr lang="en-GB" altLang="en-GB" sz="1800" dirty="0" smtClean="0"/>
              <a:t>, Davies and Richardson, 2009</a:t>
            </a:r>
            <a:endParaRPr lang="en-GB" alt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 smtClean="0"/>
              <a:t>Terminology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r>
              <a:rPr lang="en-GB" altLang="en-GB" b="1" dirty="0" smtClean="0"/>
              <a:t>Multi-agency, multi-professional or multi-disciplinary - </a:t>
            </a:r>
            <a:r>
              <a:rPr lang="en-GB" altLang="en-GB" dirty="0" smtClean="0"/>
              <a:t>organisations who may work on or for the same thing but not necessarily collaborate together.</a:t>
            </a:r>
          </a:p>
          <a:p>
            <a:pPr>
              <a:buNone/>
            </a:pPr>
            <a:endParaRPr lang="en-GB" altLang="en-GB" dirty="0" smtClean="0"/>
          </a:p>
          <a:p>
            <a:r>
              <a:rPr lang="en-GB" altLang="en-GB" b="1" dirty="0" smtClean="0"/>
              <a:t>Inter-agency, inter-professional or inter-disciplinary - </a:t>
            </a:r>
            <a:r>
              <a:rPr lang="en-GB" altLang="en-GB" dirty="0" smtClean="0"/>
              <a:t>agencies who come together to work in a planned formal way to achieve a specific objective. </a:t>
            </a:r>
          </a:p>
          <a:p>
            <a:pPr>
              <a:buNone/>
            </a:pPr>
            <a:endParaRPr lang="en-GB" altLang="en-GB" dirty="0" smtClean="0"/>
          </a:p>
          <a:p>
            <a:pPr algn="r">
              <a:buNone/>
            </a:pPr>
            <a:r>
              <a:rPr lang="en-GB" altLang="en-GB" sz="1800" dirty="0" smtClean="0"/>
              <a:t>(Whittington, 2003; Bell, </a:t>
            </a:r>
            <a:r>
              <a:rPr lang="en-GB" altLang="en-GB" sz="1800" dirty="0" err="1" smtClean="0"/>
              <a:t>Corﬁeld</a:t>
            </a:r>
            <a:r>
              <a:rPr lang="en-GB" altLang="en-GB" sz="1800" dirty="0" smtClean="0"/>
              <a:t>, Davies and Richardson, 2009).</a:t>
            </a:r>
            <a:endParaRPr lang="en-GB" alt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 smtClean="0"/>
              <a:t>Terminology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 lang="en-GB" altLang="en-GB" smtClean="0"/>
              <a:t>Working in Partnership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856662" cy="4530725"/>
          </a:xfrm>
        </p:spPr>
        <p:txBody>
          <a:bodyPr numCol="1"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Partnership networks through which Health and Social Services can be delivered.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GB" sz="24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GB" sz="2400" b="1" dirty="0" smtClean="0"/>
              <a:t>Example: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GB" sz="2400" dirty="0" smtClean="0"/>
              <a:t>Local authority social services departments have a statutory responsibility to commission services that meet the social care needs of their local population.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GB" sz="2400" dirty="0" smtClean="0"/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altLang="en-GB" sz="2400" dirty="0" smtClean="0"/>
              <a:t>It is well established that this duty can be carried out only in partnership with other agencies.  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endParaRPr lang="en-GB" altLang="en-GB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defRPr/>
            </a:pPr>
            <a:r>
              <a:rPr lang="en-GB" altLang="en-GB" dirty="0" smtClean="0"/>
              <a:t>Acknowledgement for the need of partnership</a:t>
            </a:r>
          </a:p>
          <a:p>
            <a:pPr eaLnBrk="1" hangingPunct="1">
              <a:defRPr/>
            </a:pPr>
            <a:r>
              <a:rPr lang="en-GB" altLang="en-GB" dirty="0" smtClean="0"/>
              <a:t>Clarity and realism of purpose</a:t>
            </a:r>
          </a:p>
          <a:p>
            <a:pPr eaLnBrk="1" hangingPunct="1">
              <a:defRPr/>
            </a:pPr>
            <a:r>
              <a:rPr lang="en-GB" altLang="en-GB" dirty="0" smtClean="0"/>
              <a:t>Commitment and ownership</a:t>
            </a:r>
          </a:p>
          <a:p>
            <a:pPr eaLnBrk="1" hangingPunct="1">
              <a:defRPr/>
            </a:pPr>
            <a:r>
              <a:rPr lang="en-GB" altLang="en-GB" dirty="0" smtClean="0"/>
              <a:t>Development and maintenance of trust</a:t>
            </a:r>
          </a:p>
          <a:p>
            <a:pPr eaLnBrk="1" hangingPunct="1">
              <a:defRPr/>
            </a:pPr>
            <a:r>
              <a:rPr lang="en-GB" altLang="en-GB" dirty="0" smtClean="0"/>
              <a:t>Clear and robust partnership arrangements</a:t>
            </a:r>
          </a:p>
          <a:p>
            <a:pPr eaLnBrk="1" hangingPunct="1">
              <a:defRPr/>
            </a:pPr>
            <a:r>
              <a:rPr lang="en-GB" altLang="en-GB" dirty="0" smtClean="0"/>
              <a:t>Monitoring, review and organisational learning</a:t>
            </a:r>
          </a:p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en-GB" sz="2000" dirty="0" smtClean="0"/>
              <a:t>Hudson and Hardy, 2002</a:t>
            </a:r>
          </a:p>
          <a:p>
            <a:pPr eaLnBrk="1" hangingPunct="1">
              <a:defRPr/>
            </a:pPr>
            <a:endParaRPr lang="en-GB" altLang="en-GB" sz="2000" dirty="0" smtClean="0"/>
          </a:p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defRPr/>
            </a:pPr>
            <a:endParaRPr lang="en-GB" alt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/>
              <a:t>Working in Partnership</a:t>
            </a:r>
          </a:p>
        </p:txBody>
      </p:sp>
    </p:spTree>
    <p:extLst>
      <p:ext uri="{BB962C8B-B14F-4D97-AF65-F5344CB8AC3E}">
        <p14:creationId xmlns:p14="http://schemas.microsoft.com/office/powerpoint/2010/main" val="37025220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 lvl="1" eaLnBrk="1" hangingPunct="1">
              <a:buFont typeface="Wingdings" panose="05000000000000000000" pitchFamily="2" charset="2"/>
              <a:buNone/>
              <a:defRPr/>
            </a:pPr>
            <a:endParaRPr lang="en-GB" altLang="en-GB" dirty="0" smtClean="0"/>
          </a:p>
          <a:p>
            <a:pPr lvl="1" eaLnBrk="1" hangingPunct="1">
              <a:buFont typeface="Wingdings" panose="05000000000000000000" pitchFamily="2" charset="2"/>
              <a:buNone/>
              <a:defRPr/>
            </a:pPr>
            <a:r>
              <a:rPr lang="en-GB" altLang="en-GB" dirty="0" smtClean="0"/>
              <a:t>  Fry and Webb (2002) also cased similar ‘essential features’ as well;</a:t>
            </a:r>
          </a:p>
          <a:p>
            <a:pPr lvl="1" eaLnBrk="1" hangingPunct="1">
              <a:buFont typeface="Wingdings" panose="05000000000000000000" pitchFamily="2" charset="2"/>
              <a:buNone/>
              <a:defRPr/>
            </a:pPr>
            <a:endParaRPr lang="en-GB" altLang="en-GB" dirty="0" smtClean="0"/>
          </a:p>
          <a:p>
            <a:pPr lvl="1" eaLnBrk="1" hangingPunct="1">
              <a:defRPr/>
            </a:pPr>
            <a:r>
              <a:rPr lang="en-GB" altLang="en-GB" dirty="0" smtClean="0"/>
              <a:t>Flexibility</a:t>
            </a:r>
          </a:p>
          <a:p>
            <a:pPr lvl="1" eaLnBrk="1" hangingPunct="1">
              <a:defRPr/>
            </a:pPr>
            <a:r>
              <a:rPr lang="en-GB" altLang="en-GB" dirty="0" smtClean="0"/>
              <a:t>Sufficient long term funding</a:t>
            </a:r>
          </a:p>
          <a:p>
            <a:pPr lvl="1" eaLnBrk="1" hangingPunct="1">
              <a:defRPr/>
            </a:pPr>
            <a:r>
              <a:rPr lang="en-GB" altLang="en-GB" dirty="0" smtClean="0"/>
              <a:t>Conflict resolution mechanisms</a:t>
            </a:r>
          </a:p>
          <a:p>
            <a:pPr lvl="1" eaLnBrk="1" hangingPunct="1">
              <a:buFont typeface="Wingdings" panose="05000000000000000000" pitchFamily="2" charset="2"/>
              <a:buNone/>
              <a:defRPr/>
            </a:pPr>
            <a:endParaRPr lang="en-GB" altLang="en-GB" dirty="0" smtClean="0"/>
          </a:p>
          <a:p>
            <a:pPr lvl="1" eaLnBrk="1" hangingPunct="1">
              <a:buFont typeface="Wingdings" panose="05000000000000000000" pitchFamily="2" charset="2"/>
              <a:buNone/>
              <a:defRPr/>
            </a:pPr>
            <a:endParaRPr lang="en-GB" altLang="en-GB" dirty="0" smtClean="0"/>
          </a:p>
          <a:p>
            <a:pPr lvl="1" eaLnBrk="1" hangingPunct="1">
              <a:buFont typeface="Wingdings" panose="05000000000000000000" pitchFamily="2" charset="2"/>
              <a:buNone/>
              <a:defRPr/>
            </a:pPr>
            <a:endParaRPr lang="en-GB" alt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/>
              <a:t>Working in Partnership</a:t>
            </a:r>
          </a:p>
        </p:txBody>
      </p:sp>
    </p:spTree>
    <p:extLst>
      <p:ext uri="{BB962C8B-B14F-4D97-AF65-F5344CB8AC3E}">
        <p14:creationId xmlns:p14="http://schemas.microsoft.com/office/powerpoint/2010/main" val="27500154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4.bp.blogspot.com/-kURHgTwGtlE/TcbPGXPYltI/AAAAAAAACuI/Hu_JIs4nbEA/s1600/brainstor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443663" y="260350"/>
            <a:ext cx="20891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itle 4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>
              <a:defRPr/>
            </a:pPr>
            <a:r>
              <a:rPr lang="en-GB" altLang="en-GB" dirty="0" smtClean="0"/>
              <a:t>Activity </a:t>
            </a:r>
          </a:p>
        </p:txBody>
      </p:sp>
      <p:sp>
        <p:nvSpPr>
          <p:cNvPr id="16388" name="Content Placeholder 5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>
              <a:buNone/>
            </a:pPr>
            <a:r>
              <a:rPr lang="en-GB" altLang="en-GB" dirty="0" smtClean="0"/>
              <a:t>Part A</a:t>
            </a:r>
            <a:br>
              <a:rPr lang="en-GB" altLang="en-GB" dirty="0" smtClean="0"/>
            </a:br>
            <a:r>
              <a:rPr lang="en-GB" altLang="en-GB" dirty="0" smtClean="0"/>
              <a:t>Why is partnership working with others so important ?</a:t>
            </a:r>
          </a:p>
          <a:p>
            <a:pPr>
              <a:buNone/>
            </a:pPr>
            <a:r>
              <a:rPr lang="en-GB" altLang="en-GB" dirty="0" smtClean="0"/>
              <a:t>   Why do we work together?</a:t>
            </a:r>
          </a:p>
          <a:p>
            <a:pPr>
              <a:buNone/>
            </a:pPr>
            <a:endParaRPr lang="en-GB" altLang="en-GB" dirty="0" smtClean="0"/>
          </a:p>
          <a:p>
            <a:pPr>
              <a:buNone/>
            </a:pPr>
            <a:r>
              <a:rPr/>
              <a:t>Part B</a:t>
            </a:r>
          </a:p>
          <a:p>
            <a:pPr>
              <a:buNone/>
            </a:pPr>
            <a:r>
              <a:rPr/>
              <a:t>   How does this apply to your organisation?</a:t>
            </a:r>
          </a:p>
          <a:p>
            <a:pPr>
              <a:buNone/>
            </a:pPr>
            <a:endParaRPr/>
          </a:p>
          <a:p>
            <a:pPr>
              <a:buNone/>
            </a:pPr>
            <a:r>
              <a:rPr/>
              <a:t>   Within your organisations, which other agencies do you think you will be working with?</a:t>
            </a:r>
          </a:p>
          <a:p>
            <a:pPr>
              <a:buNone/>
            </a:pPr>
            <a:endParaRPr/>
          </a:p>
          <a:p>
            <a:pPr>
              <a:buNone/>
            </a:pPr>
            <a:endParaRPr/>
          </a:p>
          <a:p>
            <a:pPr>
              <a:buNone/>
            </a:pPr>
            <a:endParaRPr lang="en-GB" altLang="en-GB" dirty="0" smtClean="0"/>
          </a:p>
          <a:p>
            <a:pPr>
              <a:buNone/>
            </a:pPr>
            <a:endParaRPr lang="en-GB" altLang="en-GB" dirty="0" smtClean="0"/>
          </a:p>
          <a:p>
            <a:pPr>
              <a:buFont typeface="Wingdings 3" pitchFamily="18" charset="2"/>
              <a:buNone/>
            </a:pPr>
            <a:endParaRPr lang="en-GB" altLang="en-GB" dirty="0" smtClean="0"/>
          </a:p>
          <a:p>
            <a:endParaRPr lang="en-GB" alt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04813"/>
            <a:ext cx="8229600" cy="5754687"/>
          </a:xfrm>
        </p:spPr>
        <p:txBody>
          <a:bodyPr numCol="1"/>
          <a:lstStyle/>
          <a:p>
            <a:pPr>
              <a:buNone/>
            </a:pPr>
            <a:r>
              <a:rPr sz="2400" b="1"/>
              <a:t>Suggested Answers (Part A):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ensure that there is a co-ordinated network of health and social services.</a:t>
            </a:r>
          </a:p>
          <a:p>
            <a:pPr eaLnBrk="1" hangingPunct="1">
              <a:defRPr/>
            </a:pPr>
            <a:endParaRPr lang="en-GB" altLang="en-GB" sz="2400" dirty="0" smtClean="0"/>
          </a:p>
          <a:p>
            <a:pPr eaLnBrk="1" hangingPunct="1">
              <a:defRPr/>
            </a:pPr>
            <a:r>
              <a:rPr lang="en-GB" altLang="en-GB" sz="2400" dirty="0" smtClean="0"/>
              <a:t>To make best use of the range of statutory and independent sector bodies that contribute to the provision of health care services.</a:t>
            </a:r>
          </a:p>
          <a:p>
            <a:pPr eaLnBrk="1" hangingPunct="1">
              <a:defRPr/>
            </a:pPr>
            <a:endParaRPr lang="en-GB" altLang="en-GB" sz="2400" dirty="0" smtClean="0"/>
          </a:p>
          <a:p>
            <a:pPr eaLnBrk="1" hangingPunct="1">
              <a:defRPr/>
            </a:pPr>
            <a:r>
              <a:rPr lang="en-GB" altLang="en-GB" sz="2400" dirty="0" smtClean="0"/>
              <a:t>To make the best use of resources.</a:t>
            </a:r>
          </a:p>
          <a:p>
            <a:pPr eaLnBrk="1" hangingPunct="1">
              <a:defRPr/>
            </a:pPr>
            <a:endParaRPr lang="en-GB" altLang="en-GB" sz="2400" dirty="0" smtClean="0"/>
          </a:p>
          <a:p>
            <a:pPr eaLnBrk="1" hangingPunct="1">
              <a:defRPr/>
            </a:pPr>
            <a:r>
              <a:rPr lang="en-GB" altLang="en-GB" sz="2400" dirty="0" smtClean="0"/>
              <a:t>To enable services to be responsive to the needs and views of service users.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GB" sz="2400" dirty="0" smtClean="0"/>
          </a:p>
          <a:p>
            <a:pPr eaLnBrk="1" hangingPunct="1">
              <a:defRPr/>
            </a:pPr>
            <a:r>
              <a:rPr lang="en-GB" altLang="en-GB" sz="2400" dirty="0" smtClean="0"/>
              <a:t>To develop and share best practice.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 lang="en-GB" altLang="en-GB" sz="3200" dirty="0" smtClean="0"/>
              <a:t>Why Work in Partnership?</a:t>
            </a:r>
            <a:br>
              <a:rPr lang="en-GB" altLang="en-GB" sz="3200" dirty="0" smtClean="0"/>
            </a:br>
            <a:endParaRPr lang="en-GB" altLang="en-GB" sz="3200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95399"/>
            <a:ext cx="8229600" cy="5229225"/>
          </a:xfrm>
        </p:spPr>
        <p:txBody>
          <a:bodyPr numCol="1"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create an integrated holistic approach to policy and service delivery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overcome narrow organisational or departmental perspectives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reduce costs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reduce overlap and duplication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improve coordination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develop innovative approaches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pool resources and expertise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share knowledge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GB" sz="2400" dirty="0" smtClean="0"/>
              <a:t>To tackle complex issues that are beyond the capacity of one agency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 marL="609600" indent="-609600" eaLnBrk="1" hangingPunct="1">
              <a:buFontTx/>
              <a:buChar char="•"/>
              <a:defRPr/>
            </a:pPr>
            <a:r>
              <a:rPr lang="en-GB" altLang="en-GB" sz="2400" dirty="0" smtClean="0"/>
              <a:t>Partnerships are not a new concept, however,  there is much more focus on the development &amp; maintenance of working together in projects at Local, National &amp; International levels.</a:t>
            </a:r>
          </a:p>
          <a:p>
            <a:pPr marL="609600" indent="-609600" eaLnBrk="1" hangingPunct="1">
              <a:buFontTx/>
              <a:buChar char="•"/>
              <a:defRPr/>
            </a:pPr>
            <a:r>
              <a:rPr lang="en-GB" altLang="en-GB" sz="2400" dirty="0" smtClean="0"/>
              <a:t>The Blair government promoted partnership working: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altLang="en-GB" sz="2400" dirty="0" smtClean="0"/>
              <a:t>To tackle social problems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altLang="en-GB" sz="2400" dirty="0" smtClean="0"/>
              <a:t>Public services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altLang="en-GB" sz="2400" dirty="0" smtClean="0"/>
              <a:t>Health care delivery</a:t>
            </a:r>
          </a:p>
          <a:p>
            <a:pPr marL="609600" indent="-609600" eaLnBrk="1" hangingPunct="1">
              <a:buFontTx/>
              <a:buChar char="•"/>
              <a:defRPr/>
            </a:pPr>
            <a:r>
              <a:rPr lang="en-GB" altLang="en-GB" sz="2400" dirty="0" smtClean="0"/>
              <a:t>The ‘ Third Way ’ - Find a definition for the Third Way</a:t>
            </a:r>
          </a:p>
          <a:p>
            <a:pPr marL="609600" indent="-609600" eaLnBrk="1" hangingPunct="1">
              <a:buFontTx/>
              <a:buChar char="•"/>
              <a:defRPr/>
            </a:pPr>
            <a:r>
              <a:rPr lang="en-GB" altLang="en-GB" sz="2400" dirty="0" smtClean="0"/>
              <a:t>‘ Holistic and joined up government’ - How would you describe this?</a:t>
            </a:r>
          </a:p>
          <a:p>
            <a:pPr marL="609600" indent="-609600" eaLnBrk="1" hangingPunct="1">
              <a:buFontTx/>
              <a:buChar char="•"/>
              <a:defRPr/>
            </a:pPr>
            <a:endParaRPr lang="en-GB" altLang="en-GB" sz="28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 smtClean="0"/>
              <a:t>Why work in Partnership?</a:t>
            </a:r>
            <a:endParaRPr lang="en-GB" altLang="en-GB" dirty="0"/>
          </a:p>
        </p:txBody>
      </p:sp>
    </p:spTree>
    <p:extLst>
      <p:ext uri="{BB962C8B-B14F-4D97-AF65-F5344CB8AC3E}">
        <p14:creationId xmlns:p14="http://schemas.microsoft.com/office/powerpoint/2010/main" val="35368225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4787900"/>
          </a:xfrm>
        </p:spPr>
        <p:txBody>
          <a:bodyPr numCol="1"/>
          <a:lstStyle/>
          <a:p>
            <a:pPr eaLnBrk="1" hangingPunct="1">
              <a:defRPr/>
            </a:pPr>
            <a:r>
              <a:rPr lang="en-GB" altLang="en-GB" sz="2400" dirty="0" smtClean="0"/>
              <a:t>To offer pragmatic solutions</a:t>
            </a:r>
          </a:p>
          <a:p>
            <a:pPr eaLnBrk="1" hangingPunct="1">
              <a:defRPr/>
            </a:pPr>
            <a:r>
              <a:rPr lang="en-GB" altLang="en-GB" sz="2400" dirty="0" smtClean="0"/>
              <a:t>The development of new partnership arrangements – in a number of policy areas.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address the ‘silo- mentality’ - what do you think this means?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challenge Hierarchy performance management systems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ensure faith in partnerships – to integrate multiple central initiatives and to address fragmentation.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help sustain a modernisation agenda.</a:t>
            </a:r>
          </a:p>
          <a:p>
            <a:pPr eaLnBrk="1" hangingPunct="1">
              <a:defRPr/>
            </a:pPr>
            <a:r>
              <a:rPr lang="en-GB" altLang="en-GB" sz="2400" dirty="0" smtClean="0"/>
              <a:t>To encourage privatisation, pluralism and competition in public service provision.</a:t>
            </a:r>
          </a:p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defRPr/>
            </a:pPr>
            <a:endParaRPr lang="en-GB" altLang="en-GB" dirty="0" smtClean="0"/>
          </a:p>
          <a:p>
            <a:pPr eaLnBrk="1" hangingPunct="1">
              <a:defRPr/>
            </a:pPr>
            <a:endParaRPr lang="en-GB" alt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 smtClean="0"/>
              <a:t>Why Work in Partnership?</a:t>
            </a:r>
            <a:endParaRPr lang="en-GB" altLang="en-GB" dirty="0"/>
          </a:p>
        </p:txBody>
      </p:sp>
    </p:spTree>
    <p:extLst>
      <p:ext uri="{BB962C8B-B14F-4D97-AF65-F5344CB8AC3E}">
        <p14:creationId xmlns:p14="http://schemas.microsoft.com/office/powerpoint/2010/main" val="159119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buFont typeface="Wingdings" pitchFamily="2" charset="2"/>
              <a:buNone/>
              <a:defRPr/>
            </a:pPr>
            <a:endParaRPr/>
          </a:p>
          <a:p>
            <a:pPr>
              <a:buFont typeface="Wingdings"/>
              <a:buNone/>
            </a:pPr>
            <a:r>
              <a:rPr sz="2800"/>
              <a:t>   According to The Health and Social Care Act 2012 (Sections 13N and 14Z1). </a:t>
            </a:r>
          </a:p>
          <a:p>
            <a:pPr>
              <a:buFont typeface="Wingdings"/>
              <a:buNone/>
            </a:pPr>
            <a:endParaRPr sz="2800"/>
          </a:p>
          <a:p>
            <a:pPr>
              <a:buFont typeface="Wingdings"/>
              <a:buNone/>
            </a:pPr>
            <a:r>
              <a:rPr lang="en-GB" altLang="en-GB" sz="2800" dirty="0" smtClean="0"/>
              <a:t>  "The NHS has a duty to promote and secure integrated care where it will improve the quality of services, and reduce inequalities in accessing services or improve outcomes".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 smtClean="0"/>
              <a:t>Legislation</a:t>
            </a:r>
            <a:endParaRPr lang="en-GB" alt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>
              <a:buNone/>
            </a:pPr>
            <a:r>
              <a:rPr/>
              <a:t>   Working in partnership incorporates a complex network of relationships with a range of bodies which feed into the process of commissioning &amp; delivering services at every stage: </a:t>
            </a:r>
          </a:p>
          <a:p>
            <a:pPr eaLnBrk="1" hangingPunct="1">
              <a:defRPr/>
            </a:pPr>
            <a:r>
              <a:rPr lang="en-GB" altLang="en-GB" dirty="0" smtClean="0"/>
              <a:t>Planning</a:t>
            </a:r>
          </a:p>
          <a:p>
            <a:pPr eaLnBrk="1" hangingPunct="1">
              <a:defRPr/>
            </a:pPr>
            <a:r>
              <a:rPr lang="en-GB" altLang="en-GB" dirty="0" smtClean="0"/>
              <a:t>Joint commissioning &amp; integrated service delivery</a:t>
            </a:r>
          </a:p>
          <a:p>
            <a:pPr eaLnBrk="1" hangingPunct="1">
              <a:defRPr/>
            </a:pPr>
            <a:r>
              <a:rPr lang="en-GB" altLang="en-GB" dirty="0" smtClean="0"/>
              <a:t>Contracting</a:t>
            </a:r>
          </a:p>
          <a:p>
            <a:pPr eaLnBrk="1" hangingPunct="1">
              <a:defRPr/>
            </a:pPr>
            <a:r>
              <a:rPr lang="en-GB" altLang="en-GB" dirty="0" smtClean="0"/>
              <a:t>Staff development &amp; training</a:t>
            </a:r>
          </a:p>
          <a:p>
            <a:pPr eaLnBrk="1" hangingPunct="1">
              <a:defRPr/>
            </a:pPr>
            <a:r>
              <a:rPr lang="en-GB" altLang="en-GB" dirty="0" smtClean="0"/>
              <a:t>Monitoring, review &amp; regulation</a:t>
            </a:r>
          </a:p>
          <a:p>
            <a:pPr eaLnBrk="1" hangingPunct="1">
              <a:defRPr/>
            </a:pPr>
            <a:r>
              <a:rPr lang="en-GB" altLang="en-GB" dirty="0" smtClean="0"/>
              <a:t>Learning, lobbying, w</a:t>
            </a:r>
            <a:r>
              <a:rPr/>
              <a:t>orking with users and carers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lang="en-GB" altLang="en-GB" dirty="0" smtClean="0"/>
              <a:t>Principles of Partnership Working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 numCol="1"/>
          <a:lstStyle/>
          <a:p>
            <a:pPr eaLnBrk="1" hangingPunct="1">
              <a:buFont typeface="Wingdings" pitchFamily="2" charset="2"/>
              <a:buNone/>
              <a:defRPr/>
            </a:pPr>
            <a:endParaRPr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GB" dirty="0" smtClean="0"/>
              <a:t>  </a:t>
            </a:r>
          </a:p>
          <a:p>
            <a:pPr>
              <a:buFont typeface="Wingdings"/>
              <a:buNone/>
            </a:pPr>
            <a:r>
              <a:rPr sz="2400"/>
              <a:t>   T</a:t>
            </a:r>
            <a:r>
              <a:rPr lang="en-GB" altLang="en-GB" sz="2400" dirty="0" smtClean="0"/>
              <a:t>o improve partnership in health and social care, so that through joint working the best services can be available for service users.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GB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GB" sz="2400" dirty="0" smtClean="0"/>
              <a:t>   A commitment to joint working, and to breaking down unnecessary barriers.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 numCol="1">
            <a:normAutofit fontScale="90000"/>
          </a:bodyPr>
          <a:lstStyle/>
          <a:p>
            <a:r>
              <a:rPr lang="en-GB" altLang="en-GB" dirty="0" smtClean="0"/>
              <a:t>Overriding Government Objectives</a:t>
            </a:r>
            <a:endParaRPr lang="en-GB" alt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/>
              <a:t>Cont: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numCol="1"/>
          <a:lstStyle/>
          <a:p>
            <a:pPr eaLnBrk="1" hangingPunct="1">
              <a:defRPr/>
            </a:pPr>
            <a:r>
              <a:rPr lang="en-GB" altLang="en-GB" sz="2400" dirty="0" smtClean="0"/>
              <a:t>To enable people who are unable to perform essential activities of daily living, including those with chronic illness, disability or terminal illness to live as full and normal lives as possible. </a:t>
            </a:r>
          </a:p>
          <a:p>
            <a:pPr eaLnBrk="1" hangingPunct="1">
              <a:defRPr/>
            </a:pPr>
            <a:r>
              <a:rPr lang="en-GB" altLang="en-GB" sz="2400" dirty="0" smtClean="0"/>
              <a:t>Providing care according to individual need regardless of organisational boundaries.</a:t>
            </a:r>
          </a:p>
          <a:p>
            <a:pPr eaLnBrk="1" hangingPunct="1">
              <a:defRPr/>
            </a:pPr>
            <a:r>
              <a:rPr sz="2400"/>
              <a:t>Helping people to live independently, and supporting them wherever possible in their own homes.</a:t>
            </a:r>
            <a:endParaRPr lang="en-GB" altLang="en-GB" dirty="0" smtClean="0"/>
          </a:p>
          <a:p>
            <a:r>
              <a:rPr sz="2400"/>
              <a:t>Securing appropriate and effective social care for those who lack the means or other support to get help they need.</a:t>
            </a:r>
          </a:p>
          <a:p>
            <a:r>
              <a:rPr sz="2400"/>
              <a:t>Giving people who need access to effective palliative care.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eaLnBrk="1" hangingPunct="1"/>
            <a:r>
              <a:rPr lang="en-US" sz="1800" dirty="0" smtClean="0"/>
              <a:t>Bell, A. </a:t>
            </a:r>
            <a:r>
              <a:rPr lang="en-US" sz="1800" dirty="0" err="1" smtClean="0"/>
              <a:t>Corﬁeld</a:t>
            </a:r>
            <a:r>
              <a:rPr lang="en-US" sz="1800" dirty="0" smtClean="0"/>
              <a:t>, M. Davies, J. and Richardson, N. (2009) Collaborative </a:t>
            </a:r>
            <a:r>
              <a:rPr lang="en-US" sz="1800" dirty="0" err="1" smtClean="0"/>
              <a:t>Transdisciplinary</a:t>
            </a:r>
            <a:r>
              <a:rPr lang="en-US" sz="1800" dirty="0" smtClean="0"/>
              <a:t> Intervention in Early Years – putting theory into practice. </a:t>
            </a:r>
            <a:r>
              <a:rPr lang="en-US" sz="1800" u="sng" dirty="0" smtClean="0"/>
              <a:t>Child: care, health and development.</a:t>
            </a:r>
            <a:r>
              <a:rPr lang="en-US" sz="1800" dirty="0" smtClean="0"/>
              <a:t> 36 (1). p 142–148.</a:t>
            </a:r>
          </a:p>
          <a:p>
            <a:pPr eaLnBrk="1" hangingPunct="1"/>
            <a:r>
              <a:rPr lang="en-GB" altLang="en-GB" sz="1800" dirty="0" err="1" smtClean="0"/>
              <a:t>Jelphs,K</a:t>
            </a:r>
            <a:r>
              <a:rPr lang="en-GB" altLang="en-GB" sz="1800" dirty="0" smtClean="0"/>
              <a:t>., and Dickson, H., 2008, </a:t>
            </a:r>
            <a:r>
              <a:rPr lang="en-GB" altLang="en-GB" sz="1800" u="sng" dirty="0" smtClean="0"/>
              <a:t>Working in Teams,</a:t>
            </a:r>
            <a:r>
              <a:rPr lang="en-GB" altLang="en-GB" sz="1800" dirty="0" smtClean="0"/>
              <a:t> PP in association with community care</a:t>
            </a:r>
          </a:p>
          <a:p>
            <a:pPr eaLnBrk="1" hangingPunct="1"/>
            <a:r>
              <a:rPr lang="en-GB" altLang="en-GB" sz="1800" dirty="0" smtClean="0"/>
              <a:t>Maclean, I., Maclean, S., </a:t>
            </a:r>
            <a:r>
              <a:rPr lang="en-GB" altLang="en-GB" sz="1800" dirty="0" err="1" smtClean="0"/>
              <a:t>Pardy</a:t>
            </a:r>
            <a:r>
              <a:rPr lang="en-GB" altLang="en-GB" sz="1800" dirty="0" smtClean="0"/>
              <a:t>-McLaughlin, L., 2007, </a:t>
            </a:r>
            <a:r>
              <a:rPr lang="en-GB" altLang="en-GB" sz="1800" u="sng" dirty="0" smtClean="0"/>
              <a:t>A Handbook of Theory for Social Care Volume Two</a:t>
            </a:r>
            <a:r>
              <a:rPr lang="en-GB" altLang="en-GB" sz="1800" dirty="0" smtClean="0"/>
              <a:t>, Staffs, </a:t>
            </a:r>
            <a:r>
              <a:rPr lang="en-GB" altLang="en-GB" sz="1800" dirty="0" err="1" smtClean="0"/>
              <a:t>Kirwin</a:t>
            </a:r>
            <a:r>
              <a:rPr sz="1800"/>
              <a:t> Maclean Associates</a:t>
            </a:r>
          </a:p>
          <a:p>
            <a:r>
              <a:rPr lang="en-GB" altLang="en-GB" sz="1800" dirty="0" smtClean="0"/>
              <a:t>Maynard, T., Thomas, N., 2004, An Introduction to Early Childhood Studies, London Sage </a:t>
            </a:r>
          </a:p>
          <a:p>
            <a:r>
              <a:rPr sz="1800"/>
              <a:t>Oliver, B Pitt, B., 2011, Working with Children, Young People and Families,  Exeter, Learning Matters Ltd. </a:t>
            </a:r>
          </a:p>
          <a:p>
            <a:r>
              <a:rPr sz="1800"/>
              <a:t>Stacey, M., 2009  Teamwork and Collaboration in Early Years Setting, Exeter, Learning Matters Ltd</a:t>
            </a:r>
          </a:p>
          <a:p>
            <a:r>
              <a:rPr sz="1800"/>
              <a:t>Whittington, C. (2003) Collaboration and Partnership in Context. In: J. Weinstein, C. Whittington &amp; T. Leiba. (ed.) Collaboration in Social Work Practice. London: Jessica Kingsley Publishers.</a:t>
            </a:r>
          </a:p>
          <a:p>
            <a:endParaRPr sz="1800"/>
          </a:p>
          <a:p>
            <a:endParaRPr sz="1800"/>
          </a:p>
          <a:p>
            <a:pPr eaLnBrk="1" hangingPunct="1"/>
            <a:endParaRPr lang="en-GB" alt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eaLnBrk="1" hangingPunct="1">
              <a:spcAft>
                <a:spcPts val="0"/>
              </a:spcAft>
              <a:defRPr/>
            </a:pPr>
            <a:r>
              <a:rPr lang="en-GB" altLang="en-GB" dirty="0" smtClean="0"/>
              <a:t>References</a:t>
            </a:r>
            <a:endParaRPr lang="en-GB" alt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1016</TotalTime>
  <Words>1155</Words>
  <Application>Microsoft Office PowerPoint</Application>
  <PresentationFormat>On-screen Show (4:3)</PresentationFormat>
  <Paragraphs>148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Multidisciplinary &amp;   Multi-agency Team/Partnership Working</vt:lpstr>
      <vt:lpstr>Objectives</vt:lpstr>
      <vt:lpstr>Partnership Working- Working Together</vt:lpstr>
      <vt:lpstr>Terminology</vt:lpstr>
      <vt:lpstr>Terminology</vt:lpstr>
      <vt:lpstr>PowerPoint Presentation</vt:lpstr>
      <vt:lpstr>Terminology</vt:lpstr>
      <vt:lpstr>Terminology</vt:lpstr>
      <vt:lpstr>Working in Partnership</vt:lpstr>
      <vt:lpstr>Working in Partnership</vt:lpstr>
      <vt:lpstr>Working in Partnership</vt:lpstr>
      <vt:lpstr>Activity </vt:lpstr>
      <vt:lpstr>PowerPoint Presentation</vt:lpstr>
      <vt:lpstr>Why Work in Partnership? </vt:lpstr>
      <vt:lpstr>Why work in Partnership?</vt:lpstr>
      <vt:lpstr>Why Work in Partnership?</vt:lpstr>
      <vt:lpstr>Legislation</vt:lpstr>
      <vt:lpstr>Principles of Partnership Working</vt:lpstr>
      <vt:lpstr>Overriding Government Objectives</vt:lpstr>
      <vt:lpstr>Cont: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Inter- Agency &amp; Multidisciplinary working</dc:title>
  <dc:creator>Family</dc:creator>
  <cp:lastModifiedBy>Jayne Griffith Parry</cp:lastModifiedBy>
  <cp:revision>87</cp:revision>
  <dcterms:created xsi:type="dcterms:W3CDTF">2006-08-16T00:00:00Z</dcterms:created>
  <dcterms:modified xsi:type="dcterms:W3CDTF">2019-11-04T09:27:37Z</dcterms:modified>
</cp:coreProperties>
</file>