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49" autoAdjust="0"/>
    <p:restoredTop sz="65961" autoAdjust="0"/>
  </p:normalViewPr>
  <p:slideViewPr>
    <p:cSldViewPr snapToGrid="0">
      <p:cViewPr varScale="1">
        <p:scale>
          <a:sx n="73" d="100"/>
          <a:sy n="73" d="100"/>
        </p:scale>
        <p:origin x="2464"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992EF6-D694-4E58-BD30-A0C239D49EBA}"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GB"/>
        </a:p>
      </dgm:t>
    </dgm:pt>
    <dgm:pt modelId="{F4DCD248-FA2B-4FE9-98B5-63DBF3C0F050}">
      <dgm:prSet phldrT="[Text]"/>
      <dgm:spPr/>
      <dgm:t>
        <a:bodyPr/>
        <a:lstStyle/>
        <a:p>
          <a:pPr>
            <a:buNone/>
          </a:pPr>
          <a:r>
            <a:rPr lang="en-GB" dirty="0"/>
            <a:t>Introduction</a:t>
          </a:r>
        </a:p>
      </dgm:t>
    </dgm:pt>
    <dgm:pt modelId="{2B044296-9F52-4D22-B63D-90950DA3E54B}" type="parTrans" cxnId="{85464C9A-D06F-4414-9A1B-46D7B71675AC}">
      <dgm:prSet/>
      <dgm:spPr/>
      <dgm:t>
        <a:bodyPr/>
        <a:lstStyle/>
        <a:p>
          <a:endParaRPr lang="en-GB"/>
        </a:p>
      </dgm:t>
    </dgm:pt>
    <dgm:pt modelId="{813003F0-AAC6-47CF-974D-C94A928E166C}" type="sibTrans" cxnId="{85464C9A-D06F-4414-9A1B-46D7B71675AC}">
      <dgm:prSet/>
      <dgm:spPr/>
      <dgm:t>
        <a:bodyPr/>
        <a:lstStyle/>
        <a:p>
          <a:endParaRPr lang="en-GB"/>
        </a:p>
      </dgm:t>
    </dgm:pt>
    <dgm:pt modelId="{36CE3F9F-22BF-4C7B-8285-9BCE366DB125}">
      <dgm:prSet phldrT="[Text]"/>
      <dgm:spPr/>
      <dgm:t>
        <a:bodyPr/>
        <a:lstStyle/>
        <a:p>
          <a:pPr>
            <a:buNone/>
          </a:pPr>
          <a:r>
            <a:rPr lang="en-GB" dirty="0"/>
            <a:t>Overview of the Long-Term Condition</a:t>
          </a:r>
        </a:p>
      </dgm:t>
    </dgm:pt>
    <dgm:pt modelId="{F488AB79-4730-4EC6-88B5-E075E53F0E93}" type="parTrans" cxnId="{87F21EF0-68D0-41CE-B484-9963221FAD01}">
      <dgm:prSet/>
      <dgm:spPr/>
      <dgm:t>
        <a:bodyPr/>
        <a:lstStyle/>
        <a:p>
          <a:endParaRPr lang="en-GB"/>
        </a:p>
      </dgm:t>
    </dgm:pt>
    <dgm:pt modelId="{8B3FD60E-31CE-41F4-96B2-591B15F2B9D0}" type="sibTrans" cxnId="{87F21EF0-68D0-41CE-B484-9963221FAD01}">
      <dgm:prSet/>
      <dgm:spPr/>
      <dgm:t>
        <a:bodyPr/>
        <a:lstStyle/>
        <a:p>
          <a:endParaRPr lang="en-GB"/>
        </a:p>
      </dgm:t>
    </dgm:pt>
    <dgm:pt modelId="{83D15C7B-4FDD-4884-B2B5-1F11B2149B6B}">
      <dgm:prSet phldrT="[Text]"/>
      <dgm:spPr/>
      <dgm:t>
        <a:bodyPr/>
        <a:lstStyle/>
        <a:p>
          <a:pPr>
            <a:buNone/>
          </a:pPr>
          <a:r>
            <a:rPr lang="en-GB" dirty="0"/>
            <a:t>Prevalence of the Long-Term Condition in the UK and Worldwide</a:t>
          </a:r>
        </a:p>
      </dgm:t>
    </dgm:pt>
    <dgm:pt modelId="{BAD4ABB7-87AC-4997-931F-2721AA66F4A8}" type="parTrans" cxnId="{289AA067-3E5C-4FFB-B59C-82F837B63D5A}">
      <dgm:prSet/>
      <dgm:spPr/>
      <dgm:t>
        <a:bodyPr/>
        <a:lstStyle/>
        <a:p>
          <a:endParaRPr lang="en-GB"/>
        </a:p>
      </dgm:t>
    </dgm:pt>
    <dgm:pt modelId="{F2D4DEBE-B83F-40AC-A943-B81F926D8C99}" type="sibTrans" cxnId="{289AA067-3E5C-4FFB-B59C-82F837B63D5A}">
      <dgm:prSet/>
      <dgm:spPr/>
      <dgm:t>
        <a:bodyPr/>
        <a:lstStyle/>
        <a:p>
          <a:endParaRPr lang="en-GB"/>
        </a:p>
      </dgm:t>
    </dgm:pt>
    <dgm:pt modelId="{2C9DDEC1-6A2D-4FE5-A44D-8031DA3D4159}">
      <dgm:prSet phldrT="[Text]"/>
      <dgm:spPr/>
      <dgm:t>
        <a:bodyPr/>
        <a:lstStyle/>
        <a:p>
          <a:pPr>
            <a:buNone/>
          </a:pPr>
          <a:r>
            <a:rPr lang="en-GB" dirty="0"/>
            <a:t>Economic and Social Burden of the chosen long-term condition</a:t>
          </a:r>
        </a:p>
      </dgm:t>
    </dgm:pt>
    <dgm:pt modelId="{0A864228-208D-44AA-BE00-FE0811CD15A6}" type="parTrans" cxnId="{2427B201-5C14-42E8-AF0B-B9128D8C66FF}">
      <dgm:prSet/>
      <dgm:spPr/>
      <dgm:t>
        <a:bodyPr/>
        <a:lstStyle/>
        <a:p>
          <a:endParaRPr lang="en-GB"/>
        </a:p>
      </dgm:t>
    </dgm:pt>
    <dgm:pt modelId="{610F2471-0C87-4235-8D7F-9AFEF12853CA}" type="sibTrans" cxnId="{2427B201-5C14-42E8-AF0B-B9128D8C66FF}">
      <dgm:prSet/>
      <dgm:spPr/>
      <dgm:t>
        <a:bodyPr/>
        <a:lstStyle/>
        <a:p>
          <a:endParaRPr lang="en-GB"/>
        </a:p>
      </dgm:t>
    </dgm:pt>
    <dgm:pt modelId="{2A1E5182-FC56-415E-8B5E-09139CD0AD55}">
      <dgm:prSet phldrT="[Text]"/>
      <dgm:spPr/>
      <dgm:t>
        <a:bodyPr/>
        <a:lstStyle/>
        <a:p>
          <a:pPr>
            <a:buNone/>
          </a:pPr>
          <a:r>
            <a:rPr lang="en-GB" dirty="0"/>
            <a:t>Diagnosis and Initial Assessment of the chosen long-term condition</a:t>
          </a:r>
        </a:p>
      </dgm:t>
    </dgm:pt>
    <dgm:pt modelId="{F317E194-AC96-4B2E-8FAD-D8745F5798A6}" type="parTrans" cxnId="{4E6F7A77-9397-4BEE-A0F9-EF8EAAD0284D}">
      <dgm:prSet/>
      <dgm:spPr/>
      <dgm:t>
        <a:bodyPr/>
        <a:lstStyle/>
        <a:p>
          <a:endParaRPr lang="en-GB"/>
        </a:p>
      </dgm:t>
    </dgm:pt>
    <dgm:pt modelId="{5188005F-6A07-4D8C-8D22-5C4AC678824E}" type="sibTrans" cxnId="{4E6F7A77-9397-4BEE-A0F9-EF8EAAD0284D}">
      <dgm:prSet/>
      <dgm:spPr/>
      <dgm:t>
        <a:bodyPr/>
        <a:lstStyle/>
        <a:p>
          <a:endParaRPr lang="en-GB"/>
        </a:p>
      </dgm:t>
    </dgm:pt>
    <dgm:pt modelId="{9D251FEA-3E5E-42E3-8C29-D34A2DF67CFB}">
      <dgm:prSet phldrT="[Text]"/>
      <dgm:spPr/>
      <dgm:t>
        <a:bodyPr/>
        <a:lstStyle/>
        <a:p>
          <a:pPr>
            <a:buNone/>
          </a:pPr>
          <a:r>
            <a:rPr lang="en-GB" dirty="0"/>
            <a:t>Management of the Long-term condition</a:t>
          </a:r>
        </a:p>
      </dgm:t>
    </dgm:pt>
    <dgm:pt modelId="{DCFAFF2A-7B79-47F8-B185-0615CAE250D6}" type="parTrans" cxnId="{8AFA2287-7A31-46FD-BEC1-85C9A47731CC}">
      <dgm:prSet/>
      <dgm:spPr/>
      <dgm:t>
        <a:bodyPr/>
        <a:lstStyle/>
        <a:p>
          <a:endParaRPr lang="en-GB"/>
        </a:p>
      </dgm:t>
    </dgm:pt>
    <dgm:pt modelId="{7C85A265-C02D-4EAF-A1E6-06E3773A185A}" type="sibTrans" cxnId="{8AFA2287-7A31-46FD-BEC1-85C9A47731CC}">
      <dgm:prSet/>
      <dgm:spPr/>
      <dgm:t>
        <a:bodyPr/>
        <a:lstStyle/>
        <a:p>
          <a:endParaRPr lang="en-GB"/>
        </a:p>
      </dgm:t>
    </dgm:pt>
    <dgm:pt modelId="{7063261C-F471-4A0E-BC5C-31A9803055EF}">
      <dgm:prSet phldrT="[Text]"/>
      <dgm:spPr/>
      <dgm:t>
        <a:bodyPr/>
        <a:lstStyle/>
        <a:p>
          <a:pPr>
            <a:buNone/>
          </a:pPr>
          <a:r>
            <a:rPr lang="en-GB" dirty="0"/>
            <a:t>Treatment options available for the long-term condition in the UK</a:t>
          </a:r>
        </a:p>
      </dgm:t>
    </dgm:pt>
    <dgm:pt modelId="{09E1E819-64DE-44F2-8997-FBF99474F8EA}" type="parTrans" cxnId="{2B793193-E7A6-47D2-B902-0AB16F4AD426}">
      <dgm:prSet/>
      <dgm:spPr/>
      <dgm:t>
        <a:bodyPr/>
        <a:lstStyle/>
        <a:p>
          <a:endParaRPr lang="en-GB"/>
        </a:p>
      </dgm:t>
    </dgm:pt>
    <dgm:pt modelId="{176865F6-6D49-41E3-A976-6597B8312A45}" type="sibTrans" cxnId="{2B793193-E7A6-47D2-B902-0AB16F4AD426}">
      <dgm:prSet/>
      <dgm:spPr/>
      <dgm:t>
        <a:bodyPr/>
        <a:lstStyle/>
        <a:p>
          <a:endParaRPr lang="en-GB"/>
        </a:p>
      </dgm:t>
    </dgm:pt>
    <dgm:pt modelId="{6EEF9BB4-5DFD-41BF-A037-998E288632EA}">
      <dgm:prSet phldrT="[Text]"/>
      <dgm:spPr/>
      <dgm:t>
        <a:bodyPr/>
        <a:lstStyle/>
        <a:p>
          <a:pPr>
            <a:buNone/>
          </a:pPr>
          <a:r>
            <a:rPr lang="en-GB" dirty="0"/>
            <a:t>Comorbidity of the long-term condition</a:t>
          </a:r>
        </a:p>
      </dgm:t>
    </dgm:pt>
    <dgm:pt modelId="{39DAD27B-BA6B-4A67-9B27-3844C4F09387}" type="parTrans" cxnId="{A966FD69-5F03-4085-AFF0-6E1344781E3D}">
      <dgm:prSet/>
      <dgm:spPr/>
      <dgm:t>
        <a:bodyPr/>
        <a:lstStyle/>
        <a:p>
          <a:endParaRPr lang="en-GB"/>
        </a:p>
      </dgm:t>
    </dgm:pt>
    <dgm:pt modelId="{DA0E0C03-0570-43C6-AB29-8EDF6F06E124}" type="sibTrans" cxnId="{A966FD69-5F03-4085-AFF0-6E1344781E3D}">
      <dgm:prSet/>
      <dgm:spPr/>
      <dgm:t>
        <a:bodyPr/>
        <a:lstStyle/>
        <a:p>
          <a:endParaRPr lang="en-GB"/>
        </a:p>
      </dgm:t>
    </dgm:pt>
    <dgm:pt modelId="{9F7CEFDF-7830-4228-9A6D-1A83BFD62573}">
      <dgm:prSet phldrT="[Text]"/>
      <dgm:spPr/>
      <dgm:t>
        <a:bodyPr/>
        <a:lstStyle/>
        <a:p>
          <a:pPr>
            <a:buNone/>
          </a:pPr>
          <a:r>
            <a:rPr lang="en-GB" dirty="0"/>
            <a:t>Prevention of the long-term condition</a:t>
          </a:r>
        </a:p>
      </dgm:t>
    </dgm:pt>
    <dgm:pt modelId="{5572232C-0485-4816-BBD9-25421EF4DC31}" type="parTrans" cxnId="{C5D328E5-AC2E-4E9C-934F-276C54504ADE}">
      <dgm:prSet/>
      <dgm:spPr/>
      <dgm:t>
        <a:bodyPr/>
        <a:lstStyle/>
        <a:p>
          <a:endParaRPr lang="en-GB"/>
        </a:p>
      </dgm:t>
    </dgm:pt>
    <dgm:pt modelId="{3541D004-69E7-4331-A16A-DA9BB0FF746B}" type="sibTrans" cxnId="{C5D328E5-AC2E-4E9C-934F-276C54504ADE}">
      <dgm:prSet/>
      <dgm:spPr/>
      <dgm:t>
        <a:bodyPr/>
        <a:lstStyle/>
        <a:p>
          <a:endParaRPr lang="en-GB"/>
        </a:p>
      </dgm:t>
    </dgm:pt>
    <dgm:pt modelId="{00FB9E41-92F9-49D0-9003-0134186AB1DB}">
      <dgm:prSet phldrT="[Text]"/>
      <dgm:spPr/>
      <dgm:t>
        <a:bodyPr/>
        <a:lstStyle/>
        <a:p>
          <a:pPr>
            <a:buNone/>
          </a:pPr>
          <a:r>
            <a:rPr lang="en-GB" dirty="0"/>
            <a:t>Critical evaluation of the skills, values and behaviours</a:t>
          </a:r>
        </a:p>
      </dgm:t>
    </dgm:pt>
    <dgm:pt modelId="{C0F22C65-1605-445A-8D2D-F922F74CD4B7}" type="parTrans" cxnId="{93FFD314-FD93-4071-972B-F1EF8A2DE74D}">
      <dgm:prSet/>
      <dgm:spPr/>
      <dgm:t>
        <a:bodyPr/>
        <a:lstStyle/>
        <a:p>
          <a:endParaRPr lang="en-GB"/>
        </a:p>
      </dgm:t>
    </dgm:pt>
    <dgm:pt modelId="{6DE6573F-7823-4DCE-B8A7-8AF860FDCEC6}" type="sibTrans" cxnId="{93FFD314-FD93-4071-972B-F1EF8A2DE74D}">
      <dgm:prSet/>
      <dgm:spPr/>
      <dgm:t>
        <a:bodyPr/>
        <a:lstStyle/>
        <a:p>
          <a:endParaRPr lang="en-GB"/>
        </a:p>
      </dgm:t>
    </dgm:pt>
    <dgm:pt modelId="{F937A6F8-4DD6-43EC-AFB1-EDD21C83A78E}">
      <dgm:prSet phldrT="[Text]"/>
      <dgm:spPr/>
      <dgm:t>
        <a:bodyPr/>
        <a:lstStyle/>
        <a:p>
          <a:pPr>
            <a:buNone/>
          </a:pPr>
          <a:r>
            <a:rPr lang="en-GB" dirty="0"/>
            <a:t>Recommendation</a:t>
          </a:r>
        </a:p>
      </dgm:t>
    </dgm:pt>
    <dgm:pt modelId="{F4FF6E71-EB05-4868-ACCC-99DABDB872CA}" type="parTrans" cxnId="{DD890F89-0B2B-471F-AB31-3CE1AA72EF38}">
      <dgm:prSet/>
      <dgm:spPr/>
      <dgm:t>
        <a:bodyPr/>
        <a:lstStyle/>
        <a:p>
          <a:endParaRPr lang="en-GB"/>
        </a:p>
      </dgm:t>
    </dgm:pt>
    <dgm:pt modelId="{92C2A38D-18F3-4A11-B9D1-AEC3E26B976B}" type="sibTrans" cxnId="{DD890F89-0B2B-471F-AB31-3CE1AA72EF38}">
      <dgm:prSet/>
      <dgm:spPr/>
      <dgm:t>
        <a:bodyPr/>
        <a:lstStyle/>
        <a:p>
          <a:endParaRPr lang="en-GB"/>
        </a:p>
      </dgm:t>
    </dgm:pt>
    <dgm:pt modelId="{8E84EA9B-73C9-46A0-B3A2-4577DB7DECE0}">
      <dgm:prSet phldrT="[Text]" phldr="0"/>
      <dgm:spPr/>
      <dgm:t>
        <a:bodyPr/>
        <a:lstStyle/>
        <a:p>
          <a:r>
            <a:rPr lang="en-GB" dirty="0"/>
            <a:t>References</a:t>
          </a:r>
        </a:p>
      </dgm:t>
    </dgm:pt>
    <dgm:pt modelId="{A1788517-5A73-4AD5-8153-08EFE493B4BB}" type="parTrans" cxnId="{88D1524C-A09F-49D7-8BED-1D5B3AD7EE2B}">
      <dgm:prSet/>
      <dgm:spPr/>
      <dgm:t>
        <a:bodyPr/>
        <a:lstStyle/>
        <a:p>
          <a:endParaRPr lang="en-GB"/>
        </a:p>
      </dgm:t>
    </dgm:pt>
    <dgm:pt modelId="{2104C6D3-7EE3-42E0-9685-182BFFC3FCB6}" type="sibTrans" cxnId="{88D1524C-A09F-49D7-8BED-1D5B3AD7EE2B}">
      <dgm:prSet/>
      <dgm:spPr/>
      <dgm:t>
        <a:bodyPr/>
        <a:lstStyle/>
        <a:p>
          <a:endParaRPr lang="en-GB"/>
        </a:p>
      </dgm:t>
    </dgm:pt>
    <dgm:pt modelId="{FC43CD6E-591F-4B9F-8D2C-4E11331CAF58}" type="pres">
      <dgm:prSet presAssocID="{10992EF6-D694-4E58-BD30-A0C239D49EBA}" presName="diagram" presStyleCnt="0">
        <dgm:presLayoutVars>
          <dgm:dir/>
          <dgm:resizeHandles val="exact"/>
        </dgm:presLayoutVars>
      </dgm:prSet>
      <dgm:spPr/>
    </dgm:pt>
    <dgm:pt modelId="{396F7244-2B12-46E8-9B42-99B1BACF9EA8}" type="pres">
      <dgm:prSet presAssocID="{F4DCD248-FA2B-4FE9-98B5-63DBF3C0F050}" presName="node" presStyleLbl="node1" presStyleIdx="0" presStyleCnt="12">
        <dgm:presLayoutVars>
          <dgm:bulletEnabled val="1"/>
        </dgm:presLayoutVars>
      </dgm:prSet>
      <dgm:spPr/>
    </dgm:pt>
    <dgm:pt modelId="{8204CDDD-6FDA-4C85-9606-18FC70D732F3}" type="pres">
      <dgm:prSet presAssocID="{813003F0-AAC6-47CF-974D-C94A928E166C}" presName="sibTrans" presStyleCnt="0"/>
      <dgm:spPr/>
    </dgm:pt>
    <dgm:pt modelId="{10F52162-8FF4-4A42-9DAB-272A2CF4621B}" type="pres">
      <dgm:prSet presAssocID="{36CE3F9F-22BF-4C7B-8285-9BCE366DB125}" presName="node" presStyleLbl="node1" presStyleIdx="1" presStyleCnt="12">
        <dgm:presLayoutVars>
          <dgm:bulletEnabled val="1"/>
        </dgm:presLayoutVars>
      </dgm:prSet>
      <dgm:spPr/>
    </dgm:pt>
    <dgm:pt modelId="{B9B87A8B-B6F4-4157-8199-E3FD17EFB507}" type="pres">
      <dgm:prSet presAssocID="{8B3FD60E-31CE-41F4-96B2-591B15F2B9D0}" presName="sibTrans" presStyleCnt="0"/>
      <dgm:spPr/>
    </dgm:pt>
    <dgm:pt modelId="{CFB9C005-E0E5-4D61-B81C-F95ACBE3A1AD}" type="pres">
      <dgm:prSet presAssocID="{83D15C7B-4FDD-4884-B2B5-1F11B2149B6B}" presName="node" presStyleLbl="node1" presStyleIdx="2" presStyleCnt="12">
        <dgm:presLayoutVars>
          <dgm:bulletEnabled val="1"/>
        </dgm:presLayoutVars>
      </dgm:prSet>
      <dgm:spPr/>
    </dgm:pt>
    <dgm:pt modelId="{16EFD264-2309-4F8A-BBC8-9B76C43D0633}" type="pres">
      <dgm:prSet presAssocID="{F2D4DEBE-B83F-40AC-A943-B81F926D8C99}" presName="sibTrans" presStyleCnt="0"/>
      <dgm:spPr/>
    </dgm:pt>
    <dgm:pt modelId="{267DA1B6-AA81-4AB9-84F7-6443E1DE1089}" type="pres">
      <dgm:prSet presAssocID="{2C9DDEC1-6A2D-4FE5-A44D-8031DA3D4159}" presName="node" presStyleLbl="node1" presStyleIdx="3" presStyleCnt="12">
        <dgm:presLayoutVars>
          <dgm:bulletEnabled val="1"/>
        </dgm:presLayoutVars>
      </dgm:prSet>
      <dgm:spPr/>
    </dgm:pt>
    <dgm:pt modelId="{A4693AA6-1EF7-4C6C-A43A-65A4CC68728B}" type="pres">
      <dgm:prSet presAssocID="{610F2471-0C87-4235-8D7F-9AFEF12853CA}" presName="sibTrans" presStyleCnt="0"/>
      <dgm:spPr/>
    </dgm:pt>
    <dgm:pt modelId="{28C100AC-EE3E-4752-B467-279BF572726E}" type="pres">
      <dgm:prSet presAssocID="{2A1E5182-FC56-415E-8B5E-09139CD0AD55}" presName="node" presStyleLbl="node1" presStyleIdx="4" presStyleCnt="12">
        <dgm:presLayoutVars>
          <dgm:bulletEnabled val="1"/>
        </dgm:presLayoutVars>
      </dgm:prSet>
      <dgm:spPr/>
    </dgm:pt>
    <dgm:pt modelId="{5A8F3C26-D44B-4BCB-AC85-AEAEAAFC21AB}" type="pres">
      <dgm:prSet presAssocID="{5188005F-6A07-4D8C-8D22-5C4AC678824E}" presName="sibTrans" presStyleCnt="0"/>
      <dgm:spPr/>
    </dgm:pt>
    <dgm:pt modelId="{71CE557B-2EF4-42A3-A8F6-CFE4A52F959A}" type="pres">
      <dgm:prSet presAssocID="{9D251FEA-3E5E-42E3-8C29-D34A2DF67CFB}" presName="node" presStyleLbl="node1" presStyleIdx="5" presStyleCnt="12">
        <dgm:presLayoutVars>
          <dgm:bulletEnabled val="1"/>
        </dgm:presLayoutVars>
      </dgm:prSet>
      <dgm:spPr/>
    </dgm:pt>
    <dgm:pt modelId="{C039E654-88A1-4FDE-881C-294B0E196B48}" type="pres">
      <dgm:prSet presAssocID="{7C85A265-C02D-4EAF-A1E6-06E3773A185A}" presName="sibTrans" presStyleCnt="0"/>
      <dgm:spPr/>
    </dgm:pt>
    <dgm:pt modelId="{9A8D7E07-4229-4F60-87C3-33B68001E4C7}" type="pres">
      <dgm:prSet presAssocID="{7063261C-F471-4A0E-BC5C-31A9803055EF}" presName="node" presStyleLbl="node1" presStyleIdx="6" presStyleCnt="12">
        <dgm:presLayoutVars>
          <dgm:bulletEnabled val="1"/>
        </dgm:presLayoutVars>
      </dgm:prSet>
      <dgm:spPr/>
    </dgm:pt>
    <dgm:pt modelId="{D268839E-AA2B-44C1-90E2-356357D03167}" type="pres">
      <dgm:prSet presAssocID="{176865F6-6D49-41E3-A976-6597B8312A45}" presName="sibTrans" presStyleCnt="0"/>
      <dgm:spPr/>
    </dgm:pt>
    <dgm:pt modelId="{7D7780C3-E739-4480-95D0-655D49E3A768}" type="pres">
      <dgm:prSet presAssocID="{6EEF9BB4-5DFD-41BF-A037-998E288632EA}" presName="node" presStyleLbl="node1" presStyleIdx="7" presStyleCnt="12">
        <dgm:presLayoutVars>
          <dgm:bulletEnabled val="1"/>
        </dgm:presLayoutVars>
      </dgm:prSet>
      <dgm:spPr/>
    </dgm:pt>
    <dgm:pt modelId="{3BF0E7AA-DC2A-4E2A-8ED3-458D1C641920}" type="pres">
      <dgm:prSet presAssocID="{DA0E0C03-0570-43C6-AB29-8EDF6F06E124}" presName="sibTrans" presStyleCnt="0"/>
      <dgm:spPr/>
    </dgm:pt>
    <dgm:pt modelId="{F33AB74B-F175-4BE9-9782-F9971AB3D9A3}" type="pres">
      <dgm:prSet presAssocID="{9F7CEFDF-7830-4228-9A6D-1A83BFD62573}" presName="node" presStyleLbl="node1" presStyleIdx="8" presStyleCnt="12">
        <dgm:presLayoutVars>
          <dgm:bulletEnabled val="1"/>
        </dgm:presLayoutVars>
      </dgm:prSet>
      <dgm:spPr/>
    </dgm:pt>
    <dgm:pt modelId="{B9BAE3D6-F2B3-4025-B591-3EAD2FEADD02}" type="pres">
      <dgm:prSet presAssocID="{3541D004-69E7-4331-A16A-DA9BB0FF746B}" presName="sibTrans" presStyleCnt="0"/>
      <dgm:spPr/>
    </dgm:pt>
    <dgm:pt modelId="{1A6D2F50-91A9-4FF8-9A9B-D6186EC9FE59}" type="pres">
      <dgm:prSet presAssocID="{00FB9E41-92F9-49D0-9003-0134186AB1DB}" presName="node" presStyleLbl="node1" presStyleIdx="9" presStyleCnt="12">
        <dgm:presLayoutVars>
          <dgm:bulletEnabled val="1"/>
        </dgm:presLayoutVars>
      </dgm:prSet>
      <dgm:spPr/>
    </dgm:pt>
    <dgm:pt modelId="{2FFFA58B-0AC1-4B14-8A0B-1396DB2E5859}" type="pres">
      <dgm:prSet presAssocID="{6DE6573F-7823-4DCE-B8A7-8AF860FDCEC6}" presName="sibTrans" presStyleCnt="0"/>
      <dgm:spPr/>
    </dgm:pt>
    <dgm:pt modelId="{DC9CDE6B-B3E0-4AD0-83C8-31AB9773285D}" type="pres">
      <dgm:prSet presAssocID="{F937A6F8-4DD6-43EC-AFB1-EDD21C83A78E}" presName="node" presStyleLbl="node1" presStyleIdx="10" presStyleCnt="12">
        <dgm:presLayoutVars>
          <dgm:bulletEnabled val="1"/>
        </dgm:presLayoutVars>
      </dgm:prSet>
      <dgm:spPr/>
    </dgm:pt>
    <dgm:pt modelId="{95F512F1-59B1-4D0D-90DA-CE9F7FECCD57}" type="pres">
      <dgm:prSet presAssocID="{92C2A38D-18F3-4A11-B9D1-AEC3E26B976B}" presName="sibTrans" presStyleCnt="0"/>
      <dgm:spPr/>
    </dgm:pt>
    <dgm:pt modelId="{04B91427-8AD1-49B7-A367-F1F4302E20C3}" type="pres">
      <dgm:prSet presAssocID="{8E84EA9B-73C9-46A0-B3A2-4577DB7DECE0}" presName="node" presStyleLbl="node1" presStyleIdx="11" presStyleCnt="12">
        <dgm:presLayoutVars>
          <dgm:bulletEnabled val="1"/>
        </dgm:presLayoutVars>
      </dgm:prSet>
      <dgm:spPr/>
    </dgm:pt>
  </dgm:ptLst>
  <dgm:cxnLst>
    <dgm:cxn modelId="{2427B201-5C14-42E8-AF0B-B9128D8C66FF}" srcId="{10992EF6-D694-4E58-BD30-A0C239D49EBA}" destId="{2C9DDEC1-6A2D-4FE5-A44D-8031DA3D4159}" srcOrd="3" destOrd="0" parTransId="{0A864228-208D-44AA-BE00-FE0811CD15A6}" sibTransId="{610F2471-0C87-4235-8D7F-9AFEF12853CA}"/>
    <dgm:cxn modelId="{93FFD314-FD93-4071-972B-F1EF8A2DE74D}" srcId="{10992EF6-D694-4E58-BD30-A0C239D49EBA}" destId="{00FB9E41-92F9-49D0-9003-0134186AB1DB}" srcOrd="9" destOrd="0" parTransId="{C0F22C65-1605-445A-8D2D-F922F74CD4B7}" sibTransId="{6DE6573F-7823-4DCE-B8A7-8AF860FDCEC6}"/>
    <dgm:cxn modelId="{80ECF715-2004-4E90-B176-9BFCF1256A6D}" type="presOf" srcId="{83D15C7B-4FDD-4884-B2B5-1F11B2149B6B}" destId="{CFB9C005-E0E5-4D61-B81C-F95ACBE3A1AD}" srcOrd="0" destOrd="0" presId="urn:microsoft.com/office/officeart/2005/8/layout/default"/>
    <dgm:cxn modelId="{807FDD33-BA01-4704-90AA-49405445F657}" type="presOf" srcId="{00FB9E41-92F9-49D0-9003-0134186AB1DB}" destId="{1A6D2F50-91A9-4FF8-9A9B-D6186EC9FE59}" srcOrd="0" destOrd="0" presId="urn:microsoft.com/office/officeart/2005/8/layout/default"/>
    <dgm:cxn modelId="{DC8EE040-3C64-4B86-BB4D-8F716BE75CC6}" type="presOf" srcId="{8E84EA9B-73C9-46A0-B3A2-4577DB7DECE0}" destId="{04B91427-8AD1-49B7-A367-F1F4302E20C3}" srcOrd="0" destOrd="0" presId="urn:microsoft.com/office/officeart/2005/8/layout/default"/>
    <dgm:cxn modelId="{88D1524C-A09F-49D7-8BED-1D5B3AD7EE2B}" srcId="{10992EF6-D694-4E58-BD30-A0C239D49EBA}" destId="{8E84EA9B-73C9-46A0-B3A2-4577DB7DECE0}" srcOrd="11" destOrd="0" parTransId="{A1788517-5A73-4AD5-8153-08EFE493B4BB}" sibTransId="{2104C6D3-7EE3-42E0-9685-182BFFC3FCB6}"/>
    <dgm:cxn modelId="{DBFF4E5C-DFDF-464A-AB31-E079F6B430BC}" type="presOf" srcId="{9F7CEFDF-7830-4228-9A6D-1A83BFD62573}" destId="{F33AB74B-F175-4BE9-9782-F9971AB3D9A3}" srcOrd="0" destOrd="0" presId="urn:microsoft.com/office/officeart/2005/8/layout/default"/>
    <dgm:cxn modelId="{289AA067-3E5C-4FFB-B59C-82F837B63D5A}" srcId="{10992EF6-D694-4E58-BD30-A0C239D49EBA}" destId="{83D15C7B-4FDD-4884-B2B5-1F11B2149B6B}" srcOrd="2" destOrd="0" parTransId="{BAD4ABB7-87AC-4997-931F-2721AA66F4A8}" sibTransId="{F2D4DEBE-B83F-40AC-A943-B81F926D8C99}"/>
    <dgm:cxn modelId="{A966FD69-5F03-4085-AFF0-6E1344781E3D}" srcId="{10992EF6-D694-4E58-BD30-A0C239D49EBA}" destId="{6EEF9BB4-5DFD-41BF-A037-998E288632EA}" srcOrd="7" destOrd="0" parTransId="{39DAD27B-BA6B-4A67-9B27-3844C4F09387}" sibTransId="{DA0E0C03-0570-43C6-AB29-8EDF6F06E124}"/>
    <dgm:cxn modelId="{4E6F7A77-9397-4BEE-A0F9-EF8EAAD0284D}" srcId="{10992EF6-D694-4E58-BD30-A0C239D49EBA}" destId="{2A1E5182-FC56-415E-8B5E-09139CD0AD55}" srcOrd="4" destOrd="0" parTransId="{F317E194-AC96-4B2E-8FAD-D8745F5798A6}" sibTransId="{5188005F-6A07-4D8C-8D22-5C4AC678824E}"/>
    <dgm:cxn modelId="{EC52CA7A-190D-4FF7-90E9-E58B8CCDA302}" type="presOf" srcId="{10992EF6-D694-4E58-BD30-A0C239D49EBA}" destId="{FC43CD6E-591F-4B9F-8D2C-4E11331CAF58}" srcOrd="0" destOrd="0" presId="urn:microsoft.com/office/officeart/2005/8/layout/default"/>
    <dgm:cxn modelId="{31144485-96EF-449D-906E-3FC54948B91E}" type="presOf" srcId="{7063261C-F471-4A0E-BC5C-31A9803055EF}" destId="{9A8D7E07-4229-4F60-87C3-33B68001E4C7}" srcOrd="0" destOrd="0" presId="urn:microsoft.com/office/officeart/2005/8/layout/default"/>
    <dgm:cxn modelId="{8AFA2287-7A31-46FD-BEC1-85C9A47731CC}" srcId="{10992EF6-D694-4E58-BD30-A0C239D49EBA}" destId="{9D251FEA-3E5E-42E3-8C29-D34A2DF67CFB}" srcOrd="5" destOrd="0" parTransId="{DCFAFF2A-7B79-47F8-B185-0615CAE250D6}" sibTransId="{7C85A265-C02D-4EAF-A1E6-06E3773A185A}"/>
    <dgm:cxn modelId="{DD890F89-0B2B-471F-AB31-3CE1AA72EF38}" srcId="{10992EF6-D694-4E58-BD30-A0C239D49EBA}" destId="{F937A6F8-4DD6-43EC-AFB1-EDD21C83A78E}" srcOrd="10" destOrd="0" parTransId="{F4FF6E71-EB05-4868-ACCC-99DABDB872CA}" sibTransId="{92C2A38D-18F3-4A11-B9D1-AEC3E26B976B}"/>
    <dgm:cxn modelId="{AC32538F-9DDD-4DB9-92FF-86D11896D34B}" type="presOf" srcId="{2C9DDEC1-6A2D-4FE5-A44D-8031DA3D4159}" destId="{267DA1B6-AA81-4AB9-84F7-6443E1DE1089}" srcOrd="0" destOrd="0" presId="urn:microsoft.com/office/officeart/2005/8/layout/default"/>
    <dgm:cxn modelId="{2B793193-E7A6-47D2-B902-0AB16F4AD426}" srcId="{10992EF6-D694-4E58-BD30-A0C239D49EBA}" destId="{7063261C-F471-4A0E-BC5C-31A9803055EF}" srcOrd="6" destOrd="0" parTransId="{09E1E819-64DE-44F2-8997-FBF99474F8EA}" sibTransId="{176865F6-6D49-41E3-A976-6597B8312A45}"/>
    <dgm:cxn modelId="{BFD07D94-FC1C-47C9-A265-CA6B2C5DB45F}" type="presOf" srcId="{9D251FEA-3E5E-42E3-8C29-D34A2DF67CFB}" destId="{71CE557B-2EF4-42A3-A8F6-CFE4A52F959A}" srcOrd="0" destOrd="0" presId="urn:microsoft.com/office/officeart/2005/8/layout/default"/>
    <dgm:cxn modelId="{51FB1E97-7E53-4D78-B197-658B7A8F8777}" type="presOf" srcId="{6EEF9BB4-5DFD-41BF-A037-998E288632EA}" destId="{7D7780C3-E739-4480-95D0-655D49E3A768}" srcOrd="0" destOrd="0" presId="urn:microsoft.com/office/officeart/2005/8/layout/default"/>
    <dgm:cxn modelId="{85464C9A-D06F-4414-9A1B-46D7B71675AC}" srcId="{10992EF6-D694-4E58-BD30-A0C239D49EBA}" destId="{F4DCD248-FA2B-4FE9-98B5-63DBF3C0F050}" srcOrd="0" destOrd="0" parTransId="{2B044296-9F52-4D22-B63D-90950DA3E54B}" sibTransId="{813003F0-AAC6-47CF-974D-C94A928E166C}"/>
    <dgm:cxn modelId="{999AB4BB-BE0D-4DF9-AAE4-5343300A6F6A}" type="presOf" srcId="{36CE3F9F-22BF-4C7B-8285-9BCE366DB125}" destId="{10F52162-8FF4-4A42-9DAB-272A2CF4621B}" srcOrd="0" destOrd="0" presId="urn:microsoft.com/office/officeart/2005/8/layout/default"/>
    <dgm:cxn modelId="{D644B1C1-2396-486F-9C27-82EC891410F5}" type="presOf" srcId="{F4DCD248-FA2B-4FE9-98B5-63DBF3C0F050}" destId="{396F7244-2B12-46E8-9B42-99B1BACF9EA8}" srcOrd="0" destOrd="0" presId="urn:microsoft.com/office/officeart/2005/8/layout/default"/>
    <dgm:cxn modelId="{0C91DED3-0B71-42FB-9A6E-23CE741E0316}" type="presOf" srcId="{2A1E5182-FC56-415E-8B5E-09139CD0AD55}" destId="{28C100AC-EE3E-4752-B467-279BF572726E}" srcOrd="0" destOrd="0" presId="urn:microsoft.com/office/officeart/2005/8/layout/default"/>
    <dgm:cxn modelId="{C5D328E5-AC2E-4E9C-934F-276C54504ADE}" srcId="{10992EF6-D694-4E58-BD30-A0C239D49EBA}" destId="{9F7CEFDF-7830-4228-9A6D-1A83BFD62573}" srcOrd="8" destOrd="0" parTransId="{5572232C-0485-4816-BBD9-25421EF4DC31}" sibTransId="{3541D004-69E7-4331-A16A-DA9BB0FF746B}"/>
    <dgm:cxn modelId="{13939AED-97F0-426E-8638-C700848F717E}" type="presOf" srcId="{F937A6F8-4DD6-43EC-AFB1-EDD21C83A78E}" destId="{DC9CDE6B-B3E0-4AD0-83C8-31AB9773285D}" srcOrd="0" destOrd="0" presId="urn:microsoft.com/office/officeart/2005/8/layout/default"/>
    <dgm:cxn modelId="{87F21EF0-68D0-41CE-B484-9963221FAD01}" srcId="{10992EF6-D694-4E58-BD30-A0C239D49EBA}" destId="{36CE3F9F-22BF-4C7B-8285-9BCE366DB125}" srcOrd="1" destOrd="0" parTransId="{F488AB79-4730-4EC6-88B5-E075E53F0E93}" sibTransId="{8B3FD60E-31CE-41F4-96B2-591B15F2B9D0}"/>
    <dgm:cxn modelId="{C6D93273-EC50-41DD-B88B-635DF3BBB3D2}" type="presParOf" srcId="{FC43CD6E-591F-4B9F-8D2C-4E11331CAF58}" destId="{396F7244-2B12-46E8-9B42-99B1BACF9EA8}" srcOrd="0" destOrd="0" presId="urn:microsoft.com/office/officeart/2005/8/layout/default"/>
    <dgm:cxn modelId="{A8B88DA5-FEE5-4FD6-96E8-0A4E90A7B2AA}" type="presParOf" srcId="{FC43CD6E-591F-4B9F-8D2C-4E11331CAF58}" destId="{8204CDDD-6FDA-4C85-9606-18FC70D732F3}" srcOrd="1" destOrd="0" presId="urn:microsoft.com/office/officeart/2005/8/layout/default"/>
    <dgm:cxn modelId="{B195864F-A99A-42F5-A8DB-E42F0AF42501}" type="presParOf" srcId="{FC43CD6E-591F-4B9F-8D2C-4E11331CAF58}" destId="{10F52162-8FF4-4A42-9DAB-272A2CF4621B}" srcOrd="2" destOrd="0" presId="urn:microsoft.com/office/officeart/2005/8/layout/default"/>
    <dgm:cxn modelId="{D7417BE0-EAE1-415A-B253-DEDEDC03507C}" type="presParOf" srcId="{FC43CD6E-591F-4B9F-8D2C-4E11331CAF58}" destId="{B9B87A8B-B6F4-4157-8199-E3FD17EFB507}" srcOrd="3" destOrd="0" presId="urn:microsoft.com/office/officeart/2005/8/layout/default"/>
    <dgm:cxn modelId="{8B20119C-874C-4519-B5A6-C9DE40F382A3}" type="presParOf" srcId="{FC43CD6E-591F-4B9F-8D2C-4E11331CAF58}" destId="{CFB9C005-E0E5-4D61-B81C-F95ACBE3A1AD}" srcOrd="4" destOrd="0" presId="urn:microsoft.com/office/officeart/2005/8/layout/default"/>
    <dgm:cxn modelId="{BD07A9EE-3550-4A8D-ADEF-39B7DEF0B0E3}" type="presParOf" srcId="{FC43CD6E-591F-4B9F-8D2C-4E11331CAF58}" destId="{16EFD264-2309-4F8A-BBC8-9B76C43D0633}" srcOrd="5" destOrd="0" presId="urn:microsoft.com/office/officeart/2005/8/layout/default"/>
    <dgm:cxn modelId="{87B1BA1F-582E-4257-BB70-F14E2FFADDED}" type="presParOf" srcId="{FC43CD6E-591F-4B9F-8D2C-4E11331CAF58}" destId="{267DA1B6-AA81-4AB9-84F7-6443E1DE1089}" srcOrd="6" destOrd="0" presId="urn:microsoft.com/office/officeart/2005/8/layout/default"/>
    <dgm:cxn modelId="{CF284EE1-8D6C-4D9B-AC9D-048D75C29BF0}" type="presParOf" srcId="{FC43CD6E-591F-4B9F-8D2C-4E11331CAF58}" destId="{A4693AA6-1EF7-4C6C-A43A-65A4CC68728B}" srcOrd="7" destOrd="0" presId="urn:microsoft.com/office/officeart/2005/8/layout/default"/>
    <dgm:cxn modelId="{E081360D-31CD-41FF-A1AA-4E792AD972A5}" type="presParOf" srcId="{FC43CD6E-591F-4B9F-8D2C-4E11331CAF58}" destId="{28C100AC-EE3E-4752-B467-279BF572726E}" srcOrd="8" destOrd="0" presId="urn:microsoft.com/office/officeart/2005/8/layout/default"/>
    <dgm:cxn modelId="{73D7C5D5-A251-4A5F-B13F-F7CBAA282632}" type="presParOf" srcId="{FC43CD6E-591F-4B9F-8D2C-4E11331CAF58}" destId="{5A8F3C26-D44B-4BCB-AC85-AEAEAAFC21AB}" srcOrd="9" destOrd="0" presId="urn:microsoft.com/office/officeart/2005/8/layout/default"/>
    <dgm:cxn modelId="{A6C404F4-F607-4C91-AE2C-09C2D1D21B46}" type="presParOf" srcId="{FC43CD6E-591F-4B9F-8D2C-4E11331CAF58}" destId="{71CE557B-2EF4-42A3-A8F6-CFE4A52F959A}" srcOrd="10" destOrd="0" presId="urn:microsoft.com/office/officeart/2005/8/layout/default"/>
    <dgm:cxn modelId="{755E9289-7BFB-4CBE-B53A-354AFC8D2509}" type="presParOf" srcId="{FC43CD6E-591F-4B9F-8D2C-4E11331CAF58}" destId="{C039E654-88A1-4FDE-881C-294B0E196B48}" srcOrd="11" destOrd="0" presId="urn:microsoft.com/office/officeart/2005/8/layout/default"/>
    <dgm:cxn modelId="{48DD0812-FCF3-4222-9A3D-10BECA63CE9E}" type="presParOf" srcId="{FC43CD6E-591F-4B9F-8D2C-4E11331CAF58}" destId="{9A8D7E07-4229-4F60-87C3-33B68001E4C7}" srcOrd="12" destOrd="0" presId="urn:microsoft.com/office/officeart/2005/8/layout/default"/>
    <dgm:cxn modelId="{97C09773-5C33-4BA1-A27B-CF1A7EBA80D1}" type="presParOf" srcId="{FC43CD6E-591F-4B9F-8D2C-4E11331CAF58}" destId="{D268839E-AA2B-44C1-90E2-356357D03167}" srcOrd="13" destOrd="0" presId="urn:microsoft.com/office/officeart/2005/8/layout/default"/>
    <dgm:cxn modelId="{A0D542AD-EC92-4C28-8FAC-0E3DB1702580}" type="presParOf" srcId="{FC43CD6E-591F-4B9F-8D2C-4E11331CAF58}" destId="{7D7780C3-E739-4480-95D0-655D49E3A768}" srcOrd="14" destOrd="0" presId="urn:microsoft.com/office/officeart/2005/8/layout/default"/>
    <dgm:cxn modelId="{4EBFD5C0-7FE7-4F16-9842-F102E1ACC948}" type="presParOf" srcId="{FC43CD6E-591F-4B9F-8D2C-4E11331CAF58}" destId="{3BF0E7AA-DC2A-4E2A-8ED3-458D1C641920}" srcOrd="15" destOrd="0" presId="urn:microsoft.com/office/officeart/2005/8/layout/default"/>
    <dgm:cxn modelId="{2A43B1A6-4982-424E-8806-D265AF3DC3DA}" type="presParOf" srcId="{FC43CD6E-591F-4B9F-8D2C-4E11331CAF58}" destId="{F33AB74B-F175-4BE9-9782-F9971AB3D9A3}" srcOrd="16" destOrd="0" presId="urn:microsoft.com/office/officeart/2005/8/layout/default"/>
    <dgm:cxn modelId="{1C390017-4D53-4E6F-88DE-04D448A83EC2}" type="presParOf" srcId="{FC43CD6E-591F-4B9F-8D2C-4E11331CAF58}" destId="{B9BAE3D6-F2B3-4025-B591-3EAD2FEADD02}" srcOrd="17" destOrd="0" presId="urn:microsoft.com/office/officeart/2005/8/layout/default"/>
    <dgm:cxn modelId="{2C6666F2-5A46-454C-856C-57D0E3E3CF22}" type="presParOf" srcId="{FC43CD6E-591F-4B9F-8D2C-4E11331CAF58}" destId="{1A6D2F50-91A9-4FF8-9A9B-D6186EC9FE59}" srcOrd="18" destOrd="0" presId="urn:microsoft.com/office/officeart/2005/8/layout/default"/>
    <dgm:cxn modelId="{D6EC35D0-857E-436C-BA5F-F48649E10DF0}" type="presParOf" srcId="{FC43CD6E-591F-4B9F-8D2C-4E11331CAF58}" destId="{2FFFA58B-0AC1-4B14-8A0B-1396DB2E5859}" srcOrd="19" destOrd="0" presId="urn:microsoft.com/office/officeart/2005/8/layout/default"/>
    <dgm:cxn modelId="{8B0B4D14-4280-4E2C-8A55-F5D772E7856F}" type="presParOf" srcId="{FC43CD6E-591F-4B9F-8D2C-4E11331CAF58}" destId="{DC9CDE6B-B3E0-4AD0-83C8-31AB9773285D}" srcOrd="20" destOrd="0" presId="urn:microsoft.com/office/officeart/2005/8/layout/default"/>
    <dgm:cxn modelId="{DBE12CD4-C3E6-4E30-874E-7B500248131C}" type="presParOf" srcId="{FC43CD6E-591F-4B9F-8D2C-4E11331CAF58}" destId="{95F512F1-59B1-4D0D-90DA-CE9F7FECCD57}" srcOrd="21" destOrd="0" presId="urn:microsoft.com/office/officeart/2005/8/layout/default"/>
    <dgm:cxn modelId="{D272F32A-6661-48D6-A63E-3C56BD453EBA}" type="presParOf" srcId="{FC43CD6E-591F-4B9F-8D2C-4E11331CAF58}" destId="{04B91427-8AD1-49B7-A367-F1F4302E20C3}"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F7244-2B12-46E8-9B42-99B1BACF9EA8}">
      <dsp:nvSpPr>
        <dsp:cNvPr id="0" name=""/>
        <dsp:cNvSpPr/>
      </dsp:nvSpPr>
      <dsp:spPr>
        <a:xfrm>
          <a:off x="129147" y="93"/>
          <a:ext cx="2269864" cy="1361918"/>
        </a:xfrm>
        <a:prstGeom prst="rect">
          <a:avLst/>
        </a:prstGeom>
        <a:solidFill>
          <a:schemeClr val="accent1">
            <a:shade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Introduction</a:t>
          </a:r>
        </a:p>
      </dsp:txBody>
      <dsp:txXfrm>
        <a:off x="129147" y="93"/>
        <a:ext cx="2269864" cy="1361918"/>
      </dsp:txXfrm>
    </dsp:sp>
    <dsp:sp modelId="{10F52162-8FF4-4A42-9DAB-272A2CF4621B}">
      <dsp:nvSpPr>
        <dsp:cNvPr id="0" name=""/>
        <dsp:cNvSpPr/>
      </dsp:nvSpPr>
      <dsp:spPr>
        <a:xfrm>
          <a:off x="2625998" y="93"/>
          <a:ext cx="2269864" cy="1361918"/>
        </a:xfrm>
        <a:prstGeom prst="rect">
          <a:avLst/>
        </a:prstGeom>
        <a:solidFill>
          <a:schemeClr val="accent1">
            <a:shade val="50000"/>
            <a:hueOff val="72302"/>
            <a:satOff val="-4151"/>
            <a:lumOff val="762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Overview of the Long-Term Condition</a:t>
          </a:r>
        </a:p>
      </dsp:txBody>
      <dsp:txXfrm>
        <a:off x="2625998" y="93"/>
        <a:ext cx="2269864" cy="1361918"/>
      </dsp:txXfrm>
    </dsp:sp>
    <dsp:sp modelId="{CFB9C005-E0E5-4D61-B81C-F95ACBE3A1AD}">
      <dsp:nvSpPr>
        <dsp:cNvPr id="0" name=""/>
        <dsp:cNvSpPr/>
      </dsp:nvSpPr>
      <dsp:spPr>
        <a:xfrm>
          <a:off x="5122849" y="93"/>
          <a:ext cx="2269864" cy="1361918"/>
        </a:xfrm>
        <a:prstGeom prst="rect">
          <a:avLst/>
        </a:prstGeom>
        <a:solidFill>
          <a:schemeClr val="accent1">
            <a:shade val="50000"/>
            <a:hueOff val="144603"/>
            <a:satOff val="-8301"/>
            <a:lumOff val="1525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Prevalence of the Long-Term Condition in the UK and Worldwide</a:t>
          </a:r>
        </a:p>
      </dsp:txBody>
      <dsp:txXfrm>
        <a:off x="5122849" y="93"/>
        <a:ext cx="2269864" cy="1361918"/>
      </dsp:txXfrm>
    </dsp:sp>
    <dsp:sp modelId="{267DA1B6-AA81-4AB9-84F7-6443E1DE1089}">
      <dsp:nvSpPr>
        <dsp:cNvPr id="0" name=""/>
        <dsp:cNvSpPr/>
      </dsp:nvSpPr>
      <dsp:spPr>
        <a:xfrm>
          <a:off x="7619700" y="93"/>
          <a:ext cx="2269864" cy="1361918"/>
        </a:xfrm>
        <a:prstGeom prst="rect">
          <a:avLst/>
        </a:prstGeom>
        <a:solidFill>
          <a:schemeClr val="accent1">
            <a:shade val="50000"/>
            <a:hueOff val="216905"/>
            <a:satOff val="-12451"/>
            <a:lumOff val="2288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Economic and Social Burden of the chosen long-term condition</a:t>
          </a:r>
        </a:p>
      </dsp:txBody>
      <dsp:txXfrm>
        <a:off x="7619700" y="93"/>
        <a:ext cx="2269864" cy="1361918"/>
      </dsp:txXfrm>
    </dsp:sp>
    <dsp:sp modelId="{28C100AC-EE3E-4752-B467-279BF572726E}">
      <dsp:nvSpPr>
        <dsp:cNvPr id="0" name=""/>
        <dsp:cNvSpPr/>
      </dsp:nvSpPr>
      <dsp:spPr>
        <a:xfrm>
          <a:off x="129147" y="1588998"/>
          <a:ext cx="2269864" cy="1361918"/>
        </a:xfrm>
        <a:prstGeom prst="rect">
          <a:avLst/>
        </a:prstGeom>
        <a:solidFill>
          <a:schemeClr val="accent1">
            <a:shade val="50000"/>
            <a:hueOff val="289207"/>
            <a:satOff val="-16602"/>
            <a:lumOff val="305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Diagnosis and Initial Assessment of the chosen long-term condition</a:t>
          </a:r>
        </a:p>
      </dsp:txBody>
      <dsp:txXfrm>
        <a:off x="129147" y="1588998"/>
        <a:ext cx="2269864" cy="1361918"/>
      </dsp:txXfrm>
    </dsp:sp>
    <dsp:sp modelId="{71CE557B-2EF4-42A3-A8F6-CFE4A52F959A}">
      <dsp:nvSpPr>
        <dsp:cNvPr id="0" name=""/>
        <dsp:cNvSpPr/>
      </dsp:nvSpPr>
      <dsp:spPr>
        <a:xfrm>
          <a:off x="2625998" y="1588998"/>
          <a:ext cx="2269864" cy="1361918"/>
        </a:xfrm>
        <a:prstGeom prst="rect">
          <a:avLst/>
        </a:prstGeom>
        <a:solidFill>
          <a:schemeClr val="accent1">
            <a:shade val="50000"/>
            <a:hueOff val="361508"/>
            <a:satOff val="-20752"/>
            <a:lumOff val="3814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 of the Long-term condition</a:t>
          </a:r>
        </a:p>
      </dsp:txBody>
      <dsp:txXfrm>
        <a:off x="2625998" y="1588998"/>
        <a:ext cx="2269864" cy="1361918"/>
      </dsp:txXfrm>
    </dsp:sp>
    <dsp:sp modelId="{9A8D7E07-4229-4F60-87C3-33B68001E4C7}">
      <dsp:nvSpPr>
        <dsp:cNvPr id="0" name=""/>
        <dsp:cNvSpPr/>
      </dsp:nvSpPr>
      <dsp:spPr>
        <a:xfrm>
          <a:off x="5122849" y="1588998"/>
          <a:ext cx="2269864" cy="1361918"/>
        </a:xfrm>
        <a:prstGeom prst="rect">
          <a:avLst/>
        </a:prstGeom>
        <a:solidFill>
          <a:schemeClr val="accent1">
            <a:shade val="50000"/>
            <a:hueOff val="433810"/>
            <a:satOff val="-24903"/>
            <a:lumOff val="4576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Treatment options available for the long-term condition in the UK</a:t>
          </a:r>
        </a:p>
      </dsp:txBody>
      <dsp:txXfrm>
        <a:off x="5122849" y="1588998"/>
        <a:ext cx="2269864" cy="1361918"/>
      </dsp:txXfrm>
    </dsp:sp>
    <dsp:sp modelId="{7D7780C3-E739-4480-95D0-655D49E3A768}">
      <dsp:nvSpPr>
        <dsp:cNvPr id="0" name=""/>
        <dsp:cNvSpPr/>
      </dsp:nvSpPr>
      <dsp:spPr>
        <a:xfrm>
          <a:off x="7619700" y="1588998"/>
          <a:ext cx="2269864" cy="1361918"/>
        </a:xfrm>
        <a:prstGeom prst="rect">
          <a:avLst/>
        </a:prstGeom>
        <a:solidFill>
          <a:schemeClr val="accent1">
            <a:shade val="50000"/>
            <a:hueOff val="361508"/>
            <a:satOff val="-20752"/>
            <a:lumOff val="3814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Comorbidity of the long-term condition</a:t>
          </a:r>
        </a:p>
      </dsp:txBody>
      <dsp:txXfrm>
        <a:off x="7619700" y="1588998"/>
        <a:ext cx="2269864" cy="1361918"/>
      </dsp:txXfrm>
    </dsp:sp>
    <dsp:sp modelId="{F33AB74B-F175-4BE9-9782-F9971AB3D9A3}">
      <dsp:nvSpPr>
        <dsp:cNvPr id="0" name=""/>
        <dsp:cNvSpPr/>
      </dsp:nvSpPr>
      <dsp:spPr>
        <a:xfrm>
          <a:off x="129147" y="3177903"/>
          <a:ext cx="2269864" cy="1361918"/>
        </a:xfrm>
        <a:prstGeom prst="rect">
          <a:avLst/>
        </a:prstGeom>
        <a:solidFill>
          <a:schemeClr val="accent1">
            <a:shade val="50000"/>
            <a:hueOff val="289207"/>
            <a:satOff val="-16602"/>
            <a:lumOff val="305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Prevention of the long-term condition</a:t>
          </a:r>
        </a:p>
      </dsp:txBody>
      <dsp:txXfrm>
        <a:off x="129147" y="3177903"/>
        <a:ext cx="2269864" cy="1361918"/>
      </dsp:txXfrm>
    </dsp:sp>
    <dsp:sp modelId="{1A6D2F50-91A9-4FF8-9A9B-D6186EC9FE59}">
      <dsp:nvSpPr>
        <dsp:cNvPr id="0" name=""/>
        <dsp:cNvSpPr/>
      </dsp:nvSpPr>
      <dsp:spPr>
        <a:xfrm>
          <a:off x="2625998" y="3177903"/>
          <a:ext cx="2269864" cy="1361918"/>
        </a:xfrm>
        <a:prstGeom prst="rect">
          <a:avLst/>
        </a:prstGeom>
        <a:solidFill>
          <a:schemeClr val="accent1">
            <a:shade val="50000"/>
            <a:hueOff val="216905"/>
            <a:satOff val="-12451"/>
            <a:lumOff val="2288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Critical evaluation of the skills, values and behaviours</a:t>
          </a:r>
        </a:p>
      </dsp:txBody>
      <dsp:txXfrm>
        <a:off x="2625998" y="3177903"/>
        <a:ext cx="2269864" cy="1361918"/>
      </dsp:txXfrm>
    </dsp:sp>
    <dsp:sp modelId="{DC9CDE6B-B3E0-4AD0-83C8-31AB9773285D}">
      <dsp:nvSpPr>
        <dsp:cNvPr id="0" name=""/>
        <dsp:cNvSpPr/>
      </dsp:nvSpPr>
      <dsp:spPr>
        <a:xfrm>
          <a:off x="5122849" y="3177903"/>
          <a:ext cx="2269864" cy="1361918"/>
        </a:xfrm>
        <a:prstGeom prst="rect">
          <a:avLst/>
        </a:prstGeom>
        <a:solidFill>
          <a:schemeClr val="accent1">
            <a:shade val="50000"/>
            <a:hueOff val="144603"/>
            <a:satOff val="-8301"/>
            <a:lumOff val="1525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Recommendation</a:t>
          </a:r>
        </a:p>
      </dsp:txBody>
      <dsp:txXfrm>
        <a:off x="5122849" y="3177903"/>
        <a:ext cx="2269864" cy="1361918"/>
      </dsp:txXfrm>
    </dsp:sp>
    <dsp:sp modelId="{04B91427-8AD1-49B7-A367-F1F4302E20C3}">
      <dsp:nvSpPr>
        <dsp:cNvPr id="0" name=""/>
        <dsp:cNvSpPr/>
      </dsp:nvSpPr>
      <dsp:spPr>
        <a:xfrm>
          <a:off x="7619700" y="3177903"/>
          <a:ext cx="2269864" cy="1361918"/>
        </a:xfrm>
        <a:prstGeom prst="rect">
          <a:avLst/>
        </a:prstGeom>
        <a:solidFill>
          <a:schemeClr val="accent1">
            <a:shade val="50000"/>
            <a:hueOff val="72302"/>
            <a:satOff val="-4151"/>
            <a:lumOff val="762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References</a:t>
          </a:r>
        </a:p>
      </dsp:txBody>
      <dsp:txXfrm>
        <a:off x="7619700" y="3177903"/>
        <a:ext cx="2269864" cy="13619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C4640C-0D2E-48DC-98B5-C243C35358DB}"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9EC540-F974-436D-8801-88BBDD45785F}" type="slidenum">
              <a:rPr lang="en-GB" smtClean="0"/>
              <a:t>‹#›</a:t>
            </a:fld>
            <a:endParaRPr lang="en-GB"/>
          </a:p>
        </p:txBody>
      </p:sp>
    </p:spTree>
    <p:extLst>
      <p:ext uri="{BB962C8B-B14F-4D97-AF65-F5344CB8AC3E}">
        <p14:creationId xmlns:p14="http://schemas.microsoft.com/office/powerpoint/2010/main" val="2886210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2</a:t>
            </a:fld>
            <a:endParaRPr lang="en-GB"/>
          </a:p>
        </p:txBody>
      </p:sp>
    </p:spTree>
    <p:extLst>
      <p:ext uri="{BB962C8B-B14F-4D97-AF65-F5344CB8AC3E}">
        <p14:creationId xmlns:p14="http://schemas.microsoft.com/office/powerpoint/2010/main" val="1051696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Long-term conditions can be referred to as specific conditions that need lifelong and coordinated care staff management to help find a measurable solution in keeping them healthy, even with the disease, since this is not accurately curable. The main focus of this presentation is T2DM, which is one of the most prevalent long-term diseases in the UK. Statistically, the GOV.UK (2025) report revealed that the T2DM prevalence in adults was 7.0% for those aged 17 and over in England. Another study by Diabetes UK (2023) found that approximately 4.7 million people in the UK suffer from diabetes, among whom 1.3 million are diagnosed with T2DM. The targeted audience of this long-term condition is NHS nurses in primary care, who can play a pivotal role in preventing diabetes by fostering early diagnosis and patient education.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3</a:t>
            </a:fld>
            <a:endParaRPr lang="en-GB"/>
          </a:p>
        </p:txBody>
      </p:sp>
    </p:spTree>
    <p:extLst>
      <p:ext uri="{BB962C8B-B14F-4D97-AF65-F5344CB8AC3E}">
        <p14:creationId xmlns:p14="http://schemas.microsoft.com/office/powerpoint/2010/main" val="955219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T2DM is a chronic metabolic disorder which can occur in individuals due to genetic and lifestyle-based factors (Srinath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main symptoms of this disease include excessive urination, loss of weight, fatigue, frequent hunger and many others. Although this long-term condition cannot be cured completely, it can be controlled with medical guidance and proactive coordination of nurses and other care staff.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4</a:t>
            </a:fld>
            <a:endParaRPr lang="en-GB"/>
          </a:p>
        </p:txBody>
      </p:sp>
    </p:spTree>
    <p:extLst>
      <p:ext uri="{BB962C8B-B14F-4D97-AF65-F5344CB8AC3E}">
        <p14:creationId xmlns:p14="http://schemas.microsoft.com/office/powerpoint/2010/main" val="3706400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T2DM is a globally prevalent long-term condition that represents almost 90% of the UK population, affected by diabetes. This condition has recorded a significant rise, accounting for approximately a 40% rise in the past five years (The Lancet, 2024). Not only in the UK, but globally, the statistics of T2DM-affected people are severe, which needs proactive support from primary care nurses.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5</a:t>
            </a:fld>
            <a:endParaRPr lang="en-GB"/>
          </a:p>
        </p:txBody>
      </p:sp>
    </p:spTree>
    <p:extLst>
      <p:ext uri="{BB962C8B-B14F-4D97-AF65-F5344CB8AC3E}">
        <p14:creationId xmlns:p14="http://schemas.microsoft.com/office/powerpoint/2010/main" val="191604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T2DM is often considered a complicated disease for which the NHS in the UK need to spend approximately £10.7 billion annually, which increases economic investment pressure on the healthcare organisation. However, socially, the nurses also feel more disengaged from work due to high pressure in managing complexities (Hawkins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Thus, their overall mental well-being is also disturbed.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6</a:t>
            </a:fld>
            <a:endParaRPr lang="en-GB"/>
          </a:p>
        </p:txBody>
      </p:sp>
    </p:spTree>
    <p:extLst>
      <p:ext uri="{BB962C8B-B14F-4D97-AF65-F5344CB8AC3E}">
        <p14:creationId xmlns:p14="http://schemas.microsoft.com/office/powerpoint/2010/main" val="4025299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diagnosis also follows the NICE guidelines and is based on this HbA1c or fasting plasma glucose (Weber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The initial assessment of this includes medical history, BMI, and renal risk assessment. Thus, the diabetes-oriented risks can be identified.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7</a:t>
            </a:fld>
            <a:endParaRPr lang="en-GB"/>
          </a:p>
        </p:txBody>
      </p:sp>
    </p:spTree>
    <p:extLst>
      <p:ext uri="{BB962C8B-B14F-4D97-AF65-F5344CB8AC3E}">
        <p14:creationId xmlns:p14="http://schemas.microsoft.com/office/powerpoint/2010/main" val="1867110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management of T2DM diabetes needs to follow the NICE NG28 guideline by combining healthy lifestyle interventions, promoting structured education, and fostering regular monitoring (Guideline, 2022). The two most relevant models included here are the House of Care and Chronic Care, that strengthens multidisciplinary coordination and self-management of these diabetes-affected patients.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8</a:t>
            </a:fld>
            <a:endParaRPr lang="en-GB"/>
          </a:p>
        </p:txBody>
      </p:sp>
    </p:spTree>
    <p:extLst>
      <p:ext uri="{BB962C8B-B14F-4D97-AF65-F5344CB8AC3E}">
        <p14:creationId xmlns:p14="http://schemas.microsoft.com/office/powerpoint/2010/main" val="4185723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Treatment follows NICE NG28 guidelines, with the need for lifestyle modifications. Metformin can be applied as the oldest antidiabetic medicine for affected people (Gonzalez-Lopez and </a:t>
            </a:r>
            <a:r>
              <a:rPr lang="en-GB" sz="1200" kern="1200" dirty="0" err="1">
                <a:solidFill>
                  <a:schemeClr val="tx1"/>
                </a:solidFill>
                <a:effectLst/>
                <a:latin typeface="+mn-lt"/>
                <a:ea typeface="+mn-ea"/>
                <a:cs typeface="+mn-cs"/>
              </a:rPr>
              <a:t>Wojeck</a:t>
            </a:r>
            <a:r>
              <a:rPr lang="en-GB" sz="1200" kern="1200" dirty="0">
                <a:solidFill>
                  <a:schemeClr val="tx1"/>
                </a:solidFill>
                <a:effectLst/>
                <a:latin typeface="+mn-lt"/>
                <a:ea typeface="+mn-ea"/>
                <a:cs typeface="+mn-cs"/>
              </a:rPr>
              <a:t>, 2023). Insulin injections can also be provided to the patients to control the detrimental impact of T2DM on their health.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9</a:t>
            </a:fld>
            <a:endParaRPr lang="en-GB"/>
          </a:p>
        </p:txBody>
      </p:sp>
    </p:spTree>
    <p:extLst>
      <p:ext uri="{BB962C8B-B14F-4D97-AF65-F5344CB8AC3E}">
        <p14:creationId xmlns:p14="http://schemas.microsoft.com/office/powerpoint/2010/main" val="1322185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T2DM commonly coexists with some other comorbidities, including hypertension, obesity, depression, and many others. All these issues can increase the complexity of the treatment for the nursing staff to care for the affected patients and maintain their quality of life.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10</a:t>
            </a:fld>
            <a:endParaRPr lang="en-GB"/>
          </a:p>
        </p:txBody>
      </p:sp>
    </p:spTree>
    <p:extLst>
      <p:ext uri="{BB962C8B-B14F-4D97-AF65-F5344CB8AC3E}">
        <p14:creationId xmlns:p14="http://schemas.microsoft.com/office/powerpoint/2010/main" val="3422201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T2DM can be prevented by leading a healthy lifestyle (Liu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This can be promoted by maintaining a body weight, balanced nutrition, and regular exercise, and promoting smoking cessation. An early identification of pre-diabetes enables individuals to promote the prevention of this disease in the future.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11</a:t>
            </a:fld>
            <a:endParaRPr lang="en-GB"/>
          </a:p>
        </p:txBody>
      </p:sp>
    </p:spTree>
    <p:extLst>
      <p:ext uri="{BB962C8B-B14F-4D97-AF65-F5344CB8AC3E}">
        <p14:creationId xmlns:p14="http://schemas.microsoft.com/office/powerpoint/2010/main" val="30792163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T2DM can be controlled by promoting effective communication and empathy on the nurses’ end (Kishimoto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This can help these patients stay stable and competent with decision-making practices. Thus, overall treatment measures and self-management protocols can be improved to result in more effective long-term health outcomes.</a:t>
            </a:r>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12</a:t>
            </a:fld>
            <a:endParaRPr lang="en-GB"/>
          </a:p>
        </p:txBody>
      </p:sp>
    </p:spTree>
    <p:extLst>
      <p:ext uri="{BB962C8B-B14F-4D97-AF65-F5344CB8AC3E}">
        <p14:creationId xmlns:p14="http://schemas.microsoft.com/office/powerpoint/2010/main" val="28511652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comprehensive model of personalised T2DM care needs to be introduced to improve the self-management practices of people affected by T2DM in the UK. This can allow them to integrate social prescribing practices to reach more affected people and provide potential future care.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13</a:t>
            </a:fld>
            <a:endParaRPr lang="en-GB"/>
          </a:p>
        </p:txBody>
      </p:sp>
    </p:spTree>
    <p:extLst>
      <p:ext uri="{BB962C8B-B14F-4D97-AF65-F5344CB8AC3E}">
        <p14:creationId xmlns:p14="http://schemas.microsoft.com/office/powerpoint/2010/main" val="364487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9EC540-F974-436D-8801-88BBDD45785F}" type="slidenum">
              <a:rPr lang="en-GB" smtClean="0"/>
              <a:t>14</a:t>
            </a:fld>
            <a:endParaRPr lang="en-GB"/>
          </a:p>
        </p:txBody>
      </p:sp>
    </p:spTree>
    <p:extLst>
      <p:ext uri="{BB962C8B-B14F-4D97-AF65-F5344CB8AC3E}">
        <p14:creationId xmlns:p14="http://schemas.microsoft.com/office/powerpoint/2010/main" val="954505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US"/>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US"/>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US"/>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US"/>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US"/>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US"/>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2758693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77172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554496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3C7EFB-EEB9-4F2C-B227-7E8C0A30BD76}"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299947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3C7EFB-EEB9-4F2C-B227-7E8C0A30BD76}" type="datetimeFigureOut">
              <a:rPr lang="en-GB" smtClean="0"/>
              <a:t>19/07/2026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3122223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3C7EFB-EEB9-4F2C-B227-7E8C0A30BD76}" type="datetimeFigureOut">
              <a:rPr lang="en-GB" smtClean="0"/>
              <a:t>19/07/2026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4201735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3C7EFB-EEB9-4F2C-B227-7E8C0A30BD76}" type="datetimeFigureOut">
              <a:rPr lang="en-GB" smtClean="0"/>
              <a:t>19/07/2026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92265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3C7EFB-EEB9-4F2C-B227-7E8C0A30BD76}"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1409486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3C7EFB-EEB9-4F2C-B227-7E8C0A30BD76}"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3117692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3C7EFB-EEB9-4F2C-B227-7E8C0A30BD76}"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1656418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365094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6883317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1476781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2686804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2021409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3693755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3C7EFB-EEB9-4F2C-B227-7E8C0A30BD76}"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25C392-61D3-47FE-A004-44AF80D0E8DF}" type="slidenum">
              <a:rPr lang="en-GB" smtClean="0"/>
              <a:t>‹#›</a:t>
            </a:fld>
            <a:endParaRPr lang="en-GB"/>
          </a:p>
        </p:txBody>
      </p:sp>
    </p:spTree>
    <p:extLst>
      <p:ext uri="{BB962C8B-B14F-4D97-AF65-F5344CB8AC3E}">
        <p14:creationId xmlns:p14="http://schemas.microsoft.com/office/powerpoint/2010/main" val="2057081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E3C7EFB-EEB9-4F2C-B227-7E8C0A30BD76}" type="datetimeFigureOut">
              <a:rPr lang="en-GB" smtClean="0"/>
              <a:t>19/07/2026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B25C392-61D3-47FE-A004-44AF80D0E8DF}" type="slidenum">
              <a:rPr lang="en-GB" smtClean="0"/>
              <a:t>‹#›</a:t>
            </a:fld>
            <a:endParaRPr lang="en-GB"/>
          </a:p>
        </p:txBody>
      </p:sp>
    </p:spTree>
    <p:extLst>
      <p:ext uri="{BB962C8B-B14F-4D97-AF65-F5344CB8AC3E}">
        <p14:creationId xmlns:p14="http://schemas.microsoft.com/office/powerpoint/2010/main" val="341201943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helancet.com/journals/landia/article/PIIS2213-8587(24)00161-X/fulltext" TargetMode="External"/><Relationship Id="rId3" Type="http://schemas.openxmlformats.org/officeDocument/2006/relationships/hyperlink" Target="https://www.diabetes.org.uk/about-us/about-the-charity/our-strategy/statistics" TargetMode="External"/><Relationship Id="rId7" Type="http://schemas.openxmlformats.org/officeDocument/2006/relationships/hyperlink" Target="https://www.nhsinform.scot/illnesses-and-conditions/diabetes/about-diabet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ncbi.nlm.nih.gov/books/NBK618744/" TargetMode="External"/><Relationship Id="rId5" Type="http://schemas.openxmlformats.org/officeDocument/2006/relationships/hyperlink" Target="https://www.gov.uk/government/statistics/diabetes-profile-update-march-2025/diabetes-profile-statistical-commentary-march-2025" TargetMode="External"/><Relationship Id="rId4" Type="http://schemas.openxmlformats.org/officeDocument/2006/relationships/hyperlink" Target="https://www.diabetes.org.uk/investing-in-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24D0-6201-5397-6591-80045E19B4F6}"/>
              </a:ext>
            </a:extLst>
          </p:cNvPr>
          <p:cNvSpPr>
            <a:spLocks noGrp="1"/>
          </p:cNvSpPr>
          <p:nvPr>
            <p:ph type="ctrTitle"/>
          </p:nvPr>
        </p:nvSpPr>
        <p:spPr/>
        <p:txBody>
          <a:bodyPr/>
          <a:lstStyle/>
          <a:p>
            <a:r>
              <a:rPr lang="en-GB" dirty="0"/>
              <a:t>Component 2: Individual Presentation</a:t>
            </a:r>
          </a:p>
        </p:txBody>
      </p:sp>
      <p:sp>
        <p:nvSpPr>
          <p:cNvPr id="3" name="Subtitle 2">
            <a:extLst>
              <a:ext uri="{FF2B5EF4-FFF2-40B4-BE49-F238E27FC236}">
                <a16:creationId xmlns:a16="http://schemas.microsoft.com/office/drawing/2014/main" id="{C8327A3A-3D8B-80A7-6B87-7284D0E21C0E}"/>
              </a:ext>
            </a:extLst>
          </p:cNvPr>
          <p:cNvSpPr>
            <a:spLocks noGrp="1"/>
          </p:cNvSpPr>
          <p:nvPr>
            <p:ph type="subTitle" idx="1"/>
          </p:nvPr>
        </p:nvSpPr>
        <p:spPr/>
        <p:txBody>
          <a:bodyPr/>
          <a:lstStyle/>
          <a:p>
            <a:r>
              <a:rPr lang="en-GB" dirty="0"/>
              <a:t>Student ID: 2224703 </a:t>
            </a:r>
          </a:p>
          <a:p>
            <a:r>
              <a:rPr lang="en-GB" dirty="0"/>
              <a:t>Student Name: Rafaela </a:t>
            </a:r>
            <a:r>
              <a:rPr lang="en-GB" dirty="0" err="1"/>
              <a:t>Marolicaru</a:t>
            </a:r>
            <a:r>
              <a:rPr lang="en-GB" dirty="0"/>
              <a:t> </a:t>
            </a:r>
          </a:p>
        </p:txBody>
      </p:sp>
    </p:spTree>
    <p:extLst>
      <p:ext uri="{BB962C8B-B14F-4D97-AF65-F5344CB8AC3E}">
        <p14:creationId xmlns:p14="http://schemas.microsoft.com/office/powerpoint/2010/main" val="484587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4C015-B7F2-43B5-09FA-E72192087B61}"/>
              </a:ext>
            </a:extLst>
          </p:cNvPr>
          <p:cNvSpPr>
            <a:spLocks noGrp="1"/>
          </p:cNvSpPr>
          <p:nvPr>
            <p:ph type="title"/>
          </p:nvPr>
        </p:nvSpPr>
        <p:spPr>
          <a:xfrm>
            <a:off x="1484312" y="36095"/>
            <a:ext cx="10018713" cy="1030705"/>
          </a:xfrm>
        </p:spPr>
        <p:txBody>
          <a:bodyPr/>
          <a:lstStyle/>
          <a:p>
            <a:r>
              <a:rPr lang="en-GB" dirty="0"/>
              <a:t>Table of Content</a:t>
            </a:r>
          </a:p>
        </p:txBody>
      </p:sp>
      <p:graphicFrame>
        <p:nvGraphicFramePr>
          <p:cNvPr id="4" name="Content Placeholder 3">
            <a:extLst>
              <a:ext uri="{FF2B5EF4-FFF2-40B4-BE49-F238E27FC236}">
                <a16:creationId xmlns:a16="http://schemas.microsoft.com/office/drawing/2014/main" id="{AD5130A3-8217-2071-0765-450C47A47684}"/>
              </a:ext>
            </a:extLst>
          </p:cNvPr>
          <p:cNvGraphicFramePr>
            <a:graphicFrameLocks noGrp="1"/>
          </p:cNvGraphicFramePr>
          <p:nvPr>
            <p:ph idx="1"/>
            <p:extLst>
              <p:ext uri="{D42A27DB-BD31-4B8C-83A1-F6EECF244321}">
                <p14:modId xmlns:p14="http://schemas.microsoft.com/office/powerpoint/2010/main" val="2696196048"/>
              </p:ext>
            </p:extLst>
          </p:nvPr>
        </p:nvGraphicFramePr>
        <p:xfrm>
          <a:off x="1484313" y="1251284"/>
          <a:ext cx="10018712" cy="4539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3350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A956-C2ED-F5F2-F6FF-848F04DF0FC6}"/>
              </a:ext>
            </a:extLst>
          </p:cNvPr>
          <p:cNvSpPr>
            <a:spLocks noGrp="1"/>
          </p:cNvSpPr>
          <p:nvPr>
            <p:ph type="title"/>
          </p:nvPr>
        </p:nvSpPr>
        <p:spPr>
          <a:xfrm>
            <a:off x="1484311" y="685801"/>
            <a:ext cx="10018713" cy="1110916"/>
          </a:xfrm>
        </p:spPr>
        <p:txBody>
          <a:bodyPr/>
          <a:lstStyle/>
          <a:p>
            <a:r>
              <a:rPr lang="en-GB" dirty="0"/>
              <a:t>Introduction </a:t>
            </a:r>
          </a:p>
        </p:txBody>
      </p:sp>
      <p:sp>
        <p:nvSpPr>
          <p:cNvPr id="3" name="Content Placeholder 2">
            <a:extLst>
              <a:ext uri="{FF2B5EF4-FFF2-40B4-BE49-F238E27FC236}">
                <a16:creationId xmlns:a16="http://schemas.microsoft.com/office/drawing/2014/main" id="{449F7DB2-7754-0397-E20E-2F271DB416B3}"/>
              </a:ext>
            </a:extLst>
          </p:cNvPr>
          <p:cNvSpPr>
            <a:spLocks noGrp="1"/>
          </p:cNvSpPr>
          <p:nvPr>
            <p:ph idx="1"/>
          </p:nvPr>
        </p:nvSpPr>
        <p:spPr>
          <a:xfrm>
            <a:off x="1484310" y="2261937"/>
            <a:ext cx="6007353" cy="4475747"/>
          </a:xfrm>
        </p:spPr>
        <p:txBody>
          <a:bodyPr>
            <a:normAutofit fontScale="92500"/>
          </a:bodyPr>
          <a:lstStyle/>
          <a:p>
            <a:pPr lvl="0" algn="just"/>
            <a:r>
              <a:rPr lang="en-GB" dirty="0"/>
              <a:t>Long-term conditions need lifelong care, although not cured, but controlled through medication and therapies (</a:t>
            </a:r>
            <a:r>
              <a:rPr lang="en-GB" dirty="0" err="1"/>
              <a:t>Khunti</a:t>
            </a:r>
            <a:r>
              <a:rPr lang="en-GB" dirty="0"/>
              <a:t> </a:t>
            </a:r>
            <a:r>
              <a:rPr lang="en-GB" i="1" dirty="0"/>
              <a:t>et al</a:t>
            </a:r>
            <a:r>
              <a:rPr lang="en-GB" dirty="0"/>
              <a:t>., 2023). </a:t>
            </a:r>
            <a:endParaRPr lang="en-US" dirty="0"/>
          </a:p>
          <a:p>
            <a:pPr lvl="0" algn="just"/>
            <a:r>
              <a:rPr lang="en-GB" dirty="0"/>
              <a:t>The chosen long-term condition in the UK: Type 2 Diabetes Mellitus (T2DM)</a:t>
            </a:r>
            <a:endParaRPr lang="en-US" dirty="0"/>
          </a:p>
          <a:p>
            <a:pPr lvl="0" algn="just"/>
            <a:r>
              <a:rPr lang="en-GB" dirty="0"/>
              <a:t>Increasing prevalence in the UK public health, causing severe complications </a:t>
            </a:r>
            <a:endParaRPr lang="en-US" dirty="0"/>
          </a:p>
          <a:p>
            <a:pPr lvl="0" algn="just"/>
            <a:r>
              <a:rPr lang="en-GB" dirty="0"/>
              <a:t>Aim: To explore the diagnosis, assessment, treatment, and prevention measures </a:t>
            </a:r>
            <a:endParaRPr lang="en-US" dirty="0"/>
          </a:p>
          <a:p>
            <a:pPr lvl="0" algn="just"/>
            <a:r>
              <a:rPr lang="en-GB" dirty="0"/>
              <a:t>Target Audience: NHS Practice nurses in the UK primary care </a:t>
            </a:r>
            <a:endParaRPr lang="en-US" dirty="0"/>
          </a:p>
          <a:p>
            <a:endParaRPr lang="en-GB" dirty="0"/>
          </a:p>
        </p:txBody>
      </p:sp>
      <p:pic>
        <p:nvPicPr>
          <p:cNvPr id="5" name="Picture 4">
            <a:extLst>
              <a:ext uri="{FF2B5EF4-FFF2-40B4-BE49-F238E27FC236}">
                <a16:creationId xmlns:a16="http://schemas.microsoft.com/office/drawing/2014/main" id="{34EE8B64-BFE2-2F11-DB17-76DCAA7DB30B}"/>
              </a:ext>
            </a:extLst>
          </p:cNvPr>
          <p:cNvPicPr>
            <a:picLocks noChangeAspect="1"/>
          </p:cNvPicPr>
          <p:nvPr/>
        </p:nvPicPr>
        <p:blipFill>
          <a:blip r:embed="rId3"/>
          <a:stretch>
            <a:fillRect/>
          </a:stretch>
        </p:blipFill>
        <p:spPr>
          <a:xfrm>
            <a:off x="7971382" y="2209800"/>
            <a:ext cx="3531642" cy="33086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36825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ED0A2-DB1E-681F-D776-9C2D86505035}"/>
              </a:ext>
            </a:extLst>
          </p:cNvPr>
          <p:cNvSpPr>
            <a:spLocks noGrp="1"/>
          </p:cNvSpPr>
          <p:nvPr>
            <p:ph type="title"/>
          </p:nvPr>
        </p:nvSpPr>
        <p:spPr>
          <a:xfrm>
            <a:off x="1484311" y="685800"/>
            <a:ext cx="10018713" cy="966537"/>
          </a:xfrm>
        </p:spPr>
        <p:txBody>
          <a:bodyPr/>
          <a:lstStyle/>
          <a:p>
            <a:r>
              <a:rPr lang="en-GB" dirty="0"/>
              <a:t>Overview of the Long-Term Condition</a:t>
            </a:r>
          </a:p>
        </p:txBody>
      </p:sp>
      <p:sp>
        <p:nvSpPr>
          <p:cNvPr id="3" name="Content Placeholder 2">
            <a:extLst>
              <a:ext uri="{FF2B5EF4-FFF2-40B4-BE49-F238E27FC236}">
                <a16:creationId xmlns:a16="http://schemas.microsoft.com/office/drawing/2014/main" id="{C77FB217-D43F-CB68-00F5-B523A26C7EF5}"/>
              </a:ext>
            </a:extLst>
          </p:cNvPr>
          <p:cNvSpPr>
            <a:spLocks noGrp="1"/>
          </p:cNvSpPr>
          <p:nvPr>
            <p:ph idx="1"/>
          </p:nvPr>
        </p:nvSpPr>
        <p:spPr>
          <a:xfrm>
            <a:off x="1484310" y="1957137"/>
            <a:ext cx="6280069" cy="4636168"/>
          </a:xfrm>
        </p:spPr>
        <p:txBody>
          <a:bodyPr>
            <a:normAutofit/>
          </a:bodyPr>
          <a:lstStyle/>
          <a:p>
            <a:pPr lvl="0" algn="just"/>
            <a:r>
              <a:rPr lang="en-GB" dirty="0"/>
              <a:t>Definition: T2DM is a chronic metabolic long-term condition in people, which is characterised by insulin resistance and insulin deficiency in the body (Riddle </a:t>
            </a:r>
            <a:r>
              <a:rPr lang="en-GB" i="1" dirty="0"/>
              <a:t>et al</a:t>
            </a:r>
            <a:r>
              <a:rPr lang="en-GB" dirty="0"/>
              <a:t>., 2022)</a:t>
            </a:r>
            <a:endParaRPr lang="en-US" dirty="0"/>
          </a:p>
          <a:p>
            <a:pPr lvl="0" algn="just"/>
            <a:r>
              <a:rPr lang="en-GB" dirty="0"/>
              <a:t>Symptoms: Hyperglycaemia, frequent hunger and urination, tiredness, weight loss, blurred vision, and many others (Khan </a:t>
            </a:r>
            <a:r>
              <a:rPr lang="en-GB" i="1" dirty="0"/>
              <a:t>et al</a:t>
            </a:r>
            <a:r>
              <a:rPr lang="en-GB" dirty="0"/>
              <a:t>., 2023)</a:t>
            </a:r>
            <a:endParaRPr lang="en-US" dirty="0"/>
          </a:p>
          <a:p>
            <a:pPr lvl="0" algn="just"/>
            <a:r>
              <a:rPr lang="en-GB" dirty="0"/>
              <a:t>Aetiology: genetic and lifestyle-oriented causes, followed by environmental damage like air pollution</a:t>
            </a:r>
            <a:endParaRPr lang="en-US" dirty="0"/>
          </a:p>
          <a:p>
            <a:endParaRPr lang="en-GB" dirty="0"/>
          </a:p>
        </p:txBody>
      </p:sp>
      <p:pic>
        <p:nvPicPr>
          <p:cNvPr id="5" name="Picture 4">
            <a:extLst>
              <a:ext uri="{FF2B5EF4-FFF2-40B4-BE49-F238E27FC236}">
                <a16:creationId xmlns:a16="http://schemas.microsoft.com/office/drawing/2014/main" id="{4CFDF1D2-5DC2-D915-78FE-F0602CC444FF}"/>
              </a:ext>
            </a:extLst>
          </p:cNvPr>
          <p:cNvPicPr>
            <a:picLocks noChangeAspect="1"/>
          </p:cNvPicPr>
          <p:nvPr/>
        </p:nvPicPr>
        <p:blipFill>
          <a:blip r:embed="rId3"/>
          <a:stretch>
            <a:fillRect/>
          </a:stretch>
        </p:blipFill>
        <p:spPr>
          <a:xfrm>
            <a:off x="8008425" y="1652337"/>
            <a:ext cx="3494599" cy="463616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30941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7BB51-6FF8-884E-84FD-559FCC7AECAD}"/>
              </a:ext>
            </a:extLst>
          </p:cNvPr>
          <p:cNvSpPr>
            <a:spLocks noGrp="1"/>
          </p:cNvSpPr>
          <p:nvPr>
            <p:ph type="title"/>
          </p:nvPr>
        </p:nvSpPr>
        <p:spPr/>
        <p:txBody>
          <a:bodyPr>
            <a:normAutofit/>
          </a:bodyPr>
          <a:lstStyle/>
          <a:p>
            <a:r>
              <a:rPr lang="en-GB" dirty="0"/>
              <a:t>Prevalence of the Long-Term Condition in the UK and Worldwide</a:t>
            </a:r>
          </a:p>
        </p:txBody>
      </p:sp>
      <p:sp>
        <p:nvSpPr>
          <p:cNvPr id="3" name="Content Placeholder 2">
            <a:extLst>
              <a:ext uri="{FF2B5EF4-FFF2-40B4-BE49-F238E27FC236}">
                <a16:creationId xmlns:a16="http://schemas.microsoft.com/office/drawing/2014/main" id="{D0074FF1-BEC6-410B-B7A8-1A0B75E68BDC}"/>
              </a:ext>
            </a:extLst>
          </p:cNvPr>
          <p:cNvSpPr>
            <a:spLocks noGrp="1"/>
          </p:cNvSpPr>
          <p:nvPr>
            <p:ph idx="1"/>
          </p:nvPr>
        </p:nvSpPr>
        <p:spPr>
          <a:xfrm>
            <a:off x="1484311" y="2666999"/>
            <a:ext cx="6199858" cy="3765885"/>
          </a:xfrm>
        </p:spPr>
        <p:txBody>
          <a:bodyPr>
            <a:normAutofit/>
          </a:bodyPr>
          <a:lstStyle/>
          <a:p>
            <a:pPr lvl="0" algn="just"/>
            <a:r>
              <a:rPr lang="en-GB" dirty="0"/>
              <a:t>NHS Inform (2025) showed 90% of all adults with diabetes have T2DM. </a:t>
            </a:r>
            <a:endParaRPr lang="en-US" dirty="0"/>
          </a:p>
          <a:p>
            <a:pPr lvl="0" algn="just"/>
            <a:r>
              <a:rPr lang="en-GB" dirty="0"/>
              <a:t>A total of 4.7 million people in the UK have diabetes. </a:t>
            </a:r>
            <a:endParaRPr lang="en-US" dirty="0"/>
          </a:p>
          <a:p>
            <a:pPr lvl="0" algn="just"/>
            <a:r>
              <a:rPr lang="en-GB" dirty="0"/>
              <a:t>An estimated 589 million adults aged 20 to 79 years have diabetes, which represents 11.1% of the global population (Magliano </a:t>
            </a:r>
            <a:r>
              <a:rPr lang="en-GB" i="1" dirty="0"/>
              <a:t>et al</a:t>
            </a:r>
            <a:r>
              <a:rPr lang="en-GB" dirty="0"/>
              <a:t>., 2025)</a:t>
            </a:r>
            <a:endParaRPr lang="en-US" dirty="0"/>
          </a:p>
        </p:txBody>
      </p:sp>
      <p:pic>
        <p:nvPicPr>
          <p:cNvPr id="5" name="Picture 4">
            <a:extLst>
              <a:ext uri="{FF2B5EF4-FFF2-40B4-BE49-F238E27FC236}">
                <a16:creationId xmlns:a16="http://schemas.microsoft.com/office/drawing/2014/main" id="{D6318361-FF8E-9D28-7A46-8F641D2B459A}"/>
              </a:ext>
            </a:extLst>
          </p:cNvPr>
          <p:cNvPicPr>
            <a:picLocks noChangeAspect="1"/>
          </p:cNvPicPr>
          <p:nvPr/>
        </p:nvPicPr>
        <p:blipFill>
          <a:blip r:embed="rId3"/>
          <a:stretch>
            <a:fillRect/>
          </a:stretch>
        </p:blipFill>
        <p:spPr>
          <a:xfrm>
            <a:off x="8069178" y="2823411"/>
            <a:ext cx="3850105" cy="30480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98001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4A9D5-1816-0E4B-CCA8-09136A0833B2}"/>
              </a:ext>
            </a:extLst>
          </p:cNvPr>
          <p:cNvSpPr>
            <a:spLocks noGrp="1"/>
          </p:cNvSpPr>
          <p:nvPr>
            <p:ph type="title"/>
          </p:nvPr>
        </p:nvSpPr>
        <p:spPr>
          <a:xfrm>
            <a:off x="1820362" y="453191"/>
            <a:ext cx="10018713" cy="597567"/>
          </a:xfrm>
        </p:spPr>
        <p:txBody>
          <a:bodyPr>
            <a:normAutofit fontScale="90000"/>
          </a:bodyPr>
          <a:lstStyle/>
          <a:p>
            <a:r>
              <a:rPr lang="en-GB" dirty="0"/>
              <a:t>Economic and Social Burden of the chosen long-term condition </a:t>
            </a:r>
          </a:p>
        </p:txBody>
      </p:sp>
      <p:sp>
        <p:nvSpPr>
          <p:cNvPr id="3" name="Content Placeholder 2">
            <a:extLst>
              <a:ext uri="{FF2B5EF4-FFF2-40B4-BE49-F238E27FC236}">
                <a16:creationId xmlns:a16="http://schemas.microsoft.com/office/drawing/2014/main" id="{D17C0BB6-9703-FB7A-EFB9-15B867D692A3}"/>
              </a:ext>
            </a:extLst>
          </p:cNvPr>
          <p:cNvSpPr>
            <a:spLocks noGrp="1"/>
          </p:cNvSpPr>
          <p:nvPr>
            <p:ph idx="1"/>
          </p:nvPr>
        </p:nvSpPr>
        <p:spPr>
          <a:xfrm>
            <a:off x="1484311" y="1913020"/>
            <a:ext cx="10354764" cy="2358190"/>
          </a:xfrm>
        </p:spPr>
        <p:txBody>
          <a:bodyPr>
            <a:noAutofit/>
          </a:bodyPr>
          <a:lstStyle/>
          <a:p>
            <a:pPr lvl="0"/>
            <a:r>
              <a:rPr lang="en-GB" sz="2000" dirty="0"/>
              <a:t>Economically </a:t>
            </a:r>
            <a:endParaRPr lang="en-US" sz="2000" dirty="0"/>
          </a:p>
          <a:p>
            <a:pPr lvl="1"/>
            <a:r>
              <a:rPr lang="en-GB" dirty="0"/>
              <a:t>The costs of the UK NHS on diabetes are: £10.7 billion (Diabetes UK, 2025)</a:t>
            </a:r>
            <a:endParaRPr lang="en-US" dirty="0"/>
          </a:p>
          <a:p>
            <a:pPr lvl="1"/>
            <a:r>
              <a:rPr lang="en-GB" dirty="0"/>
              <a:t>60% of these expenses are spent due to diabetes complications </a:t>
            </a:r>
            <a:endParaRPr lang="en-US" dirty="0"/>
          </a:p>
          <a:p>
            <a:pPr lvl="0"/>
            <a:r>
              <a:rPr lang="en-GB" sz="2000" dirty="0"/>
              <a:t>Socially </a:t>
            </a:r>
            <a:endParaRPr lang="en-US" sz="2000" dirty="0"/>
          </a:p>
          <a:p>
            <a:pPr lvl="1"/>
            <a:r>
              <a:rPr lang="en-GB" dirty="0"/>
              <a:t>Staff nurses often face a lack of productivity and increased sickness due to overwork (Hussein </a:t>
            </a:r>
            <a:r>
              <a:rPr lang="en-GB" i="1" dirty="0"/>
              <a:t>et al</a:t>
            </a:r>
            <a:r>
              <a:rPr lang="en-GB" dirty="0"/>
              <a:t>., 2024)</a:t>
            </a:r>
            <a:endParaRPr lang="en-US" dirty="0"/>
          </a:p>
          <a:p>
            <a:pPr lvl="1"/>
            <a:r>
              <a:rPr lang="en-GB" dirty="0"/>
              <a:t>Their mental well-being is affected due to an inappropriate work-life balance </a:t>
            </a:r>
            <a:endParaRPr lang="en-US" dirty="0"/>
          </a:p>
          <a:p>
            <a:endParaRPr lang="en-GB" sz="2200" dirty="0"/>
          </a:p>
        </p:txBody>
      </p:sp>
      <p:pic>
        <p:nvPicPr>
          <p:cNvPr id="5" name="Picture 4">
            <a:extLst>
              <a:ext uri="{FF2B5EF4-FFF2-40B4-BE49-F238E27FC236}">
                <a16:creationId xmlns:a16="http://schemas.microsoft.com/office/drawing/2014/main" id="{ED82768C-3C1F-7236-D134-D1FE69283036}"/>
              </a:ext>
            </a:extLst>
          </p:cNvPr>
          <p:cNvPicPr>
            <a:picLocks noChangeAspect="1"/>
          </p:cNvPicPr>
          <p:nvPr/>
        </p:nvPicPr>
        <p:blipFill>
          <a:blip r:embed="rId3"/>
          <a:stretch>
            <a:fillRect/>
          </a:stretch>
        </p:blipFill>
        <p:spPr>
          <a:xfrm>
            <a:off x="2181728" y="4387515"/>
            <a:ext cx="3753853" cy="235819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8" name="Picture 7" descr="The costs to the NHS of prescribing for diabetes - Medical Centre">
            <a:extLst>
              <a:ext uri="{FF2B5EF4-FFF2-40B4-BE49-F238E27FC236}">
                <a16:creationId xmlns:a16="http://schemas.microsoft.com/office/drawing/2014/main" id="{771AF11D-09DB-FF98-CC6D-364E988CA44B}"/>
              </a:ext>
            </a:extLst>
          </p:cNvPr>
          <p:cNvPicPr>
            <a:picLocks noChangeAspect="1"/>
          </p:cNvPicPr>
          <p:nvPr/>
        </p:nvPicPr>
        <p:blipFill>
          <a:blip r:embed="rId4"/>
          <a:stretch>
            <a:fillRect/>
          </a:stretch>
        </p:blipFill>
        <p:spPr>
          <a:xfrm>
            <a:off x="6256421" y="4387515"/>
            <a:ext cx="4685129" cy="235819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981336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6C30F-20E0-1B18-5C42-A685A3935472}"/>
              </a:ext>
            </a:extLst>
          </p:cNvPr>
          <p:cNvSpPr>
            <a:spLocks noGrp="1"/>
          </p:cNvSpPr>
          <p:nvPr>
            <p:ph type="title"/>
          </p:nvPr>
        </p:nvSpPr>
        <p:spPr/>
        <p:txBody>
          <a:bodyPr/>
          <a:lstStyle/>
          <a:p>
            <a:r>
              <a:rPr lang="en-GB" dirty="0"/>
              <a:t>Diagnosis and Initial Assessment of the chosen long-term condition</a:t>
            </a:r>
          </a:p>
        </p:txBody>
      </p:sp>
      <p:sp>
        <p:nvSpPr>
          <p:cNvPr id="3" name="Content Placeholder 2">
            <a:extLst>
              <a:ext uri="{FF2B5EF4-FFF2-40B4-BE49-F238E27FC236}">
                <a16:creationId xmlns:a16="http://schemas.microsoft.com/office/drawing/2014/main" id="{62F72759-45DF-A2AF-782D-6B35AE54AFEF}"/>
              </a:ext>
            </a:extLst>
          </p:cNvPr>
          <p:cNvSpPr>
            <a:spLocks noGrp="1"/>
          </p:cNvSpPr>
          <p:nvPr>
            <p:ph idx="1"/>
          </p:nvPr>
        </p:nvSpPr>
        <p:spPr>
          <a:xfrm>
            <a:off x="1484310" y="2666999"/>
            <a:ext cx="5044827" cy="3717759"/>
          </a:xfrm>
        </p:spPr>
        <p:txBody>
          <a:bodyPr/>
          <a:lstStyle/>
          <a:p>
            <a:pPr lvl="0" algn="just"/>
            <a:r>
              <a:rPr lang="en-GB" dirty="0"/>
              <a:t>HbA1c and fasting plasma glucose tests (Wang </a:t>
            </a:r>
            <a:r>
              <a:rPr lang="en-GB" i="1" dirty="0"/>
              <a:t>et al</a:t>
            </a:r>
            <a:r>
              <a:rPr lang="en-GB" dirty="0"/>
              <a:t>., 2026)</a:t>
            </a:r>
            <a:endParaRPr lang="en-US" dirty="0"/>
          </a:p>
          <a:p>
            <a:pPr lvl="0" algn="just"/>
            <a:r>
              <a:rPr lang="en-GB" dirty="0"/>
              <a:t>Overall assessment of clinical history and physical evaluation </a:t>
            </a:r>
            <a:endParaRPr lang="en-US" dirty="0"/>
          </a:p>
          <a:p>
            <a:pPr lvl="0" algn="just"/>
            <a:r>
              <a:rPr lang="en-GB" dirty="0"/>
              <a:t>Assessment of cardiovascular and renal risk factors (Wong and Sattar, 2023)</a:t>
            </a:r>
            <a:endParaRPr lang="en-US" dirty="0"/>
          </a:p>
          <a:p>
            <a:endParaRPr lang="en-GB" dirty="0"/>
          </a:p>
        </p:txBody>
      </p:sp>
      <p:pic>
        <p:nvPicPr>
          <p:cNvPr id="5" name="Picture 4">
            <a:extLst>
              <a:ext uri="{FF2B5EF4-FFF2-40B4-BE49-F238E27FC236}">
                <a16:creationId xmlns:a16="http://schemas.microsoft.com/office/drawing/2014/main" id="{98D284EE-AFA9-CB7F-EA8B-3ADC2A4EAC36}"/>
              </a:ext>
            </a:extLst>
          </p:cNvPr>
          <p:cNvPicPr>
            <a:picLocks noChangeAspect="1"/>
          </p:cNvPicPr>
          <p:nvPr/>
        </p:nvPicPr>
        <p:blipFill>
          <a:blip r:embed="rId3"/>
          <a:stretch>
            <a:fillRect/>
          </a:stretch>
        </p:blipFill>
        <p:spPr>
          <a:xfrm>
            <a:off x="6779795" y="2693347"/>
            <a:ext cx="4723229" cy="3148819"/>
          </a:xfrm>
          <a:prstGeom prst="rect">
            <a:avLst/>
          </a:prstGeom>
          <a:ln>
            <a:noFill/>
          </a:ln>
          <a:effectLst>
            <a:softEdge rad="112500"/>
          </a:effectLst>
        </p:spPr>
      </p:pic>
    </p:spTree>
    <p:extLst>
      <p:ext uri="{BB962C8B-B14F-4D97-AF65-F5344CB8AC3E}">
        <p14:creationId xmlns:p14="http://schemas.microsoft.com/office/powerpoint/2010/main" val="132417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E6E2-8A3F-1BDF-0E44-EE1227F58967}"/>
              </a:ext>
            </a:extLst>
          </p:cNvPr>
          <p:cNvSpPr>
            <a:spLocks noGrp="1"/>
          </p:cNvSpPr>
          <p:nvPr>
            <p:ph type="title"/>
          </p:nvPr>
        </p:nvSpPr>
        <p:spPr>
          <a:xfrm>
            <a:off x="1484311" y="685801"/>
            <a:ext cx="10018713" cy="1094874"/>
          </a:xfrm>
        </p:spPr>
        <p:txBody>
          <a:bodyPr/>
          <a:lstStyle/>
          <a:p>
            <a:r>
              <a:rPr lang="en-GB" dirty="0"/>
              <a:t>Management of the Long-term condition </a:t>
            </a:r>
          </a:p>
        </p:txBody>
      </p:sp>
      <p:sp>
        <p:nvSpPr>
          <p:cNvPr id="3" name="Content Placeholder 2">
            <a:extLst>
              <a:ext uri="{FF2B5EF4-FFF2-40B4-BE49-F238E27FC236}">
                <a16:creationId xmlns:a16="http://schemas.microsoft.com/office/drawing/2014/main" id="{D349CD8D-5FBC-E187-6897-7B8DCCE42DB5}"/>
              </a:ext>
            </a:extLst>
          </p:cNvPr>
          <p:cNvSpPr>
            <a:spLocks noGrp="1"/>
          </p:cNvSpPr>
          <p:nvPr>
            <p:ph idx="1"/>
          </p:nvPr>
        </p:nvSpPr>
        <p:spPr>
          <a:xfrm>
            <a:off x="1596606" y="2069430"/>
            <a:ext cx="6199858" cy="4419601"/>
          </a:xfrm>
        </p:spPr>
        <p:txBody>
          <a:bodyPr>
            <a:normAutofit/>
          </a:bodyPr>
          <a:lstStyle/>
          <a:p>
            <a:pPr lvl="0"/>
            <a:r>
              <a:rPr lang="en-GB" dirty="0"/>
              <a:t>The observation of the NICE NG-28 oriented guidance </a:t>
            </a:r>
            <a:endParaRPr lang="en-US" dirty="0"/>
          </a:p>
          <a:p>
            <a:pPr lvl="0"/>
            <a:r>
              <a:rPr lang="en-GB" dirty="0"/>
              <a:t>Two relevant models </a:t>
            </a:r>
            <a:endParaRPr lang="en-US" dirty="0"/>
          </a:p>
          <a:p>
            <a:pPr lvl="1"/>
            <a:r>
              <a:rPr lang="en-GB" dirty="0"/>
              <a:t>The house of care model helps T2DM patients live well with their condition by working together with clinical care staff support </a:t>
            </a:r>
            <a:endParaRPr lang="en-US" dirty="0"/>
          </a:p>
          <a:p>
            <a:pPr lvl="1"/>
            <a:r>
              <a:rPr lang="en-GB" dirty="0"/>
              <a:t>The chronic care model, with its six elements, improves long-term T2DM management (Ansari et al., 2023)</a:t>
            </a:r>
            <a:endParaRPr lang="en-US" dirty="0"/>
          </a:p>
          <a:p>
            <a:pPr lvl="0"/>
            <a:r>
              <a:rPr lang="en-GB" dirty="0"/>
              <a:t>The ongoing need for individualised pharmacological treatment </a:t>
            </a:r>
            <a:endParaRPr lang="en-US" dirty="0"/>
          </a:p>
          <a:p>
            <a:endParaRPr lang="en-GB" dirty="0"/>
          </a:p>
        </p:txBody>
      </p:sp>
      <p:pic>
        <p:nvPicPr>
          <p:cNvPr id="5" name="Picture 4">
            <a:extLst>
              <a:ext uri="{FF2B5EF4-FFF2-40B4-BE49-F238E27FC236}">
                <a16:creationId xmlns:a16="http://schemas.microsoft.com/office/drawing/2014/main" id="{F461B35E-14E9-60E9-A87C-042F12F83DD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rcRect l="25264" r="23758"/>
          <a:stretch>
            <a:fillRect/>
          </a:stretch>
        </p:blipFill>
        <p:spPr>
          <a:xfrm>
            <a:off x="7956884" y="1780675"/>
            <a:ext cx="3801979" cy="4154904"/>
          </a:xfrm>
          <a:prstGeom prst="rect">
            <a:avLst/>
          </a:prstGeom>
        </p:spPr>
      </p:pic>
    </p:spTree>
    <p:extLst>
      <p:ext uri="{BB962C8B-B14F-4D97-AF65-F5344CB8AC3E}">
        <p14:creationId xmlns:p14="http://schemas.microsoft.com/office/powerpoint/2010/main" val="4019111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6D044-128C-22EE-6CD1-6692E40FF256}"/>
              </a:ext>
            </a:extLst>
          </p:cNvPr>
          <p:cNvSpPr>
            <a:spLocks noGrp="1"/>
          </p:cNvSpPr>
          <p:nvPr>
            <p:ph type="title"/>
          </p:nvPr>
        </p:nvSpPr>
        <p:spPr>
          <a:xfrm>
            <a:off x="1404100" y="669758"/>
            <a:ext cx="10018713" cy="1752599"/>
          </a:xfrm>
        </p:spPr>
        <p:txBody>
          <a:bodyPr/>
          <a:lstStyle/>
          <a:p>
            <a:r>
              <a:rPr lang="en-GB" dirty="0"/>
              <a:t>Treatment options available for the long-term condition in the UK</a:t>
            </a:r>
          </a:p>
        </p:txBody>
      </p:sp>
      <p:sp>
        <p:nvSpPr>
          <p:cNvPr id="3" name="Content Placeholder 2">
            <a:extLst>
              <a:ext uri="{FF2B5EF4-FFF2-40B4-BE49-F238E27FC236}">
                <a16:creationId xmlns:a16="http://schemas.microsoft.com/office/drawing/2014/main" id="{8328F1F9-F2B4-69D8-5655-92AFA686C298}"/>
              </a:ext>
            </a:extLst>
          </p:cNvPr>
          <p:cNvSpPr>
            <a:spLocks noGrp="1"/>
          </p:cNvSpPr>
          <p:nvPr>
            <p:ph idx="1"/>
          </p:nvPr>
        </p:nvSpPr>
        <p:spPr>
          <a:xfrm>
            <a:off x="1564522" y="2634915"/>
            <a:ext cx="5028784" cy="4022559"/>
          </a:xfrm>
        </p:spPr>
        <p:txBody>
          <a:bodyPr>
            <a:normAutofit/>
          </a:bodyPr>
          <a:lstStyle/>
          <a:p>
            <a:pPr lvl="0"/>
            <a:r>
              <a:rPr lang="en-GB" dirty="0"/>
              <a:t>Modifications in the regular lifestyle of care workers are needed </a:t>
            </a:r>
            <a:endParaRPr lang="en-US" dirty="0"/>
          </a:p>
          <a:p>
            <a:pPr lvl="0"/>
            <a:r>
              <a:rPr lang="en-GB" dirty="0"/>
              <a:t>The use of Metformin as first-line therapy is suggested (Andraos </a:t>
            </a:r>
            <a:r>
              <a:rPr lang="en-GB" i="1" dirty="0"/>
              <a:t>et al</a:t>
            </a:r>
            <a:r>
              <a:rPr lang="en-GB" dirty="0"/>
              <a:t>., 2024)</a:t>
            </a:r>
            <a:endParaRPr lang="en-US" dirty="0"/>
          </a:p>
          <a:p>
            <a:pPr lvl="0"/>
            <a:r>
              <a:rPr lang="en-GB" dirty="0"/>
              <a:t>Insulin is injected whenever indicated </a:t>
            </a:r>
            <a:endParaRPr lang="en-US" dirty="0"/>
          </a:p>
          <a:p>
            <a:pPr lvl="0"/>
            <a:r>
              <a:rPr lang="en-GB" dirty="0"/>
              <a:t>Regular monitoring by proactive staff nurses is required. </a:t>
            </a:r>
            <a:endParaRPr lang="en-US" dirty="0"/>
          </a:p>
          <a:p>
            <a:endParaRPr lang="en-GB" dirty="0"/>
          </a:p>
        </p:txBody>
      </p:sp>
      <p:pic>
        <p:nvPicPr>
          <p:cNvPr id="5" name="Picture 4">
            <a:extLst>
              <a:ext uri="{FF2B5EF4-FFF2-40B4-BE49-F238E27FC236}">
                <a16:creationId xmlns:a16="http://schemas.microsoft.com/office/drawing/2014/main" id="{29F09C71-BF89-9252-485E-FD837859DE3B}"/>
              </a:ext>
            </a:extLst>
          </p:cNvPr>
          <p:cNvPicPr>
            <a:picLocks noChangeAspect="1"/>
          </p:cNvPicPr>
          <p:nvPr/>
        </p:nvPicPr>
        <p:blipFill>
          <a:blip r:embed="rId3"/>
          <a:stretch>
            <a:fillRect/>
          </a:stretch>
        </p:blipFill>
        <p:spPr>
          <a:xfrm>
            <a:off x="6946231" y="2634915"/>
            <a:ext cx="4780071" cy="3553327"/>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527963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BBD3A-2B51-DF25-7BD4-B3E60A45062C}"/>
              </a:ext>
            </a:extLst>
          </p:cNvPr>
          <p:cNvSpPr>
            <a:spLocks noGrp="1"/>
          </p:cNvSpPr>
          <p:nvPr>
            <p:ph type="title"/>
          </p:nvPr>
        </p:nvSpPr>
        <p:spPr/>
        <p:txBody>
          <a:bodyPr/>
          <a:lstStyle/>
          <a:p>
            <a:r>
              <a:rPr lang="en-GB" dirty="0"/>
              <a:t>Comorbidity of the</a:t>
            </a:r>
            <a:r>
              <a:rPr lang="en-GB" b="1" i="1" dirty="0"/>
              <a:t> </a:t>
            </a:r>
            <a:r>
              <a:rPr lang="en-GB" dirty="0"/>
              <a:t>long-term condition </a:t>
            </a:r>
          </a:p>
        </p:txBody>
      </p:sp>
      <p:sp>
        <p:nvSpPr>
          <p:cNvPr id="3" name="Content Placeholder 2">
            <a:extLst>
              <a:ext uri="{FF2B5EF4-FFF2-40B4-BE49-F238E27FC236}">
                <a16:creationId xmlns:a16="http://schemas.microsoft.com/office/drawing/2014/main" id="{534AC2D7-5441-2492-F0E3-6C5D88F7ABD7}"/>
              </a:ext>
            </a:extLst>
          </p:cNvPr>
          <p:cNvSpPr>
            <a:spLocks noGrp="1"/>
          </p:cNvSpPr>
          <p:nvPr>
            <p:ph idx="1"/>
          </p:nvPr>
        </p:nvSpPr>
        <p:spPr>
          <a:xfrm>
            <a:off x="1484311" y="2666999"/>
            <a:ext cx="5766721" cy="3124201"/>
          </a:xfrm>
        </p:spPr>
        <p:txBody>
          <a:bodyPr/>
          <a:lstStyle/>
          <a:p>
            <a:pPr lvl="0"/>
            <a:r>
              <a:rPr lang="en-GB" dirty="0"/>
              <a:t>Comorbidities </a:t>
            </a:r>
            <a:endParaRPr lang="en-US" dirty="0"/>
          </a:p>
          <a:p>
            <a:pPr lvl="1"/>
            <a:r>
              <a:rPr lang="en-GB" dirty="0"/>
              <a:t>Cardiovascular disease </a:t>
            </a:r>
            <a:endParaRPr lang="en-US" dirty="0"/>
          </a:p>
          <a:p>
            <a:pPr lvl="1"/>
            <a:r>
              <a:rPr lang="en-GB" dirty="0"/>
              <a:t>Chronic kidney disorders (Zhu </a:t>
            </a:r>
            <a:r>
              <a:rPr lang="en-GB" i="1" dirty="0"/>
              <a:t>et al</a:t>
            </a:r>
            <a:r>
              <a:rPr lang="en-GB" dirty="0"/>
              <a:t>., 2022)</a:t>
            </a:r>
            <a:endParaRPr lang="en-US" dirty="0"/>
          </a:p>
          <a:p>
            <a:pPr lvl="1"/>
            <a:r>
              <a:rPr lang="en-GB" dirty="0"/>
              <a:t>Obesity </a:t>
            </a:r>
            <a:endParaRPr lang="en-US" dirty="0"/>
          </a:p>
          <a:p>
            <a:pPr lvl="1"/>
            <a:r>
              <a:rPr lang="en-GB" dirty="0"/>
              <a:t>Hypertension </a:t>
            </a:r>
            <a:endParaRPr lang="en-US" dirty="0"/>
          </a:p>
          <a:p>
            <a:pPr lvl="1"/>
            <a:r>
              <a:rPr lang="en-GB" dirty="0"/>
              <a:t>Depression and others (Cicek </a:t>
            </a:r>
            <a:r>
              <a:rPr lang="en-GB" i="1" dirty="0"/>
              <a:t>et al</a:t>
            </a:r>
            <a:r>
              <a:rPr lang="en-GB" dirty="0"/>
              <a:t>., 2021)</a:t>
            </a:r>
            <a:endParaRPr lang="en-US" dirty="0"/>
          </a:p>
          <a:p>
            <a:endParaRPr lang="en-GB" dirty="0"/>
          </a:p>
        </p:txBody>
      </p:sp>
      <p:pic>
        <p:nvPicPr>
          <p:cNvPr id="5" name="Picture 4">
            <a:extLst>
              <a:ext uri="{FF2B5EF4-FFF2-40B4-BE49-F238E27FC236}">
                <a16:creationId xmlns:a16="http://schemas.microsoft.com/office/drawing/2014/main" id="{5402EDF7-0798-97D8-01F4-26DB8CF45F82}"/>
              </a:ext>
            </a:extLst>
          </p:cNvPr>
          <p:cNvPicPr>
            <a:picLocks noChangeAspect="1"/>
          </p:cNvPicPr>
          <p:nvPr/>
        </p:nvPicPr>
        <p:blipFill>
          <a:blip r:embed="rId3"/>
          <a:stretch>
            <a:fillRect/>
          </a:stretch>
        </p:blipFill>
        <p:spPr>
          <a:xfrm>
            <a:off x="7251032" y="2438399"/>
            <a:ext cx="4251992" cy="36100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18917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CFF72-7ECB-ECAC-8B2B-348C6E177AA0}"/>
              </a:ext>
            </a:extLst>
          </p:cNvPr>
          <p:cNvSpPr>
            <a:spLocks noGrp="1"/>
          </p:cNvSpPr>
          <p:nvPr>
            <p:ph type="title"/>
          </p:nvPr>
        </p:nvSpPr>
        <p:spPr/>
        <p:txBody>
          <a:bodyPr/>
          <a:lstStyle/>
          <a:p>
            <a:r>
              <a:rPr lang="en-GB" dirty="0"/>
              <a:t>Prevention of the</a:t>
            </a:r>
            <a:r>
              <a:rPr lang="en-GB" b="1" i="1" dirty="0"/>
              <a:t> </a:t>
            </a:r>
            <a:r>
              <a:rPr lang="en-GB" dirty="0"/>
              <a:t>long-term condition </a:t>
            </a:r>
          </a:p>
        </p:txBody>
      </p:sp>
      <p:sp>
        <p:nvSpPr>
          <p:cNvPr id="3" name="Content Placeholder 2">
            <a:extLst>
              <a:ext uri="{FF2B5EF4-FFF2-40B4-BE49-F238E27FC236}">
                <a16:creationId xmlns:a16="http://schemas.microsoft.com/office/drawing/2014/main" id="{6954C9D8-8ED2-B1C9-976B-7987CFFA4A96}"/>
              </a:ext>
            </a:extLst>
          </p:cNvPr>
          <p:cNvSpPr>
            <a:spLocks noGrp="1"/>
          </p:cNvSpPr>
          <p:nvPr>
            <p:ph idx="1"/>
          </p:nvPr>
        </p:nvSpPr>
        <p:spPr>
          <a:xfrm>
            <a:off x="1484311" y="2217820"/>
            <a:ext cx="5205247" cy="4150896"/>
          </a:xfrm>
        </p:spPr>
        <p:txBody>
          <a:bodyPr>
            <a:normAutofit/>
          </a:bodyPr>
          <a:lstStyle/>
          <a:p>
            <a:pPr lvl="0"/>
            <a:r>
              <a:rPr lang="en-GB" dirty="0"/>
              <a:t>Integration of a healthy diet (Tecce </a:t>
            </a:r>
            <a:r>
              <a:rPr lang="en-GB" i="1" dirty="0"/>
              <a:t>et al</a:t>
            </a:r>
            <a:r>
              <a:rPr lang="en-GB" dirty="0"/>
              <a:t>., 2025)</a:t>
            </a:r>
            <a:endParaRPr lang="en-US" dirty="0"/>
          </a:p>
          <a:p>
            <a:pPr lvl="0"/>
            <a:r>
              <a:rPr lang="en-GB" dirty="0"/>
              <a:t>Regular physical activity </a:t>
            </a:r>
            <a:endParaRPr lang="en-US" dirty="0"/>
          </a:p>
          <a:p>
            <a:pPr lvl="0"/>
            <a:r>
              <a:rPr lang="en-GB" dirty="0"/>
              <a:t>Potential management of body weight (</a:t>
            </a:r>
            <a:r>
              <a:rPr lang="en-GB" dirty="0" err="1"/>
              <a:t>Kanbour</a:t>
            </a:r>
            <a:r>
              <a:rPr lang="en-GB" dirty="0"/>
              <a:t> </a:t>
            </a:r>
            <a:r>
              <a:rPr lang="en-GB" i="1" dirty="0"/>
              <a:t>et al</a:t>
            </a:r>
            <a:r>
              <a:rPr lang="en-GB" dirty="0"/>
              <a:t>., 2025)</a:t>
            </a:r>
            <a:endParaRPr lang="en-US" dirty="0"/>
          </a:p>
          <a:p>
            <a:pPr lvl="0"/>
            <a:r>
              <a:rPr lang="en-GB" dirty="0"/>
              <a:t>Early screening of the high-risk groups </a:t>
            </a:r>
            <a:endParaRPr lang="en-US" dirty="0"/>
          </a:p>
          <a:p>
            <a:endParaRPr lang="en-GB" dirty="0"/>
          </a:p>
        </p:txBody>
      </p:sp>
      <p:pic>
        <p:nvPicPr>
          <p:cNvPr id="5" name="Picture 4">
            <a:extLst>
              <a:ext uri="{FF2B5EF4-FFF2-40B4-BE49-F238E27FC236}">
                <a16:creationId xmlns:a16="http://schemas.microsoft.com/office/drawing/2014/main" id="{17203EF4-860C-CDE1-B4B6-0AECC0634110}"/>
              </a:ext>
            </a:extLst>
          </p:cNvPr>
          <p:cNvPicPr>
            <a:picLocks noChangeAspect="1"/>
          </p:cNvPicPr>
          <p:nvPr/>
        </p:nvPicPr>
        <p:blipFill>
          <a:blip r:embed="rId3"/>
          <a:stretch>
            <a:fillRect/>
          </a:stretch>
        </p:blipFill>
        <p:spPr>
          <a:xfrm>
            <a:off x="6905388" y="2420349"/>
            <a:ext cx="4381805" cy="415089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916318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707F-E18B-BA8C-E27B-DC86A2C4AF07}"/>
              </a:ext>
            </a:extLst>
          </p:cNvPr>
          <p:cNvSpPr>
            <a:spLocks noGrp="1"/>
          </p:cNvSpPr>
          <p:nvPr>
            <p:ph type="title"/>
          </p:nvPr>
        </p:nvSpPr>
        <p:spPr>
          <a:xfrm>
            <a:off x="1484310" y="208547"/>
            <a:ext cx="10018713" cy="1383632"/>
          </a:xfrm>
        </p:spPr>
        <p:txBody>
          <a:bodyPr/>
          <a:lstStyle/>
          <a:p>
            <a:r>
              <a:rPr lang="en-GB" dirty="0"/>
              <a:t>Critical evaluation of the skills, values and behaviours </a:t>
            </a:r>
          </a:p>
        </p:txBody>
      </p:sp>
      <p:sp>
        <p:nvSpPr>
          <p:cNvPr id="3" name="Content Placeholder 2">
            <a:extLst>
              <a:ext uri="{FF2B5EF4-FFF2-40B4-BE49-F238E27FC236}">
                <a16:creationId xmlns:a16="http://schemas.microsoft.com/office/drawing/2014/main" id="{3CBA2A33-9AA8-0F28-836C-A1741386CB10}"/>
              </a:ext>
            </a:extLst>
          </p:cNvPr>
          <p:cNvSpPr>
            <a:spLocks noGrp="1"/>
          </p:cNvSpPr>
          <p:nvPr>
            <p:ph idx="1"/>
          </p:nvPr>
        </p:nvSpPr>
        <p:spPr>
          <a:xfrm>
            <a:off x="1580564" y="1812758"/>
            <a:ext cx="5734636" cy="4596063"/>
          </a:xfrm>
        </p:spPr>
        <p:txBody>
          <a:bodyPr>
            <a:normAutofit lnSpcReduction="10000"/>
          </a:bodyPr>
          <a:lstStyle/>
          <a:p>
            <a:pPr lvl="0"/>
            <a:r>
              <a:rPr lang="en-GB" dirty="0"/>
              <a:t>Skills </a:t>
            </a:r>
            <a:endParaRPr lang="en-US" dirty="0"/>
          </a:p>
          <a:p>
            <a:pPr lvl="1"/>
            <a:r>
              <a:rPr lang="en-GB" dirty="0"/>
              <a:t>Effective communication</a:t>
            </a:r>
            <a:endParaRPr lang="en-US" dirty="0"/>
          </a:p>
          <a:p>
            <a:pPr lvl="1"/>
            <a:r>
              <a:rPr lang="en-GB" dirty="0"/>
              <a:t>Shared decision-making (</a:t>
            </a:r>
            <a:r>
              <a:rPr lang="en-GB" dirty="0" err="1"/>
              <a:t>Peimani</a:t>
            </a:r>
            <a:r>
              <a:rPr lang="en-GB" dirty="0"/>
              <a:t> </a:t>
            </a:r>
            <a:r>
              <a:rPr lang="en-GB" i="1" dirty="0"/>
              <a:t>et al</a:t>
            </a:r>
            <a:r>
              <a:rPr lang="en-GB" dirty="0"/>
              <a:t>., 2025)</a:t>
            </a:r>
            <a:endParaRPr lang="en-US" dirty="0"/>
          </a:p>
          <a:p>
            <a:pPr lvl="0"/>
            <a:r>
              <a:rPr lang="en-GB" dirty="0"/>
              <a:t>Values </a:t>
            </a:r>
            <a:endParaRPr lang="en-US" dirty="0"/>
          </a:p>
          <a:p>
            <a:pPr lvl="1"/>
            <a:r>
              <a:rPr lang="en-GB" dirty="0"/>
              <a:t>Cultural competencies </a:t>
            </a:r>
            <a:endParaRPr lang="en-US" dirty="0"/>
          </a:p>
          <a:p>
            <a:pPr lvl="1"/>
            <a:r>
              <a:rPr lang="en-GB" dirty="0"/>
              <a:t>Compassion and empathy for the patients (Morrison </a:t>
            </a:r>
            <a:r>
              <a:rPr lang="en-GB" i="1" dirty="0"/>
              <a:t>et al</a:t>
            </a:r>
            <a:r>
              <a:rPr lang="en-GB" dirty="0"/>
              <a:t>., 2021)</a:t>
            </a:r>
            <a:endParaRPr lang="en-US" dirty="0"/>
          </a:p>
          <a:p>
            <a:pPr lvl="0"/>
            <a:r>
              <a:rPr lang="en-GB" dirty="0"/>
              <a:t>Behaviours</a:t>
            </a:r>
            <a:endParaRPr lang="en-US" dirty="0"/>
          </a:p>
          <a:p>
            <a:pPr lvl="1"/>
            <a:r>
              <a:rPr lang="en-GB" dirty="0"/>
              <a:t>Collaborative multidisciplinary practices </a:t>
            </a:r>
            <a:endParaRPr lang="en-US" dirty="0"/>
          </a:p>
          <a:p>
            <a:pPr lvl="1"/>
            <a:r>
              <a:rPr lang="en-GB" dirty="0"/>
              <a:t>Respect for the patients’ autonomy and their personalised choices (Sallay </a:t>
            </a:r>
            <a:r>
              <a:rPr lang="en-GB" i="1" dirty="0"/>
              <a:t>et al</a:t>
            </a:r>
            <a:r>
              <a:rPr lang="en-GB" dirty="0"/>
              <a:t>., 2021)</a:t>
            </a:r>
            <a:endParaRPr lang="en-US" dirty="0"/>
          </a:p>
          <a:p>
            <a:endParaRPr lang="en-GB" dirty="0"/>
          </a:p>
        </p:txBody>
      </p:sp>
      <p:pic>
        <p:nvPicPr>
          <p:cNvPr id="5" name="Picture 4">
            <a:extLst>
              <a:ext uri="{FF2B5EF4-FFF2-40B4-BE49-F238E27FC236}">
                <a16:creationId xmlns:a16="http://schemas.microsoft.com/office/drawing/2014/main" id="{3B65DC72-075C-9647-5769-3DE3ED779B0B}"/>
              </a:ext>
            </a:extLst>
          </p:cNvPr>
          <p:cNvPicPr>
            <a:picLocks noChangeAspect="1"/>
          </p:cNvPicPr>
          <p:nvPr/>
        </p:nvPicPr>
        <p:blipFill>
          <a:blip r:embed="rId3"/>
          <a:stretch>
            <a:fillRect/>
          </a:stretch>
        </p:blipFill>
        <p:spPr>
          <a:xfrm>
            <a:off x="7491664" y="2053891"/>
            <a:ext cx="4125327" cy="389773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813434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177CD-145B-3FB7-1C98-830189D9247A}"/>
              </a:ext>
            </a:extLst>
          </p:cNvPr>
          <p:cNvSpPr>
            <a:spLocks noGrp="1"/>
          </p:cNvSpPr>
          <p:nvPr>
            <p:ph type="title"/>
          </p:nvPr>
        </p:nvSpPr>
        <p:spPr/>
        <p:txBody>
          <a:bodyPr/>
          <a:lstStyle/>
          <a:p>
            <a:r>
              <a:rPr lang="en-GB" dirty="0"/>
              <a:t>Recommendation</a:t>
            </a:r>
          </a:p>
        </p:txBody>
      </p:sp>
      <p:sp>
        <p:nvSpPr>
          <p:cNvPr id="3" name="Content Placeholder 2">
            <a:extLst>
              <a:ext uri="{FF2B5EF4-FFF2-40B4-BE49-F238E27FC236}">
                <a16:creationId xmlns:a16="http://schemas.microsoft.com/office/drawing/2014/main" id="{9F829372-C2DD-195F-BCF0-7D281730BF5F}"/>
              </a:ext>
            </a:extLst>
          </p:cNvPr>
          <p:cNvSpPr>
            <a:spLocks noGrp="1"/>
          </p:cNvSpPr>
          <p:nvPr>
            <p:ph idx="1"/>
          </p:nvPr>
        </p:nvSpPr>
        <p:spPr>
          <a:xfrm>
            <a:off x="1484310" y="2229853"/>
            <a:ext cx="6215901" cy="3561347"/>
          </a:xfrm>
        </p:spPr>
        <p:txBody>
          <a:bodyPr/>
          <a:lstStyle/>
          <a:p>
            <a:pPr lvl="0"/>
            <a:r>
              <a:rPr lang="en-GB" dirty="0"/>
              <a:t>Integration of personalised care planning (Heald </a:t>
            </a:r>
            <a:r>
              <a:rPr lang="en-GB" i="1" dirty="0"/>
              <a:t>et al</a:t>
            </a:r>
            <a:r>
              <a:rPr lang="en-GB" dirty="0"/>
              <a:t>., 2023)</a:t>
            </a:r>
            <a:endParaRPr lang="en-US" dirty="0"/>
          </a:p>
          <a:p>
            <a:pPr lvl="0"/>
            <a:r>
              <a:rPr lang="en-GB" dirty="0"/>
              <a:t>Support from the care management staff’ </a:t>
            </a:r>
            <a:endParaRPr lang="en-US" dirty="0"/>
          </a:p>
          <a:p>
            <a:pPr lvl="0"/>
            <a:r>
              <a:rPr lang="en-GB" dirty="0"/>
              <a:t>Integration of social prescribing practices (Calderón-Larrañaga </a:t>
            </a:r>
            <a:r>
              <a:rPr lang="en-GB" i="1" dirty="0"/>
              <a:t>et al</a:t>
            </a:r>
            <a:r>
              <a:rPr lang="en-GB" dirty="0"/>
              <a:t>., 2021)</a:t>
            </a:r>
            <a:endParaRPr lang="en-US" dirty="0"/>
          </a:p>
          <a:p>
            <a:endParaRPr lang="en-GB" dirty="0"/>
          </a:p>
        </p:txBody>
      </p:sp>
      <p:pic>
        <p:nvPicPr>
          <p:cNvPr id="5" name="Picture 4">
            <a:extLst>
              <a:ext uri="{FF2B5EF4-FFF2-40B4-BE49-F238E27FC236}">
                <a16:creationId xmlns:a16="http://schemas.microsoft.com/office/drawing/2014/main" id="{95D37582-012E-60FA-6DD6-5F107A71C2BA}"/>
              </a:ext>
            </a:extLst>
          </p:cNvPr>
          <p:cNvPicPr>
            <a:picLocks noChangeAspect="1"/>
          </p:cNvPicPr>
          <p:nvPr/>
        </p:nvPicPr>
        <p:blipFill>
          <a:blip r:embed="rId3"/>
          <a:stretch>
            <a:fillRect/>
          </a:stretch>
        </p:blipFill>
        <p:spPr>
          <a:xfrm>
            <a:off x="7287126" y="2629401"/>
            <a:ext cx="4059153" cy="270610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83583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5AA56-F851-225F-DD60-169FF5605AE5}"/>
              </a:ext>
            </a:extLst>
          </p:cNvPr>
          <p:cNvSpPr>
            <a:spLocks noGrp="1"/>
          </p:cNvSpPr>
          <p:nvPr>
            <p:ph type="title"/>
          </p:nvPr>
        </p:nvSpPr>
        <p:spPr>
          <a:xfrm>
            <a:off x="1700461" y="366964"/>
            <a:ext cx="10018713" cy="790074"/>
          </a:xfrm>
        </p:spPr>
        <p:txBody>
          <a:bodyPr/>
          <a:lstStyle/>
          <a:p>
            <a:r>
              <a:rPr lang="en-GB" dirty="0"/>
              <a:t>References </a:t>
            </a:r>
          </a:p>
        </p:txBody>
      </p:sp>
      <p:sp>
        <p:nvSpPr>
          <p:cNvPr id="3" name="Content Placeholder 2">
            <a:extLst>
              <a:ext uri="{FF2B5EF4-FFF2-40B4-BE49-F238E27FC236}">
                <a16:creationId xmlns:a16="http://schemas.microsoft.com/office/drawing/2014/main" id="{D0AD3030-151F-AE8D-FDFC-8F21635EBF4E}"/>
              </a:ext>
            </a:extLst>
          </p:cNvPr>
          <p:cNvSpPr>
            <a:spLocks noGrp="1"/>
          </p:cNvSpPr>
          <p:nvPr>
            <p:ph idx="1"/>
          </p:nvPr>
        </p:nvSpPr>
        <p:spPr>
          <a:xfrm>
            <a:off x="1484310" y="1796716"/>
            <a:ext cx="10451016" cy="4299283"/>
          </a:xfrm>
        </p:spPr>
        <p:txBody>
          <a:bodyPr>
            <a:noAutofit/>
          </a:bodyPr>
          <a:lstStyle/>
          <a:p>
            <a:pPr algn="just">
              <a:spcBef>
                <a:spcPts val="0"/>
              </a:spcBef>
              <a:spcAft>
                <a:spcPts val="0"/>
              </a:spcAft>
            </a:pPr>
            <a:r>
              <a:rPr lang="en-GB" sz="800" dirty="0"/>
              <a:t>Andraos, J., Smith, S.R., Tran, A. and Pham, D.Q. (2024). Narrative review of data supporting alternate first-line therapies over metformin in type 2 diabetes. </a:t>
            </a:r>
            <a:r>
              <a:rPr lang="en-GB" sz="800" i="1" dirty="0"/>
              <a:t>Journal of Diabetes &amp; Metabolic Disorders</a:t>
            </a:r>
            <a:r>
              <a:rPr lang="en-GB" sz="800" dirty="0"/>
              <a:t>, </a:t>
            </a:r>
            <a:r>
              <a:rPr lang="en-GB" sz="800" i="1" dirty="0"/>
              <a:t>23</a:t>
            </a:r>
            <a:r>
              <a:rPr lang="en-GB" sz="800" dirty="0"/>
              <a:t>(1), pp.385-394.</a:t>
            </a:r>
            <a:endParaRPr lang="en-US" sz="800" dirty="0"/>
          </a:p>
          <a:p>
            <a:pPr algn="just">
              <a:spcBef>
                <a:spcPts val="0"/>
              </a:spcBef>
              <a:spcAft>
                <a:spcPts val="0"/>
              </a:spcAft>
            </a:pPr>
            <a:r>
              <a:rPr lang="en-GB" sz="800" dirty="0"/>
              <a:t>Ansari, R.M., Harris, M.F., Hosseinzadeh, H. and Zwar, N. (2022). Implementation of chronic care model for diabetes self-management: a quantitative analysis. </a:t>
            </a:r>
            <a:r>
              <a:rPr lang="en-GB" sz="800" i="1" dirty="0"/>
              <a:t>Diabetology</a:t>
            </a:r>
            <a:r>
              <a:rPr lang="en-GB" sz="800" dirty="0"/>
              <a:t>, </a:t>
            </a:r>
            <a:r>
              <a:rPr lang="en-GB" sz="800" i="1" dirty="0"/>
              <a:t>3</a:t>
            </a:r>
            <a:r>
              <a:rPr lang="en-GB" sz="800" dirty="0"/>
              <a:t>(3), pp.407-422.</a:t>
            </a:r>
            <a:endParaRPr lang="en-US" sz="800" dirty="0"/>
          </a:p>
          <a:p>
            <a:pPr algn="just">
              <a:spcBef>
                <a:spcPts val="0"/>
              </a:spcBef>
              <a:spcAft>
                <a:spcPts val="0"/>
              </a:spcAft>
            </a:pPr>
            <a:r>
              <a:rPr lang="en-GB" sz="800" dirty="0"/>
              <a:t>Calderón-Larrañaga, S., Clinch, M., Greenhalgh, T. and Finer, S. (2021). Could social prescribing contribute to type 2 diabetes prevention in people at high risk? Protocol for a realist, multilevel, mixed methods review and evaluation. </a:t>
            </a:r>
            <a:r>
              <a:rPr lang="en-GB" sz="800" i="1" dirty="0"/>
              <a:t>BMJ open</a:t>
            </a:r>
            <a:r>
              <a:rPr lang="en-GB" sz="800" dirty="0"/>
              <a:t>, </a:t>
            </a:r>
            <a:r>
              <a:rPr lang="en-GB" sz="800" i="1" dirty="0"/>
              <a:t>11</a:t>
            </a:r>
            <a:r>
              <a:rPr lang="en-GB" sz="800" dirty="0"/>
              <a:t>(4), p.e042303.</a:t>
            </a:r>
            <a:endParaRPr lang="en-US" sz="800" dirty="0"/>
          </a:p>
          <a:p>
            <a:pPr algn="just">
              <a:spcBef>
                <a:spcPts val="0"/>
              </a:spcBef>
              <a:spcAft>
                <a:spcPts val="0"/>
              </a:spcAft>
            </a:pPr>
            <a:r>
              <a:rPr lang="en-GB" sz="800" dirty="0"/>
              <a:t>Cicek, M., Buckley, J., Pearson-</a:t>
            </a:r>
            <a:r>
              <a:rPr lang="en-GB" sz="800" dirty="0" err="1"/>
              <a:t>Stuttard</a:t>
            </a:r>
            <a:r>
              <a:rPr lang="en-GB" sz="800" dirty="0"/>
              <a:t>, J. and Gregg, E.W. (2021). Characterizing multimorbidity from type 2 diabetes: insights from clustering approaches. </a:t>
            </a:r>
            <a:r>
              <a:rPr lang="en-GB" sz="800" i="1" dirty="0"/>
              <a:t>Endocrinology and Metabolism Clinics of North America</a:t>
            </a:r>
            <a:r>
              <a:rPr lang="en-GB" sz="800" dirty="0"/>
              <a:t>, </a:t>
            </a:r>
            <a:r>
              <a:rPr lang="en-GB" sz="800" i="1" dirty="0"/>
              <a:t>50</a:t>
            </a:r>
            <a:r>
              <a:rPr lang="en-GB" sz="800" dirty="0"/>
              <a:t>(3), pp.531-558.</a:t>
            </a:r>
            <a:endParaRPr lang="en-US" sz="800" dirty="0"/>
          </a:p>
          <a:p>
            <a:pPr algn="just">
              <a:spcBef>
                <a:spcPts val="0"/>
              </a:spcBef>
              <a:spcAft>
                <a:spcPts val="0"/>
              </a:spcAft>
            </a:pPr>
            <a:r>
              <a:rPr lang="en-GB" sz="800" dirty="0"/>
              <a:t>Diabetes UK. (2023). </a:t>
            </a:r>
            <a:r>
              <a:rPr lang="en-GB" sz="800" i="1" dirty="0"/>
              <a:t>How Many People in the UK Have diabetes?</a:t>
            </a:r>
            <a:r>
              <a:rPr lang="en-GB" sz="800" dirty="0"/>
              <a:t> [online] Diabetes UK. Available at: </a:t>
            </a:r>
            <a:r>
              <a:rPr lang="en-GB" sz="800" u="sng" dirty="0">
                <a:hlinkClick r:id="rId3"/>
              </a:rPr>
              <a:t>https://www.diabetes.org.uk/about-us/about-the-charity/our-strategy/statistics</a:t>
            </a:r>
            <a:r>
              <a:rPr lang="en-GB" sz="800" dirty="0"/>
              <a:t> [Accessed on: 11 July 2026].</a:t>
            </a:r>
            <a:endParaRPr lang="en-US" sz="800" dirty="0"/>
          </a:p>
          <a:p>
            <a:pPr algn="just">
              <a:spcBef>
                <a:spcPts val="0"/>
              </a:spcBef>
              <a:spcAft>
                <a:spcPts val="0"/>
              </a:spcAft>
            </a:pPr>
            <a:r>
              <a:rPr lang="en-GB" sz="800" dirty="0"/>
              <a:t>Diabetes UK. (2024). </a:t>
            </a:r>
            <a:r>
              <a:rPr lang="en-GB" sz="800" i="1" dirty="0"/>
              <a:t>Investing in diabetes care</a:t>
            </a:r>
            <a:r>
              <a:rPr lang="en-GB" sz="800" dirty="0"/>
              <a:t>. [online] Diabetes UK. Available at: </a:t>
            </a:r>
            <a:r>
              <a:rPr lang="en-GB" sz="800" u="sng" dirty="0">
                <a:hlinkClick r:id="rId4"/>
              </a:rPr>
              <a:t>https://www.diabetes.org.uk/investing-in-care</a:t>
            </a:r>
            <a:r>
              <a:rPr lang="en-GB" sz="800" dirty="0"/>
              <a:t> [Accessed on: 14 July 2026].</a:t>
            </a:r>
            <a:endParaRPr lang="en-US" sz="800" dirty="0"/>
          </a:p>
          <a:p>
            <a:pPr algn="just">
              <a:spcBef>
                <a:spcPts val="0"/>
              </a:spcBef>
              <a:spcAft>
                <a:spcPts val="0"/>
              </a:spcAft>
            </a:pPr>
            <a:r>
              <a:rPr lang="en-GB" sz="800" dirty="0"/>
              <a:t>Gonzalez-Lopez, C. and </a:t>
            </a:r>
            <a:r>
              <a:rPr lang="en-GB" sz="800" dirty="0" err="1"/>
              <a:t>Wojeck</a:t>
            </a:r>
            <a:r>
              <a:rPr lang="en-GB" sz="800" dirty="0"/>
              <a:t>, B. (2023). Role of metformin in the management of type 2 diabetes: recent advances. </a:t>
            </a:r>
            <a:r>
              <a:rPr lang="en-GB" sz="800" i="1" dirty="0"/>
              <a:t>Polish Archives of Internal Medicine</a:t>
            </a:r>
            <a:r>
              <a:rPr lang="en-GB" sz="800" dirty="0"/>
              <a:t>.</a:t>
            </a:r>
            <a:endParaRPr lang="en-US" sz="800" dirty="0"/>
          </a:p>
          <a:p>
            <a:pPr algn="just">
              <a:spcBef>
                <a:spcPts val="0"/>
              </a:spcBef>
              <a:spcAft>
                <a:spcPts val="0"/>
              </a:spcAft>
            </a:pPr>
            <a:r>
              <a:rPr lang="en-GB" sz="800" dirty="0"/>
              <a:t>GOV.UK. (2025). </a:t>
            </a:r>
            <a:r>
              <a:rPr lang="en-GB" sz="800" i="1" dirty="0"/>
              <a:t>Diabetes profile: Statistical commentary, March 2025</a:t>
            </a:r>
            <a:r>
              <a:rPr lang="en-GB" sz="800" dirty="0"/>
              <a:t>. [online] GOV.UK. Available at: </a:t>
            </a:r>
            <a:r>
              <a:rPr lang="en-GB" sz="800" u="sng" dirty="0">
                <a:hlinkClick r:id="rId5"/>
              </a:rPr>
              <a:t>https://www.gov.uk/government/statistics/diabetes-profile-update-march-2025/diabetes-profile-statistical-commentary-march-2025</a:t>
            </a:r>
            <a:r>
              <a:rPr lang="en-GB" sz="800" dirty="0"/>
              <a:t> [Accessed on: 11 July 2026].</a:t>
            </a:r>
            <a:endParaRPr lang="en-US" sz="800" dirty="0"/>
          </a:p>
          <a:p>
            <a:pPr algn="just">
              <a:spcBef>
                <a:spcPts val="0"/>
              </a:spcBef>
              <a:spcAft>
                <a:spcPts val="0"/>
              </a:spcAft>
            </a:pPr>
            <a:r>
              <a:rPr lang="en-GB" sz="800" dirty="0"/>
              <a:t>Guideline, N.I.C.E. (2022). Type 2 diabetes in adults: Management (update). </a:t>
            </a:r>
            <a:r>
              <a:rPr lang="en-GB" sz="800" i="1" dirty="0"/>
              <a:t>United Kingdom: National Institute for Health and Care Excellence</a:t>
            </a:r>
            <a:r>
              <a:rPr lang="en-GB" sz="800" dirty="0"/>
              <a:t>.</a:t>
            </a:r>
            <a:endParaRPr lang="en-US" sz="800" dirty="0"/>
          </a:p>
          <a:p>
            <a:pPr algn="just">
              <a:spcBef>
                <a:spcPts val="0"/>
              </a:spcBef>
              <a:spcAft>
                <a:spcPts val="0"/>
              </a:spcAft>
            </a:pPr>
            <a:r>
              <a:rPr lang="en-GB" sz="800" dirty="0"/>
              <a:t>Hawkins, N., Jeong, S.Y.S., Smith, T. and Sim, J. (2023). A conflicted tribe under pressure: A qualitative study of negative workplace behaviour in nursing. </a:t>
            </a:r>
            <a:r>
              <a:rPr lang="en-GB" sz="800" i="1" dirty="0"/>
              <a:t>Journal of advanced nursing</a:t>
            </a:r>
            <a:r>
              <a:rPr lang="en-GB" sz="800" dirty="0"/>
              <a:t>, </a:t>
            </a:r>
            <a:r>
              <a:rPr lang="en-GB" sz="800" i="1" dirty="0"/>
              <a:t>79</a:t>
            </a:r>
            <a:r>
              <a:rPr lang="en-GB" sz="800" dirty="0"/>
              <a:t>(2), pp.711-726.</a:t>
            </a:r>
            <a:endParaRPr lang="en-US" sz="800" dirty="0"/>
          </a:p>
          <a:p>
            <a:pPr algn="just">
              <a:spcBef>
                <a:spcPts val="0"/>
              </a:spcBef>
              <a:spcAft>
                <a:spcPts val="0"/>
              </a:spcAft>
            </a:pPr>
            <a:r>
              <a:rPr lang="en-GB" sz="800" dirty="0"/>
              <a:t>Heald, A.H., Roberts, S., </a:t>
            </a:r>
            <a:r>
              <a:rPr lang="en-GB" sz="800" dirty="0" err="1"/>
              <a:t>Albeda</a:t>
            </a:r>
            <a:r>
              <a:rPr lang="en-GB" sz="800" dirty="0"/>
              <a:t> Gimeno, L., </a:t>
            </a:r>
            <a:r>
              <a:rPr lang="en-GB" sz="800" dirty="0" err="1"/>
              <a:t>Gilingham</a:t>
            </a:r>
            <a:r>
              <a:rPr lang="en-GB" sz="800" dirty="0"/>
              <a:t>, E., James, M., White, A., Saboo, A., Beresford, L., Crofts, A. and Abraham, J. (2023). A randomised control trial to explore the impact and efficacy of the </a:t>
            </a:r>
            <a:r>
              <a:rPr lang="en-GB" sz="800" dirty="0" err="1"/>
              <a:t>healum</a:t>
            </a:r>
            <a:r>
              <a:rPr lang="en-GB" sz="800" dirty="0"/>
              <a:t> collaborative care planning software and app on condition management in the type 2 diabetes mellitus population in NHS primary care. </a:t>
            </a:r>
            <a:r>
              <a:rPr lang="en-GB" sz="800" i="1" dirty="0"/>
              <a:t>Diabetes Therapy</a:t>
            </a:r>
            <a:r>
              <a:rPr lang="en-GB" sz="800" dirty="0"/>
              <a:t>, </a:t>
            </a:r>
            <a:r>
              <a:rPr lang="en-GB" sz="800" i="1" dirty="0"/>
              <a:t>14</a:t>
            </a:r>
            <a:r>
              <a:rPr lang="en-GB" sz="800" dirty="0"/>
              <a:t>(6), pp.977-988.</a:t>
            </a:r>
            <a:endParaRPr lang="en-US" sz="800" dirty="0"/>
          </a:p>
          <a:p>
            <a:pPr algn="just">
              <a:spcBef>
                <a:spcPts val="0"/>
              </a:spcBef>
              <a:spcAft>
                <a:spcPts val="0"/>
              </a:spcAft>
            </a:pPr>
            <a:r>
              <a:rPr lang="en-GB" sz="800" dirty="0"/>
              <a:t>Hussein, A.H.M., Abou Hashish, E.A. and Younes, B.M. (2024). The relationship between nurses’ psychological Well-Being and their work productivity loss: A descriptive correlational study. </a:t>
            </a:r>
            <a:r>
              <a:rPr lang="en-GB" sz="800" i="1" dirty="0"/>
              <a:t>SAGE Open Nursing</a:t>
            </a:r>
            <a:r>
              <a:rPr lang="en-GB" sz="800" dirty="0"/>
              <a:t>, </a:t>
            </a:r>
            <a:r>
              <a:rPr lang="en-GB" sz="800" i="1" dirty="0"/>
              <a:t>10</a:t>
            </a:r>
            <a:r>
              <a:rPr lang="en-GB" sz="800" dirty="0"/>
              <a:t>, p.23779608241285400.</a:t>
            </a:r>
            <a:endParaRPr lang="en-US" sz="800" dirty="0"/>
          </a:p>
          <a:p>
            <a:pPr algn="just">
              <a:spcBef>
                <a:spcPts val="0"/>
              </a:spcBef>
              <a:spcAft>
                <a:spcPts val="0"/>
              </a:spcAft>
            </a:pPr>
            <a:r>
              <a:rPr lang="en-GB" sz="800" dirty="0" err="1"/>
              <a:t>Kanbour</a:t>
            </a:r>
            <a:r>
              <a:rPr lang="en-GB" sz="800" dirty="0"/>
              <a:t>, S., Ageeb, R.A., Malik, R.A. and Abu-</a:t>
            </a:r>
            <a:r>
              <a:rPr lang="en-GB" sz="800" dirty="0" err="1"/>
              <a:t>Raddad</a:t>
            </a:r>
            <a:r>
              <a:rPr lang="en-GB" sz="800" dirty="0"/>
              <a:t>, L.J. (2025). Impact of bodyweight loss on type 2 diabetes remission: a systematic review and meta-regression analysis of randomised controlled trials. </a:t>
            </a:r>
            <a:r>
              <a:rPr lang="en-GB" sz="800" i="1" dirty="0"/>
              <a:t>The lancet Diabetes &amp; endocrinology</a:t>
            </a:r>
            <a:r>
              <a:rPr lang="en-GB" sz="800" dirty="0"/>
              <a:t>, </a:t>
            </a:r>
            <a:r>
              <a:rPr lang="en-GB" sz="800" i="1" dirty="0"/>
              <a:t>13</a:t>
            </a:r>
            <a:r>
              <a:rPr lang="en-GB" sz="800" dirty="0"/>
              <a:t>(4), pp.294-306.</a:t>
            </a:r>
            <a:endParaRPr lang="en-US" sz="800" dirty="0"/>
          </a:p>
          <a:p>
            <a:pPr algn="just">
              <a:spcBef>
                <a:spcPts val="0"/>
              </a:spcBef>
              <a:spcAft>
                <a:spcPts val="0"/>
              </a:spcAft>
            </a:pPr>
            <a:r>
              <a:rPr lang="en-GB" sz="800" dirty="0"/>
              <a:t>Khan, A.S., </a:t>
            </a:r>
            <a:r>
              <a:rPr lang="en-GB" sz="800" dirty="0" err="1"/>
              <a:t>Soleja</a:t>
            </a:r>
            <a:r>
              <a:rPr lang="en-GB" sz="800" dirty="0"/>
              <a:t>, A.J., Shaikh, A., Sajid, M., Khan, A.A.S. and Anwar, A. (2023). Prevalence of overall clinical features in Type 2 Diabetes Mellitus.</a:t>
            </a:r>
            <a:endParaRPr lang="en-US" sz="800" dirty="0"/>
          </a:p>
          <a:p>
            <a:pPr algn="just">
              <a:spcBef>
                <a:spcPts val="0"/>
              </a:spcBef>
              <a:spcAft>
                <a:spcPts val="0"/>
              </a:spcAft>
            </a:pPr>
            <a:r>
              <a:rPr lang="en-GB" sz="800" dirty="0" err="1"/>
              <a:t>Khunti</a:t>
            </a:r>
            <a:r>
              <a:rPr lang="en-GB" sz="800" dirty="0"/>
              <a:t>, K., Chudasama, Y.V., Gregg, E.W., </a:t>
            </a:r>
            <a:r>
              <a:rPr lang="en-GB" sz="800" dirty="0" err="1"/>
              <a:t>Kamkuemah</a:t>
            </a:r>
            <a:r>
              <a:rPr lang="en-GB" sz="800" dirty="0"/>
              <a:t>, M., Misra, S., </a:t>
            </a:r>
            <a:r>
              <a:rPr lang="en-GB" sz="800" dirty="0" err="1"/>
              <a:t>Suls</a:t>
            </a:r>
            <a:r>
              <a:rPr lang="en-GB" sz="800" dirty="0"/>
              <a:t>, J., </a:t>
            </a:r>
            <a:r>
              <a:rPr lang="en-GB" sz="800" dirty="0" err="1"/>
              <a:t>Venkateshmurthy</a:t>
            </a:r>
            <a:r>
              <a:rPr lang="en-GB" sz="800" dirty="0"/>
              <a:t>, N.S. and Valabhji, J. (2023). Diabetes and multiple long-term conditions: a review of our current global health challenge. </a:t>
            </a:r>
            <a:r>
              <a:rPr lang="en-GB" sz="800" i="1" dirty="0"/>
              <a:t>Diabetes Care</a:t>
            </a:r>
            <a:r>
              <a:rPr lang="en-GB" sz="800" dirty="0"/>
              <a:t>, </a:t>
            </a:r>
            <a:r>
              <a:rPr lang="en-GB" sz="800" i="1" dirty="0"/>
              <a:t>46</a:t>
            </a:r>
            <a:r>
              <a:rPr lang="en-GB" sz="800" dirty="0"/>
              <a:t>(12), pp.2092-2101.</a:t>
            </a:r>
            <a:endParaRPr lang="en-US" sz="800" dirty="0"/>
          </a:p>
          <a:p>
            <a:pPr algn="just">
              <a:spcBef>
                <a:spcPts val="0"/>
              </a:spcBef>
              <a:spcAft>
                <a:spcPts val="0"/>
              </a:spcAft>
            </a:pPr>
            <a:r>
              <a:rPr lang="en-GB" sz="800" dirty="0"/>
              <a:t>Kishimoto, M., Kaneko, Y., </a:t>
            </a:r>
            <a:r>
              <a:rPr lang="en-GB" sz="800" dirty="0" err="1"/>
              <a:t>Wakui</a:t>
            </a:r>
            <a:r>
              <a:rPr lang="en-GB" sz="800" dirty="0"/>
              <a:t>-Kimura, A., Tachibana, Y., Sato, F., Kikuchi, T., Matsushita, Y., Hashiguchi, M., Imai, Y., Sakanaya, E. and Senga, I. (2025). Enhancing communication skills in diabetes care: an observational study regarding the impact of role-playing training for medical staff. </a:t>
            </a:r>
            <a:r>
              <a:rPr lang="en-GB" sz="800" i="1" dirty="0"/>
              <a:t>BMC Medical Education</a:t>
            </a:r>
            <a:r>
              <a:rPr lang="en-GB" sz="800" dirty="0"/>
              <a:t>, </a:t>
            </a:r>
            <a:r>
              <a:rPr lang="en-GB" sz="800" i="1" dirty="0"/>
              <a:t>25</a:t>
            </a:r>
            <a:r>
              <a:rPr lang="en-GB" sz="800" dirty="0"/>
              <a:t>(1), p.293.</a:t>
            </a:r>
            <a:endParaRPr lang="en-US" sz="800" dirty="0"/>
          </a:p>
          <a:p>
            <a:pPr algn="just">
              <a:spcBef>
                <a:spcPts val="0"/>
              </a:spcBef>
              <a:spcAft>
                <a:spcPts val="0"/>
              </a:spcAft>
            </a:pPr>
            <a:r>
              <a:rPr lang="en-GB" sz="800" dirty="0"/>
              <a:t>Liu, G., Li, Y., Pan, A., Hu, Y., Chen, S., Qian, F., Rimm, E.B., Manson, J.E., Stampfer, M.J., </a:t>
            </a:r>
            <a:r>
              <a:rPr lang="en-GB" sz="800" dirty="0" err="1"/>
              <a:t>Giatsidis</a:t>
            </a:r>
            <a:r>
              <a:rPr lang="en-GB" sz="800" dirty="0"/>
              <a:t>, G. and Sun, Q. (2023). Adherence to a healthy lifestyle in association with microvascular complications among adults with type 2 diabetes. </a:t>
            </a:r>
            <a:r>
              <a:rPr lang="en-GB" sz="800" i="1" dirty="0"/>
              <a:t>JAMA network open</a:t>
            </a:r>
            <a:r>
              <a:rPr lang="en-GB" sz="800" dirty="0"/>
              <a:t>, </a:t>
            </a:r>
            <a:r>
              <a:rPr lang="en-GB" sz="800" i="1" dirty="0"/>
              <a:t>6</a:t>
            </a:r>
            <a:r>
              <a:rPr lang="en-GB" sz="800" dirty="0"/>
              <a:t>(1), p.e2252239.</a:t>
            </a:r>
            <a:endParaRPr lang="en-US" sz="800" dirty="0"/>
          </a:p>
          <a:p>
            <a:pPr algn="just">
              <a:spcBef>
                <a:spcPts val="0"/>
              </a:spcBef>
              <a:spcAft>
                <a:spcPts val="0"/>
              </a:spcAft>
            </a:pPr>
            <a:r>
              <a:rPr lang="en-GB" sz="800" dirty="0"/>
              <a:t>Magliano, D.J., Boyko, E.J. and Atlas, D. (2025). </a:t>
            </a:r>
            <a:r>
              <a:rPr lang="en-GB" sz="800" i="1" dirty="0"/>
              <a:t>3. The global picture of diabetes</a:t>
            </a:r>
            <a:r>
              <a:rPr lang="en-GB" sz="800" dirty="0"/>
              <a:t>. [online] Nih.gov. Available at: </a:t>
            </a:r>
            <a:r>
              <a:rPr lang="en-GB" sz="800" u="sng" dirty="0">
                <a:hlinkClick r:id="rId6"/>
              </a:rPr>
              <a:t>https://www.ncbi.nlm.nih.gov/books/NBK618744/</a:t>
            </a:r>
            <a:r>
              <a:rPr lang="en-GB" sz="800" dirty="0"/>
              <a:t> [Accessed on: 14 July 2026].</a:t>
            </a:r>
            <a:endParaRPr lang="en-US" sz="800" dirty="0"/>
          </a:p>
          <a:p>
            <a:pPr algn="just">
              <a:spcBef>
                <a:spcPts val="0"/>
              </a:spcBef>
              <a:spcAft>
                <a:spcPts val="0"/>
              </a:spcAft>
            </a:pPr>
            <a:r>
              <a:rPr lang="en-GB" sz="800" dirty="0"/>
              <a:t>Morrison, A.E., Zaccardi, F., Chatterjee, S., Brady, E., Doherty, Y., Robertson, N., </a:t>
            </a:r>
            <a:r>
              <a:rPr lang="en-GB" sz="800" dirty="0" err="1"/>
              <a:t>Hadjiconstantinou</a:t>
            </a:r>
            <a:r>
              <a:rPr lang="en-GB" sz="800" dirty="0"/>
              <a:t>, M., Daniels, L., Hall, A., </a:t>
            </a:r>
            <a:r>
              <a:rPr lang="en-GB" sz="800" dirty="0" err="1"/>
              <a:t>Khunti</a:t>
            </a:r>
            <a:r>
              <a:rPr lang="en-GB" sz="800" dirty="0"/>
              <a:t>, K. and Davies, M.J. (2021). Self-compassion, metabolic control and health status in individuals with type 2 diabetes: A UK observational study. </a:t>
            </a:r>
            <a:r>
              <a:rPr lang="en-GB" sz="800" i="1" dirty="0"/>
              <a:t>Experimental and Clinical Endocrinology &amp; Diabetes</a:t>
            </a:r>
            <a:r>
              <a:rPr lang="en-GB" sz="800" dirty="0"/>
              <a:t>, </a:t>
            </a:r>
            <a:r>
              <a:rPr lang="en-GB" sz="800" i="1" dirty="0"/>
              <a:t>129</a:t>
            </a:r>
            <a:r>
              <a:rPr lang="en-GB" sz="800" dirty="0"/>
              <a:t>(06), pp.413-419.</a:t>
            </a:r>
            <a:endParaRPr lang="en-US" sz="800" dirty="0"/>
          </a:p>
          <a:p>
            <a:pPr algn="just">
              <a:spcBef>
                <a:spcPts val="0"/>
              </a:spcBef>
              <a:spcAft>
                <a:spcPts val="0"/>
              </a:spcAft>
            </a:pPr>
            <a:r>
              <a:rPr lang="en-GB" sz="800" dirty="0"/>
              <a:t>NHS Inform. (2025). </a:t>
            </a:r>
            <a:r>
              <a:rPr lang="en-GB" sz="800" i="1" dirty="0"/>
              <a:t>About Diabetes</a:t>
            </a:r>
            <a:r>
              <a:rPr lang="en-GB" sz="800" dirty="0"/>
              <a:t>. [online] NHS Inform. Available at: </a:t>
            </a:r>
            <a:r>
              <a:rPr lang="en-GB" sz="800" u="sng" dirty="0">
                <a:hlinkClick r:id="rId7"/>
              </a:rPr>
              <a:t>https://www.nhsinform.scot/illnesses-and-conditions/diabetes/about-diabetes/</a:t>
            </a:r>
            <a:r>
              <a:rPr lang="en-GB" sz="800" dirty="0"/>
              <a:t> [Accessed on: 14 July 2026].</a:t>
            </a:r>
            <a:endParaRPr lang="en-US" sz="800" dirty="0"/>
          </a:p>
          <a:p>
            <a:pPr algn="just">
              <a:spcBef>
                <a:spcPts val="0"/>
              </a:spcBef>
              <a:spcAft>
                <a:spcPts val="0"/>
              </a:spcAft>
            </a:pPr>
            <a:r>
              <a:rPr lang="en-GB" sz="800" dirty="0" err="1"/>
              <a:t>Peimani</a:t>
            </a:r>
            <a:r>
              <a:rPr lang="en-GB" sz="800" dirty="0"/>
              <a:t>, M., Stewart, A.L., </a:t>
            </a:r>
            <a:r>
              <a:rPr lang="en-GB" sz="800" dirty="0" err="1"/>
              <a:t>Garmaroudi</a:t>
            </a:r>
            <a:r>
              <a:rPr lang="en-GB" sz="800" dirty="0"/>
              <a:t>, G. and Nasli-Esfahani, E. (2025). Shared decision-making in type 2 diabetes: a systematic review of patients’ preferences and healthcare providers’ perspectives. </a:t>
            </a:r>
            <a:r>
              <a:rPr lang="en-GB" sz="800" i="1" dirty="0"/>
              <a:t>BMC Health Services Research</a:t>
            </a:r>
            <a:r>
              <a:rPr lang="en-GB" sz="800" dirty="0"/>
              <a:t>, </a:t>
            </a:r>
            <a:r>
              <a:rPr lang="en-GB" sz="800" i="1" dirty="0"/>
              <a:t>25</a:t>
            </a:r>
            <a:r>
              <a:rPr lang="en-GB" sz="800" dirty="0"/>
              <a:t>(1), p.39.</a:t>
            </a:r>
            <a:endParaRPr lang="en-US" sz="800" dirty="0"/>
          </a:p>
          <a:p>
            <a:pPr algn="just">
              <a:spcBef>
                <a:spcPts val="0"/>
              </a:spcBef>
              <a:spcAft>
                <a:spcPts val="0"/>
              </a:spcAft>
            </a:pPr>
            <a:r>
              <a:rPr lang="en-GB" sz="800" dirty="0"/>
              <a:t>Riddle, M.C., Cefalu, W.T., Evans, P.H., Gerstein, H.C., Nauck, M.A., Oh, W.K., Rothberg, A.E., le Roux, C.W., Rubino, F., Schauer, P. and Taylor, R. (2022). Consensus report: definition and interpretation of remission in type 2 diabetes. </a:t>
            </a:r>
            <a:r>
              <a:rPr lang="en-GB" sz="800" i="1" dirty="0"/>
              <a:t>The Journal of Clinical Endocrinology &amp; Metabolism</a:t>
            </a:r>
            <a:r>
              <a:rPr lang="en-GB" sz="800" dirty="0"/>
              <a:t>, </a:t>
            </a:r>
            <a:r>
              <a:rPr lang="en-GB" sz="800" i="1" dirty="0"/>
              <a:t>107</a:t>
            </a:r>
            <a:r>
              <a:rPr lang="en-GB" sz="800" dirty="0"/>
              <a:t>(1), pp.1-9.</a:t>
            </a:r>
            <a:endParaRPr lang="en-US" sz="800" dirty="0"/>
          </a:p>
          <a:p>
            <a:pPr algn="just">
              <a:spcBef>
                <a:spcPts val="0"/>
              </a:spcBef>
              <a:spcAft>
                <a:spcPts val="0"/>
              </a:spcAft>
            </a:pPr>
            <a:r>
              <a:rPr lang="en-GB" sz="800" dirty="0"/>
              <a:t>Sallay, V., Klinovszky, A., Csuka, S.I., Buzás, N. and Papp-</a:t>
            </a:r>
            <a:r>
              <a:rPr lang="en-GB" sz="800" dirty="0" err="1"/>
              <a:t>Zipernovszky</a:t>
            </a:r>
            <a:r>
              <a:rPr lang="en-GB" sz="800" dirty="0"/>
              <a:t>, O. (2021). Striving for autonomy in everyday diabetes self-management—qualitative exploration via grounded theory approach. </a:t>
            </a:r>
            <a:r>
              <a:rPr lang="en-GB" sz="800" i="1" dirty="0"/>
              <a:t>BMJ open</a:t>
            </a:r>
            <a:r>
              <a:rPr lang="en-GB" sz="800" dirty="0"/>
              <a:t>, </a:t>
            </a:r>
            <a:r>
              <a:rPr lang="en-GB" sz="800" i="1" dirty="0"/>
              <a:t>11</a:t>
            </a:r>
            <a:r>
              <a:rPr lang="en-GB" sz="800" dirty="0"/>
              <a:t>(12), p.e058885.</a:t>
            </a:r>
            <a:endParaRPr lang="en-US" sz="800" dirty="0"/>
          </a:p>
          <a:p>
            <a:pPr algn="just">
              <a:spcBef>
                <a:spcPts val="0"/>
              </a:spcBef>
              <a:spcAft>
                <a:spcPts val="0"/>
              </a:spcAft>
            </a:pPr>
            <a:r>
              <a:rPr lang="en-GB" sz="800" dirty="0"/>
              <a:t>Srinath, R., Rosa, T., Shah, L. and </a:t>
            </a:r>
            <a:r>
              <a:rPr lang="en-GB" sz="800" dirty="0" err="1"/>
              <a:t>Mechanick</a:t>
            </a:r>
            <a:r>
              <a:rPr lang="en-GB" sz="800" dirty="0"/>
              <a:t>, J.I. (2024). Management: Lifestyle Medicine Approaches to Insulin Resistance, Prediabetes, Type 2 Diabetes, and Diabetes Complications. </a:t>
            </a:r>
            <a:r>
              <a:rPr lang="en-GB" sz="800" i="1" dirty="0"/>
              <a:t>Lifestyle Medicine, Fourth Edition</a:t>
            </a:r>
            <a:r>
              <a:rPr lang="en-GB" sz="800" dirty="0"/>
              <a:t>, pp.370-388.</a:t>
            </a:r>
            <a:endParaRPr lang="en-US" sz="800" dirty="0"/>
          </a:p>
          <a:p>
            <a:pPr algn="just">
              <a:spcBef>
                <a:spcPts val="0"/>
              </a:spcBef>
              <a:spcAft>
                <a:spcPts val="0"/>
              </a:spcAft>
            </a:pPr>
            <a:r>
              <a:rPr lang="en-GB" sz="800" dirty="0"/>
              <a:t>Tecce, N., </a:t>
            </a:r>
            <a:r>
              <a:rPr lang="en-GB" sz="800" dirty="0" err="1"/>
              <a:t>Proganò</a:t>
            </a:r>
            <a:r>
              <a:rPr lang="en-GB" sz="800" dirty="0"/>
              <a:t>, M., </a:t>
            </a:r>
            <a:r>
              <a:rPr lang="en-GB" sz="800" dirty="0" err="1"/>
              <a:t>Menafra</a:t>
            </a:r>
            <a:r>
              <a:rPr lang="en-GB" sz="800" dirty="0"/>
              <a:t>, D., Docimo, A., Zarrilli, S., </a:t>
            </a:r>
            <a:r>
              <a:rPr lang="en-GB" sz="800" dirty="0" err="1"/>
              <a:t>Scairati</a:t>
            </a:r>
            <a:r>
              <a:rPr lang="en-GB" sz="800" dirty="0"/>
              <a:t>, R., Pelosi, A.L., </a:t>
            </a:r>
            <a:r>
              <a:rPr lang="en-GB" sz="800" dirty="0" err="1"/>
              <a:t>Pivonello</a:t>
            </a:r>
            <a:r>
              <a:rPr lang="en-GB" sz="800" dirty="0"/>
              <a:t>, R. and Colao, A. (2025). Integrated strategies for type 2 diabetes prevention: The role of diet and exercise. </a:t>
            </a:r>
            <a:r>
              <a:rPr lang="en-GB" sz="800" i="1" dirty="0"/>
              <a:t>AIMS Public Health</a:t>
            </a:r>
            <a:r>
              <a:rPr lang="en-GB" sz="800" dirty="0"/>
              <a:t>, </a:t>
            </a:r>
            <a:r>
              <a:rPr lang="en-GB" sz="800" i="1" dirty="0"/>
              <a:t>12</a:t>
            </a:r>
            <a:r>
              <a:rPr lang="en-GB" sz="800" dirty="0"/>
              <a:t>(2), p.418.</a:t>
            </a:r>
            <a:endParaRPr lang="en-US" sz="800" dirty="0"/>
          </a:p>
          <a:p>
            <a:pPr algn="just">
              <a:spcBef>
                <a:spcPts val="0"/>
              </a:spcBef>
              <a:spcAft>
                <a:spcPts val="0"/>
              </a:spcAft>
            </a:pPr>
            <a:r>
              <a:rPr lang="en-GB" sz="800" dirty="0"/>
              <a:t>The Lancet. (2024). Alarming rise in young-onset type 2 diabetes. </a:t>
            </a:r>
            <a:r>
              <a:rPr lang="en-GB" sz="800" i="1" dirty="0"/>
              <a:t>The Lancet</a:t>
            </a:r>
            <a:r>
              <a:rPr lang="en-GB" sz="800" dirty="0"/>
              <a:t>, [online] 12(7). Available at: </a:t>
            </a:r>
            <a:r>
              <a:rPr lang="en-GB" sz="800" u="sng" dirty="0">
                <a:hlinkClick r:id="rId8"/>
              </a:rPr>
              <a:t>https://www.thelancet.com/journals/landia/article/PIIS2213-8587(24)00161-X/fulltext</a:t>
            </a:r>
            <a:r>
              <a:rPr lang="en-GB" sz="800" dirty="0"/>
              <a:t> [Accessed on: 11 July 2026].</a:t>
            </a:r>
            <a:endParaRPr lang="en-US" sz="800" dirty="0"/>
          </a:p>
          <a:p>
            <a:pPr algn="just">
              <a:spcBef>
                <a:spcPts val="0"/>
              </a:spcBef>
              <a:spcAft>
                <a:spcPts val="0"/>
              </a:spcAft>
            </a:pPr>
            <a:r>
              <a:rPr lang="en-GB" sz="800" dirty="0"/>
              <a:t>Wang, Y., Ram, J., Bianchi, C., Fiorentino, T.V., Kim, S.S., Kim, J., Ryang, S., Del Prato, S., Sesti, G., </a:t>
            </a:r>
            <a:r>
              <a:rPr lang="en-GB" sz="800" dirty="0" err="1"/>
              <a:t>Sandforth</a:t>
            </a:r>
            <a:r>
              <a:rPr lang="en-GB" sz="800" dirty="0"/>
              <a:t>, L. and </a:t>
            </a:r>
            <a:r>
              <a:rPr lang="en-GB" sz="800" dirty="0" err="1"/>
              <a:t>Preissl</a:t>
            </a:r>
            <a:r>
              <a:rPr lang="en-GB" sz="800" dirty="0"/>
              <a:t>, H. (2026). Superiority of 1 h plasma glucose vs fasting plasma glucose, 2 h plasma glucose and HbA1c for the diagnosis of type 2 diabetes. </a:t>
            </a:r>
            <a:r>
              <a:rPr lang="en-GB" sz="800" i="1" dirty="0" err="1"/>
              <a:t>Diabetologia</a:t>
            </a:r>
            <a:r>
              <a:rPr lang="en-GB" sz="800" dirty="0"/>
              <a:t>, </a:t>
            </a:r>
            <a:r>
              <a:rPr lang="en-GB" sz="800" i="1" dirty="0"/>
              <a:t>69</a:t>
            </a:r>
            <a:r>
              <a:rPr lang="en-GB" sz="800" dirty="0"/>
              <a:t>(4), pp.911-916.</a:t>
            </a:r>
            <a:endParaRPr lang="en-US" sz="800" dirty="0"/>
          </a:p>
          <a:p>
            <a:pPr algn="just">
              <a:spcBef>
                <a:spcPts val="0"/>
              </a:spcBef>
              <a:spcAft>
                <a:spcPts val="0"/>
              </a:spcAft>
            </a:pPr>
            <a:r>
              <a:rPr lang="en-GB" sz="800" dirty="0"/>
              <a:t>Weber, I., Fisher, B.G., Myles, C., Hendriks, A.E.J. and Marcovecchio, M.L. (2025). NICE guideline review: type 2 diabetes in children and young people–diagnosis and management (NG18). </a:t>
            </a:r>
            <a:r>
              <a:rPr lang="en-GB" sz="800" i="1" dirty="0"/>
              <a:t>Archives of Disease in Childhood-Education and Practice</a:t>
            </a:r>
            <a:r>
              <a:rPr lang="en-GB" sz="800" dirty="0"/>
              <a:t>, </a:t>
            </a:r>
            <a:r>
              <a:rPr lang="en-GB" sz="800" i="1" dirty="0"/>
              <a:t>110</a:t>
            </a:r>
            <a:r>
              <a:rPr lang="en-GB" sz="800" dirty="0"/>
              <a:t>(1), pp.23-25.</a:t>
            </a:r>
            <a:endParaRPr lang="en-US" sz="800" dirty="0"/>
          </a:p>
          <a:p>
            <a:pPr algn="just">
              <a:spcBef>
                <a:spcPts val="0"/>
              </a:spcBef>
              <a:spcAft>
                <a:spcPts val="0"/>
              </a:spcAft>
            </a:pPr>
            <a:r>
              <a:rPr lang="en-GB" sz="800" dirty="0"/>
              <a:t>Wong, N.D. and Sattar, N. (2023). Cardiovascular risk in diabetes mellitus: epidemiology, assessment and prevention. </a:t>
            </a:r>
            <a:r>
              <a:rPr lang="en-GB" sz="800" i="1" dirty="0"/>
              <a:t>Nature Reviews Cardiology</a:t>
            </a:r>
            <a:r>
              <a:rPr lang="en-GB" sz="800" dirty="0"/>
              <a:t>, </a:t>
            </a:r>
            <a:r>
              <a:rPr lang="en-GB" sz="800" i="1" dirty="0"/>
              <a:t>20</a:t>
            </a:r>
            <a:r>
              <a:rPr lang="en-GB" sz="800" dirty="0"/>
              <a:t>(10), pp.685-695.</a:t>
            </a:r>
            <a:endParaRPr lang="en-US" sz="800" dirty="0"/>
          </a:p>
          <a:p>
            <a:pPr algn="just">
              <a:spcBef>
                <a:spcPts val="0"/>
              </a:spcBef>
              <a:spcAft>
                <a:spcPts val="0"/>
              </a:spcAft>
            </a:pPr>
            <a:r>
              <a:rPr lang="en-GB" sz="800" dirty="0"/>
              <a:t>Zhu, M., Li, Y., Luo, B., Cui, J., Liu, Y. and Liu, Y. (2022). Comorbidity of type 2 diabetes mellitus and depression: clinical evidence and rationale for the exacerbation of cardiovascular disease. </a:t>
            </a:r>
            <a:r>
              <a:rPr lang="en-GB" sz="800" i="1" dirty="0"/>
              <a:t>Frontiers in Cardiovascular Medicine</a:t>
            </a:r>
            <a:r>
              <a:rPr lang="en-GB" sz="800" dirty="0"/>
              <a:t>, </a:t>
            </a:r>
            <a:r>
              <a:rPr lang="en-GB" sz="800" i="1" dirty="0"/>
              <a:t>9</a:t>
            </a:r>
            <a:r>
              <a:rPr lang="en-GB" sz="800" dirty="0"/>
              <a:t>, p.861110.</a:t>
            </a:r>
            <a:endParaRPr lang="en-US" sz="800" dirty="0"/>
          </a:p>
          <a:p>
            <a:pPr algn="just">
              <a:spcBef>
                <a:spcPts val="0"/>
              </a:spcBef>
              <a:spcAft>
                <a:spcPts val="0"/>
              </a:spcAft>
            </a:pPr>
            <a:endParaRPr lang="en-GB" sz="800" dirty="0"/>
          </a:p>
        </p:txBody>
      </p:sp>
    </p:spTree>
    <p:extLst>
      <p:ext uri="{BB962C8B-B14F-4D97-AF65-F5344CB8AC3E}">
        <p14:creationId xmlns:p14="http://schemas.microsoft.com/office/powerpoint/2010/main" val="36494849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Custom 1">
      <a:majorFont>
        <a:latin typeface="Times New Roman"/>
        <a:ea typeface=""/>
        <a:cs typeface=""/>
      </a:majorFont>
      <a:minorFont>
        <a:latin typeface="Times New Roman"/>
        <a:ea typeface=""/>
        <a:cs typeface=""/>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44</TotalTime>
  <Words>3162</Words>
  <Application>Microsoft Macintosh PowerPoint</Application>
  <PresentationFormat>Widescreen</PresentationFormat>
  <Paragraphs>133</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Times New Roman</vt:lpstr>
      <vt:lpstr>Parallax</vt:lpstr>
      <vt:lpstr>Component 2: Individual Presentation</vt:lpstr>
      <vt:lpstr>Table of Content</vt:lpstr>
      <vt:lpstr>Introduction </vt:lpstr>
      <vt:lpstr>Overview of the Long-Term Condition</vt:lpstr>
      <vt:lpstr>Prevalence of the Long-Term Condition in the UK and Worldwide</vt:lpstr>
      <vt:lpstr>Economic and Social Burden of the chosen long-term condition </vt:lpstr>
      <vt:lpstr>Diagnosis and Initial Assessment of the chosen long-term condition</vt:lpstr>
      <vt:lpstr>Management of the Long-term condition </vt:lpstr>
      <vt:lpstr>Treatment options available for the long-term condition in the UK</vt:lpstr>
      <vt:lpstr>Comorbidity of the long-term condition </vt:lpstr>
      <vt:lpstr>Prevention of the long-term condition </vt:lpstr>
      <vt:lpstr>Critical evaluation of the skills, values and behaviours </vt:lpstr>
      <vt:lpstr>Recommendation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Dle Ryahm</cp:lastModifiedBy>
  <cp:revision>1</cp:revision>
  <dcterms:created xsi:type="dcterms:W3CDTF">2026-07-14T14:44:20Z</dcterms:created>
  <dcterms:modified xsi:type="dcterms:W3CDTF">2026-07-19T03:00:56Z</dcterms:modified>
</cp:coreProperties>
</file>