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Segoe UI" panose="020B0502040204020203" pitchFamily="34" charset="0"/>
      <p:regular r:id="rId17"/>
      <p:bold r:id="rId18"/>
      <p:italic r:id="rId19"/>
      <p:boldItalic r:id="rId20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41753" y="2791148"/>
            <a:ext cx="2460493" cy="635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59134" y="666242"/>
            <a:ext cx="622573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4276" y="1775713"/>
            <a:ext cx="8195447" cy="26714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341753" y="2791148"/>
            <a:ext cx="2678047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9870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BMST5002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755124" y="4010450"/>
            <a:ext cx="5989955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Segoe UI"/>
                <a:cs typeface="Segoe UI"/>
              </a:rPr>
              <a:t>Shoulder</a:t>
            </a:r>
            <a:r>
              <a:rPr sz="40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4000" spc="-10" dirty="0">
                <a:solidFill>
                  <a:srgbClr val="FFFFFF"/>
                </a:solidFill>
                <a:latin typeface="Segoe UI"/>
                <a:cs typeface="Segoe UI"/>
              </a:rPr>
              <a:t>Arthrokinematics</a:t>
            </a:r>
            <a:endParaRPr sz="4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9985" y="913891"/>
            <a:ext cx="684149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Anatomy</a:t>
            </a:r>
            <a:r>
              <a:rPr spc="-175" dirty="0"/>
              <a:t> </a:t>
            </a:r>
            <a:r>
              <a:rPr dirty="0"/>
              <a:t>and</a:t>
            </a:r>
            <a:r>
              <a:rPr spc="-165" dirty="0"/>
              <a:t> </a:t>
            </a:r>
            <a:r>
              <a:rPr spc="-10" dirty="0"/>
              <a:t>Biomechanics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858950"/>
            <a:ext cx="3634740" cy="267144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dirty="0">
                <a:latin typeface="Segoe UI"/>
                <a:cs typeface="Segoe UI"/>
              </a:rPr>
              <a:t>Glenohumeral</a:t>
            </a:r>
            <a:r>
              <a:rPr sz="2800" i="1" spc="-55" dirty="0">
                <a:latin typeface="Segoe UI"/>
                <a:cs typeface="Segoe UI"/>
              </a:rPr>
              <a:t> </a:t>
            </a:r>
            <a:r>
              <a:rPr sz="2800" i="1" spc="-10" dirty="0">
                <a:latin typeface="Segoe UI"/>
                <a:cs typeface="Segoe UI"/>
              </a:rPr>
              <a:t>Joint</a:t>
            </a:r>
            <a:endParaRPr sz="2800">
              <a:latin typeface="Segoe UI"/>
              <a:cs typeface="Segoe UI"/>
            </a:endParaRPr>
          </a:p>
          <a:p>
            <a:pPr marL="355600" marR="520065" indent="-342900">
              <a:lnSpc>
                <a:spcPts val="302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spc="-10" dirty="0">
                <a:latin typeface="Segoe UI"/>
                <a:cs typeface="Segoe UI"/>
              </a:rPr>
              <a:t>Acromioclavicular Joint</a:t>
            </a:r>
            <a:endParaRPr sz="2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dirty="0">
                <a:latin typeface="Segoe UI"/>
                <a:cs typeface="Segoe UI"/>
              </a:rPr>
              <a:t>Sternoclavicular</a:t>
            </a:r>
            <a:r>
              <a:rPr sz="2800" i="1" spc="-30" dirty="0">
                <a:latin typeface="Segoe UI"/>
                <a:cs typeface="Segoe UI"/>
              </a:rPr>
              <a:t> </a:t>
            </a:r>
            <a:r>
              <a:rPr sz="2800" i="1" spc="-10" dirty="0">
                <a:latin typeface="Segoe UI"/>
                <a:cs typeface="Segoe UI"/>
              </a:rPr>
              <a:t>Joint</a:t>
            </a:r>
            <a:endParaRPr sz="2800">
              <a:latin typeface="Segoe UI"/>
              <a:cs typeface="Segoe UI"/>
            </a:endParaRPr>
          </a:p>
          <a:p>
            <a:pPr marL="355600" marR="31750" indent="-342900">
              <a:lnSpc>
                <a:spcPts val="302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i="1" dirty="0">
                <a:latin typeface="Segoe UI"/>
                <a:cs typeface="Segoe UI"/>
              </a:rPr>
              <a:t>Scapulothoracic</a:t>
            </a:r>
            <a:r>
              <a:rPr sz="2800" i="1" spc="-55" dirty="0">
                <a:latin typeface="Segoe UI"/>
                <a:cs typeface="Segoe UI"/>
              </a:rPr>
              <a:t> </a:t>
            </a:r>
            <a:r>
              <a:rPr sz="2800" i="1" spc="-10" dirty="0">
                <a:latin typeface="Segoe UI"/>
                <a:cs typeface="Segoe UI"/>
              </a:rPr>
              <a:t>Joint </a:t>
            </a:r>
            <a:r>
              <a:rPr sz="2800" i="1" dirty="0">
                <a:latin typeface="Segoe UI"/>
                <a:cs typeface="Segoe UI"/>
              </a:rPr>
              <a:t>(not</a:t>
            </a:r>
            <a:r>
              <a:rPr sz="2800" i="1" spc="-25" dirty="0">
                <a:latin typeface="Segoe UI"/>
                <a:cs typeface="Segoe UI"/>
              </a:rPr>
              <a:t> </a:t>
            </a:r>
            <a:r>
              <a:rPr sz="2800" i="1" dirty="0">
                <a:latin typeface="Segoe UI"/>
                <a:cs typeface="Segoe UI"/>
              </a:rPr>
              <a:t>a</a:t>
            </a:r>
            <a:r>
              <a:rPr sz="2800" i="1" spc="-10" dirty="0">
                <a:latin typeface="Segoe UI"/>
                <a:cs typeface="Segoe UI"/>
              </a:rPr>
              <a:t> </a:t>
            </a:r>
            <a:r>
              <a:rPr sz="2800" i="1" dirty="0">
                <a:latin typeface="Segoe UI"/>
                <a:cs typeface="Segoe UI"/>
              </a:rPr>
              <a:t>true</a:t>
            </a:r>
            <a:r>
              <a:rPr sz="2800" i="1" spc="-10" dirty="0">
                <a:latin typeface="Segoe UI"/>
                <a:cs typeface="Segoe UI"/>
              </a:rPr>
              <a:t> joint)</a:t>
            </a:r>
            <a:endParaRPr sz="28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16017" y="1888998"/>
            <a:ext cx="3432809" cy="34289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94972" y="397681"/>
            <a:ext cx="481647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Glenohumeral</a:t>
            </a:r>
            <a:r>
              <a:rPr spc="-200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560" y="1461992"/>
            <a:ext cx="5048885" cy="3728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b="1" i="1" spc="-10" dirty="0">
                <a:latin typeface="Segoe UI"/>
                <a:cs typeface="Segoe UI"/>
              </a:rPr>
              <a:t>Osteokinematics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45" dirty="0">
                <a:latin typeface="Arial"/>
                <a:cs typeface="Arial"/>
              </a:rPr>
              <a:t> </a:t>
            </a:r>
            <a:r>
              <a:rPr sz="2400" spc="-10" dirty="0">
                <a:latin typeface="Segoe UI"/>
                <a:cs typeface="Segoe UI"/>
              </a:rPr>
              <a:t>Flexion/Extension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45" dirty="0">
                <a:latin typeface="Arial"/>
                <a:cs typeface="Arial"/>
              </a:rPr>
              <a:t> </a:t>
            </a:r>
            <a:r>
              <a:rPr sz="2400" spc="-10" dirty="0">
                <a:latin typeface="Segoe UI"/>
                <a:cs typeface="Segoe UI"/>
              </a:rPr>
              <a:t>Abduction/Adduction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ts val="2875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0" dirty="0">
                <a:latin typeface="Arial"/>
                <a:cs typeface="Arial"/>
              </a:rPr>
              <a:t> </a:t>
            </a:r>
            <a:r>
              <a:rPr sz="2400" dirty="0">
                <a:latin typeface="Segoe UI"/>
                <a:cs typeface="Segoe UI"/>
              </a:rPr>
              <a:t>Medial/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Lateral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Rotation</a:t>
            </a:r>
            <a:endParaRPr sz="2400">
              <a:latin typeface="Segoe UI"/>
              <a:cs typeface="Segoe UI"/>
            </a:endParaRPr>
          </a:p>
          <a:p>
            <a:pPr marL="12700">
              <a:lnSpc>
                <a:spcPts val="3235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b="1" i="1" spc="-10" dirty="0">
                <a:latin typeface="Segoe UI"/>
                <a:cs typeface="Segoe UI"/>
              </a:rPr>
              <a:t>Arthrokinematics</a:t>
            </a:r>
            <a:endParaRPr sz="27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35" dirty="0">
                <a:latin typeface="Arial"/>
                <a:cs typeface="Arial"/>
              </a:rPr>
              <a:t> </a:t>
            </a:r>
            <a:r>
              <a:rPr sz="2400" dirty="0">
                <a:latin typeface="Segoe UI"/>
                <a:cs typeface="Segoe UI"/>
              </a:rPr>
              <a:t>Spin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(Flexion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Extension)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5" dirty="0">
                <a:latin typeface="Arial"/>
                <a:cs typeface="Arial"/>
              </a:rPr>
              <a:t> </a:t>
            </a:r>
            <a:r>
              <a:rPr sz="2400" dirty="0">
                <a:latin typeface="Segoe UI"/>
                <a:cs typeface="Segoe UI"/>
              </a:rPr>
              <a:t>Inferior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glide</a:t>
            </a:r>
            <a:r>
              <a:rPr sz="2400" spc="-10" dirty="0">
                <a:latin typeface="Segoe UI"/>
                <a:cs typeface="Segoe UI"/>
              </a:rPr>
              <a:t> (Abduction)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5" dirty="0">
                <a:latin typeface="Arial"/>
                <a:cs typeface="Arial"/>
              </a:rPr>
              <a:t> </a:t>
            </a:r>
            <a:r>
              <a:rPr sz="2400" dirty="0">
                <a:latin typeface="Segoe UI"/>
                <a:cs typeface="Segoe UI"/>
              </a:rPr>
              <a:t>Superior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glide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(Adduction)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180" dirty="0">
                <a:latin typeface="Arial"/>
                <a:cs typeface="Arial"/>
              </a:rPr>
              <a:t> </a:t>
            </a:r>
            <a:r>
              <a:rPr sz="2400" dirty="0">
                <a:latin typeface="Segoe UI"/>
                <a:cs typeface="Segoe UI"/>
              </a:rPr>
              <a:t>Posterior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glide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(Medial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rotation)</a:t>
            </a:r>
            <a:endParaRPr sz="2400">
              <a:latin typeface="Segoe UI"/>
              <a:cs typeface="Segoe UI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04" dirty="0">
                <a:latin typeface="Arial"/>
                <a:cs typeface="Arial"/>
              </a:rPr>
              <a:t> </a:t>
            </a:r>
            <a:r>
              <a:rPr sz="2400" dirty="0">
                <a:latin typeface="Segoe UI"/>
                <a:cs typeface="Segoe UI"/>
              </a:rPr>
              <a:t>Anterior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glide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(Lateral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rotation)</a:t>
            </a:r>
            <a:endParaRPr sz="2400">
              <a:latin typeface="Segoe UI"/>
              <a:cs typeface="Segoe U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643628" y="1153667"/>
            <a:ext cx="3534410" cy="4505325"/>
            <a:chOff x="4643628" y="1153667"/>
            <a:chExt cx="3534410" cy="450532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43628" y="1153667"/>
              <a:ext cx="2921507" cy="193090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79947" y="3092958"/>
              <a:ext cx="2497835" cy="256565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94972" y="397681"/>
            <a:ext cx="481647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Glenohumeral</a:t>
            </a:r>
            <a:r>
              <a:rPr spc="-200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560" y="1434235"/>
            <a:ext cx="3685540" cy="1551940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b="1" i="1" spc="-10" dirty="0">
                <a:latin typeface="Segoe UI"/>
                <a:cs typeface="Segoe UI"/>
              </a:rPr>
              <a:t>Arthrokinematics</a:t>
            </a:r>
            <a:endParaRPr sz="3200">
              <a:latin typeface="Segoe UI"/>
              <a:cs typeface="Segoe UI"/>
            </a:endParaRPr>
          </a:p>
          <a:p>
            <a:pPr marL="755650" marR="238125" indent="-285750">
              <a:lnSpc>
                <a:spcPct val="100000"/>
              </a:lnSpc>
              <a:spcBef>
                <a:spcPts val="68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dirty="0">
                <a:latin typeface="Segoe UI"/>
                <a:cs typeface="Segoe UI"/>
              </a:rPr>
              <a:t>Spin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(Flexion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and </a:t>
            </a:r>
            <a:r>
              <a:rPr sz="2800" spc="-10" dirty="0">
                <a:latin typeface="Segoe UI"/>
                <a:cs typeface="Segoe UI"/>
              </a:rPr>
              <a:t>Extension)</a:t>
            </a:r>
            <a:endParaRPr sz="28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34228" y="1642872"/>
            <a:ext cx="2894075" cy="357225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94972" y="397681"/>
            <a:ext cx="481647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Glenohumeral</a:t>
            </a:r>
            <a:r>
              <a:rPr spc="-200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560" y="1434235"/>
            <a:ext cx="3716654" cy="1125220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R="36195" algn="r">
              <a:lnSpc>
                <a:spcPct val="100000"/>
              </a:lnSpc>
              <a:spcBef>
                <a:spcPts val="875"/>
              </a:spcBef>
              <a:tabLst>
                <a:tab pos="3422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b="1" i="1" spc="-10" dirty="0">
                <a:latin typeface="Segoe UI"/>
                <a:cs typeface="Segoe UI"/>
              </a:rPr>
              <a:t>Arthrokinematics</a:t>
            </a:r>
            <a:endParaRPr sz="3200">
              <a:latin typeface="Segoe UI"/>
              <a:cs typeface="Segoe UI"/>
            </a:endParaRPr>
          </a:p>
          <a:p>
            <a:pPr marR="5080" algn="r">
              <a:lnSpc>
                <a:spcPct val="100000"/>
              </a:lnSpc>
              <a:spcBef>
                <a:spcPts val="68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0" dirty="0">
                <a:latin typeface="Arial"/>
                <a:cs typeface="Arial"/>
              </a:rPr>
              <a:t> </a:t>
            </a:r>
            <a:r>
              <a:rPr sz="2800" dirty="0">
                <a:latin typeface="Segoe UI"/>
                <a:cs typeface="Segoe UI"/>
              </a:rPr>
              <a:t>Spin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(Inferior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slide)</a:t>
            </a:r>
            <a:endParaRPr sz="28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87290" y="1361694"/>
            <a:ext cx="3768851" cy="27050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0322" y="3069335"/>
            <a:ext cx="4281677" cy="212597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6163" y="392684"/>
            <a:ext cx="496697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marR="5080" indent="-508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Acromioclavicular</a:t>
            </a:r>
            <a:r>
              <a:rPr sz="4000" spc="-60" dirty="0"/>
              <a:t> </a:t>
            </a:r>
            <a:r>
              <a:rPr sz="4000" spc="-25" dirty="0"/>
              <a:t>and </a:t>
            </a:r>
            <a:r>
              <a:rPr sz="4000" dirty="0"/>
              <a:t>Sternoclavicular</a:t>
            </a:r>
            <a:r>
              <a:rPr sz="4000" spc="-195" dirty="0"/>
              <a:t> </a:t>
            </a:r>
            <a:r>
              <a:rPr sz="4000" spc="-10" dirty="0"/>
              <a:t>Joints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221739" y="1697684"/>
            <a:ext cx="4293235" cy="357949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9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b="1" i="1" spc="-10" dirty="0">
                <a:latin typeface="Segoe UI"/>
                <a:cs typeface="Segoe UI"/>
              </a:rPr>
              <a:t>Osteokinematics</a:t>
            </a:r>
            <a:endParaRPr sz="2600">
              <a:latin typeface="Segoe UI"/>
              <a:cs typeface="Segoe UI"/>
            </a:endParaRPr>
          </a:p>
          <a:p>
            <a:pPr marL="469265">
              <a:lnSpc>
                <a:spcPct val="100000"/>
              </a:lnSpc>
              <a:spcBef>
                <a:spcPts val="31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5" dirty="0">
                <a:latin typeface="Arial"/>
                <a:cs typeface="Arial"/>
              </a:rPr>
              <a:t> </a:t>
            </a:r>
            <a:r>
              <a:rPr sz="2600" spc="-10" dirty="0">
                <a:latin typeface="Segoe UI"/>
                <a:cs typeface="Segoe UI"/>
              </a:rPr>
              <a:t>Flexion/Extension</a:t>
            </a:r>
            <a:endParaRPr sz="2600">
              <a:latin typeface="Segoe UI"/>
              <a:cs typeface="Segoe UI"/>
            </a:endParaRPr>
          </a:p>
          <a:p>
            <a:pPr marL="469265">
              <a:lnSpc>
                <a:spcPct val="100000"/>
              </a:lnSpc>
              <a:spcBef>
                <a:spcPts val="31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5" dirty="0">
                <a:latin typeface="Arial"/>
                <a:cs typeface="Arial"/>
              </a:rPr>
              <a:t> </a:t>
            </a:r>
            <a:r>
              <a:rPr sz="2600" spc="-10" dirty="0">
                <a:latin typeface="Segoe UI"/>
                <a:cs typeface="Segoe UI"/>
              </a:rPr>
              <a:t>Abduction/Adduction</a:t>
            </a:r>
            <a:endParaRPr sz="2600">
              <a:latin typeface="Segoe UI"/>
              <a:cs typeface="Segoe UI"/>
            </a:endParaRPr>
          </a:p>
          <a:p>
            <a:pPr marL="469265">
              <a:lnSpc>
                <a:spcPct val="100000"/>
              </a:lnSpc>
              <a:spcBef>
                <a:spcPts val="31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-5" dirty="0">
                <a:latin typeface="Arial"/>
                <a:cs typeface="Arial"/>
              </a:rPr>
              <a:t> </a:t>
            </a:r>
            <a:r>
              <a:rPr sz="2600" dirty="0">
                <a:latin typeface="Segoe UI"/>
                <a:cs typeface="Segoe UI"/>
              </a:rPr>
              <a:t>Medial/</a:t>
            </a:r>
            <a:r>
              <a:rPr sz="2600" spc="-7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Lateral</a:t>
            </a:r>
            <a:r>
              <a:rPr sz="2600" spc="-8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Rotation</a:t>
            </a:r>
            <a:endParaRPr sz="26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5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b="1" i="1" spc="-10" dirty="0">
                <a:latin typeface="Segoe UI"/>
                <a:cs typeface="Segoe UI"/>
              </a:rPr>
              <a:t>Arthrokinematics</a:t>
            </a:r>
            <a:endParaRPr sz="3000">
              <a:latin typeface="Segoe UI"/>
              <a:cs typeface="Segoe UI"/>
            </a:endParaRPr>
          </a:p>
          <a:p>
            <a:pPr marL="469265">
              <a:lnSpc>
                <a:spcPct val="100000"/>
              </a:lnSpc>
              <a:spcBef>
                <a:spcPts val="32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-25" dirty="0">
                <a:latin typeface="Arial"/>
                <a:cs typeface="Arial"/>
              </a:rPr>
              <a:t> </a:t>
            </a:r>
            <a:r>
              <a:rPr sz="2600" spc="-10" dirty="0">
                <a:latin typeface="Segoe UI"/>
                <a:cs typeface="Segoe UI"/>
              </a:rPr>
              <a:t>Posterior/</a:t>
            </a:r>
            <a:r>
              <a:rPr sz="2600" spc="-11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anterior</a:t>
            </a:r>
            <a:r>
              <a:rPr sz="2600" spc="-95" dirty="0">
                <a:latin typeface="Segoe UI"/>
                <a:cs typeface="Segoe UI"/>
              </a:rPr>
              <a:t> </a:t>
            </a:r>
            <a:r>
              <a:rPr sz="2600" spc="-20" dirty="0">
                <a:latin typeface="Segoe UI"/>
                <a:cs typeface="Segoe UI"/>
              </a:rPr>
              <a:t>spin</a:t>
            </a:r>
            <a:endParaRPr sz="2600">
              <a:latin typeface="Segoe UI"/>
              <a:cs typeface="Segoe UI"/>
            </a:endParaRPr>
          </a:p>
          <a:p>
            <a:pPr marL="469265">
              <a:lnSpc>
                <a:spcPct val="100000"/>
              </a:lnSpc>
              <a:spcBef>
                <a:spcPts val="31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-5" dirty="0">
                <a:latin typeface="Arial"/>
                <a:cs typeface="Arial"/>
              </a:rPr>
              <a:t> </a:t>
            </a:r>
            <a:r>
              <a:rPr sz="2600" dirty="0">
                <a:latin typeface="Segoe UI"/>
                <a:cs typeface="Segoe UI"/>
              </a:rPr>
              <a:t>Inferior/</a:t>
            </a:r>
            <a:r>
              <a:rPr sz="2600" spc="-8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superior</a:t>
            </a:r>
            <a:r>
              <a:rPr sz="2600" spc="-90" dirty="0">
                <a:latin typeface="Segoe UI"/>
                <a:cs typeface="Segoe UI"/>
              </a:rPr>
              <a:t> </a:t>
            </a:r>
            <a:r>
              <a:rPr sz="2600" spc="-20" dirty="0">
                <a:latin typeface="Segoe UI"/>
                <a:cs typeface="Segoe UI"/>
              </a:rPr>
              <a:t>spin</a:t>
            </a:r>
            <a:endParaRPr sz="2600">
              <a:latin typeface="Segoe UI"/>
              <a:cs typeface="Segoe UI"/>
            </a:endParaRPr>
          </a:p>
          <a:p>
            <a:pPr marL="469265">
              <a:lnSpc>
                <a:spcPct val="100000"/>
              </a:lnSpc>
              <a:spcBef>
                <a:spcPts val="31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-25" dirty="0">
                <a:latin typeface="Arial"/>
                <a:cs typeface="Arial"/>
              </a:rPr>
              <a:t> </a:t>
            </a:r>
            <a:r>
              <a:rPr sz="2600" dirty="0">
                <a:latin typeface="Segoe UI"/>
                <a:cs typeface="Segoe UI"/>
              </a:rPr>
              <a:t>Anterior/</a:t>
            </a:r>
            <a:r>
              <a:rPr sz="2600" spc="-10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posterior</a:t>
            </a:r>
            <a:r>
              <a:rPr sz="2600" spc="-11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glide</a:t>
            </a:r>
            <a:endParaRPr sz="26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51753" y="1700783"/>
            <a:ext cx="3190493" cy="251917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00867" y="167049"/>
            <a:ext cx="496697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marR="5080" indent="-508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Acromioclavicular</a:t>
            </a:r>
            <a:r>
              <a:rPr sz="4000" spc="-60" dirty="0"/>
              <a:t> </a:t>
            </a:r>
            <a:r>
              <a:rPr sz="4000" spc="-25" dirty="0"/>
              <a:t>and </a:t>
            </a:r>
            <a:r>
              <a:rPr sz="4000" dirty="0"/>
              <a:t>Sternoclavicular</a:t>
            </a:r>
            <a:r>
              <a:rPr sz="4000" spc="-195" dirty="0"/>
              <a:t> </a:t>
            </a:r>
            <a:r>
              <a:rPr sz="4000" spc="-10" dirty="0"/>
              <a:t>Joints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330259" y="1516834"/>
            <a:ext cx="368554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b="1" i="1" spc="-10" dirty="0">
                <a:latin typeface="Segoe UI"/>
                <a:cs typeface="Segoe UI"/>
              </a:rPr>
              <a:t>Arthrokinematics</a:t>
            </a:r>
            <a:endParaRPr sz="32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5568" y="2147316"/>
            <a:ext cx="7172705" cy="346938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85519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Scapulothoracic</a:t>
            </a:r>
            <a:r>
              <a:rPr spc="-210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1739" y="1697684"/>
            <a:ext cx="6282055" cy="363156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9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b="1" i="1" spc="-10" dirty="0">
                <a:latin typeface="Segoe UI"/>
                <a:cs typeface="Segoe UI"/>
              </a:rPr>
              <a:t>Scapulothoracic</a:t>
            </a:r>
            <a:r>
              <a:rPr sz="2600" b="1" i="1" spc="-120" dirty="0">
                <a:latin typeface="Segoe UI"/>
                <a:cs typeface="Segoe UI"/>
              </a:rPr>
              <a:t> </a:t>
            </a:r>
            <a:r>
              <a:rPr sz="2600" b="1" i="1" dirty="0">
                <a:latin typeface="Segoe UI"/>
                <a:cs typeface="Segoe UI"/>
              </a:rPr>
              <a:t>complex</a:t>
            </a:r>
            <a:r>
              <a:rPr sz="2600" b="1" i="1" spc="-120" dirty="0">
                <a:latin typeface="Segoe UI"/>
                <a:cs typeface="Segoe UI"/>
              </a:rPr>
              <a:t> </a:t>
            </a:r>
            <a:r>
              <a:rPr sz="2600" b="1" i="1" spc="-10" dirty="0">
                <a:latin typeface="Segoe UI"/>
                <a:cs typeface="Segoe UI"/>
              </a:rPr>
              <a:t>movements</a:t>
            </a:r>
            <a:endParaRPr sz="2600">
              <a:latin typeface="Segoe UI"/>
              <a:cs typeface="Segoe UI"/>
            </a:endParaRPr>
          </a:p>
          <a:p>
            <a:pPr marL="755015" marR="316230" indent="-285750">
              <a:lnSpc>
                <a:spcPts val="2810"/>
              </a:lnSpc>
              <a:spcBef>
                <a:spcPts val="66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0" dirty="0">
                <a:latin typeface="Arial"/>
                <a:cs typeface="Arial"/>
              </a:rPr>
              <a:t> </a:t>
            </a:r>
            <a:r>
              <a:rPr sz="2600" dirty="0">
                <a:latin typeface="Segoe UI"/>
                <a:cs typeface="Segoe UI"/>
              </a:rPr>
              <a:t>Elevation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</a:t>
            </a:r>
            <a:r>
              <a:rPr sz="2600" spc="-5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protraction</a:t>
            </a:r>
            <a:r>
              <a:rPr sz="2600" spc="-7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=</a:t>
            </a:r>
            <a:r>
              <a:rPr sz="2600" spc="-6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anterior elevation</a:t>
            </a:r>
            <a:endParaRPr sz="2600">
              <a:latin typeface="Segoe UI"/>
              <a:cs typeface="Segoe UI"/>
            </a:endParaRPr>
          </a:p>
          <a:p>
            <a:pPr marL="755015" marR="355600" indent="-285750">
              <a:lnSpc>
                <a:spcPts val="2810"/>
              </a:lnSpc>
              <a:spcBef>
                <a:spcPts val="62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-15" dirty="0">
                <a:latin typeface="Arial"/>
                <a:cs typeface="Arial"/>
              </a:rPr>
              <a:t> </a:t>
            </a:r>
            <a:r>
              <a:rPr sz="2600" dirty="0">
                <a:latin typeface="Segoe UI"/>
                <a:cs typeface="Segoe UI"/>
              </a:rPr>
              <a:t>Elevation</a:t>
            </a:r>
            <a:r>
              <a:rPr sz="2600" spc="-7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</a:t>
            </a:r>
            <a:r>
              <a:rPr sz="2600" spc="-7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retraction</a:t>
            </a:r>
            <a:r>
              <a:rPr sz="2600" spc="-9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=</a:t>
            </a:r>
            <a:r>
              <a:rPr sz="2600" spc="-8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posterior elevation</a:t>
            </a:r>
            <a:endParaRPr sz="2600">
              <a:latin typeface="Segoe UI"/>
              <a:cs typeface="Segoe UI"/>
            </a:endParaRPr>
          </a:p>
          <a:p>
            <a:pPr marL="755015" marR="5080" indent="-285750">
              <a:lnSpc>
                <a:spcPts val="2810"/>
              </a:lnSpc>
              <a:spcBef>
                <a:spcPts val="62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25" dirty="0">
                <a:latin typeface="Arial"/>
                <a:cs typeface="Arial"/>
              </a:rPr>
              <a:t> </a:t>
            </a:r>
            <a:r>
              <a:rPr sz="2600" spc="-10" dirty="0">
                <a:latin typeface="Segoe UI"/>
                <a:cs typeface="Segoe UI"/>
              </a:rPr>
              <a:t>Depression</a:t>
            </a:r>
            <a:r>
              <a:rPr sz="2600" spc="-5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</a:t>
            </a:r>
            <a:r>
              <a:rPr sz="2600" spc="-4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protraction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=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anterior depression</a:t>
            </a:r>
            <a:endParaRPr sz="2600">
              <a:latin typeface="Segoe UI"/>
              <a:cs typeface="Segoe UI"/>
            </a:endParaRPr>
          </a:p>
          <a:p>
            <a:pPr marL="755015" marR="45720" indent="-285750">
              <a:lnSpc>
                <a:spcPts val="2810"/>
              </a:lnSpc>
              <a:spcBef>
                <a:spcPts val="62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0" dirty="0">
                <a:latin typeface="Arial"/>
                <a:cs typeface="Arial"/>
              </a:rPr>
              <a:t> </a:t>
            </a:r>
            <a:r>
              <a:rPr sz="2600" spc="-10" dirty="0">
                <a:latin typeface="Segoe UI"/>
                <a:cs typeface="Segoe UI"/>
              </a:rPr>
              <a:t>Depression</a:t>
            </a:r>
            <a:r>
              <a:rPr sz="2600" spc="-7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</a:t>
            </a:r>
            <a:r>
              <a:rPr sz="2600" spc="-5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retraction</a:t>
            </a:r>
            <a:r>
              <a:rPr sz="2600" spc="-7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=</a:t>
            </a:r>
            <a:r>
              <a:rPr sz="2600" spc="-7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posterior depression</a:t>
            </a:r>
            <a:endParaRPr sz="2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85519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Scapulothoracic</a:t>
            </a:r>
            <a:r>
              <a:rPr spc="-210" dirty="0"/>
              <a:t> </a:t>
            </a:r>
            <a:r>
              <a:rPr spc="-10" dirty="0"/>
              <a:t>Joint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05528" y="1572767"/>
            <a:ext cx="3201161" cy="406984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6373" y="1600200"/>
            <a:ext cx="1905761" cy="404240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86236" y="849884"/>
            <a:ext cx="7285990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Shoulder</a:t>
            </a:r>
            <a:r>
              <a:rPr sz="4000" spc="-30" dirty="0"/>
              <a:t> </a:t>
            </a:r>
            <a:r>
              <a:rPr sz="4000" dirty="0"/>
              <a:t>and</a:t>
            </a:r>
            <a:r>
              <a:rPr sz="4000" spc="-15" dirty="0"/>
              <a:t> </a:t>
            </a:r>
            <a:r>
              <a:rPr sz="4000" dirty="0"/>
              <a:t>the</a:t>
            </a:r>
            <a:r>
              <a:rPr sz="4000" spc="-15" dirty="0"/>
              <a:t> </a:t>
            </a:r>
            <a:r>
              <a:rPr sz="4000" dirty="0"/>
              <a:t>Thoracic</a:t>
            </a:r>
            <a:r>
              <a:rPr sz="4000" spc="10" dirty="0"/>
              <a:t> </a:t>
            </a:r>
            <a:r>
              <a:rPr sz="4000" spc="-10" dirty="0"/>
              <a:t>Spine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109648" y="1775713"/>
            <a:ext cx="3496945" cy="2330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8300" marR="17780" indent="-342900">
              <a:lnSpc>
                <a:spcPct val="100000"/>
              </a:lnSpc>
              <a:spcBef>
                <a:spcPts val="100"/>
              </a:spcBef>
              <a:tabLst>
                <a:tab pos="3676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Segoe UI"/>
                <a:cs typeface="Segoe UI"/>
              </a:rPr>
              <a:t>During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flexion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1/2</a:t>
            </a:r>
            <a:r>
              <a:rPr sz="2775" spc="-15" baseline="25525" dirty="0">
                <a:latin typeface="Segoe UI"/>
                <a:cs typeface="Segoe UI"/>
              </a:rPr>
              <a:t>nd </a:t>
            </a:r>
            <a:r>
              <a:rPr sz="2800" dirty="0">
                <a:latin typeface="Segoe UI"/>
                <a:cs typeface="Segoe UI"/>
              </a:rPr>
              <a:t>ribs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descend</a:t>
            </a:r>
            <a:endParaRPr sz="2800">
              <a:latin typeface="Segoe UI"/>
              <a:cs typeface="Segoe UI"/>
            </a:endParaRPr>
          </a:p>
          <a:p>
            <a:pPr marL="368300" marR="73660" indent="-342900">
              <a:lnSpc>
                <a:spcPct val="100000"/>
              </a:lnSpc>
              <a:spcBef>
                <a:spcPts val="675"/>
              </a:spcBef>
              <a:tabLst>
                <a:tab pos="3676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Segoe UI"/>
                <a:cs typeface="Segoe UI"/>
              </a:rPr>
              <a:t>During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flexion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4-</a:t>
            </a:r>
            <a:r>
              <a:rPr sz="2800" spc="-25" dirty="0">
                <a:latin typeface="Segoe UI"/>
                <a:cs typeface="Segoe UI"/>
              </a:rPr>
              <a:t>6</a:t>
            </a:r>
            <a:r>
              <a:rPr sz="2775" spc="-37" baseline="25525" dirty="0">
                <a:latin typeface="Segoe UI"/>
                <a:cs typeface="Segoe UI"/>
              </a:rPr>
              <a:t>th </a:t>
            </a:r>
            <a:r>
              <a:rPr sz="2800" dirty="0">
                <a:latin typeface="Segoe UI"/>
                <a:cs typeface="Segoe UI"/>
              </a:rPr>
              <a:t>ribs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ascend</a:t>
            </a:r>
            <a:endParaRPr sz="2800">
              <a:latin typeface="Segoe UI"/>
              <a:cs typeface="Segoe UI"/>
            </a:endParaRPr>
          </a:p>
          <a:p>
            <a:pPr marL="25400">
              <a:lnSpc>
                <a:spcPct val="100000"/>
              </a:lnSpc>
              <a:spcBef>
                <a:spcPts val="670"/>
              </a:spcBef>
              <a:tabLst>
                <a:tab pos="3676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Segoe UI"/>
                <a:cs typeface="Segoe UI"/>
              </a:rPr>
              <a:t>3</a:t>
            </a:r>
            <a:r>
              <a:rPr sz="2775" baseline="25525" dirty="0">
                <a:latin typeface="Segoe UI"/>
                <a:cs typeface="Segoe UI"/>
              </a:rPr>
              <a:t>rd</a:t>
            </a:r>
            <a:r>
              <a:rPr sz="2775" spc="367" baseline="255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rib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axis</a:t>
            </a:r>
            <a:endParaRPr sz="28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35880" y="1752600"/>
            <a:ext cx="3435857" cy="295655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6282" y="474639"/>
            <a:ext cx="617156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56665" marR="5080" indent="-12446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Segoe UI"/>
                <a:cs typeface="Segoe UI"/>
              </a:rPr>
              <a:t>Key</a:t>
            </a:r>
            <a:r>
              <a:rPr sz="3600" b="1" spc="-55" dirty="0">
                <a:latin typeface="Segoe UI"/>
                <a:cs typeface="Segoe UI"/>
              </a:rPr>
              <a:t> </a:t>
            </a:r>
            <a:r>
              <a:rPr sz="3600" b="1" dirty="0">
                <a:latin typeface="Segoe UI"/>
                <a:cs typeface="Segoe UI"/>
              </a:rPr>
              <a:t>components</a:t>
            </a:r>
            <a:r>
              <a:rPr sz="3600" b="1" spc="-40" dirty="0">
                <a:latin typeface="Segoe UI"/>
                <a:cs typeface="Segoe UI"/>
              </a:rPr>
              <a:t> </a:t>
            </a:r>
            <a:r>
              <a:rPr sz="3600" b="1" dirty="0">
                <a:latin typeface="Segoe UI"/>
                <a:cs typeface="Segoe UI"/>
              </a:rPr>
              <a:t>of</a:t>
            </a:r>
            <a:r>
              <a:rPr sz="3600" b="1" spc="-50" dirty="0">
                <a:latin typeface="Segoe UI"/>
                <a:cs typeface="Segoe UI"/>
              </a:rPr>
              <a:t> </a:t>
            </a:r>
            <a:r>
              <a:rPr sz="3600" b="1" spc="-10" dirty="0">
                <a:latin typeface="Segoe UI"/>
                <a:cs typeface="Segoe UI"/>
              </a:rPr>
              <a:t>shoulder arthrokinematics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4276" y="1775713"/>
            <a:ext cx="7487284" cy="2671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2284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Segoe UI"/>
                <a:cs typeface="Segoe UI"/>
              </a:rPr>
              <a:t>Appropriate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joint/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accessory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movement </a:t>
            </a:r>
            <a:r>
              <a:rPr sz="2800" dirty="0">
                <a:latin typeface="Segoe UI"/>
                <a:cs typeface="Segoe UI"/>
              </a:rPr>
              <a:t>individually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through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shoulder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complex </a:t>
            </a:r>
            <a:r>
              <a:rPr sz="2800" dirty="0">
                <a:latin typeface="Segoe UI"/>
                <a:cs typeface="Segoe UI"/>
              </a:rPr>
              <a:t>(TSp,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CSp,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SCJ,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ACJ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GHJ)</a:t>
            </a:r>
            <a:endParaRPr sz="2800">
              <a:latin typeface="Segoe UI"/>
              <a:cs typeface="Segoe UI"/>
            </a:endParaRPr>
          </a:p>
          <a:p>
            <a:pPr marL="354965" marR="5080" indent="-342900">
              <a:lnSpc>
                <a:spcPct val="100000"/>
              </a:lnSpc>
              <a:spcBef>
                <a:spcPts val="67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Segoe UI"/>
                <a:cs typeface="Segoe UI"/>
              </a:rPr>
              <a:t>Optimal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neuromuscular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function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(major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focus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position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joints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allow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appropriate </a:t>
            </a:r>
            <a:r>
              <a:rPr sz="2800" dirty="0">
                <a:latin typeface="Segoe UI"/>
                <a:cs typeface="Segoe UI"/>
              </a:rPr>
              <a:t>function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force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production).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261</Words>
  <Application>Microsoft Office PowerPoint</Application>
  <PresentationFormat>On-screen Show (4:3)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Segoe UI</vt:lpstr>
      <vt:lpstr>Calibri</vt:lpstr>
      <vt:lpstr>Office Theme</vt:lpstr>
      <vt:lpstr>BMST5002</vt:lpstr>
      <vt:lpstr>Anatomy and Biomechanics</vt:lpstr>
      <vt:lpstr>Glenohumeral Joint</vt:lpstr>
      <vt:lpstr>Glenohumeral Joint</vt:lpstr>
      <vt:lpstr>Glenohumeral Joint</vt:lpstr>
      <vt:lpstr>Acromioclavicular and Sternoclavicular Joints</vt:lpstr>
      <vt:lpstr>Acromioclavicular and Sternoclavicular Joints</vt:lpstr>
      <vt:lpstr>Scapulothoracic Joint</vt:lpstr>
      <vt:lpstr>Scapulothoracic Joint</vt:lpstr>
      <vt:lpstr>Shoulder and the Thoracic Spine</vt:lpstr>
      <vt:lpstr>Key components of shoulder arthrokinematics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1</cp:revision>
  <dcterms:created xsi:type="dcterms:W3CDTF">2022-10-18T13:36:20Z</dcterms:created>
  <dcterms:modified xsi:type="dcterms:W3CDTF">2022-10-18T13:37:44Z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2021-02-23T00:00:00Z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