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Lst>
  <p:sldIdLst>
    <p:sldId id="256" r:id="rId3"/>
    <p:sldId id="276" r:id="rId4"/>
    <p:sldId id="282" r:id="rId5"/>
    <p:sldId id="271" r:id="rId6"/>
    <p:sldId id="272" r:id="rId7"/>
    <p:sldId id="273" r:id="rId8"/>
    <p:sldId id="274" r:id="rId9"/>
    <p:sldId id="275" r:id="rId10"/>
    <p:sldId id="277" r:id="rId11"/>
    <p:sldId id="278" r:id="rId12"/>
    <p:sldId id="281" r:id="rId13"/>
    <p:sldId id="283" r:id="rId14"/>
    <p:sldId id="284" r:id="rId15"/>
    <p:sldId id="285" r:id="rId16"/>
    <p:sldId id="286" r:id="rId17"/>
    <p:sldId id="287" r:id="rId18"/>
    <p:sldId id="288" r:id="rId19"/>
    <p:sldId id="289" r:id="rId20"/>
    <p:sldId id="29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4660"/>
  </p:normalViewPr>
  <p:slideViewPr>
    <p:cSldViewPr snapToGrid="0">
      <p:cViewPr varScale="1">
        <p:scale>
          <a:sx n="65" d="100"/>
          <a:sy n="65" d="100"/>
        </p:scale>
        <p:origin x="710" y="3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55870-D4B7-4F97-A044-426CAAC0FEE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50B2FAB-8611-4927-9A42-80636BBEF6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7393D8-B660-4153-9A75-52EE533310D6}"/>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5" name="Footer Placeholder 4">
            <a:extLst>
              <a:ext uri="{FF2B5EF4-FFF2-40B4-BE49-F238E27FC236}">
                <a16:creationId xmlns:a16="http://schemas.microsoft.com/office/drawing/2014/main" id="{0087FEB4-3530-4437-A200-13892CD1CA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29C1F7-1D53-4827-990D-D6FFAE50AB44}"/>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712441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AC912-0DE5-4219-8A45-66E24FBDD2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F5A3AF-40DF-45C8-811E-58A57EE588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DFC2B6-7398-4628-BEE0-62F58A56D8F2}"/>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5" name="Footer Placeholder 4">
            <a:extLst>
              <a:ext uri="{FF2B5EF4-FFF2-40B4-BE49-F238E27FC236}">
                <a16:creationId xmlns:a16="http://schemas.microsoft.com/office/drawing/2014/main" id="{21EB7251-F8D4-473C-855E-E5E4477698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A32D4B-33F3-4BC8-A67A-6BFC319AB32B}"/>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3166298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27506-B949-46BE-A331-BED4241B55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9E36BFA-D12A-44B9-953E-8F34168C2A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019C277-DADC-4744-9D55-C93FA4749ABD}"/>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5" name="Footer Placeholder 4">
            <a:extLst>
              <a:ext uri="{FF2B5EF4-FFF2-40B4-BE49-F238E27FC236}">
                <a16:creationId xmlns:a16="http://schemas.microsoft.com/office/drawing/2014/main" id="{80DD39C8-D5C4-40F7-A5EA-164DBB736A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BB5423-4400-4A45-989E-E0C4FFC2068A}"/>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3326555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03324-DB72-4689-99A6-6F41A821E1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61BFF2-51CC-46A3-8CC4-055DA429DF3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0B18C7-E05A-47CA-A6CB-EB1F5BDA37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3AD6519-D2D9-405E-93CA-8CFB89D419A9}"/>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6" name="Footer Placeholder 5">
            <a:extLst>
              <a:ext uri="{FF2B5EF4-FFF2-40B4-BE49-F238E27FC236}">
                <a16:creationId xmlns:a16="http://schemas.microsoft.com/office/drawing/2014/main" id="{88A654D6-8A87-4C2E-9ABC-3B16882C09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BA5A9A-1618-4467-BC3D-C4F4B2890A9E}"/>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1425300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95B6F-0C92-4DA4-A660-512A639E117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C9A990-9FF8-45B1-B43F-4D2F6004B3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0E4A28B-50A7-4FC3-8595-2324D34A8DE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3951F58-232A-485A-952E-03BB69CB1C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07D41D1-1007-45DE-9E25-FE85B0702A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8A9BC22-90C1-4D3E-8C9B-E530576CA448}"/>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8" name="Footer Placeholder 7">
            <a:extLst>
              <a:ext uri="{FF2B5EF4-FFF2-40B4-BE49-F238E27FC236}">
                <a16:creationId xmlns:a16="http://schemas.microsoft.com/office/drawing/2014/main" id="{49236811-640A-4BE7-AA7C-8510C32F28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D846B51-2422-4BB1-9386-6E08709C6992}"/>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3752113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F2DAF-ECF0-4D82-A902-865D0F62D0C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9F11AA-458B-4C8F-9916-7A831C91F150}"/>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4" name="Footer Placeholder 3">
            <a:extLst>
              <a:ext uri="{FF2B5EF4-FFF2-40B4-BE49-F238E27FC236}">
                <a16:creationId xmlns:a16="http://schemas.microsoft.com/office/drawing/2014/main" id="{790934A3-54C5-449F-B0FA-53BD9F7BEF9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E8D957-F042-414C-B5BC-DDAB4C08DD32}"/>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687963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F89DB0-2E72-4278-B630-A62EFC8F7723}"/>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3" name="Footer Placeholder 2">
            <a:extLst>
              <a:ext uri="{FF2B5EF4-FFF2-40B4-BE49-F238E27FC236}">
                <a16:creationId xmlns:a16="http://schemas.microsoft.com/office/drawing/2014/main" id="{1887A96D-96A1-4CDD-963D-9B41963F672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42D8B1-22BF-462A-973A-7F738D4804C0}"/>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4000168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6F75B-40FD-4839-8BE9-713E143BA3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187FBD-DB13-4498-84CD-EA860F45F4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3ECE4D3-69ED-4263-B467-96B3D1E04C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E5337D-9C23-402A-8FF5-C061FFA48F14}"/>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6" name="Footer Placeholder 5">
            <a:extLst>
              <a:ext uri="{FF2B5EF4-FFF2-40B4-BE49-F238E27FC236}">
                <a16:creationId xmlns:a16="http://schemas.microsoft.com/office/drawing/2014/main" id="{167DD00A-A7D3-43DF-AC2D-FBDF80968C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6A9583-CBB2-4BC2-ADB1-B402F886C384}"/>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912919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D589C-9A8B-4524-A7BE-34CC33FB88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B625FA8-DF79-4A0A-9F1D-CCE4E58362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A107C9-2BB1-4D6A-810A-55C149D79D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3121F3-D7AC-4998-85DC-2C4525329293}"/>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6" name="Footer Placeholder 5">
            <a:extLst>
              <a:ext uri="{FF2B5EF4-FFF2-40B4-BE49-F238E27FC236}">
                <a16:creationId xmlns:a16="http://schemas.microsoft.com/office/drawing/2014/main" id="{571691FF-DAE8-4505-8A0B-CE0F2F8B4F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EEBD10-03F0-41DF-893C-1A465A9234A6}"/>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3149500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A9473-3896-4C2B-AAC4-311748D3D6C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B91E680-E617-4460-AB77-5FD24F0A97A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484E8B-AE4B-4423-ACC1-A80A5CD4DCAA}"/>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5" name="Footer Placeholder 4">
            <a:extLst>
              <a:ext uri="{FF2B5EF4-FFF2-40B4-BE49-F238E27FC236}">
                <a16:creationId xmlns:a16="http://schemas.microsoft.com/office/drawing/2014/main" id="{0C16A272-4C77-4136-9FB8-FFA2D04595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789848-3812-4431-ADE8-5510DB69296C}"/>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2461394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CD40BB-BD68-4CCD-80CB-E5797E64EE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717A44-2D8A-453C-A663-BF4301C7B3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8E47A3-0268-4FB7-A721-2DEDE1F40733}"/>
              </a:ext>
            </a:extLst>
          </p:cNvPr>
          <p:cNvSpPr>
            <a:spLocks noGrp="1"/>
          </p:cNvSpPr>
          <p:nvPr>
            <p:ph type="dt" sz="half" idx="10"/>
          </p:nvPr>
        </p:nvSpPr>
        <p:spPr/>
        <p:txBody>
          <a:bodyPr/>
          <a:lstStyle/>
          <a:p>
            <a:fld id="{1767FD9C-346E-4746-8C32-24147F75C589}" type="datetimeFigureOut">
              <a:rPr lang="en-GB" smtClean="0"/>
              <a:t>19/04/2022</a:t>
            </a:fld>
            <a:endParaRPr lang="en-GB"/>
          </a:p>
        </p:txBody>
      </p:sp>
      <p:sp>
        <p:nvSpPr>
          <p:cNvPr id="5" name="Footer Placeholder 4">
            <a:extLst>
              <a:ext uri="{FF2B5EF4-FFF2-40B4-BE49-F238E27FC236}">
                <a16:creationId xmlns:a16="http://schemas.microsoft.com/office/drawing/2014/main" id="{F73E9DA5-C81E-47FF-A7DB-0AEDCDCD3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6612E3-498D-44FF-B2E2-B19D13B964DD}"/>
              </a:ext>
            </a:extLst>
          </p:cNvPr>
          <p:cNvSpPr>
            <a:spLocks noGrp="1"/>
          </p:cNvSpPr>
          <p:nvPr>
            <p:ph type="sldNum" sz="quarter" idx="12"/>
          </p:nvPr>
        </p:nvSpPr>
        <p:spPr/>
        <p:txBody>
          <a:bodyPr/>
          <a:lstStyle/>
          <a:p>
            <a:fld id="{C80E2872-07CF-4164-BAA0-191E2C990296}" type="slidenum">
              <a:rPr lang="en-GB" smtClean="0"/>
              <a:t>‹#›</a:t>
            </a:fld>
            <a:endParaRPr lang="en-GB"/>
          </a:p>
        </p:txBody>
      </p:sp>
    </p:spTree>
    <p:extLst>
      <p:ext uri="{BB962C8B-B14F-4D97-AF65-F5344CB8AC3E}">
        <p14:creationId xmlns:p14="http://schemas.microsoft.com/office/powerpoint/2010/main" val="17456457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D35E5-77BF-4309-92E3-739E1A7431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E5F187-786F-4CA9-BF47-B35ABD25C1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868324-A09E-48F6-97BA-C6240EABD90C}"/>
              </a:ext>
            </a:extLst>
          </p:cNvPr>
          <p:cNvSpPr>
            <a:spLocks noGrp="1"/>
          </p:cNvSpPr>
          <p:nvPr>
            <p:ph type="dt" sz="half" idx="10"/>
          </p:nvPr>
        </p:nvSpPr>
        <p:spPr/>
        <p:txBody>
          <a:bodyPr/>
          <a:lstStyle/>
          <a:p>
            <a:fld id="{E9EC95E0-C230-428A-93A5-6C9707FD797A}" type="datetimeFigureOut">
              <a:rPr lang="en-GB" smtClean="0"/>
              <a:t>19/04/2022</a:t>
            </a:fld>
            <a:endParaRPr lang="en-GB"/>
          </a:p>
        </p:txBody>
      </p:sp>
      <p:sp>
        <p:nvSpPr>
          <p:cNvPr id="5" name="Footer Placeholder 4">
            <a:extLst>
              <a:ext uri="{FF2B5EF4-FFF2-40B4-BE49-F238E27FC236}">
                <a16:creationId xmlns:a16="http://schemas.microsoft.com/office/drawing/2014/main" id="{EFD620F8-3C9D-4A47-A18F-36F4F4AED6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F7AF61-4C7F-4D5C-BCC0-00B1DC34A84A}"/>
              </a:ext>
            </a:extLst>
          </p:cNvPr>
          <p:cNvSpPr>
            <a:spLocks noGrp="1"/>
          </p:cNvSpPr>
          <p:nvPr>
            <p:ph type="sldNum" sz="quarter" idx="12"/>
          </p:nvPr>
        </p:nvSpPr>
        <p:spPr/>
        <p:txBody>
          <a:bodyPr/>
          <a:lstStyle/>
          <a:p>
            <a:fld id="{075CEE21-C98A-45DE-AEE9-C56CF40674B1}" type="slidenum">
              <a:rPr lang="en-GB" smtClean="0"/>
              <a:t>‹#›</a:t>
            </a:fld>
            <a:endParaRPr lang="en-GB"/>
          </a:p>
        </p:txBody>
      </p:sp>
    </p:spTree>
    <p:extLst>
      <p:ext uri="{BB962C8B-B14F-4D97-AF65-F5344CB8AC3E}">
        <p14:creationId xmlns:p14="http://schemas.microsoft.com/office/powerpoint/2010/main" val="77117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BDDEC7-B812-4D32-BA9A-B0ADCAA3C5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AD1746-BE83-476A-A98D-8B336A1A6E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AA78D5-1B2B-4E34-B911-97DB854E36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67FD9C-346E-4746-8C32-24147F75C589}" type="datetimeFigureOut">
              <a:rPr lang="en-GB" smtClean="0"/>
              <a:t>19/04/2022</a:t>
            </a:fld>
            <a:endParaRPr lang="en-GB"/>
          </a:p>
        </p:txBody>
      </p:sp>
      <p:sp>
        <p:nvSpPr>
          <p:cNvPr id="5" name="Footer Placeholder 4">
            <a:extLst>
              <a:ext uri="{FF2B5EF4-FFF2-40B4-BE49-F238E27FC236}">
                <a16:creationId xmlns:a16="http://schemas.microsoft.com/office/drawing/2014/main" id="{E564C11E-3572-4E9A-A4B7-CDE28B29A5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EBEA1E0-9BF8-4E23-BC22-2ECDFE54D4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0E2872-07CF-4164-BAA0-191E2C990296}" type="slidenum">
              <a:rPr lang="en-GB" smtClean="0"/>
              <a:t>‹#›</a:t>
            </a:fld>
            <a:endParaRPr lang="en-GB"/>
          </a:p>
        </p:txBody>
      </p:sp>
    </p:spTree>
    <p:extLst>
      <p:ext uri="{BB962C8B-B14F-4D97-AF65-F5344CB8AC3E}">
        <p14:creationId xmlns:p14="http://schemas.microsoft.com/office/powerpoint/2010/main" val="1604134834"/>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45C60C-A40D-49FB-B035-1E195981DC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2C7C3B-40D8-4231-8201-C8652E141D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4530EF-AED0-44FF-BF22-A565456595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EC95E0-C230-428A-93A5-6C9707FD797A}" type="datetimeFigureOut">
              <a:rPr lang="en-GB" smtClean="0"/>
              <a:t>19/04/2022</a:t>
            </a:fld>
            <a:endParaRPr lang="en-GB"/>
          </a:p>
        </p:txBody>
      </p:sp>
      <p:sp>
        <p:nvSpPr>
          <p:cNvPr id="5" name="Footer Placeholder 4">
            <a:extLst>
              <a:ext uri="{FF2B5EF4-FFF2-40B4-BE49-F238E27FC236}">
                <a16:creationId xmlns:a16="http://schemas.microsoft.com/office/drawing/2014/main" id="{AA10D8D1-4585-480C-AF69-407DC25FDF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2868D4C-AE3B-41E5-A876-08147EE27F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CEE21-C98A-45DE-AEE9-C56CF40674B1}" type="slidenum">
              <a:rPr lang="en-GB" smtClean="0"/>
              <a:t>‹#›</a:t>
            </a:fld>
            <a:endParaRPr lang="en-GB"/>
          </a:p>
        </p:txBody>
      </p:sp>
    </p:spTree>
    <p:extLst>
      <p:ext uri="{BB962C8B-B14F-4D97-AF65-F5344CB8AC3E}">
        <p14:creationId xmlns:p14="http://schemas.microsoft.com/office/powerpoint/2010/main" val="3683905544"/>
      </p:ext>
    </p:extLst>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5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70.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0EA4F-B5CB-4E53-8689-02C5D2CA7367}"/>
              </a:ext>
            </a:extLst>
          </p:cNvPr>
          <p:cNvSpPr>
            <a:spLocks noGrp="1"/>
          </p:cNvSpPr>
          <p:nvPr>
            <p:ph type="ctrTitle"/>
          </p:nvPr>
        </p:nvSpPr>
        <p:spPr>
          <a:xfrm>
            <a:off x="1524000" y="1122363"/>
            <a:ext cx="9144000" cy="1769427"/>
          </a:xfrm>
        </p:spPr>
        <p:txBody>
          <a:bodyPr>
            <a:normAutofit fontScale="90000"/>
          </a:bodyPr>
          <a:lstStyle/>
          <a:p>
            <a:br>
              <a:rPr lang="en-GB" sz="5400" dirty="0"/>
            </a:br>
            <a:r>
              <a:rPr lang="en-GB" dirty="0"/>
              <a:t>Heat Exchangers </a:t>
            </a:r>
            <a:br>
              <a:rPr lang="en-GB" dirty="0"/>
            </a:br>
            <a:r>
              <a:rPr lang="en-GB" i="1" dirty="0">
                <a:solidFill>
                  <a:schemeClr val="bg2">
                    <a:lumMod val="50000"/>
                  </a:schemeClr>
                </a:solidFill>
              </a:rPr>
              <a:t>Lecture 2</a:t>
            </a:r>
          </a:p>
        </p:txBody>
      </p:sp>
      <p:sp>
        <p:nvSpPr>
          <p:cNvPr id="3" name="Subtitle 2">
            <a:extLst>
              <a:ext uri="{FF2B5EF4-FFF2-40B4-BE49-F238E27FC236}">
                <a16:creationId xmlns:a16="http://schemas.microsoft.com/office/drawing/2014/main" id="{C876D800-C52A-4BEB-8E2F-40779307935A}"/>
              </a:ext>
            </a:extLst>
          </p:cNvPr>
          <p:cNvSpPr>
            <a:spLocks noGrp="1"/>
          </p:cNvSpPr>
          <p:nvPr>
            <p:ph type="subTitle" idx="1"/>
          </p:nvPr>
        </p:nvSpPr>
        <p:spPr>
          <a:xfrm>
            <a:off x="1524000" y="4051934"/>
            <a:ext cx="9144000" cy="1205865"/>
          </a:xfrm>
        </p:spPr>
        <p:txBody>
          <a:bodyPr>
            <a:normAutofit/>
          </a:bodyPr>
          <a:lstStyle/>
          <a:p>
            <a:r>
              <a:rPr lang="en-GB" sz="4000" i="1" dirty="0"/>
              <a:t>Rob Goodson</a:t>
            </a:r>
          </a:p>
        </p:txBody>
      </p:sp>
    </p:spTree>
    <p:extLst>
      <p:ext uri="{BB962C8B-B14F-4D97-AF65-F5344CB8AC3E}">
        <p14:creationId xmlns:p14="http://schemas.microsoft.com/office/powerpoint/2010/main" val="1516855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50D20-2058-44AE-A13A-F16B6424D6CE}"/>
              </a:ext>
            </a:extLst>
          </p:cNvPr>
          <p:cNvSpPr>
            <a:spLocks noGrp="1"/>
          </p:cNvSpPr>
          <p:nvPr>
            <p:ph type="title"/>
          </p:nvPr>
        </p:nvSpPr>
        <p:spPr>
          <a:xfrm>
            <a:off x="879231" y="383003"/>
            <a:ext cx="10515600" cy="686435"/>
          </a:xfrm>
        </p:spPr>
        <p:txBody>
          <a:bodyPr>
            <a:normAutofit/>
          </a:bodyPr>
          <a:lstStyle/>
          <a:p>
            <a:pPr algn="ctr"/>
            <a:r>
              <a:rPr lang="en-GB" sz="4000" dirty="0"/>
              <a:t>Calculation of Heat Transfer Rate</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F455C31-246F-40F5-88FE-A7EB70317624}"/>
                  </a:ext>
                </a:extLst>
              </p:cNvPr>
              <p:cNvSpPr>
                <a:spLocks noGrp="1"/>
              </p:cNvSpPr>
              <p:nvPr>
                <p:ph idx="1"/>
              </p:nvPr>
            </p:nvSpPr>
            <p:spPr>
              <a:xfrm>
                <a:off x="371475" y="1377462"/>
                <a:ext cx="11532870" cy="5355443"/>
              </a:xfrm>
            </p:spPr>
            <p:txBody>
              <a:bodyPr>
                <a:normAutofit/>
              </a:bodyPr>
              <a:lstStyle/>
              <a:p>
                <a:pPr marL="0" indent="0">
                  <a:lnSpc>
                    <a:spcPct val="107000"/>
                  </a:lnSpc>
                  <a:spcAft>
                    <a:spcPts val="800"/>
                  </a:spcAft>
                  <a:buNone/>
                </a:pPr>
                <a:r>
                  <a:rPr lang="en-GB" dirty="0">
                    <a:effectLst/>
                    <a:latin typeface="Calibri" panose="020F0502020204030204" pitchFamily="34" charset="0"/>
                    <a:ea typeface="Calibri" panose="020F0502020204030204" pitchFamily="34" charset="0"/>
                    <a:cs typeface="Times New Roman" panose="02020603050405020304" pitchFamily="18" charset="0"/>
                  </a:rPr>
                  <a:t>Heat transfer in a heat exchanger is achieved by two modes of heat transfer: namely, </a:t>
                </a:r>
                <a:r>
                  <a:rPr lang="en-GB" i="1" dirty="0">
                    <a:effectLst/>
                    <a:latin typeface="Calibri" panose="020F0502020204030204" pitchFamily="34" charset="0"/>
                    <a:ea typeface="Calibri" panose="020F0502020204030204" pitchFamily="34" charset="0"/>
                    <a:cs typeface="Times New Roman" panose="02020603050405020304" pitchFamily="18" charset="0"/>
                  </a:rPr>
                  <a:t>conduction</a:t>
                </a:r>
                <a:r>
                  <a:rPr lang="en-GB" dirty="0">
                    <a:effectLst/>
                    <a:latin typeface="Calibri" panose="020F0502020204030204" pitchFamily="34" charset="0"/>
                    <a:ea typeface="Calibri" panose="020F0502020204030204" pitchFamily="34" charset="0"/>
                    <a:cs typeface="Times New Roman" panose="02020603050405020304" pitchFamily="18" charset="0"/>
                  </a:rPr>
                  <a:t> and </a:t>
                </a:r>
                <a:r>
                  <a:rPr lang="en-GB" i="1" dirty="0">
                    <a:effectLst/>
                    <a:latin typeface="Calibri" panose="020F0502020204030204" pitchFamily="34" charset="0"/>
                    <a:ea typeface="Calibri" panose="020F0502020204030204" pitchFamily="34" charset="0"/>
                    <a:cs typeface="Times New Roman" panose="02020603050405020304" pitchFamily="18" charset="0"/>
                  </a:rPr>
                  <a:t>convection</a:t>
                </a:r>
                <a:r>
                  <a:rPr lang="en-GB" dirty="0">
                    <a:effectLst/>
                    <a:latin typeface="Calibri" panose="020F0502020204030204" pitchFamily="34" charset="0"/>
                    <a:ea typeface="Calibri" panose="020F0502020204030204" pitchFamily="34" charset="0"/>
                    <a:cs typeface="Times New Roman" panose="02020603050405020304" pitchFamily="18" charset="0"/>
                  </a:rPr>
                  <a:t>.  It is the case however, that the prime mode of heat transfer is by convection, and </a:t>
                </a:r>
                <a:r>
                  <a:rPr lang="en-GB" i="1" dirty="0">
                    <a:effectLst/>
                    <a:latin typeface="Calibri" panose="020F0502020204030204" pitchFamily="34" charset="0"/>
                    <a:ea typeface="Calibri" panose="020F0502020204030204" pitchFamily="34" charset="0"/>
                    <a:cs typeface="Times New Roman" panose="02020603050405020304" pitchFamily="18" charset="0"/>
                  </a:rPr>
                  <a:t>conduction is invariably considered as negligible</a:t>
                </a: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7000"/>
                  </a:lnSpc>
                  <a:spcAft>
                    <a:spcPts val="800"/>
                  </a:spcAft>
                  <a:buNone/>
                </a:pPr>
                <a:r>
                  <a:rPr lang="en-GB" dirty="0">
                    <a:effectLst/>
                    <a:latin typeface="Calibri" panose="020F0502020204030204" pitchFamily="34" charset="0"/>
                    <a:ea typeface="Calibri" panose="020F0502020204030204" pitchFamily="34" charset="0"/>
                    <a:cs typeface="Times New Roman" panose="02020603050405020304" pitchFamily="18" charset="0"/>
                  </a:rPr>
                  <a:t>The rate of heat transfer </a:t>
                </a:r>
                <a14:m>
                  <m:oMath xmlns:m="http://schemas.openxmlformats.org/officeDocument/2006/math">
                    <m:acc>
                      <m:accPr>
                        <m:chr m:val="̇"/>
                        <m:ctrlPr>
                          <a:rPr lang="en-GB" i="1">
                            <a:effectLst/>
                            <a:latin typeface="Cambria Math" panose="02040503050406030204" pitchFamily="18" charset="0"/>
                            <a:ea typeface="Calibri" panose="020F0502020204030204" pitchFamily="34" charset="0"/>
                            <a:cs typeface="Times New Roman" panose="02020603050405020304" pitchFamily="18" charset="0"/>
                          </a:rPr>
                        </m:ctrlPr>
                      </m:accPr>
                      <m:e>
                        <m:r>
                          <a:rPr lang="en-GB" i="1">
                            <a:effectLst/>
                            <a:latin typeface="Cambria Math" panose="02040503050406030204" pitchFamily="18" charset="0"/>
                            <a:ea typeface="Calibri" panose="020F0502020204030204" pitchFamily="34" charset="0"/>
                            <a:cs typeface="Times New Roman" panose="02020603050405020304" pitchFamily="18" charset="0"/>
                          </a:rPr>
                          <m:t>𝑄</m:t>
                        </m:r>
                      </m:e>
                    </m:acc>
                  </m:oMath>
                </a14:m>
                <a:r>
                  <a:rPr lang="en-GB" dirty="0">
                    <a:effectLst/>
                    <a:latin typeface="Calibri" panose="020F0502020204030204" pitchFamily="34" charset="0"/>
                    <a:ea typeface="Times New Roman" panose="02020603050405020304" pitchFamily="18" charset="0"/>
                    <a:cs typeface="Times New Roman" panose="02020603050405020304" pitchFamily="18" charset="0"/>
                  </a:rPr>
                  <a:t> in a heat exchanger, from the hot stream to the cold stream, is considered to obey the Principle of Conservation of Energy.  </a:t>
                </a:r>
              </a:p>
              <a:p>
                <a:pPr marL="0" indent="0">
                  <a:lnSpc>
                    <a:spcPct val="107000"/>
                  </a:lnSpc>
                  <a:spcAft>
                    <a:spcPts val="800"/>
                  </a:spcAft>
                  <a:buNone/>
                </a:pPr>
                <a:r>
                  <a:rPr lang="en-GB" dirty="0">
                    <a:effectLst/>
                    <a:latin typeface="Calibri" panose="020F0502020204030204" pitchFamily="34" charset="0"/>
                    <a:ea typeface="Times New Roman" panose="02020603050405020304" pitchFamily="18" charset="0"/>
                    <a:cs typeface="Times New Roman" panose="02020603050405020304" pitchFamily="18" charset="0"/>
                  </a:rPr>
                  <a:t>This means that the total energy in the system (i.e. heat exchanger) is constant</a:t>
                </a:r>
                <a:r>
                  <a:rPr lang="en-GB" dirty="0">
                    <a:latin typeface="Calibri" panose="020F0502020204030204" pitchFamily="34" charset="0"/>
                    <a:ea typeface="Times New Roman" panose="02020603050405020304" pitchFamily="18" charset="0"/>
                    <a:cs typeface="Times New Roman" panose="02020603050405020304" pitchFamily="18" charset="0"/>
                  </a:rPr>
                  <a:t> </a:t>
                </a:r>
                <a:r>
                  <a:rPr lang="en-GB" dirty="0">
                    <a:effectLst/>
                    <a:latin typeface="Calibri" panose="020F0502020204030204" pitchFamily="34" charset="0"/>
                    <a:ea typeface="Times New Roman" panose="02020603050405020304" pitchFamily="18" charset="0"/>
                    <a:cs typeface="Times New Roman" panose="02020603050405020304" pitchFamily="18" charset="0"/>
                  </a:rPr>
                  <a:t>and can therefore be described by the First Law of Thermodynamics; </a:t>
                </a:r>
                <a:r>
                  <a:rPr lang="en-GB" i="1" dirty="0">
                    <a:effectLst/>
                    <a:latin typeface="Calibri" panose="020F0502020204030204" pitchFamily="34" charset="0"/>
                    <a:ea typeface="Times New Roman" panose="02020603050405020304" pitchFamily="18" charset="0"/>
                    <a:cs typeface="Times New Roman" panose="02020603050405020304" pitchFamily="18" charset="0"/>
                  </a:rPr>
                  <a:t>energy can be transformed from one form to another but can be neither nor destroyed.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0F455C31-246F-40F5-88FE-A7EB70317624}"/>
                  </a:ext>
                </a:extLst>
              </p:cNvPr>
              <p:cNvSpPr>
                <a:spLocks noGrp="1" noRot="1" noChangeAspect="1" noMove="1" noResize="1" noEditPoints="1" noAdjustHandles="1" noChangeArrowheads="1" noChangeShapeType="1" noTextEdit="1"/>
              </p:cNvSpPr>
              <p:nvPr>
                <p:ph idx="1"/>
              </p:nvPr>
            </p:nvSpPr>
            <p:spPr>
              <a:xfrm>
                <a:off x="371475" y="1377462"/>
                <a:ext cx="11532870" cy="5355443"/>
              </a:xfrm>
              <a:blipFill>
                <a:blip r:embed="rId2"/>
                <a:stretch>
                  <a:fillRect l="-1110" t="-1025" r="-1691"/>
                </a:stretch>
              </a:blipFill>
            </p:spPr>
            <p:txBody>
              <a:bodyPr/>
              <a:lstStyle/>
              <a:p>
                <a:r>
                  <a:rPr lang="en-GB">
                    <a:noFill/>
                  </a:rPr>
                  <a:t> </a:t>
                </a:r>
              </a:p>
            </p:txBody>
          </p:sp>
        </mc:Fallback>
      </mc:AlternateContent>
    </p:spTree>
    <p:extLst>
      <p:ext uri="{BB962C8B-B14F-4D97-AF65-F5344CB8AC3E}">
        <p14:creationId xmlns:p14="http://schemas.microsoft.com/office/powerpoint/2010/main" val="2373794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88F7A-D529-7B67-4C44-F7B548F0627C}"/>
              </a:ext>
            </a:extLst>
          </p:cNvPr>
          <p:cNvSpPr>
            <a:spLocks noGrp="1"/>
          </p:cNvSpPr>
          <p:nvPr>
            <p:ph type="title"/>
          </p:nvPr>
        </p:nvSpPr>
        <p:spPr>
          <a:xfrm>
            <a:off x="838200" y="224139"/>
            <a:ext cx="10515600" cy="1325563"/>
          </a:xfrm>
        </p:spPr>
        <p:txBody>
          <a:bodyPr>
            <a:normAutofit/>
          </a:bodyPr>
          <a:lstStyle/>
          <a:p>
            <a:pPr algn="ctr"/>
            <a:r>
              <a:rPr lang="en-GB" sz="4000" dirty="0"/>
              <a:t>Calculation of Heat Transfer Rate</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E28DBD9-F539-D3B8-6BC3-6EAF9E33731B}"/>
                  </a:ext>
                </a:extLst>
              </p:cNvPr>
              <p:cNvSpPr>
                <a:spLocks noGrp="1"/>
              </p:cNvSpPr>
              <p:nvPr>
                <p:ph idx="1"/>
              </p:nvPr>
            </p:nvSpPr>
            <p:spPr/>
            <p:txBody>
              <a:body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GB"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The rate of heat transfer </a:t>
                </a:r>
                <a14:m>
                  <m:oMath xmlns:m="http://schemas.openxmlformats.org/officeDocument/2006/math">
                    <m:acc>
                      <m:accPr>
                        <m:chr m:val="̇"/>
                        <m:ctrlP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t>𝑄</m:t>
                        </m:r>
                      </m:e>
                    </m:acc>
                  </m:oMath>
                </a14:m>
                <a:r>
                  <a:rPr kumimoji="0" lang="en-GB"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in a heat exchanger is calculated using the following equation:</a:t>
                </a:r>
                <a:endParaRPr kumimoji="0" lang="en-GB"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14:m>
                  <m:oMathPara xmlns:m="http://schemas.openxmlformats.org/officeDocument/2006/math">
                    <m:oMathParaPr>
                      <m:jc m:val="centerGroup"/>
                    </m:oMathParaPr>
                    <m:oMath xmlns:m="http://schemas.openxmlformats.org/officeDocument/2006/math">
                      <m:acc>
                        <m:accPr>
                          <m:chr m:val="̇"/>
                          <m:ctrlP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ctrlPr>
                        </m:accPr>
                        <m:e>
                          <m: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t>𝑄</m:t>
                          </m:r>
                        </m:e>
                      </m:acc>
                      <m: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t>𝑈</m:t>
                      </m:r>
                      <m: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t>𝐴</m:t>
                      </m:r>
                      <m: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GB"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Times New Roman" panose="02020603050405020304" pitchFamily="18" charset="0"/>
                        </a:rPr>
                        <m:t>𝑇</m:t>
                      </m:r>
                    </m:oMath>
                  </m:oMathPara>
                </a14:m>
                <a:endParaRPr kumimoji="0" lang="en-GB"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mc:Choice>
        <mc:Fallback>
          <p:sp>
            <p:nvSpPr>
              <p:cNvPr id="3" name="Content Placeholder 2">
                <a:extLst>
                  <a:ext uri="{FF2B5EF4-FFF2-40B4-BE49-F238E27FC236}">
                    <a16:creationId xmlns:a16="http://schemas.microsoft.com/office/drawing/2014/main" id="{EE28DBD9-F539-D3B8-6BC3-6EAF9E33731B}"/>
                  </a:ext>
                </a:extLst>
              </p:cNvPr>
              <p:cNvSpPr>
                <a:spLocks noGrp="1" noRot="1" noChangeAspect="1" noMove="1" noResize="1" noEditPoints="1" noAdjustHandles="1" noChangeArrowheads="1" noChangeShapeType="1" noTextEdit="1"/>
              </p:cNvSpPr>
              <p:nvPr>
                <p:ph idx="1"/>
              </p:nvPr>
            </p:nvSpPr>
            <p:spPr>
              <a:blipFill>
                <a:blip r:embed="rId2"/>
                <a:stretch>
                  <a:fillRect l="-1217" t="-840"/>
                </a:stretch>
              </a:blipFill>
            </p:spPr>
            <p:txBody>
              <a:bodyPr/>
              <a:lstStyle/>
              <a:p>
                <a:r>
                  <a:rPr lang="en-GB">
                    <a:noFill/>
                  </a:rPr>
                  <a:t> </a:t>
                </a:r>
              </a:p>
            </p:txBody>
          </p:sp>
        </mc:Fallback>
      </mc:AlternateContent>
      <p:pic>
        <p:nvPicPr>
          <p:cNvPr id="4" name="Picture 3">
            <a:extLst>
              <a:ext uri="{FF2B5EF4-FFF2-40B4-BE49-F238E27FC236}">
                <a16:creationId xmlns:a16="http://schemas.microsoft.com/office/drawing/2014/main" id="{94A2FA02-030D-F3AA-3EA1-37589B5DB587}"/>
              </a:ext>
            </a:extLst>
          </p:cNvPr>
          <p:cNvPicPr>
            <a:picLocks noChangeAspect="1"/>
          </p:cNvPicPr>
          <p:nvPr/>
        </p:nvPicPr>
        <p:blipFill>
          <a:blip r:embed="rId3"/>
          <a:stretch>
            <a:fillRect/>
          </a:stretch>
        </p:blipFill>
        <p:spPr>
          <a:xfrm>
            <a:off x="3715239" y="3790958"/>
            <a:ext cx="6285521" cy="1140051"/>
          </a:xfrm>
          <a:prstGeom prst="rect">
            <a:avLst/>
          </a:prstGeom>
        </p:spPr>
      </p:pic>
      <p:pic>
        <p:nvPicPr>
          <p:cNvPr id="5" name="Picture 4">
            <a:extLst>
              <a:ext uri="{FF2B5EF4-FFF2-40B4-BE49-F238E27FC236}">
                <a16:creationId xmlns:a16="http://schemas.microsoft.com/office/drawing/2014/main" id="{5606EDA7-9F71-A862-2119-1BB2DA5E8622}"/>
              </a:ext>
            </a:extLst>
          </p:cNvPr>
          <p:cNvPicPr>
            <a:picLocks noChangeAspect="1"/>
          </p:cNvPicPr>
          <p:nvPr/>
        </p:nvPicPr>
        <p:blipFill>
          <a:blip r:embed="rId4"/>
          <a:stretch>
            <a:fillRect/>
          </a:stretch>
        </p:blipFill>
        <p:spPr>
          <a:xfrm>
            <a:off x="3715239" y="4843086"/>
            <a:ext cx="5182049" cy="1140051"/>
          </a:xfrm>
          <a:prstGeom prst="rect">
            <a:avLst/>
          </a:prstGeom>
        </p:spPr>
      </p:pic>
    </p:spTree>
    <p:extLst>
      <p:ext uri="{BB962C8B-B14F-4D97-AF65-F5344CB8AC3E}">
        <p14:creationId xmlns:p14="http://schemas.microsoft.com/office/powerpoint/2010/main" val="633894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26E0C-68D6-4C9D-9D48-EF0C2721460B}"/>
              </a:ext>
            </a:extLst>
          </p:cNvPr>
          <p:cNvSpPr>
            <a:spLocks noGrp="1"/>
          </p:cNvSpPr>
          <p:nvPr>
            <p:ph type="title"/>
          </p:nvPr>
        </p:nvSpPr>
        <p:spPr>
          <a:xfrm>
            <a:off x="838200" y="289267"/>
            <a:ext cx="10515600" cy="737235"/>
          </a:xfrm>
        </p:spPr>
        <p:txBody>
          <a:bodyPr>
            <a:normAutofit/>
          </a:bodyPr>
          <a:lstStyle/>
          <a:p>
            <a:pPr algn="ctr"/>
            <a:r>
              <a:rPr lang="en-GB" sz="4000" dirty="0"/>
              <a:t>A weighted temperature difference - </a:t>
            </a:r>
            <a:r>
              <a:rPr lang="en-GB" sz="4000" i="1" dirty="0"/>
              <a:t>LMTD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1F5C71B0-E8F4-4EDB-BB7A-426C07F057E1}"/>
                  </a:ext>
                </a:extLst>
              </p:cNvPr>
              <p:cNvSpPr>
                <a:spLocks noGrp="1"/>
              </p:cNvSpPr>
              <p:nvPr>
                <p:ph idx="1"/>
              </p:nvPr>
            </p:nvSpPr>
            <p:spPr>
              <a:xfrm>
                <a:off x="337918" y="1143733"/>
                <a:ext cx="11601450" cy="5274652"/>
              </a:xfrm>
            </p:spPr>
            <p:txBody>
              <a:bodyPr>
                <a:normAutofit/>
              </a:bodyPr>
              <a:lstStyle/>
              <a:p>
                <a:pPr marL="0" indent="0">
                  <a:lnSpc>
                    <a:spcPct val="115000"/>
                  </a:lnSpc>
                  <a:spcAft>
                    <a:spcPts val="1000"/>
                  </a:spcAft>
                  <a:buNone/>
                </a:pPr>
                <a:r>
                  <a:rPr lang="en-GB" sz="2400" dirty="0">
                    <a:effectLst/>
                    <a:ea typeface="Calibri" panose="020F0502020204030204" pitchFamily="34" charset="0"/>
                    <a:cs typeface="Times New Roman" panose="02020603050405020304" pitchFamily="18" charset="0"/>
                  </a:rPr>
                  <a:t>While the </a:t>
                </a:r>
                <a:r>
                  <a:rPr lang="en-GB" sz="2400" dirty="0">
                    <a:ea typeface="Calibri" panose="020F0502020204030204" pitchFamily="34" charset="0"/>
                    <a:cs typeface="Times New Roman" panose="02020603050405020304" pitchFamily="18" charset="0"/>
                  </a:rPr>
                  <a:t>analytical</a:t>
                </a:r>
                <a:r>
                  <a:rPr lang="en-GB" sz="2400" dirty="0">
                    <a:effectLst/>
                    <a:ea typeface="Calibri" panose="020F0502020204030204" pitchFamily="34" charset="0"/>
                    <a:cs typeface="Times New Roman" panose="02020603050405020304" pitchFamily="18" charset="0"/>
                  </a:rPr>
                  <a:t> model for rate of heat transfer,</a:t>
                </a:r>
              </a:p>
              <a:p>
                <a:pPr marL="0" indent="0">
                  <a:lnSpc>
                    <a:spcPct val="115000"/>
                  </a:lnSpc>
                  <a:spcAft>
                    <a:spcPts val="1000"/>
                  </a:spcAft>
                  <a:buNone/>
                </a:pPr>
                <a:r>
                  <a:rPr lang="en-GB" sz="2400" dirty="0">
                    <a:effectLst/>
                    <a:ea typeface="Calibri" panose="020F0502020204030204" pitchFamily="34" charset="0"/>
                    <a:cs typeface="Times New Roman" panose="02020603050405020304" pitchFamily="18" charset="0"/>
                  </a:rPr>
                  <a:t>						</a:t>
                </a:r>
                <a14:m>
                  <m:oMath xmlns:m="http://schemas.openxmlformats.org/officeDocument/2006/math">
                    <m:acc>
                      <m:accPr>
                        <m:chr m:val="̇"/>
                        <m:ctrlPr>
                          <a:rPr lang="en-GB" sz="2400" i="1">
                            <a:effectLst/>
                            <a:latin typeface="Cambria Math" panose="02040503050406030204" pitchFamily="18" charset="0"/>
                            <a:ea typeface="Calibri" panose="020F0502020204030204" pitchFamily="34" charset="0"/>
                            <a:cs typeface="Arial" panose="020B0604020202020204" pitchFamily="34" charset="0"/>
                          </a:rPr>
                        </m:ctrlPr>
                      </m:accPr>
                      <m:e>
                        <m:r>
                          <a:rPr lang="en-GB" sz="2400" i="1">
                            <a:effectLst/>
                            <a:latin typeface="Cambria Math" panose="02040503050406030204" pitchFamily="18" charset="0"/>
                            <a:ea typeface="Calibri" panose="020F0502020204030204" pitchFamily="34" charset="0"/>
                            <a:cs typeface="Arial" panose="020B0604020202020204" pitchFamily="34" charset="0"/>
                          </a:rPr>
                          <m:t>𝑄</m:t>
                        </m:r>
                      </m:e>
                    </m:acc>
                    <m:r>
                      <a:rPr lang="en-GB" sz="2400" i="1">
                        <a:effectLst/>
                        <a:latin typeface="Cambria Math" panose="02040503050406030204" pitchFamily="18" charset="0"/>
                        <a:ea typeface="Calibri" panose="020F0502020204030204" pitchFamily="34" charset="0"/>
                        <a:cs typeface="Arial" panose="020B0604020202020204" pitchFamily="34" charset="0"/>
                      </a:rPr>
                      <m:t>=</m:t>
                    </m:r>
                    <m:r>
                      <a:rPr lang="en-GB" sz="2400" i="1">
                        <a:effectLst/>
                        <a:latin typeface="Cambria Math" panose="02040503050406030204" pitchFamily="18" charset="0"/>
                        <a:ea typeface="Calibri" panose="020F0502020204030204" pitchFamily="34" charset="0"/>
                        <a:cs typeface="Arial" panose="020B0604020202020204" pitchFamily="34" charset="0"/>
                      </a:rPr>
                      <m:t>𝑈</m:t>
                    </m:r>
                    <m:r>
                      <a:rPr lang="en-GB" sz="2400" i="1">
                        <a:effectLst/>
                        <a:latin typeface="Cambria Math" panose="02040503050406030204" pitchFamily="18" charset="0"/>
                        <a:ea typeface="Calibri" panose="020F0502020204030204" pitchFamily="34" charset="0"/>
                        <a:cs typeface="Arial" panose="020B0604020202020204" pitchFamily="34" charset="0"/>
                      </a:rPr>
                      <m:t>.</m:t>
                    </m:r>
                    <m:r>
                      <a:rPr lang="en-GB" sz="2400" i="1">
                        <a:effectLst/>
                        <a:latin typeface="Cambria Math" panose="02040503050406030204" pitchFamily="18" charset="0"/>
                        <a:ea typeface="Calibri" panose="020F0502020204030204" pitchFamily="34" charset="0"/>
                        <a:cs typeface="Arial" panose="020B0604020202020204" pitchFamily="34" charset="0"/>
                      </a:rPr>
                      <m:t>𝐴</m:t>
                    </m:r>
                    <m:r>
                      <a:rPr lang="en-GB" sz="2400" i="1">
                        <a:effectLst/>
                        <a:latin typeface="Cambria Math" panose="02040503050406030204" pitchFamily="18" charset="0"/>
                        <a:ea typeface="Calibri" panose="020F0502020204030204" pitchFamily="34" charset="0"/>
                        <a:cs typeface="Arial" panose="020B0604020202020204" pitchFamily="34" charset="0"/>
                      </a:rPr>
                      <m:t>.∆</m:t>
                    </m:r>
                    <m:r>
                      <a:rPr lang="en-GB" sz="2400" i="1">
                        <a:effectLst/>
                        <a:latin typeface="Cambria Math" panose="02040503050406030204" pitchFamily="18" charset="0"/>
                        <a:ea typeface="Calibri" panose="020F0502020204030204" pitchFamily="34" charset="0"/>
                        <a:cs typeface="Arial" panose="020B0604020202020204" pitchFamily="34" charset="0"/>
                      </a:rPr>
                      <m:t>𝑇</m:t>
                    </m:r>
                  </m:oMath>
                </a14:m>
                <a:endParaRPr lang="en-GB" sz="24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400" dirty="0">
                    <a:effectLst/>
                    <a:ea typeface="Calibri" panose="020F0502020204030204" pitchFamily="34" charset="0"/>
                    <a:cs typeface="Times New Roman" panose="02020603050405020304" pitchFamily="18" charset="0"/>
                  </a:rPr>
                  <a:t>can be applied at any point on the interface where there is a single value of temperature difference</a:t>
                </a:r>
                <a:r>
                  <a:rPr lang="el-GR" sz="2400" i="1" dirty="0">
                    <a:effectLst/>
                    <a:ea typeface="Calibri" panose="020F0502020204030204" pitchFamily="34" charset="0"/>
                    <a:cs typeface="Times New Roman" panose="02020603050405020304" pitchFamily="18" charset="0"/>
                  </a:rPr>
                  <a:t> Δ</a:t>
                </a:r>
                <a:r>
                  <a:rPr lang="en-GB" sz="2400" i="1" dirty="0">
                    <a:effectLst/>
                    <a:ea typeface="Calibri" panose="020F0502020204030204" pitchFamily="34" charset="0"/>
                    <a:cs typeface="Times New Roman" panose="02020603050405020304" pitchFamily="18" charset="0"/>
                  </a:rPr>
                  <a:t>T</a:t>
                </a:r>
                <a:r>
                  <a:rPr lang="en-GB" sz="2400" dirty="0">
                    <a:effectLst/>
                    <a:ea typeface="Calibri" panose="020F0502020204030204" pitchFamily="34" charset="0"/>
                    <a:cs typeface="Times New Roman" panose="02020603050405020304" pitchFamily="18" charset="0"/>
                  </a:rPr>
                  <a:t> between hot and cold streams, it </a:t>
                </a:r>
                <a:r>
                  <a:rPr lang="en-GB" sz="2400" i="1" dirty="0">
                    <a:effectLst/>
                    <a:ea typeface="Calibri" panose="020F0502020204030204" pitchFamily="34" charset="0"/>
                    <a:cs typeface="Times New Roman" panose="02020603050405020304" pitchFamily="18" charset="0"/>
                  </a:rPr>
                  <a:t>cannot be applied to the entire interface </a:t>
                </a:r>
                <a:r>
                  <a:rPr lang="en-GB" sz="2400" dirty="0">
                    <a:effectLst/>
                    <a:ea typeface="Calibri" panose="020F0502020204030204" pitchFamily="34" charset="0"/>
                    <a:cs typeface="Times New Roman" panose="02020603050405020304" pitchFamily="18" charset="0"/>
                  </a:rPr>
                  <a:t>as the temperature difference varies, as shown by the temperature graphs of the parallel and counter-flow heat exchangers. </a:t>
                </a:r>
              </a:p>
              <a:p>
                <a:pPr marL="0" indent="0">
                  <a:lnSpc>
                    <a:spcPct val="115000"/>
                  </a:lnSpc>
                  <a:spcAft>
                    <a:spcPts val="1000"/>
                  </a:spcAft>
                  <a:buNone/>
                </a:pPr>
                <a:r>
                  <a:rPr lang="en-GB" sz="2400" dirty="0">
                    <a:effectLst/>
                    <a:ea typeface="Calibri" panose="020F0502020204030204" pitchFamily="34" charset="0"/>
                    <a:cs typeface="Times New Roman" panose="02020603050405020304" pitchFamily="18" charset="0"/>
                  </a:rPr>
                  <a:t>This problem is overcome with the definition of a weighted average temperature difference that can be substituted into the local analysis equation to make it apply to the entire interface.  This average temperature difference is referred to as the </a:t>
                </a:r>
                <a:r>
                  <a:rPr lang="en-GB" sz="2400" i="1" dirty="0">
                    <a:effectLst/>
                    <a:ea typeface="Calibri" panose="020F0502020204030204" pitchFamily="34" charset="0"/>
                    <a:cs typeface="Times New Roman" panose="02020603050405020304" pitchFamily="18" charset="0"/>
                  </a:rPr>
                  <a:t>Log Mean Temperature Difference </a:t>
                </a:r>
                <a:r>
                  <a:rPr lang="en-GB" sz="2400" dirty="0">
                    <a:effectLst/>
                    <a:ea typeface="Calibri" panose="020F0502020204030204" pitchFamily="34" charset="0"/>
                    <a:cs typeface="Times New Roman" panose="02020603050405020304" pitchFamily="18" charset="0"/>
                  </a:rPr>
                  <a:t>(LMTD), </a:t>
                </a:r>
                <a14:m>
                  <m:oMath xmlns:m="http://schemas.openxmlformats.org/officeDocument/2006/math">
                    <m:r>
                      <a:rPr lang="en-GB" sz="2400" i="1">
                        <a:effectLst/>
                        <a:latin typeface="Cambria Math" panose="02040503050406030204" pitchFamily="18" charset="0"/>
                        <a:ea typeface="Calibri" panose="020F0502020204030204" pitchFamily="34" charset="0"/>
                        <a:cs typeface="Arial" panose="020B0604020202020204" pitchFamily="34" charset="0"/>
                      </a:rPr>
                      <m:t>∆</m:t>
                    </m:r>
                    <m:sSub>
                      <m:sSubPr>
                        <m:ctrlPr>
                          <a:rPr lang="en-GB" sz="2400" i="1">
                            <a:effectLst/>
                            <a:latin typeface="Cambria Math" panose="02040503050406030204" pitchFamily="18" charset="0"/>
                            <a:ea typeface="Calibri" panose="020F0502020204030204" pitchFamily="34" charset="0"/>
                            <a:cs typeface="Arial" panose="020B0604020202020204" pitchFamily="34" charset="0"/>
                          </a:rPr>
                        </m:ctrlPr>
                      </m:sSubPr>
                      <m:e>
                        <m:r>
                          <a:rPr lang="en-GB" sz="2400" i="1">
                            <a:effectLst/>
                            <a:latin typeface="Cambria Math" panose="02040503050406030204" pitchFamily="18" charset="0"/>
                            <a:ea typeface="Calibri" panose="020F0502020204030204" pitchFamily="34" charset="0"/>
                            <a:cs typeface="Arial" panose="020B0604020202020204" pitchFamily="34" charset="0"/>
                          </a:rPr>
                          <m:t>𝑇</m:t>
                        </m:r>
                      </m:e>
                      <m:sub>
                        <m:r>
                          <a:rPr lang="en-GB" sz="2400" i="1">
                            <a:effectLst/>
                            <a:latin typeface="Cambria Math" panose="02040503050406030204" pitchFamily="18" charset="0"/>
                            <a:ea typeface="Calibri" panose="020F0502020204030204" pitchFamily="34" charset="0"/>
                            <a:cs typeface="Arial" panose="020B0604020202020204" pitchFamily="34" charset="0"/>
                          </a:rPr>
                          <m:t>𝐿𝑀</m:t>
                        </m:r>
                      </m:sub>
                    </m:sSub>
                  </m:oMath>
                </a14:m>
                <a:r>
                  <a:rPr lang="en-GB" sz="2400" dirty="0">
                    <a:effectLst/>
                    <a:ea typeface="Times New Roman" panose="02020603050405020304" pitchFamily="18" charset="0"/>
                    <a:cs typeface="Times New Roman" panose="02020603050405020304" pitchFamily="18" charset="0"/>
                  </a:rPr>
                  <a:t>.</a:t>
                </a:r>
                <a:endParaRPr lang="en-GB" sz="2400" dirty="0">
                  <a:effectLst/>
                  <a:ea typeface="Calibri" panose="020F0502020204030204" pitchFamily="34" charset="0"/>
                  <a:cs typeface="Times New Roman" panose="02020603050405020304" pitchFamily="18" charset="0"/>
                </a:endParaRPr>
              </a:p>
              <a:p>
                <a:pPr marL="0" indent="0">
                  <a:buNone/>
                </a:pPr>
                <a:endParaRPr lang="en-GB" sz="2200" dirty="0"/>
              </a:p>
            </p:txBody>
          </p:sp>
        </mc:Choice>
        <mc:Fallback>
          <p:sp>
            <p:nvSpPr>
              <p:cNvPr id="3" name="Content Placeholder 2">
                <a:extLst>
                  <a:ext uri="{FF2B5EF4-FFF2-40B4-BE49-F238E27FC236}">
                    <a16:creationId xmlns:a16="http://schemas.microsoft.com/office/drawing/2014/main" id="{1F5C71B0-E8F4-4EDB-BB7A-426C07F057E1}"/>
                  </a:ext>
                </a:extLst>
              </p:cNvPr>
              <p:cNvSpPr>
                <a:spLocks noGrp="1" noRot="1" noChangeAspect="1" noMove="1" noResize="1" noEditPoints="1" noAdjustHandles="1" noChangeArrowheads="1" noChangeShapeType="1" noTextEdit="1"/>
              </p:cNvSpPr>
              <p:nvPr>
                <p:ph idx="1"/>
              </p:nvPr>
            </p:nvSpPr>
            <p:spPr>
              <a:xfrm>
                <a:off x="337918" y="1143733"/>
                <a:ext cx="11601450" cy="5274652"/>
              </a:xfrm>
              <a:blipFill>
                <a:blip r:embed="rId2"/>
                <a:stretch>
                  <a:fillRect l="-788" t="-347" r="-210"/>
                </a:stretch>
              </a:blipFill>
            </p:spPr>
            <p:txBody>
              <a:bodyPr/>
              <a:lstStyle/>
              <a:p>
                <a:r>
                  <a:rPr lang="en-GB">
                    <a:noFill/>
                  </a:rPr>
                  <a:t> </a:t>
                </a:r>
              </a:p>
            </p:txBody>
          </p:sp>
        </mc:Fallback>
      </mc:AlternateContent>
    </p:spTree>
    <p:extLst>
      <p:ext uri="{BB962C8B-B14F-4D97-AF65-F5344CB8AC3E}">
        <p14:creationId xmlns:p14="http://schemas.microsoft.com/office/powerpoint/2010/main" val="33322677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B55B624E-B0D7-4C86-8A9C-529765CEAA2D}"/>
                  </a:ext>
                </a:extLst>
              </p:cNvPr>
              <p:cNvSpPr>
                <a:spLocks noGrp="1"/>
              </p:cNvSpPr>
              <p:nvPr>
                <p:ph type="title"/>
              </p:nvPr>
            </p:nvSpPr>
            <p:spPr>
              <a:xfrm>
                <a:off x="838200" y="125096"/>
                <a:ext cx="10515600" cy="692150"/>
              </a:xfrm>
            </p:spPr>
            <p:txBody>
              <a:bodyPr>
                <a:normAutofit/>
              </a:bodyPr>
              <a:lstStyle/>
              <a:p>
                <a:pPr algn="ctr"/>
                <a:r>
                  <a:rPr lang="en-GB" sz="4000" dirty="0"/>
                  <a:t>Log Mean Temperature Difference - </a:t>
                </a:r>
                <a14:m>
                  <m:oMath xmlns:m="http://schemas.openxmlformats.org/officeDocument/2006/math">
                    <m:r>
                      <a:rPr lang="en-GB" sz="4000" i="1" smtClean="0">
                        <a:effectLst/>
                        <a:latin typeface="Cambria Math" panose="02040503050406030204" pitchFamily="18" charset="0"/>
                        <a:ea typeface="Calibri" panose="020F0502020204030204" pitchFamily="34" charset="0"/>
                        <a:cs typeface="Arial" panose="020B0604020202020204" pitchFamily="34" charset="0"/>
                      </a:rPr>
                      <m:t>∆</m:t>
                    </m:r>
                    <m:sSub>
                      <m:sSubPr>
                        <m:ctrlPr>
                          <a:rPr lang="en-GB" sz="4000" i="1">
                            <a:effectLst/>
                            <a:latin typeface="Cambria Math" panose="02040503050406030204" pitchFamily="18" charset="0"/>
                            <a:ea typeface="Calibri" panose="020F0502020204030204" pitchFamily="34" charset="0"/>
                            <a:cs typeface="Arial" panose="020B0604020202020204" pitchFamily="34" charset="0"/>
                          </a:rPr>
                        </m:ctrlPr>
                      </m:sSubPr>
                      <m:e>
                        <m:r>
                          <a:rPr lang="en-GB" sz="4000" i="1">
                            <a:effectLst/>
                            <a:latin typeface="Cambria Math" panose="02040503050406030204" pitchFamily="18" charset="0"/>
                            <a:ea typeface="Calibri" panose="020F0502020204030204" pitchFamily="34" charset="0"/>
                            <a:cs typeface="Arial" panose="020B0604020202020204" pitchFamily="34" charset="0"/>
                          </a:rPr>
                          <m:t>𝑇</m:t>
                        </m:r>
                      </m:e>
                      <m:sub>
                        <m:r>
                          <a:rPr lang="en-GB" sz="4000" i="1">
                            <a:effectLst/>
                            <a:latin typeface="Cambria Math" panose="02040503050406030204" pitchFamily="18" charset="0"/>
                            <a:ea typeface="Calibri" panose="020F0502020204030204" pitchFamily="34" charset="0"/>
                            <a:cs typeface="Arial" panose="020B0604020202020204" pitchFamily="34" charset="0"/>
                          </a:rPr>
                          <m:t>𝐿𝑀</m:t>
                        </m:r>
                      </m:sub>
                    </m:sSub>
                  </m:oMath>
                </a14:m>
                <a:endParaRPr lang="en-GB" sz="4000" i="1" dirty="0"/>
              </a:p>
            </p:txBody>
          </p:sp>
        </mc:Choice>
        <mc:Fallback xmlns="">
          <p:sp>
            <p:nvSpPr>
              <p:cNvPr id="2" name="Title 1">
                <a:extLst>
                  <a:ext uri="{FF2B5EF4-FFF2-40B4-BE49-F238E27FC236}">
                    <a16:creationId xmlns:a16="http://schemas.microsoft.com/office/drawing/2014/main" id="{B55B624E-B0D7-4C86-8A9C-529765CEAA2D}"/>
                  </a:ext>
                </a:extLst>
              </p:cNvPr>
              <p:cNvSpPr>
                <a:spLocks noGrp="1" noRot="1" noChangeAspect="1" noMove="1" noResize="1" noEditPoints="1" noAdjustHandles="1" noChangeArrowheads="1" noChangeShapeType="1" noTextEdit="1"/>
              </p:cNvSpPr>
              <p:nvPr>
                <p:ph type="title"/>
              </p:nvPr>
            </p:nvSpPr>
            <p:spPr>
              <a:xfrm>
                <a:off x="838200" y="125096"/>
                <a:ext cx="10515600" cy="692150"/>
              </a:xfrm>
              <a:blipFill>
                <a:blip r:embed="rId2"/>
                <a:stretch>
                  <a:fillRect t="-21239" b="-3451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6783839-3D1E-4902-90DC-384494091C4F}"/>
                  </a:ext>
                </a:extLst>
              </p:cNvPr>
              <p:cNvSpPr>
                <a:spLocks noGrp="1"/>
              </p:cNvSpPr>
              <p:nvPr>
                <p:ph idx="1"/>
              </p:nvPr>
            </p:nvSpPr>
            <p:spPr>
              <a:xfrm>
                <a:off x="422910" y="920115"/>
                <a:ext cx="11492864" cy="5612130"/>
              </a:xfrm>
            </p:spPr>
            <p:txBody>
              <a:bodyPr>
                <a:normAutofit lnSpcReduction="10000"/>
              </a:bodyPr>
              <a:lstStyle/>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The Log Mean Temperature Difference can be used in the heat transfer equation in the place of the local temperature difference, so that:</a:t>
                </a:r>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					</a:t>
                </a:r>
                <a14:m>
                  <m:oMath xmlns:m="http://schemas.openxmlformats.org/officeDocument/2006/math">
                    <m:acc>
                      <m:accPr>
                        <m:chr m:val="̇"/>
                        <m:ctrlPr>
                          <a:rPr lang="en-GB" sz="2200" i="1">
                            <a:effectLst/>
                            <a:latin typeface="Cambria Math" panose="02040503050406030204" pitchFamily="18" charset="0"/>
                            <a:ea typeface="Calibri" panose="020F0502020204030204" pitchFamily="34" charset="0"/>
                            <a:cs typeface="Arial" panose="020B0604020202020204" pitchFamily="34" charset="0"/>
                          </a:rPr>
                        </m:ctrlPr>
                      </m:accPr>
                      <m:e>
                        <m:r>
                          <a:rPr lang="en-GB" sz="2200" i="1">
                            <a:effectLst/>
                            <a:latin typeface="Cambria Math" panose="02040503050406030204" pitchFamily="18" charset="0"/>
                            <a:ea typeface="Calibri" panose="020F0502020204030204" pitchFamily="34" charset="0"/>
                            <a:cs typeface="Arial" panose="020B0604020202020204" pitchFamily="34" charset="0"/>
                          </a:rPr>
                          <m:t>𝑄</m:t>
                        </m:r>
                      </m:e>
                    </m:acc>
                    <m:r>
                      <a:rPr lang="en-GB" sz="2200" i="1">
                        <a:effectLst/>
                        <a:latin typeface="Cambria Math" panose="02040503050406030204" pitchFamily="18" charset="0"/>
                        <a:ea typeface="Calibri" panose="020F0502020204030204" pitchFamily="34" charset="0"/>
                        <a:cs typeface="Arial" panose="020B0604020202020204" pitchFamily="34" charset="0"/>
                      </a:rPr>
                      <m:t>=</m:t>
                    </m:r>
                    <m:r>
                      <a:rPr lang="en-GB" sz="2200" i="1">
                        <a:effectLst/>
                        <a:latin typeface="Cambria Math" panose="02040503050406030204" pitchFamily="18" charset="0"/>
                        <a:ea typeface="Calibri" panose="020F0502020204030204" pitchFamily="34" charset="0"/>
                        <a:cs typeface="Arial" panose="020B0604020202020204" pitchFamily="34" charset="0"/>
                      </a:rPr>
                      <m:t>𝑈</m:t>
                    </m:r>
                    <m:r>
                      <a:rPr lang="en-GB" sz="2200" i="1">
                        <a:effectLst/>
                        <a:latin typeface="Cambria Math" panose="02040503050406030204" pitchFamily="18" charset="0"/>
                        <a:ea typeface="Calibri" panose="020F0502020204030204" pitchFamily="34" charset="0"/>
                        <a:cs typeface="Arial" panose="020B0604020202020204" pitchFamily="34" charset="0"/>
                      </a:rPr>
                      <m:t>.</m:t>
                    </m:r>
                    <m:r>
                      <a:rPr lang="en-GB" sz="2200" i="1">
                        <a:effectLst/>
                        <a:latin typeface="Cambria Math" panose="02040503050406030204" pitchFamily="18" charset="0"/>
                        <a:ea typeface="Calibri" panose="020F0502020204030204" pitchFamily="34" charset="0"/>
                        <a:cs typeface="Arial" panose="020B0604020202020204" pitchFamily="34" charset="0"/>
                      </a:rPr>
                      <m:t>𝐴</m:t>
                    </m:r>
                    <m:r>
                      <a:rPr lang="en-GB" sz="2200" i="1">
                        <a:effectLst/>
                        <a:latin typeface="Cambria Math" panose="02040503050406030204" pitchFamily="18" charset="0"/>
                        <a:ea typeface="Calibri" panose="020F0502020204030204" pitchFamily="34" charset="0"/>
                        <a:cs typeface="Arial" panose="020B0604020202020204" pitchFamily="34" charset="0"/>
                      </a:rPr>
                      <m:t>.∆</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𝐿𝑀</m:t>
                        </m:r>
                      </m:sub>
                    </m:sSub>
                  </m:oMath>
                </a14:m>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The LMTD is defined as:</a:t>
                </a:r>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					</a:t>
                </a:r>
                <a14:m>
                  <m:oMath xmlns:m="http://schemas.openxmlformats.org/officeDocument/2006/math">
                    <m:r>
                      <a:rPr lang="en-GB" sz="2200" i="1">
                        <a:effectLst/>
                        <a:latin typeface="Cambria Math" panose="02040503050406030204" pitchFamily="18" charset="0"/>
                        <a:ea typeface="Calibri" panose="020F0502020204030204" pitchFamily="34" charset="0"/>
                        <a:cs typeface="Arial" panose="020B0604020202020204" pitchFamily="34" charset="0"/>
                      </a:rPr>
                      <m:t>∆</m:t>
                    </m:r>
                    <m:sSub>
                      <m:sSubPr>
                        <m:ctrlPr>
                          <a:rPr lang="en-GB" sz="2200" i="1">
                            <a:effectLst/>
                            <a:latin typeface="Cambria Math" panose="02040503050406030204" pitchFamily="18" charset="0"/>
                            <a:ea typeface="Calibri" panose="020F0502020204030204" pitchFamily="34" charset="0"/>
                            <a:cs typeface="Arial" panose="020B0604020202020204" pitchFamily="34" charset="0"/>
                          </a:rPr>
                        </m:ctrlPr>
                      </m:sSubPr>
                      <m:e>
                        <m:r>
                          <a:rPr lang="en-GB" sz="2200" i="1">
                            <a:effectLst/>
                            <a:latin typeface="Cambria Math" panose="02040503050406030204" pitchFamily="18" charset="0"/>
                            <a:ea typeface="Calibri" panose="020F0502020204030204" pitchFamily="34" charset="0"/>
                            <a:cs typeface="Arial" panose="020B0604020202020204" pitchFamily="34" charset="0"/>
                          </a:rPr>
                          <m:t>𝑇</m:t>
                        </m:r>
                      </m:e>
                      <m:sub>
                        <m:r>
                          <a:rPr lang="en-GB" sz="2200" i="1">
                            <a:effectLst/>
                            <a:latin typeface="Cambria Math" panose="02040503050406030204" pitchFamily="18" charset="0"/>
                            <a:ea typeface="Calibri" panose="020F0502020204030204" pitchFamily="34" charset="0"/>
                            <a:cs typeface="Arial" panose="020B0604020202020204" pitchFamily="34" charset="0"/>
                          </a:rPr>
                          <m:t>𝐿𝑀</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m:t>
                    </m:r>
                    <m:f>
                      <m:f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fPr>
                      <m:num>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𝑜</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𝑖</m:t>
                            </m:r>
                          </m:sub>
                        </m:sSub>
                      </m:num>
                      <m:den>
                        <m:r>
                          <a:rPr lang="en-GB" sz="2200" i="1">
                            <a:effectLst/>
                            <a:latin typeface="Cambria Math" panose="02040503050406030204" pitchFamily="18" charset="0"/>
                            <a:ea typeface="Times New Roman" panose="02020603050405020304" pitchFamily="18" charset="0"/>
                            <a:cs typeface="Arial" panose="020B0604020202020204" pitchFamily="34" charset="0"/>
                          </a:rPr>
                          <m:t>𝑙𝑛</m:t>
                        </m:r>
                        <m:d>
                          <m:d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dPr>
                          <m:e>
                            <m:f>
                              <m:f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fPr>
                              <m:num>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𝑜</m:t>
                                    </m:r>
                                  </m:sub>
                                </m:sSub>
                              </m:num>
                              <m:den>
                                <m:r>
                                  <a:rPr lang="en-GB" sz="2200" i="1">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𝑖</m:t>
                                    </m:r>
                                  </m:sub>
                                </m:sSub>
                              </m:den>
                            </m:f>
                          </m:e>
                        </m:d>
                      </m:den>
                    </m:f>
                  </m:oMath>
                </a14:m>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where,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𝑜</m:t>
                        </m:r>
                      </m:sub>
                    </m:sSub>
                  </m:oMath>
                </a14:m>
                <a:r>
                  <a:rPr lang="en-GB" sz="2200" dirty="0">
                    <a:effectLst/>
                    <a:ea typeface="Times New Roman" panose="02020603050405020304" pitchFamily="18" charset="0"/>
                    <a:cs typeface="Times New Roman" panose="02020603050405020304" pitchFamily="18" charset="0"/>
                  </a:rPr>
                  <a:t> and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𝑖</m:t>
                        </m:r>
                      </m:sub>
                    </m:sSub>
                  </m:oMath>
                </a14:m>
                <a:r>
                  <a:rPr lang="en-GB" sz="2200" dirty="0">
                    <a:effectLst/>
                    <a:ea typeface="Times New Roman" panose="02020603050405020304" pitchFamily="18" charset="0"/>
                    <a:cs typeface="Times New Roman" panose="02020603050405020304" pitchFamily="18" charset="0"/>
                  </a:rPr>
                  <a:t> are the temperature differences at each “end” of the heat exchanger.  The definition of what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𝑜</m:t>
                        </m:r>
                      </m:sub>
                    </m:sSub>
                  </m:oMath>
                </a14:m>
                <a:r>
                  <a:rPr lang="en-GB" sz="2200" dirty="0">
                    <a:effectLst/>
                    <a:ea typeface="Times New Roman" panose="02020603050405020304" pitchFamily="18" charset="0"/>
                    <a:cs typeface="Times New Roman" panose="02020603050405020304" pitchFamily="18" charset="0"/>
                  </a:rPr>
                  <a:t> and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𝑖</m:t>
                        </m:r>
                      </m:sub>
                    </m:sSub>
                  </m:oMath>
                </a14:m>
                <a:r>
                  <a:rPr lang="en-GB" sz="2200" dirty="0">
                    <a:effectLst/>
                    <a:ea typeface="Times New Roman" panose="02020603050405020304" pitchFamily="18" charset="0"/>
                    <a:cs typeface="Times New Roman" panose="02020603050405020304" pitchFamily="18" charset="0"/>
                  </a:rPr>
                  <a:t> are, depends on the </a:t>
                </a:r>
                <a:r>
                  <a:rPr lang="en-GB" sz="2200" dirty="0">
                    <a:ea typeface="Times New Roman" panose="02020603050405020304" pitchFamily="18" charset="0"/>
                    <a:cs typeface="Times New Roman" panose="02020603050405020304" pitchFamily="18" charset="0"/>
                  </a:rPr>
                  <a:t>flow configuration</a:t>
                </a:r>
                <a:r>
                  <a:rPr lang="en-GB" sz="2200" dirty="0">
                    <a:effectLst/>
                    <a:ea typeface="Times New Roman" panose="02020603050405020304" pitchFamily="18" charset="0"/>
                    <a:cs typeface="Times New Roman" panose="02020603050405020304" pitchFamily="18" charset="0"/>
                  </a:rPr>
                  <a:t> of heat exchanger, e.g. parallel flow or counter-flow.</a:t>
                </a:r>
              </a:p>
              <a:p>
                <a:pPr marL="0" indent="0">
                  <a:lnSpc>
                    <a:spcPct val="115000"/>
                  </a:lnSpc>
                  <a:spcAft>
                    <a:spcPts val="1000"/>
                  </a:spcAft>
                  <a:buNone/>
                </a:pPr>
                <a:r>
                  <a:rPr lang="en-GB" sz="2200" dirty="0">
                    <a:ea typeface="Calibri" panose="020F0502020204030204" pitchFamily="34" charset="0"/>
                    <a:cs typeface="Times New Roman" panose="02020603050405020304" pitchFamily="18" charset="0"/>
                  </a:rPr>
                  <a:t>NOTE: the Log term in this relationship is the </a:t>
                </a:r>
                <a:r>
                  <a:rPr lang="en-GB" sz="2200" i="1" dirty="0">
                    <a:ea typeface="Calibri" panose="020F0502020204030204" pitchFamily="34" charset="0"/>
                    <a:cs typeface="Times New Roman" panose="02020603050405020304" pitchFamily="18" charset="0"/>
                  </a:rPr>
                  <a:t>Natural</a:t>
                </a:r>
                <a:r>
                  <a:rPr lang="en-GB" sz="2200" dirty="0">
                    <a:ea typeface="Calibri" panose="020F0502020204030204" pitchFamily="34" charset="0"/>
                    <a:cs typeface="Times New Roman" panose="02020603050405020304" pitchFamily="18" charset="0"/>
                  </a:rPr>
                  <a:t> (or </a:t>
                </a:r>
                <a:r>
                  <a:rPr lang="en-GB" sz="2200" dirty="0" err="1">
                    <a:ea typeface="Calibri" panose="020F0502020204030204" pitchFamily="34" charset="0"/>
                    <a:cs typeface="Times New Roman" panose="02020603050405020304" pitchFamily="18" charset="0"/>
                  </a:rPr>
                  <a:t>Naperian</a:t>
                </a:r>
                <a:r>
                  <a:rPr lang="en-GB" sz="2200" dirty="0">
                    <a:ea typeface="Calibri" panose="020F0502020204030204" pitchFamily="34" charset="0"/>
                    <a:cs typeface="Times New Roman" panose="02020603050405020304" pitchFamily="18" charset="0"/>
                  </a:rPr>
                  <a:t>) </a:t>
                </a:r>
                <a:r>
                  <a:rPr lang="en-GB" sz="2200" i="1" dirty="0">
                    <a:ea typeface="Calibri" panose="020F0502020204030204" pitchFamily="34" charset="0"/>
                    <a:cs typeface="Times New Roman" panose="02020603050405020304" pitchFamily="18" charset="0"/>
                  </a:rPr>
                  <a:t>Logarithm, </a:t>
                </a:r>
                <a14:m>
                  <m:oMath xmlns:m="http://schemas.openxmlformats.org/officeDocument/2006/math">
                    <m:r>
                      <a:rPr lang="en-GB" i="1" smtClean="0">
                        <a:effectLst/>
                        <a:latin typeface="Cambria Math" panose="02040503050406030204" pitchFamily="18" charset="0"/>
                        <a:ea typeface="Times New Roman" panose="02020603050405020304" pitchFamily="18" charset="0"/>
                        <a:cs typeface="Arial" panose="020B0604020202020204" pitchFamily="34" charset="0"/>
                      </a:rPr>
                      <m:t>𝑙𝑛</m:t>
                    </m:r>
                  </m:oMath>
                </a14:m>
                <a:r>
                  <a:rPr lang="en-GB" sz="2200" i="1" dirty="0">
                    <a:ea typeface="Calibri" panose="020F0502020204030204" pitchFamily="34" charset="0"/>
                    <a:cs typeface="Times New Roman" panose="02020603050405020304" pitchFamily="18" charset="0"/>
                  </a:rPr>
                  <a:t>.</a:t>
                </a:r>
                <a:endParaRPr lang="en-GB" sz="2200" dirty="0">
                  <a:effectLst/>
                  <a:ea typeface="Calibri" panose="020F0502020204030204" pitchFamily="34" charset="0"/>
                  <a:cs typeface="Times New Roman" panose="02020603050405020304" pitchFamily="18" charset="0"/>
                </a:endParaRPr>
              </a:p>
              <a:p>
                <a:pPr marL="0" indent="0">
                  <a:buNone/>
                </a:pPr>
                <a:endParaRPr lang="en-GB" sz="2200" dirty="0"/>
              </a:p>
            </p:txBody>
          </p:sp>
        </mc:Choice>
        <mc:Fallback xmlns="">
          <p:sp>
            <p:nvSpPr>
              <p:cNvPr id="3" name="Content Placeholder 2">
                <a:extLst>
                  <a:ext uri="{FF2B5EF4-FFF2-40B4-BE49-F238E27FC236}">
                    <a16:creationId xmlns:a16="http://schemas.microsoft.com/office/drawing/2014/main" id="{36783839-3D1E-4902-90DC-384494091C4F}"/>
                  </a:ext>
                </a:extLst>
              </p:cNvPr>
              <p:cNvSpPr>
                <a:spLocks noGrp="1" noRot="1" noChangeAspect="1" noMove="1" noResize="1" noEditPoints="1" noAdjustHandles="1" noChangeArrowheads="1" noChangeShapeType="1" noTextEdit="1"/>
              </p:cNvSpPr>
              <p:nvPr>
                <p:ph idx="1"/>
              </p:nvPr>
            </p:nvSpPr>
            <p:spPr>
              <a:xfrm>
                <a:off x="422910" y="920115"/>
                <a:ext cx="11492864" cy="5612130"/>
              </a:xfrm>
              <a:blipFill>
                <a:blip r:embed="rId3"/>
                <a:stretch>
                  <a:fillRect l="-689" t="-760" r="-318"/>
                </a:stretch>
              </a:blipFill>
            </p:spPr>
            <p:txBody>
              <a:bodyPr/>
              <a:lstStyle/>
              <a:p>
                <a:r>
                  <a:rPr lang="en-GB">
                    <a:noFill/>
                  </a:rPr>
                  <a:t> </a:t>
                </a:r>
              </a:p>
            </p:txBody>
          </p:sp>
        </mc:Fallback>
      </mc:AlternateContent>
    </p:spTree>
    <p:extLst>
      <p:ext uri="{BB962C8B-B14F-4D97-AF65-F5344CB8AC3E}">
        <p14:creationId xmlns:p14="http://schemas.microsoft.com/office/powerpoint/2010/main" val="1561120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4EFC3919-AD2F-4438-8593-3BCE308B881B}"/>
                  </a:ext>
                </a:extLst>
              </p:cNvPr>
              <p:cNvSpPr>
                <a:spLocks noGrp="1"/>
              </p:cNvSpPr>
              <p:nvPr>
                <p:ph type="title"/>
              </p:nvPr>
            </p:nvSpPr>
            <p:spPr>
              <a:xfrm>
                <a:off x="838200" y="159385"/>
                <a:ext cx="10515600" cy="652145"/>
              </a:xfrm>
            </p:spPr>
            <p:txBody>
              <a:bodyPr>
                <a:normAutofit/>
              </a:bodyPr>
              <a:lstStyle/>
              <a:p>
                <a:pPr algn="ctr"/>
                <a14:m>
                  <m:oMath xmlns:m="http://schemas.openxmlformats.org/officeDocument/2006/math">
                    <m:r>
                      <a:rPr lang="en-GB" sz="4000" b="0" i="1" smtClean="0">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40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4000" b="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4000" b="0" i="1" smtClean="0">
                            <a:effectLst/>
                            <a:latin typeface="Cambria Math" panose="02040503050406030204" pitchFamily="18" charset="0"/>
                            <a:ea typeface="Times New Roman" panose="02020603050405020304" pitchFamily="18" charset="0"/>
                            <a:cs typeface="Arial" panose="020B0604020202020204" pitchFamily="34" charset="0"/>
                          </a:rPr>
                          <m:t>𝑖</m:t>
                        </m:r>
                      </m:sub>
                    </m:sSub>
                  </m:oMath>
                </a14:m>
                <a:r>
                  <a:rPr lang="en-GB" sz="4000" dirty="0">
                    <a:effectLst/>
                    <a:ea typeface="Times New Roman" panose="02020603050405020304" pitchFamily="18" charset="0"/>
                    <a:cs typeface="Times New Roman" panose="02020603050405020304" pitchFamily="18" charset="0"/>
                  </a:rPr>
                  <a:t> and </a:t>
                </a:r>
                <a14:m>
                  <m:oMath xmlns:m="http://schemas.openxmlformats.org/officeDocument/2006/math">
                    <m:r>
                      <a:rPr lang="en-GB" sz="4000" b="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40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4000" b="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4000" b="0" i="1" smtClean="0">
                            <a:effectLst/>
                            <a:latin typeface="Cambria Math" panose="02040503050406030204" pitchFamily="18" charset="0"/>
                            <a:ea typeface="Times New Roman" panose="02020603050405020304" pitchFamily="18" charset="0"/>
                            <a:cs typeface="Arial" panose="020B0604020202020204" pitchFamily="34" charset="0"/>
                          </a:rPr>
                          <m:t>𝑜</m:t>
                        </m:r>
                      </m:sub>
                    </m:sSub>
                  </m:oMath>
                </a14:m>
                <a:r>
                  <a:rPr lang="en-GB" sz="4000" dirty="0">
                    <a:effectLst/>
                    <a:ea typeface="Times New Roman" panose="02020603050405020304" pitchFamily="18" charset="0"/>
                    <a:cs typeface="Times New Roman" panose="02020603050405020304" pitchFamily="18" charset="0"/>
                  </a:rPr>
                  <a:t> for Parallel Flow</a:t>
                </a:r>
                <a:endParaRPr lang="en-GB" sz="4000" dirty="0"/>
              </a:p>
            </p:txBody>
          </p:sp>
        </mc:Choice>
        <mc:Fallback xmlns="">
          <p:sp>
            <p:nvSpPr>
              <p:cNvPr id="2" name="Title 1">
                <a:extLst>
                  <a:ext uri="{FF2B5EF4-FFF2-40B4-BE49-F238E27FC236}">
                    <a16:creationId xmlns:a16="http://schemas.microsoft.com/office/drawing/2014/main" id="{4EFC3919-AD2F-4438-8593-3BCE308B881B}"/>
                  </a:ext>
                </a:extLst>
              </p:cNvPr>
              <p:cNvSpPr>
                <a:spLocks noGrp="1" noRot="1" noChangeAspect="1" noMove="1" noResize="1" noEditPoints="1" noAdjustHandles="1" noChangeArrowheads="1" noChangeShapeType="1" noTextEdit="1"/>
              </p:cNvSpPr>
              <p:nvPr>
                <p:ph type="title"/>
              </p:nvPr>
            </p:nvSpPr>
            <p:spPr>
              <a:xfrm>
                <a:off x="838200" y="159385"/>
                <a:ext cx="10515600" cy="652145"/>
              </a:xfrm>
              <a:blipFill>
                <a:blip r:embed="rId2"/>
                <a:stretch>
                  <a:fillRect t="-25234" b="-3925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5FE32D9-FB00-4E06-93BD-C2F3D9AB90D0}"/>
                  </a:ext>
                </a:extLst>
              </p:cNvPr>
              <p:cNvSpPr>
                <a:spLocks noGrp="1"/>
              </p:cNvSpPr>
              <p:nvPr>
                <p:ph idx="1"/>
              </p:nvPr>
            </p:nvSpPr>
            <p:spPr>
              <a:xfrm>
                <a:off x="365759" y="908684"/>
                <a:ext cx="11458575" cy="5583555"/>
              </a:xfrm>
            </p:spPr>
            <p:txBody>
              <a:bodyPr/>
              <a:lstStyle/>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For a parallel flow heat exchanger the “ends” are quite clearly defined as the inlet for the hot and cold streams are adjacent.</a:t>
                </a:r>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At the inlet end therefore: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𝑖</m:t>
                        </m:r>
                      </m:sub>
                    </m:sSub>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 </m:t>
                    </m:r>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𝑜𝑟</m:t>
                    </m:r>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1</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𝐻</m:t>
                        </m:r>
                        <m:r>
                          <a:rPr lang="en-GB" sz="2200" i="1">
                            <a:effectLst/>
                            <a:latin typeface="Cambria Math" panose="02040503050406030204" pitchFamily="18" charset="0"/>
                            <a:ea typeface="Times New Roman" panose="02020603050405020304" pitchFamily="18" charset="0"/>
                            <a:cs typeface="Arial" panose="020B0604020202020204" pitchFamily="34" charset="0"/>
                          </a:rPr>
                          <m:t>,</m:t>
                        </m:r>
                        <m:r>
                          <a:rPr lang="en-GB" sz="2200" i="1">
                            <a:effectLst/>
                            <a:latin typeface="Cambria Math" panose="02040503050406030204" pitchFamily="18" charset="0"/>
                            <a:ea typeface="Times New Roman" panose="02020603050405020304" pitchFamily="18" charset="0"/>
                            <a:cs typeface="Arial" panose="020B0604020202020204" pitchFamily="34" charset="0"/>
                          </a:rPr>
                          <m:t>𝑖𝑛</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𝐶</m:t>
                        </m:r>
                        <m:r>
                          <a:rPr lang="en-GB" sz="2200" i="1">
                            <a:effectLst/>
                            <a:latin typeface="Cambria Math" panose="02040503050406030204" pitchFamily="18" charset="0"/>
                            <a:ea typeface="Times New Roman" panose="02020603050405020304" pitchFamily="18" charset="0"/>
                            <a:cs typeface="Arial" panose="020B0604020202020204" pitchFamily="34" charset="0"/>
                          </a:rPr>
                          <m:t>,</m:t>
                        </m:r>
                        <m:r>
                          <a:rPr lang="en-GB" sz="2200" i="1">
                            <a:effectLst/>
                            <a:latin typeface="Cambria Math" panose="02040503050406030204" pitchFamily="18" charset="0"/>
                            <a:ea typeface="Times New Roman" panose="02020603050405020304" pitchFamily="18" charset="0"/>
                            <a:cs typeface="Arial" panose="020B0604020202020204" pitchFamily="34" charset="0"/>
                          </a:rPr>
                          <m:t>𝑖𝑛</m:t>
                        </m:r>
                      </m:sub>
                    </m:sSub>
                  </m:oMath>
                </a14:m>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and the outlet end: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𝑜</m:t>
                        </m:r>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 </m:t>
                        </m:r>
                      </m:sub>
                    </m:sSub>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𝑜𝑟</m:t>
                    </m:r>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2</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𝐻</m:t>
                        </m:r>
                        <m:r>
                          <a:rPr lang="en-GB" sz="2200" i="1">
                            <a:effectLst/>
                            <a:latin typeface="Cambria Math" panose="02040503050406030204" pitchFamily="18" charset="0"/>
                            <a:ea typeface="Times New Roman" panose="02020603050405020304" pitchFamily="18" charset="0"/>
                            <a:cs typeface="Arial" panose="020B0604020202020204" pitchFamily="34" charset="0"/>
                          </a:rPr>
                          <m:t>,</m:t>
                        </m:r>
                        <m:r>
                          <a:rPr lang="en-GB" sz="2200" i="1">
                            <a:effectLst/>
                            <a:latin typeface="Cambria Math" panose="02040503050406030204" pitchFamily="18" charset="0"/>
                            <a:ea typeface="Times New Roman" panose="02020603050405020304" pitchFamily="18" charset="0"/>
                            <a:cs typeface="Arial" panose="020B0604020202020204" pitchFamily="34" charset="0"/>
                          </a:rPr>
                          <m:t>𝑜𝑢𝑡</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𝐶</m:t>
                        </m:r>
                        <m:r>
                          <a:rPr lang="en-GB" sz="2200" i="1">
                            <a:effectLst/>
                            <a:latin typeface="Cambria Math" panose="02040503050406030204" pitchFamily="18" charset="0"/>
                            <a:ea typeface="Times New Roman" panose="02020603050405020304" pitchFamily="18" charset="0"/>
                            <a:cs typeface="Arial" panose="020B0604020202020204" pitchFamily="34" charset="0"/>
                          </a:rPr>
                          <m:t>,</m:t>
                        </m:r>
                        <m:r>
                          <a:rPr lang="en-GB" sz="2200" i="1">
                            <a:effectLst/>
                            <a:latin typeface="Cambria Math" panose="02040503050406030204" pitchFamily="18" charset="0"/>
                            <a:ea typeface="Times New Roman" panose="02020603050405020304" pitchFamily="18" charset="0"/>
                            <a:cs typeface="Arial" panose="020B0604020202020204" pitchFamily="34" charset="0"/>
                          </a:rPr>
                          <m:t>𝑜𝑢𝑡</m:t>
                        </m:r>
                      </m:sub>
                    </m:sSub>
                  </m:oMath>
                </a14:m>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Calibri" panose="020F0502020204030204" pitchFamily="34" charset="0"/>
                    <a:cs typeface="Times New Roman" panose="02020603050405020304" pitchFamily="18" charset="0"/>
                  </a:rPr>
                  <a:t>The relationship of these two “end” temperature differences can be seen in the following graph.</a:t>
                </a:r>
              </a:p>
              <a:p>
                <a:pPr marL="0" indent="0">
                  <a:lnSpc>
                    <a:spcPct val="115000"/>
                  </a:lnSpc>
                  <a:spcAft>
                    <a:spcPts val="1000"/>
                  </a:spcAft>
                  <a:buNone/>
                </a:pPr>
                <a:endParaRPr lang="en-GB" sz="2200" dirty="0">
                  <a:effectLst/>
                  <a:ea typeface="Calibri" panose="020F0502020204030204" pitchFamily="34" charset="0"/>
                  <a:cs typeface="Times New Roman" panose="02020603050405020304" pitchFamily="18" charset="0"/>
                </a:endParaRPr>
              </a:p>
              <a:p>
                <a:pPr marL="0" indent="0">
                  <a:buNone/>
                </a:pPr>
                <a:endParaRPr lang="en-GB" dirty="0"/>
              </a:p>
            </p:txBody>
          </p:sp>
        </mc:Choice>
        <mc:Fallback xmlns="">
          <p:sp>
            <p:nvSpPr>
              <p:cNvPr id="3" name="Content Placeholder 2">
                <a:extLst>
                  <a:ext uri="{FF2B5EF4-FFF2-40B4-BE49-F238E27FC236}">
                    <a16:creationId xmlns:a16="http://schemas.microsoft.com/office/drawing/2014/main" id="{75FE32D9-FB00-4E06-93BD-C2F3D9AB90D0}"/>
                  </a:ext>
                </a:extLst>
              </p:cNvPr>
              <p:cNvSpPr>
                <a:spLocks noGrp="1" noRot="1" noChangeAspect="1" noMove="1" noResize="1" noEditPoints="1" noAdjustHandles="1" noChangeArrowheads="1" noChangeShapeType="1" noTextEdit="1"/>
              </p:cNvSpPr>
              <p:nvPr>
                <p:ph idx="1"/>
              </p:nvPr>
            </p:nvSpPr>
            <p:spPr>
              <a:xfrm>
                <a:off x="365759" y="908684"/>
                <a:ext cx="11458575" cy="5583555"/>
              </a:xfrm>
              <a:blipFill>
                <a:blip r:embed="rId3"/>
                <a:stretch>
                  <a:fillRect l="-691" t="-328"/>
                </a:stretch>
              </a:blipFill>
            </p:spPr>
            <p:txBody>
              <a:bodyPr/>
              <a:lstStyle/>
              <a:p>
                <a:r>
                  <a:rPr lang="en-GB">
                    <a:noFill/>
                  </a:rPr>
                  <a:t> </a:t>
                </a:r>
              </a:p>
            </p:txBody>
          </p:sp>
        </mc:Fallback>
      </mc:AlternateContent>
      <p:pic>
        <p:nvPicPr>
          <p:cNvPr id="5" name="Picture 2" descr="LMTD of parallel flow heat exchanger Counter flow heat exchanger | Download  Scientific Diagram">
            <a:extLst>
              <a:ext uri="{FF2B5EF4-FFF2-40B4-BE49-F238E27FC236}">
                <a16:creationId xmlns:a16="http://schemas.microsoft.com/office/drawing/2014/main" id="{66765B34-49EA-4CB8-BE89-C09B0690E2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6573" y="3700461"/>
            <a:ext cx="4876946" cy="2991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975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773251A-31FC-40D0-BFF5-573BDB2449C2}"/>
                  </a:ext>
                </a:extLst>
              </p:cNvPr>
              <p:cNvSpPr>
                <a:spLocks noGrp="1"/>
              </p:cNvSpPr>
              <p:nvPr>
                <p:ph idx="1"/>
              </p:nvPr>
            </p:nvSpPr>
            <p:spPr>
              <a:xfrm>
                <a:off x="222885" y="885825"/>
                <a:ext cx="11772900" cy="5920739"/>
              </a:xfrm>
            </p:spPr>
            <p:txBody>
              <a:bodyPr>
                <a:normAutofit/>
              </a:bodyPr>
              <a:lstStyle/>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For a counter-flow heat exchanger the inlet and outlet “ends” are less well defined, as there is an inlet and outlet at each “end” of the heat exchanger.  For the example of a counter-flow heat exchanger shown previously, the value of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𝑖</m:t>
                        </m:r>
                      </m:sub>
                    </m:sSub>
                  </m:oMath>
                </a14:m>
                <a:r>
                  <a:rPr lang="en-GB" sz="2200" dirty="0">
                    <a:effectLst/>
                    <a:ea typeface="Times New Roman" panose="02020603050405020304" pitchFamily="18" charset="0"/>
                    <a:cs typeface="Times New Roman" panose="02020603050405020304" pitchFamily="18" charset="0"/>
                  </a:rPr>
                  <a:t> is calculated at the </a:t>
                </a:r>
                <a:r>
                  <a:rPr lang="en-GB" sz="2200" i="1" dirty="0">
                    <a:effectLst/>
                    <a:ea typeface="Times New Roman" panose="02020603050405020304" pitchFamily="18" charset="0"/>
                    <a:cs typeface="Times New Roman" panose="02020603050405020304" pitchFamily="18" charset="0"/>
                  </a:rPr>
                  <a:t>hot inlet and cold outlet end </a:t>
                </a:r>
                <a:r>
                  <a:rPr lang="en-GB" sz="2200" dirty="0">
                    <a:effectLst/>
                    <a:ea typeface="Times New Roman" panose="02020603050405020304" pitchFamily="18" charset="0"/>
                    <a:cs typeface="Times New Roman" panose="02020603050405020304" pitchFamily="18" charset="0"/>
                  </a:rPr>
                  <a:t>by:</a:t>
                </a:r>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𝑖</m:t>
                        </m:r>
                      </m:sub>
                    </m:sSub>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 </m:t>
                    </m:r>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𝑜𝑟</m:t>
                    </m:r>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1</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𝐻</m:t>
                        </m:r>
                        <m:r>
                          <a:rPr lang="en-GB" sz="2200" i="1">
                            <a:effectLst/>
                            <a:latin typeface="Cambria Math" panose="02040503050406030204" pitchFamily="18" charset="0"/>
                            <a:ea typeface="Times New Roman" panose="02020603050405020304" pitchFamily="18" charset="0"/>
                            <a:cs typeface="Arial" panose="020B0604020202020204" pitchFamily="34" charset="0"/>
                          </a:rPr>
                          <m:t>,</m:t>
                        </m:r>
                        <m:r>
                          <a:rPr lang="en-GB" sz="2200" i="1">
                            <a:effectLst/>
                            <a:latin typeface="Cambria Math" panose="02040503050406030204" pitchFamily="18" charset="0"/>
                            <a:ea typeface="Times New Roman" panose="02020603050405020304" pitchFamily="18" charset="0"/>
                            <a:cs typeface="Arial" panose="020B0604020202020204" pitchFamily="34" charset="0"/>
                          </a:rPr>
                          <m:t>𝑖𝑛</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𝐶</m:t>
                        </m:r>
                        <m:r>
                          <a:rPr lang="en-GB" sz="2200" i="1">
                            <a:effectLst/>
                            <a:latin typeface="Cambria Math" panose="02040503050406030204" pitchFamily="18" charset="0"/>
                            <a:ea typeface="Times New Roman" panose="02020603050405020304" pitchFamily="18" charset="0"/>
                            <a:cs typeface="Arial" panose="020B0604020202020204" pitchFamily="34" charset="0"/>
                          </a:rPr>
                          <m:t>,</m:t>
                        </m:r>
                        <m:r>
                          <a:rPr lang="en-GB" sz="2200" i="1">
                            <a:effectLst/>
                            <a:latin typeface="Cambria Math" panose="02040503050406030204" pitchFamily="18" charset="0"/>
                            <a:ea typeface="Times New Roman" panose="02020603050405020304" pitchFamily="18" charset="0"/>
                            <a:cs typeface="Arial" panose="020B0604020202020204" pitchFamily="34" charset="0"/>
                          </a:rPr>
                          <m:t>𝑜𝑢𝑡</m:t>
                        </m:r>
                      </m:sub>
                    </m:sSub>
                  </m:oMath>
                </a14:m>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and the value of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𝑜</m:t>
                        </m:r>
                      </m:sub>
                    </m:sSub>
                  </m:oMath>
                </a14:m>
                <a:r>
                  <a:rPr lang="en-GB" sz="2200" dirty="0">
                    <a:effectLst/>
                    <a:ea typeface="Times New Roman" panose="02020603050405020304" pitchFamily="18" charset="0"/>
                    <a:cs typeface="Times New Roman" panose="02020603050405020304" pitchFamily="18" charset="0"/>
                  </a:rPr>
                  <a:t> at the other end by:</a:t>
                </a:r>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𝑜</m:t>
                        </m:r>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 </m:t>
                        </m:r>
                      </m:sub>
                    </m:sSub>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𝑜𝑟</m:t>
                    </m:r>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b="0" i="1" smtClean="0">
                            <a:effectLst/>
                            <a:latin typeface="Cambria Math" panose="02040503050406030204" pitchFamily="18" charset="0"/>
                            <a:ea typeface="Times New Roman" panose="02020603050405020304" pitchFamily="18" charset="0"/>
                            <a:cs typeface="Arial" panose="020B0604020202020204" pitchFamily="34" charset="0"/>
                          </a:rPr>
                          <m:t>2</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𝐻</m:t>
                        </m:r>
                        <m:r>
                          <a:rPr lang="en-GB" sz="2200" i="1">
                            <a:effectLst/>
                            <a:latin typeface="Cambria Math" panose="02040503050406030204" pitchFamily="18" charset="0"/>
                            <a:ea typeface="Times New Roman" panose="02020603050405020304" pitchFamily="18" charset="0"/>
                            <a:cs typeface="Arial" panose="020B0604020202020204" pitchFamily="34" charset="0"/>
                          </a:rPr>
                          <m:t>,</m:t>
                        </m:r>
                        <m:r>
                          <a:rPr lang="en-GB" sz="2200" i="1">
                            <a:effectLst/>
                            <a:latin typeface="Cambria Math" panose="02040503050406030204" pitchFamily="18" charset="0"/>
                            <a:ea typeface="Times New Roman" panose="02020603050405020304" pitchFamily="18" charset="0"/>
                            <a:cs typeface="Arial" panose="020B0604020202020204" pitchFamily="34" charset="0"/>
                          </a:rPr>
                          <m:t>𝑜𝑢𝑡</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𝐶</m:t>
                        </m:r>
                        <m:r>
                          <a:rPr lang="en-GB" sz="2200" i="1">
                            <a:effectLst/>
                            <a:latin typeface="Cambria Math" panose="02040503050406030204" pitchFamily="18" charset="0"/>
                            <a:ea typeface="Times New Roman" panose="02020603050405020304" pitchFamily="18" charset="0"/>
                            <a:cs typeface="Arial" panose="020B0604020202020204" pitchFamily="34" charset="0"/>
                          </a:rPr>
                          <m:t>,</m:t>
                        </m:r>
                        <m:r>
                          <a:rPr lang="en-GB" sz="2200" i="1">
                            <a:effectLst/>
                            <a:latin typeface="Cambria Math" panose="02040503050406030204" pitchFamily="18" charset="0"/>
                            <a:ea typeface="Times New Roman" panose="02020603050405020304" pitchFamily="18" charset="0"/>
                            <a:cs typeface="Arial" panose="020B0604020202020204" pitchFamily="34" charset="0"/>
                          </a:rPr>
                          <m:t>𝑖𝑛</m:t>
                        </m:r>
                      </m:sub>
                    </m:sSub>
                  </m:oMath>
                </a14:m>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The relationship of these two temperature differences is shown in the following graph.</a:t>
                </a:r>
                <a:endParaRPr lang="en-GB" sz="2200" dirty="0">
                  <a:effectLst/>
                  <a:ea typeface="Calibri" panose="020F0502020204030204" pitchFamily="34"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773251A-31FC-40D0-BFF5-573BDB2449C2}"/>
                  </a:ext>
                </a:extLst>
              </p:cNvPr>
              <p:cNvSpPr>
                <a:spLocks noGrp="1" noRot="1" noChangeAspect="1" noMove="1" noResize="1" noEditPoints="1" noAdjustHandles="1" noChangeArrowheads="1" noChangeShapeType="1" noTextEdit="1"/>
              </p:cNvSpPr>
              <p:nvPr>
                <p:ph idx="1"/>
              </p:nvPr>
            </p:nvSpPr>
            <p:spPr>
              <a:xfrm>
                <a:off x="222885" y="885825"/>
                <a:ext cx="11772900" cy="5920739"/>
              </a:xfrm>
              <a:blipFill>
                <a:blip r:embed="rId2"/>
                <a:stretch>
                  <a:fillRect l="-673" t="-206" r="-72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itle 1">
                <a:extLst>
                  <a:ext uri="{FF2B5EF4-FFF2-40B4-BE49-F238E27FC236}">
                    <a16:creationId xmlns:a16="http://schemas.microsoft.com/office/drawing/2014/main" id="{7820699C-09A1-45C1-BE9B-48F40721402A}"/>
                  </a:ext>
                </a:extLst>
              </p:cNvPr>
              <p:cNvSpPr>
                <a:spLocks noGrp="1"/>
              </p:cNvSpPr>
              <p:nvPr>
                <p:ph type="title"/>
              </p:nvPr>
            </p:nvSpPr>
            <p:spPr>
              <a:xfrm>
                <a:off x="838200" y="147956"/>
                <a:ext cx="10515600" cy="737870"/>
              </a:xfrm>
            </p:spPr>
            <p:txBody>
              <a:bodyPr>
                <a:normAutofit/>
              </a:bodyPr>
              <a:lstStyle/>
              <a:p>
                <a:pPr algn="ctr"/>
                <a14:m>
                  <m:oMath xmlns:m="http://schemas.openxmlformats.org/officeDocument/2006/math">
                    <m:r>
                      <a:rPr lang="en-GB" sz="4000" b="0" i="1" smtClean="0">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40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4000" b="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4000" b="0" i="1" smtClean="0">
                            <a:effectLst/>
                            <a:latin typeface="Cambria Math" panose="02040503050406030204" pitchFamily="18" charset="0"/>
                            <a:ea typeface="Times New Roman" panose="02020603050405020304" pitchFamily="18" charset="0"/>
                            <a:cs typeface="Arial" panose="020B0604020202020204" pitchFamily="34" charset="0"/>
                          </a:rPr>
                          <m:t>𝑖</m:t>
                        </m:r>
                      </m:sub>
                    </m:sSub>
                  </m:oMath>
                </a14:m>
                <a:r>
                  <a:rPr lang="en-GB" sz="4000" dirty="0">
                    <a:effectLst/>
                    <a:ea typeface="Times New Roman" panose="02020603050405020304" pitchFamily="18" charset="0"/>
                    <a:cs typeface="Times New Roman" panose="02020603050405020304" pitchFamily="18" charset="0"/>
                  </a:rPr>
                  <a:t> and </a:t>
                </a:r>
                <a14:m>
                  <m:oMath xmlns:m="http://schemas.openxmlformats.org/officeDocument/2006/math">
                    <m:r>
                      <a:rPr lang="en-GB" sz="4000" b="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40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4000" b="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4000" b="0" i="1" smtClean="0">
                            <a:effectLst/>
                            <a:latin typeface="Cambria Math" panose="02040503050406030204" pitchFamily="18" charset="0"/>
                            <a:ea typeface="Times New Roman" panose="02020603050405020304" pitchFamily="18" charset="0"/>
                            <a:cs typeface="Arial" panose="020B0604020202020204" pitchFamily="34" charset="0"/>
                          </a:rPr>
                          <m:t>𝑜</m:t>
                        </m:r>
                      </m:sub>
                    </m:sSub>
                  </m:oMath>
                </a14:m>
                <a:r>
                  <a:rPr lang="en-GB" sz="4000" dirty="0">
                    <a:effectLst/>
                    <a:ea typeface="Times New Roman" panose="02020603050405020304" pitchFamily="18" charset="0"/>
                    <a:cs typeface="Times New Roman" panose="02020603050405020304" pitchFamily="18" charset="0"/>
                  </a:rPr>
                  <a:t> for </a:t>
                </a:r>
                <a:r>
                  <a:rPr lang="en-GB" sz="4000" dirty="0">
                    <a:ea typeface="Times New Roman" panose="02020603050405020304" pitchFamily="18" charset="0"/>
                    <a:cs typeface="Times New Roman" panose="02020603050405020304" pitchFamily="18" charset="0"/>
                  </a:rPr>
                  <a:t>Counter-</a:t>
                </a:r>
                <a:r>
                  <a:rPr lang="en-GB" sz="4000" dirty="0">
                    <a:effectLst/>
                    <a:ea typeface="Times New Roman" panose="02020603050405020304" pitchFamily="18" charset="0"/>
                    <a:cs typeface="Times New Roman" panose="02020603050405020304" pitchFamily="18" charset="0"/>
                  </a:rPr>
                  <a:t>Flow</a:t>
                </a:r>
                <a:endParaRPr lang="en-GB" sz="4000" dirty="0"/>
              </a:p>
            </p:txBody>
          </p:sp>
        </mc:Choice>
        <mc:Fallback xmlns="">
          <p:sp>
            <p:nvSpPr>
              <p:cNvPr id="4" name="Title 1">
                <a:extLst>
                  <a:ext uri="{FF2B5EF4-FFF2-40B4-BE49-F238E27FC236}">
                    <a16:creationId xmlns:a16="http://schemas.microsoft.com/office/drawing/2014/main" id="{7820699C-09A1-45C1-BE9B-48F40721402A}"/>
                  </a:ext>
                </a:extLst>
              </p:cNvPr>
              <p:cNvSpPr>
                <a:spLocks noGrp="1" noRot="1" noChangeAspect="1" noMove="1" noResize="1" noEditPoints="1" noAdjustHandles="1" noChangeArrowheads="1" noChangeShapeType="1" noTextEdit="1"/>
              </p:cNvSpPr>
              <p:nvPr>
                <p:ph type="title"/>
              </p:nvPr>
            </p:nvSpPr>
            <p:spPr>
              <a:xfrm>
                <a:off x="838200" y="147956"/>
                <a:ext cx="10515600" cy="737870"/>
              </a:xfrm>
              <a:blipFill>
                <a:blip r:embed="rId3"/>
                <a:stretch>
                  <a:fillRect t="-16529" b="-28926"/>
                </a:stretch>
              </a:blipFill>
            </p:spPr>
            <p:txBody>
              <a:bodyPr/>
              <a:lstStyle/>
              <a:p>
                <a:r>
                  <a:rPr lang="en-GB">
                    <a:noFill/>
                  </a:rPr>
                  <a:t> </a:t>
                </a:r>
              </a:p>
            </p:txBody>
          </p:sp>
        </mc:Fallback>
      </mc:AlternateContent>
      <p:pic>
        <p:nvPicPr>
          <p:cNvPr id="5" name="Picture 2" descr="HEAT EXCHANGER">
            <a:extLst>
              <a:ext uri="{FF2B5EF4-FFF2-40B4-BE49-F238E27FC236}">
                <a16:creationId xmlns:a16="http://schemas.microsoft.com/office/drawing/2014/main" id="{A2812A2C-1B13-4E30-AEF8-540F44C9CB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0593" y="4761229"/>
            <a:ext cx="4663716" cy="194881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65CFDD0E-E97E-4B18-9915-5C866AF557CB}"/>
              </a:ext>
            </a:extLst>
          </p:cNvPr>
          <p:cNvSpPr/>
          <p:nvPr/>
        </p:nvSpPr>
        <p:spPr>
          <a:xfrm>
            <a:off x="7320915" y="4709160"/>
            <a:ext cx="2360295" cy="20974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92454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9AF0225-184D-4BBC-8162-0A71181A4B3C}"/>
                  </a:ext>
                </a:extLst>
              </p:cNvPr>
              <p:cNvSpPr>
                <a:spLocks noGrp="1"/>
              </p:cNvSpPr>
              <p:nvPr>
                <p:ph idx="1"/>
              </p:nvPr>
            </p:nvSpPr>
            <p:spPr>
              <a:xfrm>
                <a:off x="394335" y="1543049"/>
                <a:ext cx="11372850" cy="4989195"/>
              </a:xfrm>
            </p:spPr>
            <p:txBody>
              <a:bodyPr>
                <a:normAutofit/>
              </a:bodyPr>
              <a:lstStyle/>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By convention, the greater of the temperature differences at either end is generally used as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𝑖</m:t>
                        </m:r>
                      </m:sub>
                    </m:sSub>
                  </m:oMath>
                </a14:m>
                <a:r>
                  <a:rPr lang="en-GB" sz="2200" dirty="0">
                    <a:effectLst/>
                    <a:ea typeface="Times New Roman" panose="02020603050405020304" pitchFamily="18" charset="0"/>
                    <a:cs typeface="Times New Roman" panose="02020603050405020304" pitchFamily="18" charset="0"/>
                  </a:rPr>
                  <a:t> and the lesser is used as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𝑜</m:t>
                        </m:r>
                      </m:sub>
                    </m:sSub>
                  </m:oMath>
                </a14:m>
                <a:r>
                  <a:rPr lang="en-GB" sz="2200" dirty="0">
                    <a:effectLst/>
                    <a:ea typeface="Times New Roman" panose="02020603050405020304" pitchFamily="18" charset="0"/>
                    <a:cs typeface="Times New Roman" panose="02020603050405020304" pitchFamily="18" charset="0"/>
                  </a:rPr>
                  <a:t>, so it means that  </a:t>
                </a:r>
                <a14:m>
                  <m:oMath xmlns:m="http://schemas.openxmlformats.org/officeDocument/2006/math">
                    <m:r>
                      <a:rPr lang="en-GB" sz="22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𝑖</m:t>
                        </m:r>
                      </m:sub>
                    </m:sSub>
                    <m:r>
                      <a:rPr lang="en-GB" sz="2200" i="1">
                        <a:effectLst/>
                        <a:latin typeface="Cambria Math" panose="02040503050406030204" pitchFamily="18" charset="0"/>
                        <a:ea typeface="Times New Roman" panose="02020603050405020304" pitchFamily="18" charset="0"/>
                        <a:cs typeface="Arial" panose="020B0604020202020204" pitchFamily="34" charset="0"/>
                      </a:rPr>
                      <m:t>&gt; ∆ </m:t>
                    </m:r>
                    <m:sSub>
                      <m:sSubPr>
                        <m:ctrlPr>
                          <a:rPr lang="en-GB" sz="22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2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200" i="1">
                            <a:effectLst/>
                            <a:latin typeface="Cambria Math" panose="02040503050406030204" pitchFamily="18" charset="0"/>
                            <a:ea typeface="Times New Roman" panose="02020603050405020304" pitchFamily="18" charset="0"/>
                            <a:cs typeface="Arial" panose="020B0604020202020204" pitchFamily="34" charset="0"/>
                          </a:rPr>
                          <m:t>𝑜</m:t>
                        </m:r>
                      </m:sub>
                    </m:sSub>
                  </m:oMath>
                </a14:m>
                <a:r>
                  <a:rPr lang="en-GB" sz="2200" dirty="0">
                    <a:effectLst/>
                    <a:ea typeface="Times New Roman" panose="02020603050405020304" pitchFamily="18" charset="0"/>
                    <a:cs typeface="Times New Roman" panose="02020603050405020304" pitchFamily="18" charset="0"/>
                  </a:rPr>
                  <a:t>.</a:t>
                </a:r>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However, for either a parallel flow or counter-flow heat exchanger, it is not really relevant which “end” is chosen as either of the temperature differences, because:</a:t>
                </a:r>
                <a:endParaRPr lang="en-GB" sz="22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2200" dirty="0">
                    <a:effectLst/>
                    <a:ea typeface="Times New Roman" panose="02020603050405020304" pitchFamily="18" charset="0"/>
                    <a:cs typeface="Times New Roman" panose="02020603050405020304" pitchFamily="18" charset="0"/>
                  </a:rPr>
                  <a:t>				</a:t>
                </a:r>
                <a14:m>
                  <m:oMath xmlns:m="http://schemas.openxmlformats.org/officeDocument/2006/math">
                    <m:r>
                      <a:rPr lang="en-GB" sz="2400" i="1">
                        <a:effectLst/>
                        <a:latin typeface="Cambria Math" panose="02040503050406030204" pitchFamily="18" charset="0"/>
                        <a:ea typeface="Calibri" panose="020F0502020204030204" pitchFamily="34" charset="0"/>
                        <a:cs typeface="Arial" panose="020B0604020202020204" pitchFamily="34" charset="0"/>
                      </a:rPr>
                      <m:t>∆</m:t>
                    </m:r>
                    <m:sSub>
                      <m:sSubPr>
                        <m:ctrlPr>
                          <a:rPr lang="en-GB" sz="2400" i="1">
                            <a:effectLst/>
                            <a:latin typeface="Cambria Math" panose="02040503050406030204" pitchFamily="18" charset="0"/>
                            <a:ea typeface="Calibri" panose="020F0502020204030204" pitchFamily="34" charset="0"/>
                            <a:cs typeface="Arial" panose="020B0604020202020204" pitchFamily="34" charset="0"/>
                          </a:rPr>
                        </m:ctrlPr>
                      </m:sSubPr>
                      <m:e>
                        <m:r>
                          <a:rPr lang="en-GB" sz="2400" i="1">
                            <a:effectLst/>
                            <a:latin typeface="Cambria Math" panose="02040503050406030204" pitchFamily="18" charset="0"/>
                            <a:ea typeface="Calibri" panose="020F0502020204030204" pitchFamily="34" charset="0"/>
                            <a:cs typeface="Arial" panose="020B0604020202020204" pitchFamily="34" charset="0"/>
                          </a:rPr>
                          <m:t>𝑇</m:t>
                        </m:r>
                      </m:e>
                      <m:sub>
                        <m:r>
                          <a:rPr lang="en-GB" sz="2400" i="1">
                            <a:effectLst/>
                            <a:latin typeface="Cambria Math" panose="02040503050406030204" pitchFamily="18" charset="0"/>
                            <a:ea typeface="Calibri" panose="020F0502020204030204" pitchFamily="34" charset="0"/>
                            <a:cs typeface="Arial" panose="020B0604020202020204" pitchFamily="34" charset="0"/>
                          </a:rPr>
                          <m:t>𝐿𝑀</m:t>
                        </m:r>
                      </m:sub>
                    </m:sSub>
                    <m:r>
                      <a:rPr lang="en-GB" sz="2400" i="1">
                        <a:effectLst/>
                        <a:latin typeface="Cambria Math" panose="02040503050406030204" pitchFamily="18" charset="0"/>
                        <a:ea typeface="Times New Roman" panose="02020603050405020304" pitchFamily="18" charset="0"/>
                        <a:cs typeface="Arial" panose="020B0604020202020204" pitchFamily="34" charset="0"/>
                      </a:rPr>
                      <m:t>= </m:t>
                    </m:r>
                    <m:f>
                      <m:f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fPr>
                      <m:num>
                        <m:r>
                          <a:rPr lang="en-GB" sz="24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4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400" i="1">
                                <a:effectLst/>
                                <a:latin typeface="Cambria Math" panose="02040503050406030204" pitchFamily="18" charset="0"/>
                                <a:ea typeface="Times New Roman" panose="02020603050405020304" pitchFamily="18" charset="0"/>
                                <a:cs typeface="Arial" panose="020B0604020202020204" pitchFamily="34" charset="0"/>
                              </a:rPr>
                              <m:t>𝑜</m:t>
                            </m:r>
                          </m:sub>
                        </m:sSub>
                        <m:r>
                          <a:rPr lang="en-GB" sz="2400" i="1">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4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400" i="1">
                                <a:effectLst/>
                                <a:latin typeface="Cambria Math" panose="02040503050406030204" pitchFamily="18" charset="0"/>
                                <a:ea typeface="Times New Roman" panose="02020603050405020304" pitchFamily="18" charset="0"/>
                                <a:cs typeface="Arial" panose="020B0604020202020204" pitchFamily="34" charset="0"/>
                              </a:rPr>
                              <m:t>𝑖</m:t>
                            </m:r>
                          </m:sub>
                        </m:sSub>
                      </m:num>
                      <m:den>
                        <m:r>
                          <a:rPr lang="en-GB" sz="2400" i="1">
                            <a:effectLst/>
                            <a:latin typeface="Cambria Math" panose="02040503050406030204" pitchFamily="18" charset="0"/>
                            <a:ea typeface="Times New Roman" panose="02020603050405020304" pitchFamily="18" charset="0"/>
                            <a:cs typeface="Arial" panose="020B0604020202020204" pitchFamily="34" charset="0"/>
                          </a:rPr>
                          <m:t>𝑙𝑛</m:t>
                        </m:r>
                        <m:d>
                          <m:d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dPr>
                          <m:e>
                            <m:f>
                              <m:f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fPr>
                              <m:num>
                                <m:r>
                                  <a:rPr lang="en-GB" sz="24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4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400" i="1">
                                        <a:effectLst/>
                                        <a:latin typeface="Cambria Math" panose="02040503050406030204" pitchFamily="18" charset="0"/>
                                        <a:ea typeface="Times New Roman" panose="02020603050405020304" pitchFamily="18" charset="0"/>
                                        <a:cs typeface="Arial" panose="020B0604020202020204" pitchFamily="34" charset="0"/>
                                      </a:rPr>
                                      <m:t>𝑜</m:t>
                                    </m:r>
                                  </m:sub>
                                </m:sSub>
                              </m:num>
                              <m:den>
                                <m:r>
                                  <a:rPr lang="en-GB" sz="2400" i="1">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4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400" i="1">
                                        <a:effectLst/>
                                        <a:latin typeface="Cambria Math" panose="02040503050406030204" pitchFamily="18" charset="0"/>
                                        <a:ea typeface="Times New Roman" panose="02020603050405020304" pitchFamily="18" charset="0"/>
                                        <a:cs typeface="Arial" panose="020B0604020202020204" pitchFamily="34" charset="0"/>
                                      </a:rPr>
                                      <m:t>𝑖</m:t>
                                    </m:r>
                                  </m:sub>
                                </m:sSub>
                              </m:den>
                            </m:f>
                          </m:e>
                        </m:d>
                      </m:den>
                    </m:f>
                    <m:r>
                      <a:rPr lang="en-GB" sz="2400" i="1">
                        <a:effectLst/>
                        <a:latin typeface="Cambria Math" panose="02040503050406030204" pitchFamily="18" charset="0"/>
                        <a:ea typeface="Times New Roman" panose="02020603050405020304" pitchFamily="18" charset="0"/>
                        <a:cs typeface="Arial" panose="020B0604020202020204" pitchFamily="34" charset="0"/>
                      </a:rPr>
                      <m:t>= </m:t>
                    </m:r>
                    <m:f>
                      <m:f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fPr>
                      <m:num>
                        <m:r>
                          <a:rPr lang="en-GB" sz="24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4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400" i="1">
                                <a:effectLst/>
                                <a:latin typeface="Cambria Math" panose="02040503050406030204" pitchFamily="18" charset="0"/>
                                <a:ea typeface="Times New Roman" panose="02020603050405020304" pitchFamily="18" charset="0"/>
                                <a:cs typeface="Arial" panose="020B0604020202020204" pitchFamily="34" charset="0"/>
                              </a:rPr>
                              <m:t>𝑖</m:t>
                            </m:r>
                          </m:sub>
                        </m:sSub>
                        <m:r>
                          <a:rPr lang="en-GB" sz="2400" i="1">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4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400" i="1">
                                <a:effectLst/>
                                <a:latin typeface="Cambria Math" panose="02040503050406030204" pitchFamily="18" charset="0"/>
                                <a:ea typeface="Times New Roman" panose="02020603050405020304" pitchFamily="18" charset="0"/>
                                <a:cs typeface="Arial" panose="020B0604020202020204" pitchFamily="34" charset="0"/>
                              </a:rPr>
                              <m:t>𝑜</m:t>
                            </m:r>
                          </m:sub>
                        </m:sSub>
                      </m:num>
                      <m:den>
                        <m:r>
                          <a:rPr lang="en-GB" sz="2400" i="1">
                            <a:effectLst/>
                            <a:latin typeface="Cambria Math" panose="02040503050406030204" pitchFamily="18" charset="0"/>
                            <a:ea typeface="Times New Roman" panose="02020603050405020304" pitchFamily="18" charset="0"/>
                            <a:cs typeface="Arial" panose="020B0604020202020204" pitchFamily="34" charset="0"/>
                          </a:rPr>
                          <m:t>𝑙𝑛</m:t>
                        </m:r>
                        <m:d>
                          <m:d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dPr>
                          <m:e>
                            <m:f>
                              <m:f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fPr>
                              <m:num>
                                <m:r>
                                  <a:rPr lang="en-GB" sz="240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4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400" i="1">
                                        <a:effectLst/>
                                        <a:latin typeface="Cambria Math" panose="02040503050406030204" pitchFamily="18" charset="0"/>
                                        <a:ea typeface="Times New Roman" panose="02020603050405020304" pitchFamily="18" charset="0"/>
                                        <a:cs typeface="Arial" panose="020B0604020202020204" pitchFamily="34" charset="0"/>
                                      </a:rPr>
                                      <m:t>𝑖</m:t>
                                    </m:r>
                                  </m:sub>
                                </m:sSub>
                              </m:num>
                              <m:den>
                                <m:r>
                                  <a:rPr lang="en-GB" sz="2400" i="1">
                                    <a:effectLst/>
                                    <a:latin typeface="Cambria Math" panose="02040503050406030204" pitchFamily="18" charset="0"/>
                                    <a:ea typeface="Times New Roman" panose="02020603050405020304" pitchFamily="18" charset="0"/>
                                    <a:cs typeface="Arial" panose="020B0604020202020204" pitchFamily="34" charset="0"/>
                                  </a:rPr>
                                  <m:t> ∆ </m:t>
                                </m:r>
                                <m:sSub>
                                  <m:sSubPr>
                                    <m:ctrlPr>
                                      <a:rPr lang="en-GB" sz="24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240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2400" i="1">
                                        <a:effectLst/>
                                        <a:latin typeface="Cambria Math" panose="02040503050406030204" pitchFamily="18" charset="0"/>
                                        <a:ea typeface="Times New Roman" panose="02020603050405020304" pitchFamily="18" charset="0"/>
                                        <a:cs typeface="Arial" panose="020B0604020202020204" pitchFamily="34" charset="0"/>
                                      </a:rPr>
                                      <m:t>𝑜</m:t>
                                    </m:r>
                                  </m:sub>
                                </m:sSub>
                              </m:den>
                            </m:f>
                          </m:e>
                        </m:d>
                      </m:den>
                    </m:f>
                  </m:oMath>
                </a14:m>
                <a:r>
                  <a:rPr lang="en-GB" sz="2400" dirty="0">
                    <a:effectLst/>
                    <a:ea typeface="Times New Roman" panose="02020603050405020304" pitchFamily="18" charset="0"/>
                    <a:cs typeface="Times New Roman" panose="02020603050405020304" pitchFamily="18" charset="0"/>
                  </a:rPr>
                  <a:t> </a:t>
                </a:r>
                <a:endParaRPr lang="en-GB" sz="2400" dirty="0">
                  <a:effectLst/>
                  <a:ea typeface="Calibri" panose="020F0502020204030204" pitchFamily="34"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9AF0225-184D-4BBC-8162-0A71181A4B3C}"/>
                  </a:ext>
                </a:extLst>
              </p:cNvPr>
              <p:cNvSpPr>
                <a:spLocks noGrp="1" noRot="1" noChangeAspect="1" noMove="1" noResize="1" noEditPoints="1" noAdjustHandles="1" noChangeArrowheads="1" noChangeShapeType="1" noTextEdit="1"/>
              </p:cNvSpPr>
              <p:nvPr>
                <p:ph idx="1"/>
              </p:nvPr>
            </p:nvSpPr>
            <p:spPr>
              <a:xfrm>
                <a:off x="394335" y="1543049"/>
                <a:ext cx="11372850" cy="4989195"/>
              </a:xfrm>
              <a:blipFill>
                <a:blip r:embed="rId2"/>
                <a:stretch>
                  <a:fillRect l="-697" t="-36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itle 1">
                <a:extLst>
                  <a:ext uri="{FF2B5EF4-FFF2-40B4-BE49-F238E27FC236}">
                    <a16:creationId xmlns:a16="http://schemas.microsoft.com/office/drawing/2014/main" id="{0CBF91A4-6B0A-4EBA-868C-997D9830C01F}"/>
                  </a:ext>
                </a:extLst>
              </p:cNvPr>
              <p:cNvSpPr>
                <a:spLocks noGrp="1"/>
              </p:cNvSpPr>
              <p:nvPr>
                <p:ph type="title"/>
              </p:nvPr>
            </p:nvSpPr>
            <p:spPr>
              <a:xfrm>
                <a:off x="838200" y="325755"/>
                <a:ext cx="10515600" cy="743585"/>
              </a:xfrm>
            </p:spPr>
            <p:txBody>
              <a:bodyPr>
                <a:normAutofit/>
              </a:bodyPr>
              <a:lstStyle/>
              <a:p>
                <a:pPr algn="ctr"/>
                <a14:m>
                  <m:oMath xmlns:m="http://schemas.openxmlformats.org/officeDocument/2006/math">
                    <m:r>
                      <a:rPr lang="en-GB" sz="4000" b="0" i="1" smtClean="0">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40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4000" b="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4000" b="0" i="1" smtClean="0">
                            <a:effectLst/>
                            <a:latin typeface="Cambria Math" panose="02040503050406030204" pitchFamily="18" charset="0"/>
                            <a:ea typeface="Times New Roman" panose="02020603050405020304" pitchFamily="18" charset="0"/>
                            <a:cs typeface="Arial" panose="020B0604020202020204" pitchFamily="34" charset="0"/>
                          </a:rPr>
                          <m:t>𝑖</m:t>
                        </m:r>
                      </m:sub>
                    </m:sSub>
                  </m:oMath>
                </a14:m>
                <a:r>
                  <a:rPr lang="en-GB" sz="4000" dirty="0">
                    <a:effectLst/>
                    <a:ea typeface="Times New Roman" panose="02020603050405020304" pitchFamily="18" charset="0"/>
                    <a:cs typeface="Times New Roman" panose="02020603050405020304" pitchFamily="18" charset="0"/>
                  </a:rPr>
                  <a:t> and </a:t>
                </a:r>
                <a14:m>
                  <m:oMath xmlns:m="http://schemas.openxmlformats.org/officeDocument/2006/math">
                    <m:r>
                      <a:rPr lang="en-GB" sz="4000" b="0" i="1">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GB" sz="4000" i="1">
                            <a:effectLst/>
                            <a:latin typeface="Cambria Math" panose="02040503050406030204" pitchFamily="18" charset="0"/>
                            <a:ea typeface="Times New Roman" panose="02020603050405020304" pitchFamily="18" charset="0"/>
                            <a:cs typeface="Arial" panose="020B0604020202020204" pitchFamily="34" charset="0"/>
                          </a:rPr>
                        </m:ctrlPr>
                      </m:sSubPr>
                      <m:e>
                        <m:r>
                          <a:rPr lang="en-GB" sz="4000" b="0" i="1">
                            <a:effectLst/>
                            <a:latin typeface="Cambria Math" panose="02040503050406030204" pitchFamily="18" charset="0"/>
                            <a:ea typeface="Times New Roman" panose="02020603050405020304" pitchFamily="18" charset="0"/>
                            <a:cs typeface="Arial" panose="020B0604020202020204" pitchFamily="34" charset="0"/>
                          </a:rPr>
                          <m:t>𝑇</m:t>
                        </m:r>
                      </m:e>
                      <m:sub>
                        <m:r>
                          <a:rPr lang="en-GB" sz="4000" b="0" i="1" smtClean="0">
                            <a:effectLst/>
                            <a:latin typeface="Cambria Math" panose="02040503050406030204" pitchFamily="18" charset="0"/>
                            <a:ea typeface="Times New Roman" panose="02020603050405020304" pitchFamily="18" charset="0"/>
                            <a:cs typeface="Arial" panose="020B0604020202020204" pitchFamily="34" charset="0"/>
                          </a:rPr>
                          <m:t>𝑜</m:t>
                        </m:r>
                      </m:sub>
                    </m:sSub>
                  </m:oMath>
                </a14:m>
                <a:r>
                  <a:rPr lang="en-GB" sz="4000" dirty="0">
                    <a:effectLst/>
                    <a:ea typeface="Times New Roman" panose="02020603050405020304" pitchFamily="18" charset="0"/>
                    <a:cs typeface="Times New Roman" panose="02020603050405020304" pitchFamily="18" charset="0"/>
                  </a:rPr>
                  <a:t> </a:t>
                </a:r>
                <a:r>
                  <a:rPr lang="en-GB" sz="4000" dirty="0">
                    <a:ea typeface="Times New Roman" panose="02020603050405020304" pitchFamily="18" charset="0"/>
                    <a:cs typeface="Times New Roman" panose="02020603050405020304" pitchFamily="18" charset="0"/>
                  </a:rPr>
                  <a:t>are Interchangeable </a:t>
                </a:r>
                <a:endParaRPr lang="en-GB" sz="4000" dirty="0"/>
              </a:p>
            </p:txBody>
          </p:sp>
        </mc:Choice>
        <mc:Fallback xmlns="">
          <p:sp>
            <p:nvSpPr>
              <p:cNvPr id="4" name="Title 1">
                <a:extLst>
                  <a:ext uri="{FF2B5EF4-FFF2-40B4-BE49-F238E27FC236}">
                    <a16:creationId xmlns:a16="http://schemas.microsoft.com/office/drawing/2014/main" id="{0CBF91A4-6B0A-4EBA-868C-997D9830C01F}"/>
                  </a:ext>
                </a:extLst>
              </p:cNvPr>
              <p:cNvSpPr>
                <a:spLocks noGrp="1" noRot="1" noChangeAspect="1" noMove="1" noResize="1" noEditPoints="1" noAdjustHandles="1" noChangeArrowheads="1" noChangeShapeType="1" noTextEdit="1"/>
              </p:cNvSpPr>
              <p:nvPr>
                <p:ph type="title"/>
              </p:nvPr>
            </p:nvSpPr>
            <p:spPr>
              <a:xfrm>
                <a:off x="838200" y="325755"/>
                <a:ext cx="10515600" cy="743585"/>
              </a:xfrm>
              <a:blipFill>
                <a:blip r:embed="rId3"/>
                <a:stretch>
                  <a:fillRect t="-15574" b="-28689"/>
                </a:stretch>
              </a:blipFill>
            </p:spPr>
            <p:txBody>
              <a:bodyPr/>
              <a:lstStyle/>
              <a:p>
                <a:r>
                  <a:rPr lang="en-GB">
                    <a:noFill/>
                  </a:rPr>
                  <a:t> </a:t>
                </a:r>
              </a:p>
            </p:txBody>
          </p:sp>
        </mc:Fallback>
      </mc:AlternateContent>
    </p:spTree>
    <p:extLst>
      <p:ext uri="{BB962C8B-B14F-4D97-AF65-F5344CB8AC3E}">
        <p14:creationId xmlns:p14="http://schemas.microsoft.com/office/powerpoint/2010/main" val="2462834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FE73C-05EC-479A-8084-F6BEDF039226}"/>
              </a:ext>
            </a:extLst>
          </p:cNvPr>
          <p:cNvSpPr>
            <a:spLocks noGrp="1"/>
          </p:cNvSpPr>
          <p:nvPr>
            <p:ph type="title"/>
          </p:nvPr>
        </p:nvSpPr>
        <p:spPr>
          <a:xfrm>
            <a:off x="838200" y="170816"/>
            <a:ext cx="10515600" cy="635000"/>
          </a:xfrm>
        </p:spPr>
        <p:txBody>
          <a:bodyPr>
            <a:normAutofit fontScale="90000"/>
          </a:bodyPr>
          <a:lstStyle/>
          <a:p>
            <a:pPr algn="ctr"/>
            <a:r>
              <a:rPr lang="en-GB" sz="4000" dirty="0"/>
              <a:t>LMTD - Problem</a:t>
            </a:r>
          </a:p>
        </p:txBody>
      </p:sp>
      <p:sp>
        <p:nvSpPr>
          <p:cNvPr id="3" name="Content Placeholder 2">
            <a:extLst>
              <a:ext uri="{FF2B5EF4-FFF2-40B4-BE49-F238E27FC236}">
                <a16:creationId xmlns:a16="http://schemas.microsoft.com/office/drawing/2014/main" id="{F4161392-3797-44F8-ABF1-49E188611FA0}"/>
              </a:ext>
            </a:extLst>
          </p:cNvPr>
          <p:cNvSpPr>
            <a:spLocks noGrp="1"/>
          </p:cNvSpPr>
          <p:nvPr>
            <p:ph idx="1"/>
          </p:nvPr>
        </p:nvSpPr>
        <p:spPr>
          <a:xfrm>
            <a:off x="291465" y="805816"/>
            <a:ext cx="11715750" cy="5881368"/>
          </a:xfrm>
        </p:spPr>
        <p:txBody>
          <a:bodyPr>
            <a:normAutofit/>
          </a:bodyPr>
          <a:lstStyle/>
          <a:p>
            <a:pPr marL="0" indent="0">
              <a:lnSpc>
                <a:spcPct val="107000"/>
              </a:lnSpc>
              <a:spcAft>
                <a:spcPts val="800"/>
              </a:spcAft>
              <a:buNone/>
            </a:pPr>
            <a:r>
              <a:rPr lang="en-GB" sz="2000" dirty="0">
                <a:effectLst/>
                <a:ea typeface="Calibri" panose="020F0502020204030204" pitchFamily="34" charset="0"/>
                <a:cs typeface="Times New Roman" panose="02020603050405020304" pitchFamily="18" charset="0"/>
              </a:rPr>
              <a:t>Consider a simple water-to-water heat exchanger.  Water enters one side of the heat exchanger with a mass flow rate of 24 kg/s at a temperature of 80 °C, and exits at a temperature of 30 °C.  Water enters the other side of the heat exchanger at 20 °C and exits at 60 °C.  The overall heat transfer coefficient of the heat exchanger is 240 W/m</a:t>
            </a:r>
            <a:r>
              <a:rPr lang="en-GB" sz="2000" baseline="30000" dirty="0">
                <a:effectLst/>
                <a:ea typeface="Calibri" panose="020F0502020204030204" pitchFamily="34" charset="0"/>
                <a:cs typeface="Times New Roman" panose="02020603050405020304" pitchFamily="18" charset="0"/>
              </a:rPr>
              <a:t>2</a:t>
            </a:r>
            <a:r>
              <a:rPr lang="en-GB" sz="2000" dirty="0">
                <a:effectLst/>
                <a:ea typeface="Calibri" panose="020F0502020204030204" pitchFamily="34" charset="0"/>
                <a:cs typeface="Times New Roman" panose="02020603050405020304" pitchFamily="18" charset="0"/>
              </a:rPr>
              <a:t>K.  </a:t>
            </a:r>
          </a:p>
          <a:p>
            <a:pPr marL="342900" lvl="0" indent="-342900">
              <a:lnSpc>
                <a:spcPct val="107000"/>
              </a:lnSpc>
              <a:buFont typeface="+mj-lt"/>
              <a:buAutoNum type="alphaLcParenR"/>
            </a:pPr>
            <a:r>
              <a:rPr lang="en-GB" sz="2000" dirty="0">
                <a:effectLst/>
                <a:ea typeface="Calibri" panose="020F0502020204030204" pitchFamily="34" charset="0"/>
                <a:cs typeface="Times New Roman" panose="02020603050405020304" pitchFamily="18" charset="0"/>
              </a:rPr>
              <a:t>Determine which is the hot stream and which is the cold stream.</a:t>
            </a:r>
          </a:p>
          <a:p>
            <a:pPr marL="342900" lvl="0" indent="-342900">
              <a:lnSpc>
                <a:spcPct val="107000"/>
              </a:lnSpc>
              <a:buFont typeface="+mj-lt"/>
              <a:buAutoNum type="alphaLcParenR"/>
            </a:pPr>
            <a:r>
              <a:rPr lang="en-GB" sz="2000" dirty="0">
                <a:effectLst/>
                <a:ea typeface="Calibri" panose="020F0502020204030204" pitchFamily="34" charset="0"/>
                <a:cs typeface="Times New Roman" panose="02020603050405020304" pitchFamily="18" charset="0"/>
              </a:rPr>
              <a:t>Determine the rate of heat transfer from the hot to the cold stream.</a:t>
            </a:r>
          </a:p>
          <a:p>
            <a:pPr marL="342900" lvl="0" indent="-342900">
              <a:lnSpc>
                <a:spcPct val="107000"/>
              </a:lnSpc>
              <a:buFont typeface="+mj-lt"/>
              <a:buAutoNum type="alphaLcParenR"/>
            </a:pPr>
            <a:r>
              <a:rPr lang="en-GB" sz="2000" dirty="0">
                <a:effectLst/>
                <a:ea typeface="Calibri" panose="020F0502020204030204" pitchFamily="34" charset="0"/>
                <a:cs typeface="Times New Roman" panose="02020603050405020304" pitchFamily="18" charset="0"/>
              </a:rPr>
              <a:t>Determine if this is a parallel flow or a counter flow heat exchanger.</a:t>
            </a:r>
          </a:p>
          <a:p>
            <a:pPr marL="342900" lvl="0" indent="-342900">
              <a:lnSpc>
                <a:spcPct val="107000"/>
              </a:lnSpc>
              <a:buFont typeface="+mj-lt"/>
              <a:buAutoNum type="alphaLcParenR"/>
            </a:pPr>
            <a:r>
              <a:rPr lang="en-GB" sz="2000" dirty="0">
                <a:effectLst/>
                <a:ea typeface="Calibri" panose="020F0502020204030204" pitchFamily="34" charset="0"/>
                <a:cs typeface="Times New Roman" panose="02020603050405020304" pitchFamily="18" charset="0"/>
              </a:rPr>
              <a:t>Sketch a graph of the temperature profile of the hot and cold streams against the distance along the length of the heat exchanger.</a:t>
            </a:r>
          </a:p>
          <a:p>
            <a:pPr marL="342900" lvl="0" indent="-342900">
              <a:lnSpc>
                <a:spcPct val="107000"/>
              </a:lnSpc>
              <a:buFont typeface="+mj-lt"/>
              <a:buAutoNum type="alphaLcParenR"/>
            </a:pPr>
            <a:r>
              <a:rPr lang="en-GB" sz="2000" dirty="0">
                <a:effectLst/>
                <a:ea typeface="Calibri" panose="020F0502020204030204" pitchFamily="34" charset="0"/>
                <a:cs typeface="Times New Roman" panose="02020603050405020304" pitchFamily="18" charset="0"/>
              </a:rPr>
              <a:t>Calculate the Log Mean Temperature Difference.</a:t>
            </a:r>
          </a:p>
          <a:p>
            <a:pPr marL="342900" lvl="0" indent="-342900">
              <a:lnSpc>
                <a:spcPct val="107000"/>
              </a:lnSpc>
              <a:buFont typeface="+mj-lt"/>
              <a:buAutoNum type="alphaLcParenR"/>
            </a:pPr>
            <a:r>
              <a:rPr lang="en-GB" sz="2000" dirty="0">
                <a:effectLst/>
                <a:ea typeface="Calibri" panose="020F0502020204030204" pitchFamily="34" charset="0"/>
                <a:cs typeface="Times New Roman" panose="02020603050405020304" pitchFamily="18" charset="0"/>
              </a:rPr>
              <a:t>Determine the mass flow rate of the cold stream.</a:t>
            </a:r>
          </a:p>
          <a:p>
            <a:pPr marL="342900" lvl="0" indent="-342900">
              <a:lnSpc>
                <a:spcPct val="107000"/>
              </a:lnSpc>
              <a:buFont typeface="+mj-lt"/>
              <a:buAutoNum type="alphaLcParenR"/>
            </a:pPr>
            <a:r>
              <a:rPr lang="en-GB" sz="2000" dirty="0">
                <a:effectLst/>
                <a:ea typeface="Calibri" panose="020F0502020204030204" pitchFamily="34" charset="0"/>
                <a:cs typeface="Times New Roman" panose="02020603050405020304" pitchFamily="18" charset="0"/>
              </a:rPr>
              <a:t>Calculate the required surface area between the hot and cold streams.</a:t>
            </a:r>
          </a:p>
          <a:p>
            <a:pPr marL="342900" lvl="0" indent="-342900">
              <a:lnSpc>
                <a:spcPct val="107000"/>
              </a:lnSpc>
              <a:spcAft>
                <a:spcPts val="800"/>
              </a:spcAft>
              <a:buFont typeface="+mj-lt"/>
              <a:buAutoNum type="alphaLcParenR"/>
            </a:pPr>
            <a:r>
              <a:rPr lang="en-GB" sz="2000" dirty="0">
                <a:effectLst/>
                <a:ea typeface="Calibri" panose="020F0502020204030204" pitchFamily="34" charset="0"/>
                <a:cs typeface="Times New Roman" panose="02020603050405020304" pitchFamily="18" charset="0"/>
              </a:rPr>
              <a:t>If the simple heat exchanger design was a concentric tube configuration, and the inner tube was the hot stream of external diameter 100 mm, what would be the required length?</a:t>
            </a:r>
          </a:p>
        </p:txBody>
      </p:sp>
    </p:spTree>
    <p:extLst>
      <p:ext uri="{BB962C8B-B14F-4D97-AF65-F5344CB8AC3E}">
        <p14:creationId xmlns:p14="http://schemas.microsoft.com/office/powerpoint/2010/main" val="2683058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6CE24-67B5-4281-A5BE-43391757D941}"/>
              </a:ext>
            </a:extLst>
          </p:cNvPr>
          <p:cNvSpPr>
            <a:spLocks noGrp="1"/>
          </p:cNvSpPr>
          <p:nvPr>
            <p:ph type="title"/>
          </p:nvPr>
        </p:nvSpPr>
        <p:spPr>
          <a:xfrm>
            <a:off x="838200" y="153671"/>
            <a:ext cx="10515600" cy="680720"/>
          </a:xfrm>
        </p:spPr>
        <p:txBody>
          <a:bodyPr>
            <a:normAutofit/>
          </a:bodyPr>
          <a:lstStyle/>
          <a:p>
            <a:pPr algn="ctr"/>
            <a:r>
              <a:rPr lang="en-GB" sz="4000" dirty="0"/>
              <a:t>Notes</a:t>
            </a:r>
          </a:p>
        </p:txBody>
      </p:sp>
      <p:sp>
        <p:nvSpPr>
          <p:cNvPr id="3" name="Content Placeholder 2">
            <a:extLst>
              <a:ext uri="{FF2B5EF4-FFF2-40B4-BE49-F238E27FC236}">
                <a16:creationId xmlns:a16="http://schemas.microsoft.com/office/drawing/2014/main" id="{EE15DF2B-4C49-4FC0-B836-ECFC8959FDCA}"/>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7846952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683E0-567C-471B-A25C-8E635CD2598C}"/>
              </a:ext>
            </a:extLst>
          </p:cNvPr>
          <p:cNvSpPr>
            <a:spLocks noGrp="1"/>
          </p:cNvSpPr>
          <p:nvPr>
            <p:ph type="title"/>
          </p:nvPr>
        </p:nvSpPr>
        <p:spPr>
          <a:xfrm>
            <a:off x="838200" y="233680"/>
            <a:ext cx="10515600" cy="697865"/>
          </a:xfrm>
        </p:spPr>
        <p:txBody>
          <a:bodyPr>
            <a:normAutofit/>
          </a:bodyPr>
          <a:lstStyle/>
          <a:p>
            <a:pPr algn="ctr"/>
            <a:r>
              <a:rPr lang="en-GB" sz="4000" dirty="0"/>
              <a:t>Shell &amp; Tube and Cross-flow heat exchangers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45DA56A-75A0-467F-B050-32F213DEF6C5}"/>
                  </a:ext>
                </a:extLst>
              </p:cNvPr>
              <p:cNvSpPr>
                <a:spLocks noGrp="1"/>
              </p:cNvSpPr>
              <p:nvPr>
                <p:ph idx="1"/>
              </p:nvPr>
            </p:nvSpPr>
            <p:spPr>
              <a:xfrm>
                <a:off x="260985" y="1051560"/>
                <a:ext cx="11670030" cy="5526405"/>
              </a:xfrm>
            </p:spPr>
            <p:txBody>
              <a:bodyPr>
                <a:norm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Numerous different types and configurations of heat exchanger, from parallel and counter-flow designs mentioned previously, to the shell-and-tube and cross-flow (compact) heat exchanger designs.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There are occasions, particularly with </a:t>
                </a:r>
                <a:r>
                  <a:rPr kumimoji="0" lang="en-GB" sz="2200" b="0" i="1"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shell-and-tube</a:t>
                </a: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 heat exchangers, when both parallel flow and counter-flow of the hot and cold streams are present in a single design, and to account for this a correction factor, </a:t>
                </a:r>
                <a:r>
                  <a:rPr kumimoji="0" lang="en-GB" sz="2200" b="0" i="1"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F</a:t>
                </a: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rPr>
                  <a:t>, is introduced into the heat transfer analysis equation, so that: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14:m>
                  <m:oMathPara xmlns:m="http://schemas.openxmlformats.org/officeDocument/2006/math">
                    <m:oMathParaPr>
                      <m:jc m:val="centerGroup"/>
                    </m:oMathParaPr>
                    <m:oMath xmlns:m="http://schemas.openxmlformats.org/officeDocument/2006/math">
                      <m:acc>
                        <m:accPr>
                          <m:chr m:val="̇"/>
                          <m:ctrlPr>
                            <a:rPr kumimoji="0" lang="en-GB" sz="22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Arial" panose="020B0604020202020204" pitchFamily="34" charset="0"/>
                            </a:rPr>
                          </m:ctrlPr>
                        </m:accPr>
                        <m:e>
                          <m:r>
                            <a:rPr kumimoji="0" lang="en-GB" sz="2200"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Arial" panose="020B0604020202020204" pitchFamily="34" charset="0"/>
                            </a:rPr>
                            <m:t>𝑄</m:t>
                          </m:r>
                        </m:e>
                      </m:acc>
                      <m:r>
                        <a:rPr kumimoji="0" lang="en-GB" sz="2200"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Arial" panose="020B0604020202020204" pitchFamily="34" charset="0"/>
                        </a:rPr>
                        <m:t>=</m:t>
                      </m:r>
                      <m:r>
                        <a:rPr kumimoji="0" lang="en-GB" sz="2200"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Arial" panose="020B0604020202020204" pitchFamily="34" charset="0"/>
                        </a:rPr>
                        <m:t>𝑈𝐴𝐹</m:t>
                      </m:r>
                      <m:r>
                        <a:rPr kumimoji="0" lang="en-GB" sz="2200" b="0" i="1" u="none" strike="noStrike" kern="1200" cap="none" spc="0" normalizeH="0" baseline="0" noProof="0">
                          <a:ln>
                            <a:noFill/>
                          </a:ln>
                          <a:solidFill>
                            <a:prstClr val="black"/>
                          </a:solidFill>
                          <a:effectLst/>
                          <a:uLnTx/>
                          <a:uFillTx/>
                          <a:latin typeface="Cambria Math" panose="02040503050406030204" pitchFamily="18" charset="0"/>
                          <a:ea typeface="Calibri" panose="020F0502020204030204" pitchFamily="34" charset="0"/>
                          <a:cs typeface="Arial" panose="020B0604020202020204" pitchFamily="34" charset="0"/>
                        </a:rPr>
                        <m:t>∆</m:t>
                      </m:r>
                      <m:sSub>
                        <m:sSubPr>
                          <m:ctrlPr>
                            <a:rPr kumimoji="0" lang="en-GB" sz="2200" b="0" i="1" u="none" strike="noStrike" kern="1200" cap="none" spc="0" normalizeH="0" baseline="0" noProof="0">
                              <a:ln>
                                <a:noFill/>
                              </a:ln>
                              <a:solidFill>
                                <a:prstClr val="black"/>
                              </a:solidFill>
                              <a:effectLst/>
                              <a:uLnTx/>
                              <a:uFillTx/>
                              <a:latin typeface="Cambria Math" panose="02040503050406030204" pitchFamily="18" charset="0"/>
                              <a:ea typeface="Times New Roman" panose="02020603050405020304" pitchFamily="18" charset="0"/>
                              <a:cs typeface="Arial" panose="020B0604020202020204" pitchFamily="34" charset="0"/>
                            </a:rPr>
                          </m:ctrlPr>
                        </m:sSubPr>
                        <m:e>
                          <m:r>
                            <a:rPr kumimoji="0" lang="en-GB" sz="2200" b="0" i="1" u="none" strike="noStrike" kern="1200" cap="none" spc="0" normalizeH="0" baseline="0" noProof="0">
                              <a:ln>
                                <a:noFill/>
                              </a:ln>
                              <a:solidFill>
                                <a:prstClr val="black"/>
                              </a:solidFill>
                              <a:effectLst/>
                              <a:uLnTx/>
                              <a:uFillTx/>
                              <a:latin typeface="Cambria Math" panose="02040503050406030204" pitchFamily="18" charset="0"/>
                              <a:ea typeface="Times New Roman" panose="02020603050405020304" pitchFamily="18" charset="0"/>
                              <a:cs typeface="Arial" panose="020B0604020202020204" pitchFamily="34" charset="0"/>
                            </a:rPr>
                            <m:t>𝑇</m:t>
                          </m:r>
                        </m:e>
                        <m:sub>
                          <m:r>
                            <a:rPr kumimoji="0" lang="en-GB" sz="2200" b="0" i="1" u="none" strike="noStrike" kern="1200" cap="none" spc="0" normalizeH="0" baseline="0" noProof="0">
                              <a:ln>
                                <a:noFill/>
                              </a:ln>
                              <a:solidFill>
                                <a:prstClr val="black"/>
                              </a:solidFill>
                              <a:effectLst/>
                              <a:uLnTx/>
                              <a:uFillTx/>
                              <a:latin typeface="Cambria Math" panose="02040503050406030204" pitchFamily="18" charset="0"/>
                              <a:ea typeface="Times New Roman" panose="02020603050405020304" pitchFamily="18" charset="0"/>
                              <a:cs typeface="Arial" panose="020B0604020202020204" pitchFamily="34" charset="0"/>
                            </a:rPr>
                            <m:t>𝐿𝑀</m:t>
                          </m:r>
                        </m:sub>
                      </m:sSub>
                    </m:oMath>
                  </m:oMathPara>
                </a14:m>
                <a:endPar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For parallel flow and counter-flow heat exchangers, the value of the correction factor is taken as unity; i.e. </a:t>
                </a:r>
                <a:r>
                  <a:rPr kumimoji="0" lang="en-GB" sz="2200" b="0" i="1"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F = </a:t>
                </a: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1.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In all other heat exchanger designs however, </a:t>
                </a:r>
                <a:r>
                  <a:rPr kumimoji="0" lang="en-GB" sz="2200" b="0" i="1"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F</a:t>
                </a: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 &lt; 1.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Hence, the </a:t>
                </a:r>
                <a:r>
                  <a:rPr kumimoji="0" lang="en-GB" sz="2200" b="0" i="1"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correction factor</a:t>
                </a: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 is typically applied to </a:t>
                </a:r>
                <a:r>
                  <a:rPr kumimoji="0" lang="en-GB" sz="2200" b="0" i="1"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shell-and-tube </a:t>
                </a: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and</a:t>
                </a:r>
                <a:r>
                  <a:rPr kumimoji="0" lang="en-GB" sz="2200" b="0" i="1"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 cross-flow</a:t>
                </a:r>
                <a:r>
                  <a:rPr kumimoji="0" lang="en-GB" sz="2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rPr>
                  <a:t> heat exchangers.</a:t>
                </a:r>
                <a:endParaRPr lang="en-GB" sz="2400" dirty="0"/>
              </a:p>
            </p:txBody>
          </p:sp>
        </mc:Choice>
        <mc:Fallback xmlns="">
          <p:sp>
            <p:nvSpPr>
              <p:cNvPr id="3" name="Content Placeholder 2">
                <a:extLst>
                  <a:ext uri="{FF2B5EF4-FFF2-40B4-BE49-F238E27FC236}">
                    <a16:creationId xmlns:a16="http://schemas.microsoft.com/office/drawing/2014/main" id="{C45DA56A-75A0-467F-B050-32F213DEF6C5}"/>
                  </a:ext>
                </a:extLst>
              </p:cNvPr>
              <p:cNvSpPr>
                <a:spLocks noGrp="1" noRot="1" noChangeAspect="1" noMove="1" noResize="1" noEditPoints="1" noAdjustHandles="1" noChangeArrowheads="1" noChangeShapeType="1" noTextEdit="1"/>
              </p:cNvSpPr>
              <p:nvPr>
                <p:ph idx="1"/>
              </p:nvPr>
            </p:nvSpPr>
            <p:spPr>
              <a:xfrm>
                <a:off x="260985" y="1051560"/>
                <a:ext cx="11670030" cy="5526405"/>
              </a:xfrm>
              <a:blipFill>
                <a:blip r:embed="rId2"/>
                <a:stretch>
                  <a:fillRect l="-679" t="-1325" r="-1149"/>
                </a:stretch>
              </a:blipFill>
            </p:spPr>
            <p:txBody>
              <a:bodyPr/>
              <a:lstStyle/>
              <a:p>
                <a:r>
                  <a:rPr lang="en-GB">
                    <a:noFill/>
                  </a:rPr>
                  <a:t> </a:t>
                </a:r>
              </a:p>
            </p:txBody>
          </p:sp>
        </mc:Fallback>
      </mc:AlternateContent>
    </p:spTree>
    <p:extLst>
      <p:ext uri="{BB962C8B-B14F-4D97-AF65-F5344CB8AC3E}">
        <p14:creationId xmlns:p14="http://schemas.microsoft.com/office/powerpoint/2010/main" val="369412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116F3-A59E-337D-12A3-1C47FC3176DF}"/>
              </a:ext>
            </a:extLst>
          </p:cNvPr>
          <p:cNvSpPr>
            <a:spLocks noGrp="1"/>
          </p:cNvSpPr>
          <p:nvPr>
            <p:ph type="title"/>
          </p:nvPr>
        </p:nvSpPr>
        <p:spPr>
          <a:xfrm>
            <a:off x="398584" y="206864"/>
            <a:ext cx="11394831" cy="666506"/>
          </a:xfrm>
        </p:spPr>
        <p:txBody>
          <a:bodyPr>
            <a:normAutofit/>
          </a:bodyPr>
          <a:lstStyle/>
          <a:p>
            <a:pPr algn="ctr"/>
            <a:r>
              <a:rPr lang="en-GB" sz="4000" dirty="0"/>
              <a:t>Industrial importance of Shell &amp; Tube heat exchangers</a:t>
            </a:r>
          </a:p>
        </p:txBody>
      </p:sp>
      <p:sp>
        <p:nvSpPr>
          <p:cNvPr id="3" name="Content Placeholder 2">
            <a:extLst>
              <a:ext uri="{FF2B5EF4-FFF2-40B4-BE49-F238E27FC236}">
                <a16:creationId xmlns:a16="http://schemas.microsoft.com/office/drawing/2014/main" id="{5235F3CC-F5F1-8126-4A0F-F9131F54BAFB}"/>
              </a:ext>
            </a:extLst>
          </p:cNvPr>
          <p:cNvSpPr>
            <a:spLocks noGrp="1"/>
          </p:cNvSpPr>
          <p:nvPr>
            <p:ph idx="1"/>
          </p:nvPr>
        </p:nvSpPr>
        <p:spPr>
          <a:xfrm>
            <a:off x="509953" y="1096108"/>
            <a:ext cx="11283461" cy="5638800"/>
          </a:xfrm>
        </p:spPr>
        <p:txBody>
          <a:bodyPr>
            <a:normAutofit/>
          </a:bodyPr>
          <a:lstStyle/>
          <a:p>
            <a:pPr marL="0" indent="0">
              <a:buNone/>
            </a:pPr>
            <a:r>
              <a:rPr lang="en-GB" sz="2400" dirty="0">
                <a:solidFill>
                  <a:srgbClr val="222222"/>
                </a:solidFill>
                <a:latin typeface="Arial" panose="020B0604020202020204" pitchFamily="34" charset="0"/>
                <a:cs typeface="Arial" panose="020B0604020202020204" pitchFamily="34" charset="0"/>
              </a:rPr>
              <a:t>Estimated that</a:t>
            </a:r>
            <a:r>
              <a:rPr lang="en-GB" sz="2400" b="0" i="0" dirty="0">
                <a:solidFill>
                  <a:srgbClr val="222222"/>
                </a:solidFill>
                <a:effectLst/>
                <a:latin typeface="Arial" panose="020B0604020202020204" pitchFamily="34" charset="0"/>
                <a:cs typeface="Arial" panose="020B0604020202020204" pitchFamily="34" charset="0"/>
              </a:rPr>
              <a:t> 35-40% of heat exchangers employed in global heat transfer processes are of the shell and tube type of heat exchangers.</a:t>
            </a:r>
          </a:p>
          <a:p>
            <a:pPr marL="0" indent="0">
              <a:buNone/>
            </a:pPr>
            <a:endParaRPr lang="en-GB" sz="800" b="0" i="0" dirty="0">
              <a:solidFill>
                <a:srgbClr val="222222"/>
              </a:solidFill>
              <a:effectLst/>
              <a:latin typeface="Arial" panose="020B0604020202020204" pitchFamily="34" charset="0"/>
              <a:cs typeface="Arial" panose="020B0604020202020204" pitchFamily="34" charset="0"/>
            </a:endParaRPr>
          </a:p>
          <a:p>
            <a:pPr marL="0" indent="0">
              <a:buNone/>
            </a:pPr>
            <a:r>
              <a:rPr lang="en-GB" sz="2400" dirty="0">
                <a:solidFill>
                  <a:srgbClr val="222222"/>
                </a:solidFill>
                <a:latin typeface="Arial" panose="020B0604020202020204" pitchFamily="34" charset="0"/>
                <a:cs typeface="Arial" panose="020B0604020202020204" pitchFamily="34" charset="0"/>
              </a:rPr>
              <a:t>P</a:t>
            </a:r>
            <a:r>
              <a:rPr lang="en-GB" sz="2400" b="0" i="0" dirty="0">
                <a:solidFill>
                  <a:srgbClr val="222222"/>
                </a:solidFill>
                <a:effectLst/>
                <a:latin typeface="Arial" panose="020B0604020202020204" pitchFamily="34" charset="0"/>
                <a:cs typeface="Arial" panose="020B0604020202020204" pitchFamily="34" charset="0"/>
              </a:rPr>
              <a:t>rimarily due to the robust construction geometry as well as ease of maintenance and upgrades possible with the shell and tube heat exchangers.</a:t>
            </a:r>
          </a:p>
          <a:p>
            <a:pPr marL="0" indent="0">
              <a:buNone/>
            </a:pPr>
            <a:endParaRPr lang="en-GB" sz="800" dirty="0">
              <a:solidFill>
                <a:srgbClr val="222222"/>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FA305CC-94C7-669B-FB5B-F4DE457F6507}"/>
              </a:ext>
            </a:extLst>
          </p:cNvPr>
          <p:cNvPicPr>
            <a:picLocks noChangeAspect="1"/>
          </p:cNvPicPr>
          <p:nvPr/>
        </p:nvPicPr>
        <p:blipFill>
          <a:blip r:embed="rId2"/>
          <a:stretch>
            <a:fillRect/>
          </a:stretch>
        </p:blipFill>
        <p:spPr>
          <a:xfrm>
            <a:off x="6849018" y="3470031"/>
            <a:ext cx="5104824" cy="2491154"/>
          </a:xfrm>
          <a:prstGeom prst="rect">
            <a:avLst/>
          </a:prstGeom>
        </p:spPr>
      </p:pic>
      <p:sp>
        <p:nvSpPr>
          <p:cNvPr id="5" name="TextBox 4">
            <a:extLst>
              <a:ext uri="{FF2B5EF4-FFF2-40B4-BE49-F238E27FC236}">
                <a16:creationId xmlns:a16="http://schemas.microsoft.com/office/drawing/2014/main" id="{1DA78600-6834-4289-C6FB-279312235A33}"/>
              </a:ext>
            </a:extLst>
          </p:cNvPr>
          <p:cNvSpPr txBox="1"/>
          <p:nvPr/>
        </p:nvSpPr>
        <p:spPr>
          <a:xfrm>
            <a:off x="509953" y="3106615"/>
            <a:ext cx="6307017" cy="3416320"/>
          </a:xfrm>
          <a:prstGeom prst="rect">
            <a:avLst/>
          </a:prstGeom>
          <a:noFill/>
        </p:spPr>
        <p:txBody>
          <a:bodyPr wrap="square" rtlCol="0">
            <a:spAutoFit/>
          </a:bodyPr>
          <a:lstStyle/>
          <a:p>
            <a:pPr marL="0" indent="0">
              <a:buNone/>
            </a:pPr>
            <a:r>
              <a:rPr lang="en-GB" sz="2400" b="0" i="0" dirty="0">
                <a:solidFill>
                  <a:srgbClr val="222222"/>
                </a:solidFill>
                <a:effectLst/>
                <a:latin typeface="Arial" panose="020B0604020202020204" pitchFamily="34" charset="0"/>
                <a:cs typeface="Arial" panose="020B0604020202020204" pitchFamily="34" charset="0"/>
              </a:rPr>
              <a:t>In a shell and tube heat exchanger, conventional segment bafﬂe geometry is largely responsible for higher fouling rates. This is typically caused by uneven velocity proﬁles, regurgitation and eddies generated on the </a:t>
            </a:r>
            <a:r>
              <a:rPr lang="en-GB" sz="2400" b="0" i="1" dirty="0" err="1">
                <a:solidFill>
                  <a:srgbClr val="222222"/>
                </a:solidFill>
                <a:effectLst/>
                <a:latin typeface="Arial" panose="020B0604020202020204" pitchFamily="34" charset="0"/>
                <a:cs typeface="Arial" panose="020B0604020202020204" pitchFamily="34" charset="0"/>
              </a:rPr>
              <a:t>shellside</a:t>
            </a:r>
            <a:r>
              <a:rPr lang="en-GB" sz="2400" b="0" i="0" dirty="0">
                <a:solidFill>
                  <a:srgbClr val="222222"/>
                </a:solidFill>
                <a:effectLst/>
                <a:latin typeface="Arial" panose="020B0604020202020204" pitchFamily="34" charset="0"/>
                <a:cs typeface="Arial" panose="020B0604020202020204" pitchFamily="34" charset="0"/>
              </a:rPr>
              <a:t> of these segmentally-bafﬂed heat exchangers. Results in shorter run times between periodic cleaning and maintenance of tube bundles.</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0789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B3804-0241-33D5-262E-3689DC2938DE}"/>
              </a:ext>
            </a:extLst>
          </p:cNvPr>
          <p:cNvSpPr>
            <a:spLocks noGrp="1"/>
          </p:cNvSpPr>
          <p:nvPr>
            <p:ph type="title"/>
          </p:nvPr>
        </p:nvSpPr>
        <p:spPr>
          <a:xfrm>
            <a:off x="838200" y="189279"/>
            <a:ext cx="10515600" cy="877521"/>
          </a:xfrm>
        </p:spPr>
        <p:txBody>
          <a:bodyPr>
            <a:normAutofit/>
          </a:bodyPr>
          <a:lstStyle/>
          <a:p>
            <a:pPr algn="ctr"/>
            <a:r>
              <a:rPr lang="en-GB" sz="4000" dirty="0" err="1"/>
              <a:t>Shellside</a:t>
            </a:r>
            <a:r>
              <a:rPr lang="en-GB" sz="4000" dirty="0"/>
              <a:t> fouling of Shell &amp; Tube HX</a:t>
            </a:r>
          </a:p>
        </p:txBody>
      </p:sp>
      <p:sp>
        <p:nvSpPr>
          <p:cNvPr id="3" name="Content Placeholder 2">
            <a:extLst>
              <a:ext uri="{FF2B5EF4-FFF2-40B4-BE49-F238E27FC236}">
                <a16:creationId xmlns:a16="http://schemas.microsoft.com/office/drawing/2014/main" id="{212C976F-E342-3D74-DF30-304B7D2E23BD}"/>
              </a:ext>
            </a:extLst>
          </p:cNvPr>
          <p:cNvSpPr>
            <a:spLocks noGrp="1"/>
          </p:cNvSpPr>
          <p:nvPr>
            <p:ph idx="1"/>
          </p:nvPr>
        </p:nvSpPr>
        <p:spPr>
          <a:xfrm>
            <a:off x="838200" y="1113692"/>
            <a:ext cx="10515600" cy="5457093"/>
          </a:xfrm>
        </p:spPr>
        <p:txBody>
          <a:bodyPr>
            <a:normAutofit/>
          </a:bodyPr>
          <a:lstStyle/>
          <a:p>
            <a:pPr marL="0" indent="0">
              <a:buNone/>
            </a:pPr>
            <a:r>
              <a:rPr lang="en-GB" sz="2400" b="0" i="0" dirty="0">
                <a:solidFill>
                  <a:srgbClr val="222222"/>
                </a:solidFill>
                <a:effectLst/>
                <a:latin typeface="Arial" panose="020B0604020202020204" pitchFamily="34" charset="0"/>
                <a:cs typeface="Arial" panose="020B0604020202020204" pitchFamily="34" charset="0"/>
              </a:rPr>
              <a:t>The principal mechanisms of fouling are generally considered as follows:</a:t>
            </a:r>
          </a:p>
          <a:p>
            <a:pPr marL="0" indent="0">
              <a:buNone/>
            </a:pP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t>
            </a:r>
            <a:r>
              <a:rPr lang="en-GB" sz="2400" b="0" i="0" dirty="0">
                <a:solidFill>
                  <a:srgbClr val="222222"/>
                </a:solidFill>
                <a:effectLst/>
                <a:latin typeface="Arial" panose="020B0604020202020204" pitchFamily="34" charset="0"/>
                <a:cs typeface="Arial" panose="020B0604020202020204" pitchFamily="34" charset="0"/>
              </a:rPr>
              <a:t>• Particulate matter in ﬂows</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t>
            </a:r>
            <a:r>
              <a:rPr lang="en-GB" sz="2400" b="0" i="0" dirty="0">
                <a:solidFill>
                  <a:srgbClr val="222222"/>
                </a:solidFill>
                <a:effectLst/>
                <a:latin typeface="Arial" panose="020B0604020202020204" pitchFamily="34" charset="0"/>
                <a:cs typeface="Arial" panose="020B0604020202020204" pitchFamily="34" charset="0"/>
              </a:rPr>
              <a:t>• Crystallisation</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t>
            </a:r>
            <a:r>
              <a:rPr lang="en-GB" sz="2400" b="0" i="0" dirty="0">
                <a:solidFill>
                  <a:srgbClr val="222222"/>
                </a:solidFill>
                <a:effectLst/>
                <a:latin typeface="Arial" panose="020B0604020202020204" pitchFamily="34" charset="0"/>
                <a:cs typeface="Arial" panose="020B0604020202020204" pitchFamily="34" charset="0"/>
              </a:rPr>
              <a:t>• Chemical reaction</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t>
            </a:r>
            <a:r>
              <a:rPr lang="en-GB" sz="2400" b="0" i="0" dirty="0">
                <a:solidFill>
                  <a:srgbClr val="222222"/>
                </a:solidFill>
                <a:effectLst/>
                <a:latin typeface="Arial" panose="020B0604020202020204" pitchFamily="34" charset="0"/>
                <a:cs typeface="Arial" panose="020B0604020202020204" pitchFamily="34" charset="0"/>
              </a:rPr>
              <a:t>• Corrosion processes</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t>
            </a:r>
            <a:r>
              <a:rPr lang="en-GB" sz="2400" b="0" i="0" dirty="0">
                <a:solidFill>
                  <a:srgbClr val="222222"/>
                </a:solidFill>
                <a:effectLst/>
                <a:latin typeface="Arial" panose="020B0604020202020204" pitchFamily="34" charset="0"/>
                <a:cs typeface="Arial" panose="020B0604020202020204" pitchFamily="34" charset="0"/>
              </a:rPr>
              <a:t>• Biological mass accumulation</a:t>
            </a:r>
          </a:p>
          <a:p>
            <a:pPr marL="0" indent="0">
              <a:buNone/>
            </a:pPr>
            <a:br>
              <a:rPr lang="en-GB" sz="2400" dirty="0">
                <a:latin typeface="Arial" panose="020B0604020202020204" pitchFamily="34" charset="0"/>
                <a:cs typeface="Arial" panose="020B0604020202020204" pitchFamily="34" charset="0"/>
              </a:rPr>
            </a:br>
            <a:r>
              <a:rPr lang="en-GB" sz="2400" b="0" i="0" dirty="0">
                <a:solidFill>
                  <a:srgbClr val="222222"/>
                </a:solidFill>
                <a:effectLst/>
                <a:latin typeface="Arial" panose="020B0604020202020204" pitchFamily="34" charset="0"/>
                <a:cs typeface="Arial" panose="020B0604020202020204" pitchFamily="34" charset="0"/>
              </a:rPr>
              <a:t>As a case study the impact of </a:t>
            </a:r>
            <a:r>
              <a:rPr lang="en-GB" sz="2400" b="0" i="0" dirty="0" err="1">
                <a:solidFill>
                  <a:srgbClr val="222222"/>
                </a:solidFill>
                <a:effectLst/>
                <a:latin typeface="Arial" panose="020B0604020202020204" pitchFamily="34" charset="0"/>
                <a:cs typeface="Arial" panose="020B0604020202020204" pitchFamily="34" charset="0"/>
              </a:rPr>
              <a:t>shellside</a:t>
            </a:r>
            <a:r>
              <a:rPr lang="en-GB" sz="2400" b="0" i="0" dirty="0">
                <a:solidFill>
                  <a:srgbClr val="222222"/>
                </a:solidFill>
                <a:effectLst/>
                <a:latin typeface="Arial" panose="020B0604020202020204" pitchFamily="34" charset="0"/>
                <a:cs typeface="Arial" panose="020B0604020202020204" pitchFamily="34" charset="0"/>
              </a:rPr>
              <a:t> fouling on the thermal performance and economics of shell and tube heat exchangers employed in the reﬁnery and petrochemical plant processes will be discussed.</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Recent design improvements in shell and tube heat exchangers will highlight a means of mitigating fouling, and hence improving thermal performance.</a:t>
            </a:r>
          </a:p>
        </p:txBody>
      </p:sp>
    </p:spTree>
    <p:extLst>
      <p:ext uri="{BB962C8B-B14F-4D97-AF65-F5344CB8AC3E}">
        <p14:creationId xmlns:p14="http://schemas.microsoft.com/office/powerpoint/2010/main" val="12909196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D2BCE-E4BD-2524-8885-E93AA03713B4}"/>
              </a:ext>
            </a:extLst>
          </p:cNvPr>
          <p:cNvSpPr>
            <a:spLocks noGrp="1"/>
          </p:cNvSpPr>
          <p:nvPr>
            <p:ph type="title"/>
          </p:nvPr>
        </p:nvSpPr>
        <p:spPr>
          <a:xfrm>
            <a:off x="902677" y="37123"/>
            <a:ext cx="10515600" cy="830629"/>
          </a:xfrm>
        </p:spPr>
        <p:txBody>
          <a:bodyPr>
            <a:normAutofit/>
          </a:bodyPr>
          <a:lstStyle/>
          <a:p>
            <a:pPr algn="ctr"/>
            <a:r>
              <a:rPr lang="en-GB" sz="4000" dirty="0"/>
              <a:t>Refinery applications</a:t>
            </a:r>
          </a:p>
        </p:txBody>
      </p:sp>
      <p:sp>
        <p:nvSpPr>
          <p:cNvPr id="3" name="Content Placeholder 2">
            <a:extLst>
              <a:ext uri="{FF2B5EF4-FFF2-40B4-BE49-F238E27FC236}">
                <a16:creationId xmlns:a16="http://schemas.microsoft.com/office/drawing/2014/main" id="{37EA30E0-79D3-A0AC-8333-989A0ED93FEE}"/>
              </a:ext>
            </a:extLst>
          </p:cNvPr>
          <p:cNvSpPr>
            <a:spLocks noGrp="1"/>
          </p:cNvSpPr>
          <p:nvPr>
            <p:ph idx="1"/>
          </p:nvPr>
        </p:nvSpPr>
        <p:spPr>
          <a:xfrm>
            <a:off x="515813" y="756382"/>
            <a:ext cx="11160369" cy="5790956"/>
          </a:xfrm>
        </p:spPr>
        <p:txBody>
          <a:bodyPr>
            <a:normAutofit/>
          </a:bodyPr>
          <a:lstStyle/>
          <a:p>
            <a:pPr marL="0" indent="0">
              <a:buNone/>
            </a:pPr>
            <a:r>
              <a:rPr lang="en-GB" sz="2400" b="0" i="0" dirty="0">
                <a:solidFill>
                  <a:srgbClr val="222222"/>
                </a:solidFill>
                <a:effectLst/>
                <a:latin typeface="Arial" panose="020B0604020202020204" pitchFamily="34" charset="0"/>
                <a:cs typeface="Arial" panose="020B0604020202020204" pitchFamily="34" charset="0"/>
              </a:rPr>
              <a:t>Majority of the heat energy input in a refinery takes place in the Crude Unit, where crude oil is preheated in banks of heat exchangers before further heating to high temperature (370 - 400°C) in a fired heater (furnace).</a:t>
            </a:r>
          </a:p>
          <a:p>
            <a:pPr marL="0" indent="0">
              <a:buNone/>
            </a:pPr>
            <a:endParaRPr lang="en-GB" sz="800" b="0" i="0" dirty="0">
              <a:solidFill>
                <a:srgbClr val="222222"/>
              </a:solidFill>
              <a:effectLst/>
              <a:latin typeface="Arial" panose="020B0604020202020204" pitchFamily="34" charset="0"/>
              <a:cs typeface="Arial" panose="020B0604020202020204" pitchFamily="34" charset="0"/>
            </a:endParaRPr>
          </a:p>
          <a:p>
            <a:pPr marL="0" indent="0">
              <a:buNone/>
            </a:pPr>
            <a:r>
              <a:rPr lang="en-GB" sz="2400" b="0" i="0" dirty="0">
                <a:solidFill>
                  <a:srgbClr val="222222"/>
                </a:solidFill>
                <a:effectLst/>
                <a:latin typeface="Arial" panose="020B0604020202020204" pitchFamily="34" charset="0"/>
                <a:cs typeface="Arial" panose="020B0604020202020204" pitchFamily="34" charset="0"/>
              </a:rPr>
              <a:t>Preheat exchanger performance is vital in reducing the fuel consumption in the downstream furnace and supplying the uniform crude flow to the furnace over production operations.  However, fouling generally occurs in the crude preheat systems, hence affecting their performance characteristics. </a:t>
            </a:r>
            <a:endParaRPr lang="en-GB" sz="2400" dirty="0">
              <a:solidFill>
                <a:srgbClr val="222222"/>
              </a:solidFill>
              <a:latin typeface="Arial" panose="020B0604020202020204" pitchFamily="34" charset="0"/>
              <a:cs typeface="Arial" panose="020B0604020202020204" pitchFamily="34" charset="0"/>
            </a:endParaRPr>
          </a:p>
          <a:p>
            <a:pPr marL="0" indent="0">
              <a:buNone/>
            </a:pPr>
            <a:endParaRPr lang="en-GB" sz="800" b="0" i="0" dirty="0">
              <a:solidFill>
                <a:srgbClr val="222222"/>
              </a:solidFill>
              <a:effectLst/>
              <a:latin typeface="Arial" panose="020B0604020202020204" pitchFamily="34" charset="0"/>
              <a:cs typeface="Arial" panose="020B0604020202020204" pitchFamily="34" charset="0"/>
            </a:endParaRPr>
          </a:p>
        </p:txBody>
      </p:sp>
      <p:pic>
        <p:nvPicPr>
          <p:cNvPr id="1026" name="Picture 2" descr="Top Seven Shell and Tube Heat Exchanger Failure Mechanisms (#2 - Fouling) -  Ward Vessel and ExchangerWard Vessel and Exchanger">
            <a:extLst>
              <a:ext uri="{FF2B5EF4-FFF2-40B4-BE49-F238E27FC236}">
                <a16:creationId xmlns:a16="http://schemas.microsoft.com/office/drawing/2014/main" id="{F80AEF63-B017-3BE3-C290-3CD183E581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384" y="3608268"/>
            <a:ext cx="4577861" cy="306144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AFDA703-6EDF-1A79-E059-CE2BBF1FBE1D}"/>
              </a:ext>
            </a:extLst>
          </p:cNvPr>
          <p:cNvSpPr txBox="1"/>
          <p:nvPr/>
        </p:nvSpPr>
        <p:spPr>
          <a:xfrm>
            <a:off x="6031519" y="3964598"/>
            <a:ext cx="5644663" cy="2086725"/>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srgbClr val="222222"/>
                </a:solidFill>
                <a:effectLst/>
                <a:uLnTx/>
                <a:uFillTx/>
                <a:latin typeface="Arial" panose="020B0604020202020204" pitchFamily="34" charset="0"/>
                <a:ea typeface="+mn-ea"/>
                <a:cs typeface="Arial" panose="020B0604020202020204" pitchFamily="34" charset="0"/>
              </a:rPr>
              <a:t>It is found that fouling in preheat exchangers contribute significantly to reduction of the heat transfer coefﬁcient (</a:t>
            </a:r>
            <a:r>
              <a:rPr kumimoji="0" lang="en-GB" sz="2400" b="0" i="1" u="none" strike="noStrike" kern="1200" cap="none" spc="0" normalizeH="0" baseline="0" noProof="0" dirty="0">
                <a:ln>
                  <a:noFill/>
                </a:ln>
                <a:solidFill>
                  <a:srgbClr val="222222"/>
                </a:solidFill>
                <a:effectLst/>
                <a:uLnTx/>
                <a:uFillTx/>
                <a:latin typeface="Arial" panose="020B0604020202020204" pitchFamily="34" charset="0"/>
                <a:ea typeface="+mn-ea"/>
                <a:cs typeface="Arial" panose="020B0604020202020204" pitchFamily="34" charset="0"/>
              </a:rPr>
              <a:t>U</a:t>
            </a:r>
            <a:r>
              <a:rPr kumimoji="0" lang="en-GB" sz="2400" b="0" i="0" u="none" strike="noStrike" kern="1200" cap="none" spc="0" normalizeH="0" baseline="0" noProof="0" dirty="0">
                <a:ln>
                  <a:noFill/>
                </a:ln>
                <a:solidFill>
                  <a:srgbClr val="222222"/>
                </a:solidFill>
                <a:effectLst/>
                <a:uLnTx/>
                <a:uFillTx/>
                <a:latin typeface="Arial" panose="020B0604020202020204" pitchFamily="34" charset="0"/>
                <a:ea typeface="+mn-ea"/>
                <a:cs typeface="Arial" panose="020B0604020202020204" pitchFamily="34" charset="0"/>
              </a:rPr>
              <a:t>), often by 25-30% in 3 months and as low as 50% in 6 months after operation of new plant installation.</a:t>
            </a:r>
          </a:p>
        </p:txBody>
      </p:sp>
    </p:spTree>
    <p:extLst>
      <p:ext uri="{BB962C8B-B14F-4D97-AF65-F5344CB8AC3E}">
        <p14:creationId xmlns:p14="http://schemas.microsoft.com/office/powerpoint/2010/main" val="2414020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286F1-11FC-430D-D407-E02E98765862}"/>
              </a:ext>
            </a:extLst>
          </p:cNvPr>
          <p:cNvSpPr>
            <a:spLocks noGrp="1"/>
          </p:cNvSpPr>
          <p:nvPr>
            <p:ph type="title"/>
          </p:nvPr>
        </p:nvSpPr>
        <p:spPr>
          <a:xfrm>
            <a:off x="838200" y="18255"/>
            <a:ext cx="10515600" cy="1325563"/>
          </a:xfrm>
        </p:spPr>
        <p:txBody>
          <a:bodyPr>
            <a:normAutofit/>
          </a:bodyPr>
          <a:lstStyle/>
          <a:p>
            <a:pPr algn="ctr"/>
            <a:r>
              <a:rPr lang="en-GB" sz="4000" dirty="0"/>
              <a:t>Refinery applications</a:t>
            </a:r>
          </a:p>
        </p:txBody>
      </p:sp>
      <p:sp>
        <p:nvSpPr>
          <p:cNvPr id="3" name="Content Placeholder 2">
            <a:extLst>
              <a:ext uri="{FF2B5EF4-FFF2-40B4-BE49-F238E27FC236}">
                <a16:creationId xmlns:a16="http://schemas.microsoft.com/office/drawing/2014/main" id="{116097CF-EABF-177D-0326-4943A4116F59}"/>
              </a:ext>
            </a:extLst>
          </p:cNvPr>
          <p:cNvSpPr>
            <a:spLocks noGrp="1"/>
          </p:cNvSpPr>
          <p:nvPr>
            <p:ph idx="1"/>
          </p:nvPr>
        </p:nvSpPr>
        <p:spPr>
          <a:xfrm>
            <a:off x="562708" y="1104656"/>
            <a:ext cx="11066584" cy="5630252"/>
          </a:xfrm>
        </p:spPr>
        <p:txBody>
          <a:bodyPr/>
          <a:lstStyle/>
          <a:p>
            <a:pPr marL="0" indent="0">
              <a:buNone/>
            </a:pPr>
            <a:r>
              <a:rPr lang="en-GB" dirty="0"/>
              <a:t>A direct consequence of fouling is increased fuel costs in the downstream furnace and added to maintenance and cleaning costs of heat exchangers, could signiﬁcantly affect the overall plant operating costs. </a:t>
            </a:r>
          </a:p>
          <a:p>
            <a:pPr marL="0" indent="0">
              <a:buNone/>
            </a:pPr>
            <a:endParaRPr lang="en-GB" sz="800" dirty="0"/>
          </a:p>
          <a:p>
            <a:pPr marL="0" indent="0">
              <a:buNone/>
            </a:pPr>
            <a:r>
              <a:rPr lang="en-GB" dirty="0"/>
              <a:t>Anti-fouling agents are often added to the process streams to reduce the fouling tendencies and improve the plant economics.</a:t>
            </a:r>
          </a:p>
          <a:p>
            <a:pPr marL="0" indent="0">
              <a:buNone/>
            </a:pPr>
            <a:endParaRPr lang="en-GB" sz="800" dirty="0"/>
          </a:p>
          <a:p>
            <a:pPr marL="0" indent="0">
              <a:buNone/>
            </a:pPr>
            <a:r>
              <a:rPr lang="en-GB" dirty="0"/>
              <a:t>As mentioned previously, conventional segmented-baffles are found to promote higher rates of fouling on the </a:t>
            </a:r>
            <a:r>
              <a:rPr lang="en-GB" dirty="0" err="1"/>
              <a:t>shellside</a:t>
            </a:r>
            <a:r>
              <a:rPr lang="en-GB" dirty="0"/>
              <a:t>.</a:t>
            </a:r>
          </a:p>
          <a:p>
            <a:pPr marL="0" indent="0">
              <a:buNone/>
            </a:pPr>
            <a:endParaRPr lang="en-GB" sz="800" dirty="0"/>
          </a:p>
          <a:p>
            <a:pPr marL="0" indent="0">
              <a:buNone/>
            </a:pPr>
            <a:r>
              <a:rPr lang="en-GB" dirty="0"/>
              <a:t>Total fouling-related expenses in the major reﬁning plants in the USA alone is estimated to be about US$ 1.4 billion per annum (£ 1076 million). Total fouling-related costs for major industrialised nations is estimated to exceed US$ 4.4 billion annually (£ 3382 million).</a:t>
            </a:r>
          </a:p>
        </p:txBody>
      </p:sp>
    </p:spTree>
    <p:extLst>
      <p:ext uri="{BB962C8B-B14F-4D97-AF65-F5344CB8AC3E}">
        <p14:creationId xmlns:p14="http://schemas.microsoft.com/office/powerpoint/2010/main" val="28092823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1E791-D141-1601-93FD-FD1ECFC20540}"/>
              </a:ext>
            </a:extLst>
          </p:cNvPr>
          <p:cNvSpPr>
            <a:spLocks noGrp="1"/>
          </p:cNvSpPr>
          <p:nvPr>
            <p:ph type="title"/>
          </p:nvPr>
        </p:nvSpPr>
        <p:spPr>
          <a:xfrm>
            <a:off x="838200" y="171695"/>
            <a:ext cx="10515600" cy="818906"/>
          </a:xfrm>
        </p:spPr>
        <p:txBody>
          <a:bodyPr>
            <a:normAutofit/>
          </a:bodyPr>
          <a:lstStyle/>
          <a:p>
            <a:pPr algn="ctr"/>
            <a:r>
              <a:rPr lang="en-GB" sz="4000" dirty="0"/>
              <a:t>Fouling reduction</a:t>
            </a:r>
          </a:p>
        </p:txBody>
      </p:sp>
      <p:sp>
        <p:nvSpPr>
          <p:cNvPr id="3" name="Content Placeholder 2">
            <a:extLst>
              <a:ext uri="{FF2B5EF4-FFF2-40B4-BE49-F238E27FC236}">
                <a16:creationId xmlns:a16="http://schemas.microsoft.com/office/drawing/2014/main" id="{ED596577-4DE4-9F48-05CA-9CA9E761A3D2}"/>
              </a:ext>
            </a:extLst>
          </p:cNvPr>
          <p:cNvSpPr>
            <a:spLocks noGrp="1"/>
          </p:cNvSpPr>
          <p:nvPr>
            <p:ph idx="1"/>
          </p:nvPr>
        </p:nvSpPr>
        <p:spPr>
          <a:xfrm>
            <a:off x="527537" y="1037492"/>
            <a:ext cx="11195539" cy="5498123"/>
          </a:xfrm>
        </p:spPr>
        <p:txBody>
          <a:bodyPr/>
          <a:lstStyle/>
          <a:p>
            <a:pPr marL="0" indent="0">
              <a:buNone/>
            </a:pPr>
            <a:r>
              <a:rPr lang="en-GB" dirty="0"/>
              <a:t>Research by Ebert and Panchal (1997) presented a fouling model that is expressed as the average (linear) fouling rate under given conditions as a result of two opposing terms; a deposition term and a mitigation term.</a:t>
            </a:r>
          </a:p>
          <a:p>
            <a:pPr marL="0" indent="0">
              <a:buNone/>
            </a:pPr>
            <a:endParaRPr lang="en-GB" sz="800" dirty="0"/>
          </a:p>
          <a:p>
            <a:pPr marL="0" indent="0">
              <a:buNone/>
            </a:pPr>
            <a:r>
              <a:rPr lang="en-GB" dirty="0"/>
              <a:t>The model points to the possibility of identifying combinations of temperature and velocity below which the fouling rates will be negligible; known as the ‘threshold condition’.</a:t>
            </a:r>
          </a:p>
          <a:p>
            <a:pPr marL="0" indent="0">
              <a:buNone/>
            </a:pPr>
            <a:endParaRPr lang="en-GB" sz="800" dirty="0"/>
          </a:p>
          <a:p>
            <a:pPr marL="0" indent="0">
              <a:buNone/>
            </a:pPr>
            <a:r>
              <a:rPr lang="en-GB" dirty="0"/>
              <a:t>Model also suggests that the heat exchanger geometry can be designed to effectively maintain the fouling-related conditions below the ‘threshold  condition’. </a:t>
            </a:r>
          </a:p>
          <a:p>
            <a:pPr marL="0" indent="0">
              <a:buNone/>
            </a:pPr>
            <a:endParaRPr lang="en-GB" sz="800" dirty="0"/>
          </a:p>
          <a:p>
            <a:pPr marL="0" indent="0">
              <a:buNone/>
            </a:pPr>
            <a:r>
              <a:rPr lang="en-GB" dirty="0"/>
              <a:t>This geometric design consideration can be seen in the HELIXCHANGER®.</a:t>
            </a:r>
          </a:p>
        </p:txBody>
      </p:sp>
    </p:spTree>
    <p:extLst>
      <p:ext uri="{BB962C8B-B14F-4D97-AF65-F5344CB8AC3E}">
        <p14:creationId xmlns:p14="http://schemas.microsoft.com/office/powerpoint/2010/main" val="17507631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88644-D3C4-2D51-B665-D6F4D70DAE2A}"/>
              </a:ext>
            </a:extLst>
          </p:cNvPr>
          <p:cNvSpPr>
            <a:spLocks noGrp="1"/>
          </p:cNvSpPr>
          <p:nvPr>
            <p:ph type="title"/>
          </p:nvPr>
        </p:nvSpPr>
        <p:spPr>
          <a:xfrm>
            <a:off x="838200" y="107218"/>
            <a:ext cx="10515600" cy="813044"/>
          </a:xfrm>
        </p:spPr>
        <p:txBody>
          <a:bodyPr>
            <a:normAutofit/>
          </a:bodyPr>
          <a:lstStyle/>
          <a:p>
            <a:pPr algn="ctr"/>
            <a:r>
              <a:rPr lang="en-GB" sz="4000" dirty="0"/>
              <a:t>Helical shell &amp; tube heat exchanger</a:t>
            </a:r>
          </a:p>
        </p:txBody>
      </p:sp>
      <p:sp>
        <p:nvSpPr>
          <p:cNvPr id="5" name="Content Placeholder 4">
            <a:extLst>
              <a:ext uri="{FF2B5EF4-FFF2-40B4-BE49-F238E27FC236}">
                <a16:creationId xmlns:a16="http://schemas.microsoft.com/office/drawing/2014/main" id="{402BFF5C-7A43-DF08-8EEA-893DDFC97955}"/>
              </a:ext>
            </a:extLst>
          </p:cNvPr>
          <p:cNvSpPr>
            <a:spLocks noGrp="1"/>
          </p:cNvSpPr>
          <p:nvPr>
            <p:ph idx="1"/>
          </p:nvPr>
        </p:nvSpPr>
        <p:spPr>
          <a:xfrm>
            <a:off x="433753" y="973015"/>
            <a:ext cx="11365523" cy="5503985"/>
          </a:xfrm>
        </p:spPr>
        <p:txBody>
          <a:bodyPr/>
          <a:lstStyle/>
          <a:p>
            <a:pPr marL="0" indent="0">
              <a:buNone/>
            </a:pPr>
            <a:r>
              <a:rPr lang="en-GB" b="0" i="0" dirty="0">
                <a:solidFill>
                  <a:srgbClr val="011B2F"/>
                </a:solidFill>
                <a:effectLst/>
                <a:latin typeface="proxima-nova"/>
              </a:rPr>
              <a:t>The HELIXCHANGER® heat exchanger uses Lummus Technology's solutions for common issues such as shell-side fouling, high-pressure drop and vibration.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The design incorporates </a:t>
            </a:r>
            <a:r>
              <a:rPr lang="en-GB" b="0" i="0" dirty="0">
                <a:solidFill>
                  <a:srgbClr val="011B2F"/>
                </a:solidFill>
                <a:effectLst/>
                <a:latin typeface="proxima-nova"/>
              </a:rPr>
              <a:t>quadrant shaped baffle plates are placed at an angle to the tube axis in a sequential arrangement to create a helical flow pattern.</a:t>
            </a:r>
            <a:endParaRPr lang="en-GB" dirty="0"/>
          </a:p>
        </p:txBody>
      </p:sp>
      <p:pic>
        <p:nvPicPr>
          <p:cNvPr id="6" name="Picture 5">
            <a:extLst>
              <a:ext uri="{FF2B5EF4-FFF2-40B4-BE49-F238E27FC236}">
                <a16:creationId xmlns:a16="http://schemas.microsoft.com/office/drawing/2014/main" id="{564765BC-4F00-C547-1812-684418FE3055}"/>
              </a:ext>
            </a:extLst>
          </p:cNvPr>
          <p:cNvPicPr>
            <a:picLocks noChangeAspect="1"/>
          </p:cNvPicPr>
          <p:nvPr/>
        </p:nvPicPr>
        <p:blipFill>
          <a:blip r:embed="rId2"/>
          <a:stretch>
            <a:fillRect/>
          </a:stretch>
        </p:blipFill>
        <p:spPr>
          <a:xfrm>
            <a:off x="3709570" y="1904999"/>
            <a:ext cx="4772860" cy="2801815"/>
          </a:xfrm>
          <a:prstGeom prst="rect">
            <a:avLst/>
          </a:prstGeom>
        </p:spPr>
      </p:pic>
    </p:spTree>
    <p:extLst>
      <p:ext uri="{BB962C8B-B14F-4D97-AF65-F5344CB8AC3E}">
        <p14:creationId xmlns:p14="http://schemas.microsoft.com/office/powerpoint/2010/main" val="301561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EBFDC-AA32-7548-EBB9-7884F177C286}"/>
              </a:ext>
            </a:extLst>
          </p:cNvPr>
          <p:cNvSpPr>
            <a:spLocks noGrp="1"/>
          </p:cNvSpPr>
          <p:nvPr>
            <p:ph type="title"/>
          </p:nvPr>
        </p:nvSpPr>
        <p:spPr>
          <a:xfrm>
            <a:off x="838200" y="183417"/>
            <a:ext cx="10515600" cy="725121"/>
          </a:xfrm>
        </p:spPr>
        <p:txBody>
          <a:bodyPr>
            <a:normAutofit/>
          </a:bodyPr>
          <a:lstStyle/>
          <a:p>
            <a:pPr algn="ctr"/>
            <a:r>
              <a:rPr lang="en-GB" sz="4000" dirty="0"/>
              <a:t>Helical shell &amp; tube heat exchanger</a:t>
            </a:r>
          </a:p>
        </p:txBody>
      </p:sp>
      <p:sp>
        <p:nvSpPr>
          <p:cNvPr id="3" name="Content Placeholder 2">
            <a:extLst>
              <a:ext uri="{FF2B5EF4-FFF2-40B4-BE49-F238E27FC236}">
                <a16:creationId xmlns:a16="http://schemas.microsoft.com/office/drawing/2014/main" id="{848AF9DE-3351-33A9-AB77-D437381F6F6D}"/>
              </a:ext>
            </a:extLst>
          </p:cNvPr>
          <p:cNvSpPr>
            <a:spLocks noGrp="1"/>
          </p:cNvSpPr>
          <p:nvPr>
            <p:ph idx="1"/>
          </p:nvPr>
        </p:nvSpPr>
        <p:spPr>
          <a:xfrm>
            <a:off x="410308" y="908538"/>
            <a:ext cx="11541369" cy="5668108"/>
          </a:xfrm>
        </p:spPr>
        <p:txBody>
          <a:bodyPr>
            <a:normAutofit fontScale="92500" lnSpcReduction="20000"/>
          </a:bodyPr>
          <a:lstStyle/>
          <a:p>
            <a:pPr marL="0" indent="0" algn="l">
              <a:buNone/>
            </a:pPr>
            <a:r>
              <a:rPr lang="en-GB" b="0" i="0" dirty="0">
                <a:solidFill>
                  <a:srgbClr val="222222"/>
                </a:solidFill>
                <a:effectLst/>
              </a:rPr>
              <a:t>Optimum design of a </a:t>
            </a:r>
            <a:r>
              <a:rPr lang="en-GB" b="0" i="0" dirty="0">
                <a:solidFill>
                  <a:srgbClr val="011B2F"/>
                </a:solidFill>
                <a:effectLst/>
                <a:latin typeface="proxima-nova"/>
              </a:rPr>
              <a:t>HELIXCHANGER® </a:t>
            </a:r>
            <a:r>
              <a:rPr lang="en-GB" b="0" i="0" dirty="0">
                <a:solidFill>
                  <a:srgbClr val="222222"/>
                </a:solidFill>
                <a:effectLst/>
              </a:rPr>
              <a:t>heat exchanger are shown to offer the following improved operational characteristics:</a:t>
            </a:r>
          </a:p>
          <a:p>
            <a:pPr marL="0" indent="0" algn="l">
              <a:buNone/>
            </a:pPr>
            <a:endParaRPr lang="en-GB" sz="900" b="0" i="0" dirty="0">
              <a:solidFill>
                <a:srgbClr val="222222"/>
              </a:solidFill>
              <a:effectLst/>
            </a:endParaRPr>
          </a:p>
          <a:p>
            <a:pPr marL="0" indent="0" algn="l">
              <a:buNone/>
            </a:pPr>
            <a:r>
              <a:rPr lang="en-GB" b="0" i="0" dirty="0">
                <a:solidFill>
                  <a:srgbClr val="222222"/>
                </a:solidFill>
                <a:effectLst/>
              </a:rPr>
              <a:t>	• Uniform flow velocities through the tube bundle offering uniform 	temperature distribution.</a:t>
            </a:r>
            <a:br>
              <a:rPr lang="en-GB" b="0" i="0" dirty="0">
                <a:solidFill>
                  <a:srgbClr val="222222"/>
                </a:solidFill>
                <a:effectLst/>
              </a:rPr>
            </a:br>
            <a:r>
              <a:rPr lang="en-GB" b="0" i="0" dirty="0">
                <a:solidFill>
                  <a:srgbClr val="222222"/>
                </a:solidFill>
                <a:effectLst/>
              </a:rPr>
              <a:t>	• Elimination of regurgitation and eddies</a:t>
            </a:r>
            <a:br>
              <a:rPr lang="en-GB" b="0" i="0" dirty="0">
                <a:solidFill>
                  <a:srgbClr val="222222"/>
                </a:solidFill>
                <a:effectLst/>
              </a:rPr>
            </a:br>
            <a:r>
              <a:rPr lang="en-GB" b="0" i="0" dirty="0">
                <a:solidFill>
                  <a:srgbClr val="222222"/>
                </a:solidFill>
                <a:effectLst/>
              </a:rPr>
              <a:t>	• </a:t>
            </a:r>
            <a:r>
              <a:rPr lang="en-GB" b="0" i="0" dirty="0" err="1">
                <a:solidFill>
                  <a:srgbClr val="222222"/>
                </a:solidFill>
                <a:effectLst/>
              </a:rPr>
              <a:t>Shellside</a:t>
            </a:r>
            <a:r>
              <a:rPr lang="en-GB" b="0" i="0" dirty="0">
                <a:solidFill>
                  <a:srgbClr val="222222"/>
                </a:solidFill>
                <a:effectLst/>
              </a:rPr>
              <a:t> flow tends to turbulent flow conditions improving the 	temperature driving force (</a:t>
            </a:r>
            <a:r>
              <a:rPr lang="el-GR" b="0" i="0" dirty="0">
                <a:solidFill>
                  <a:srgbClr val="222222"/>
                </a:solidFill>
                <a:effectLst/>
              </a:rPr>
              <a:t>Δ</a:t>
            </a:r>
            <a:r>
              <a:rPr lang="en-GB" b="0" i="0" dirty="0">
                <a:solidFill>
                  <a:srgbClr val="222222"/>
                </a:solidFill>
                <a:effectLst/>
              </a:rPr>
              <a:t>T).</a:t>
            </a:r>
            <a:br>
              <a:rPr lang="en-GB" b="0" i="0" dirty="0">
                <a:solidFill>
                  <a:srgbClr val="222222"/>
                </a:solidFill>
                <a:effectLst/>
              </a:rPr>
            </a:br>
            <a:r>
              <a:rPr lang="en-GB" b="0" i="0" dirty="0">
                <a:solidFill>
                  <a:srgbClr val="222222"/>
                </a:solidFill>
                <a:effectLst/>
              </a:rPr>
              <a:t>	• Higher flow velocities are achieved with correspondingly lower pressure 	drops, hence improving shear stress at the heat transfer surface.</a:t>
            </a:r>
            <a:br>
              <a:rPr lang="en-GB" b="0" i="0" dirty="0">
                <a:solidFill>
                  <a:srgbClr val="222222"/>
                </a:solidFill>
                <a:effectLst/>
              </a:rPr>
            </a:br>
            <a:r>
              <a:rPr lang="en-GB" b="0" i="0" dirty="0">
                <a:solidFill>
                  <a:srgbClr val="222222"/>
                </a:solidFill>
                <a:effectLst/>
              </a:rPr>
              <a:t>	• Reduced shell size achieved with the</a:t>
            </a:r>
            <a:r>
              <a:rPr lang="en-GB" b="0" i="0" dirty="0">
                <a:solidFill>
                  <a:srgbClr val="011B2F"/>
                </a:solidFill>
                <a:effectLst/>
                <a:latin typeface="proxima-nova"/>
              </a:rPr>
              <a:t> HELIXCHANGER®</a:t>
            </a:r>
            <a:r>
              <a:rPr lang="en-GB" b="0" i="0" dirty="0">
                <a:solidFill>
                  <a:srgbClr val="222222"/>
                </a:solidFill>
                <a:effectLst/>
              </a:rPr>
              <a:t> design, offers higher 	</a:t>
            </a:r>
            <a:r>
              <a:rPr lang="en-GB" b="0" i="0" dirty="0" err="1">
                <a:solidFill>
                  <a:srgbClr val="222222"/>
                </a:solidFill>
                <a:effectLst/>
              </a:rPr>
              <a:t>tubeside</a:t>
            </a:r>
            <a:r>
              <a:rPr lang="en-GB" b="0" i="0" dirty="0">
                <a:solidFill>
                  <a:srgbClr val="222222"/>
                </a:solidFill>
                <a:effectLst/>
              </a:rPr>
              <a:t> velocities as a secondary beneﬁt </a:t>
            </a:r>
            <a:r>
              <a:rPr lang="en-GB" dirty="0">
                <a:solidFill>
                  <a:srgbClr val="222222"/>
                </a:solidFill>
              </a:rPr>
              <a:t>and</a:t>
            </a:r>
            <a:r>
              <a:rPr lang="en-GB" b="0" i="0" dirty="0">
                <a:solidFill>
                  <a:srgbClr val="222222"/>
                </a:solidFill>
                <a:effectLst/>
              </a:rPr>
              <a:t> reducing the </a:t>
            </a:r>
            <a:r>
              <a:rPr lang="en-GB" b="0" i="0" dirty="0" err="1">
                <a:solidFill>
                  <a:srgbClr val="222222"/>
                </a:solidFill>
                <a:effectLst/>
              </a:rPr>
              <a:t>tubeside</a:t>
            </a:r>
            <a:r>
              <a:rPr lang="en-GB" b="0" i="0" dirty="0">
                <a:solidFill>
                  <a:srgbClr val="222222"/>
                </a:solidFill>
                <a:effectLst/>
              </a:rPr>
              <a:t> fouling 	rates as well.</a:t>
            </a:r>
          </a:p>
          <a:p>
            <a:pPr marL="0" indent="0" algn="l">
              <a:buNone/>
            </a:pPr>
            <a:endParaRPr lang="en-GB" b="0" i="0" dirty="0">
              <a:solidFill>
                <a:srgbClr val="222222"/>
              </a:solidFill>
              <a:effectLst/>
            </a:endParaRPr>
          </a:p>
          <a:p>
            <a:pPr marL="0" indent="0" algn="l">
              <a:buNone/>
            </a:pPr>
            <a:r>
              <a:rPr lang="en-GB" dirty="0">
                <a:solidFill>
                  <a:srgbClr val="222222"/>
                </a:solidFill>
              </a:rPr>
              <a:t>T</a:t>
            </a:r>
            <a:r>
              <a:rPr lang="en-GB" b="0" i="0" dirty="0">
                <a:solidFill>
                  <a:srgbClr val="222222"/>
                </a:solidFill>
                <a:effectLst/>
              </a:rPr>
              <a:t>he above characteristics achieved in a </a:t>
            </a:r>
            <a:r>
              <a:rPr lang="en-GB" b="0" i="0" dirty="0">
                <a:solidFill>
                  <a:srgbClr val="011B2F"/>
                </a:solidFill>
                <a:effectLst/>
                <a:latin typeface="proxima-nova"/>
              </a:rPr>
              <a:t>HELIXCHANGER® </a:t>
            </a:r>
            <a:r>
              <a:rPr lang="en-GB" b="0" i="0" dirty="0">
                <a:solidFill>
                  <a:srgbClr val="222222"/>
                </a:solidFill>
                <a:effectLst/>
              </a:rPr>
              <a:t>heat exchanger contribute significantly in lowering the fouling rates and maintain higher performance during longer operating times as compared to conventional shall and tube heat exchangers.</a:t>
            </a:r>
          </a:p>
          <a:p>
            <a:pPr marL="0" indent="0">
              <a:buNone/>
            </a:pPr>
            <a:endParaRPr lang="en-GB" dirty="0"/>
          </a:p>
        </p:txBody>
      </p:sp>
    </p:spTree>
    <p:extLst>
      <p:ext uri="{BB962C8B-B14F-4D97-AF65-F5344CB8AC3E}">
        <p14:creationId xmlns:p14="http://schemas.microsoft.com/office/powerpoint/2010/main" val="1435337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2C43D-E412-F4F1-0F74-013E390543BD}"/>
              </a:ext>
            </a:extLst>
          </p:cNvPr>
          <p:cNvSpPr>
            <a:spLocks noGrp="1"/>
          </p:cNvSpPr>
          <p:nvPr>
            <p:ph type="title"/>
          </p:nvPr>
        </p:nvSpPr>
        <p:spPr>
          <a:xfrm>
            <a:off x="838200" y="101357"/>
            <a:ext cx="10515600" cy="713398"/>
          </a:xfrm>
        </p:spPr>
        <p:txBody>
          <a:bodyPr/>
          <a:lstStyle/>
          <a:p>
            <a:pPr algn="ctr"/>
            <a:r>
              <a:rPr kumimoji="0" lang="en-GB" sz="4000" b="0" i="0" u="none" strike="noStrike" kern="1200" cap="none" spc="0" normalizeH="0" baseline="0" noProof="0" dirty="0">
                <a:ln>
                  <a:noFill/>
                </a:ln>
                <a:solidFill>
                  <a:prstClr val="black"/>
                </a:solidFill>
                <a:effectLst/>
                <a:uLnTx/>
                <a:uFillTx/>
                <a:latin typeface="Calibri Light" panose="020F0302020204030204"/>
                <a:ea typeface="+mj-ea"/>
                <a:cs typeface="+mj-cs"/>
              </a:rPr>
              <a:t>Helical shell &amp; tube heat exchanger</a:t>
            </a:r>
            <a:endParaRPr lang="en-GB" dirty="0"/>
          </a:p>
        </p:txBody>
      </p:sp>
      <p:sp>
        <p:nvSpPr>
          <p:cNvPr id="3" name="Content Placeholder 2">
            <a:extLst>
              <a:ext uri="{FF2B5EF4-FFF2-40B4-BE49-F238E27FC236}">
                <a16:creationId xmlns:a16="http://schemas.microsoft.com/office/drawing/2014/main" id="{221DECBD-BE83-E0A8-9794-9501F16B4DF1}"/>
              </a:ext>
            </a:extLst>
          </p:cNvPr>
          <p:cNvSpPr>
            <a:spLocks noGrp="1"/>
          </p:cNvSpPr>
          <p:nvPr>
            <p:ph idx="1"/>
          </p:nvPr>
        </p:nvSpPr>
        <p:spPr>
          <a:xfrm>
            <a:off x="539262" y="885091"/>
            <a:ext cx="11119338" cy="5685693"/>
          </a:xfrm>
        </p:spPr>
        <p:txBody>
          <a:bodyPr/>
          <a:lstStyle/>
          <a:p>
            <a:pPr marL="0" indent="0">
              <a:buNone/>
            </a:pPr>
            <a:r>
              <a:rPr lang="en-GB" dirty="0"/>
              <a:t>It is known that</a:t>
            </a:r>
            <a:r>
              <a:rPr lang="en-GB" b="0" i="0" dirty="0">
                <a:solidFill>
                  <a:srgbClr val="222222"/>
                </a:solidFill>
                <a:effectLst/>
                <a:latin typeface="Open Sans" panose="020B0606030504020204" pitchFamily="34" charset="0"/>
              </a:rPr>
              <a:t> </a:t>
            </a:r>
            <a:r>
              <a:rPr lang="en-GB" b="0" i="0" dirty="0">
                <a:solidFill>
                  <a:srgbClr val="222222"/>
                </a:solidFill>
                <a:effectLst/>
              </a:rPr>
              <a:t>fouling is costly for industry both in terms of capital costs of heat exchangers as well as the operation and maintenance costs associated with it.</a:t>
            </a:r>
          </a:p>
          <a:p>
            <a:pPr marL="0" indent="0">
              <a:buNone/>
            </a:pPr>
            <a:endParaRPr lang="en-GB" sz="800" dirty="0">
              <a:solidFill>
                <a:srgbClr val="222222"/>
              </a:solidFill>
            </a:endParaRPr>
          </a:p>
          <a:p>
            <a:pPr marL="0" indent="0">
              <a:buNone/>
            </a:pPr>
            <a:r>
              <a:rPr lang="en-GB" b="0" i="0" dirty="0">
                <a:solidFill>
                  <a:srgbClr val="222222"/>
                </a:solidFill>
                <a:effectLst/>
              </a:rPr>
              <a:t>The </a:t>
            </a:r>
            <a:r>
              <a:rPr lang="en-GB" b="0" i="0" dirty="0">
                <a:solidFill>
                  <a:srgbClr val="011B2F"/>
                </a:solidFill>
                <a:effectLst/>
                <a:latin typeface="proxima-nova"/>
              </a:rPr>
              <a:t>HELIXCHANGER®</a:t>
            </a:r>
            <a:r>
              <a:rPr lang="en-GB" b="0" i="0" dirty="0">
                <a:solidFill>
                  <a:srgbClr val="222222"/>
                </a:solidFill>
                <a:effectLst/>
              </a:rPr>
              <a:t> has proven very effective in reducing fouling rates signiﬁcantly, whereby 3 to 4 times longer operation periods are achieved between bundle cleaning operations.</a:t>
            </a:r>
          </a:p>
          <a:p>
            <a:pPr marL="0" indent="0">
              <a:buNone/>
            </a:pPr>
            <a:endParaRPr lang="en-GB" dirty="0"/>
          </a:p>
        </p:txBody>
      </p:sp>
      <p:sp>
        <p:nvSpPr>
          <p:cNvPr id="4" name="TextBox 3">
            <a:extLst>
              <a:ext uri="{FF2B5EF4-FFF2-40B4-BE49-F238E27FC236}">
                <a16:creationId xmlns:a16="http://schemas.microsoft.com/office/drawing/2014/main" id="{93107425-30A5-2071-63CB-CD32CCF0163A}"/>
              </a:ext>
            </a:extLst>
          </p:cNvPr>
          <p:cNvSpPr txBox="1"/>
          <p:nvPr/>
        </p:nvSpPr>
        <p:spPr>
          <a:xfrm>
            <a:off x="580291" y="3893128"/>
            <a:ext cx="5712521" cy="2677656"/>
          </a:xfrm>
          <a:prstGeom prst="rect">
            <a:avLst/>
          </a:prstGeom>
          <a:noFill/>
        </p:spPr>
        <p:txBody>
          <a:bodyPr wrap="square" rtlCol="0">
            <a:spAutoFit/>
          </a:bodyPr>
          <a:lstStyle/>
          <a:p>
            <a:r>
              <a:rPr lang="en-GB" sz="2800" b="0" i="0" dirty="0">
                <a:solidFill>
                  <a:srgbClr val="222222"/>
                </a:solidFill>
                <a:effectLst/>
              </a:rPr>
              <a:t>The helical baffle design offers greater flexibility in selecting optimum helix angles to maintain desired flow velocities and temperature profiles to keep the conditions below the “fouling thresholds”.</a:t>
            </a:r>
            <a:endParaRPr lang="en-GB" sz="2800" dirty="0"/>
          </a:p>
        </p:txBody>
      </p:sp>
      <p:pic>
        <p:nvPicPr>
          <p:cNvPr id="5" name="Picture 4">
            <a:extLst>
              <a:ext uri="{FF2B5EF4-FFF2-40B4-BE49-F238E27FC236}">
                <a16:creationId xmlns:a16="http://schemas.microsoft.com/office/drawing/2014/main" id="{06C1BAEA-122A-7258-D851-62CA099CD097}"/>
              </a:ext>
            </a:extLst>
          </p:cNvPr>
          <p:cNvPicPr>
            <a:picLocks noChangeAspect="1"/>
          </p:cNvPicPr>
          <p:nvPr/>
        </p:nvPicPr>
        <p:blipFill rotWithShape="1">
          <a:blip r:embed="rId2"/>
          <a:srcRect b="5666"/>
          <a:stretch/>
        </p:blipFill>
        <p:spPr>
          <a:xfrm>
            <a:off x="6474520" y="3544523"/>
            <a:ext cx="5277865" cy="3212120"/>
          </a:xfrm>
          <a:prstGeom prst="rect">
            <a:avLst/>
          </a:prstGeom>
        </p:spPr>
      </p:pic>
    </p:spTree>
    <p:extLst>
      <p:ext uri="{BB962C8B-B14F-4D97-AF65-F5344CB8AC3E}">
        <p14:creationId xmlns:p14="http://schemas.microsoft.com/office/powerpoint/2010/main" val="34400597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4600</TotalTime>
  <Words>1965</Words>
  <Application>Microsoft Office PowerPoint</Application>
  <PresentationFormat>Widescreen</PresentationFormat>
  <Paragraphs>111</Paragraphs>
  <Slides>19</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19</vt:i4>
      </vt:variant>
    </vt:vector>
  </HeadingPairs>
  <TitlesOfParts>
    <vt:vector size="27" baseType="lpstr">
      <vt:lpstr>Arial</vt:lpstr>
      <vt:lpstr>Calibri</vt:lpstr>
      <vt:lpstr>Calibri Light</vt:lpstr>
      <vt:lpstr>Cambria Math</vt:lpstr>
      <vt:lpstr>Open Sans</vt:lpstr>
      <vt:lpstr>proxima-nova</vt:lpstr>
      <vt:lpstr>Office Theme</vt:lpstr>
      <vt:lpstr>Office Theme</vt:lpstr>
      <vt:lpstr> Heat Exchangers  Lecture 2</vt:lpstr>
      <vt:lpstr>Calculation of Heat Transfer Rate</vt:lpstr>
      <vt:lpstr>Calculation of Heat Transfer Rate</vt:lpstr>
      <vt:lpstr>A weighted temperature difference - LMTD</vt:lpstr>
      <vt:lpstr>Log Mean Temperature Difference - ∆T_LM</vt:lpstr>
      <vt:lpstr>∆ T_i and ∆ T_o for Parallel Flow</vt:lpstr>
      <vt:lpstr>∆ T_i and ∆ T_o for Counter-Flow</vt:lpstr>
      <vt:lpstr>∆ T_i and ∆ T_o are Interchangeable </vt:lpstr>
      <vt:lpstr>LMTD - Problem</vt:lpstr>
      <vt:lpstr>Notes</vt:lpstr>
      <vt:lpstr>Shell &amp; Tube and Cross-flow heat exchangers</vt:lpstr>
      <vt:lpstr>Industrial importance of Shell &amp; Tube heat exchangers</vt:lpstr>
      <vt:lpstr>Shellside fouling of Shell &amp; Tube HX</vt:lpstr>
      <vt:lpstr>Refinery applications</vt:lpstr>
      <vt:lpstr>Refinery applications</vt:lpstr>
      <vt:lpstr>Fouling reduction</vt:lpstr>
      <vt:lpstr>Helical shell &amp; tube heat exchanger</vt:lpstr>
      <vt:lpstr>Helical shell &amp; tube heat exchanger</vt:lpstr>
      <vt:lpstr>Helical shell &amp; tube heat exchanger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Types &amp; Configuration of  Heat Exchangers - 1</dc:title>
  <dc:creator>Robert Goodson</dc:creator>
  <cp:lastModifiedBy>Robert Goodson</cp:lastModifiedBy>
  <cp:revision>47</cp:revision>
  <dcterms:created xsi:type="dcterms:W3CDTF">2021-02-17T16:34:19Z</dcterms:created>
  <dcterms:modified xsi:type="dcterms:W3CDTF">2022-04-19T14:18:43Z</dcterms:modified>
</cp:coreProperties>
</file>