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1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372" r:id="rId13"/>
    <p:sldId id="371" r:id="rId14"/>
    <p:sldId id="373" r:id="rId15"/>
    <p:sldId id="375" r:id="rId16"/>
    <p:sldId id="37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36D05-1F76-FAEA-D7E9-291C2F792B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6ACF48-D99C-5FEB-C491-7E49070995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FC9937-7058-D573-02C9-1D70A409E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3D801-CA24-4573-B671-0B9B9E43CC19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B4283F-5753-BFBB-0D7B-A311F967A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AAAAE9-0A4C-0193-E494-83D23BC9B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76461-B1A1-4C0E-9F71-19F3C6C341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9810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2D3A3-4C18-55DC-4027-FE29205073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D9FC7E-632E-CA43-C261-08E1CE9A61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C09974-5BF8-8541-544B-CA95E21467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3D801-CA24-4573-B671-0B9B9E43CC19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7675C-8BA2-5871-4870-95E2A43E1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0F6A14-0985-96D1-AA7E-CE1652092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76461-B1A1-4C0E-9F71-19F3C6C341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777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9B9DF-5748-2B81-6484-F0E2D2F3E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FF64D0-D979-2310-A124-2771DD8ECA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3834E-732C-A726-D119-869C0D568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3D801-CA24-4573-B671-0B9B9E43CC19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82D86-0BB4-9B45-4048-AE2ABCB27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E24994-3357-0351-FE69-CFB98D830A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76461-B1A1-4C0E-9F71-19F3C6C341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524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8D241-2AFF-8408-B2AA-8AC705AB3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D55C6-4438-2EDB-A65F-DD97391386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AA53AE-A0D9-D036-5DBA-9B6A9BC881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094D78-4EE3-96E3-BD8F-34344281E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3D801-CA24-4573-B671-0B9B9E43CC19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FD72D5-8223-B6E2-CE72-14DC56569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1EB4ED-D884-1F32-5EDB-5259C2698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76461-B1A1-4C0E-9F71-19F3C6C341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197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EBF75-AD20-E9F2-DFFF-60D18B6CDD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D69752-2731-6766-CFB5-A426E4F863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5B9D76-10D9-598B-9680-F42E05273A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50ECF6-3B0D-C4EE-631D-7543C02662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32B934-CF5F-4B5C-5A83-A909D4DC89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44674B-34D9-432F-19C8-FE1BA10FFA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3D801-CA24-4573-B671-0B9B9E43CC19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920F44-2893-DE4D-8229-779A7D45F5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D2B7093-17DE-0C2F-10AC-5A3A64EF1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76461-B1A1-4C0E-9F71-19F3C6C341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1405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CF0BA-4FDE-C0FB-DBC1-9BE0020805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3386DC-E5F4-9537-D2BC-1718FC50E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3D801-CA24-4573-B671-0B9B9E43CC19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9D900E-9743-9109-03C0-D9DC029ED3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F7B4B1-90C1-AFCE-A289-85ECD9C54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76461-B1A1-4C0E-9F71-19F3C6C341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2776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10536A-54E8-0369-90B4-7E2A3434B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3D801-CA24-4573-B671-0B9B9E43CC19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260019-E0C5-939F-7535-00F23207F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A0E81C-D262-DE8D-37BA-58FE460E0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76461-B1A1-4C0E-9F71-19F3C6C341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420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83FCE-4376-39C5-EF86-702FABC1F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EF61DC-286B-795F-A417-ED28EA0C7F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C80314-0166-A255-4471-2946070460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D15315-9420-86B3-CD03-FCBBD75CA1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3D801-CA24-4573-B671-0B9B9E43CC19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042B88-486E-775D-C56D-DC08BE0E5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DEAD12-C4D9-71DA-AF30-1D7FD22CB6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76461-B1A1-4C0E-9F71-19F3C6C341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173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7B28B-5308-6AD0-6F48-D1397EE5C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832272-9AC8-2F81-8290-82E5509F385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4F9AC4-7161-ED6E-FA0B-5B94EABA1D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483101-3EC4-ADF3-4CF9-A489BB99CD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3D801-CA24-4573-B671-0B9B9E43CC19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F1F3E8-0C43-9F71-C140-807894AE19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8E7E22-6ECD-C8FB-F170-8B4289A01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76461-B1A1-4C0E-9F71-19F3C6C341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4939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7571C-C22C-89FC-D870-608F535EE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E3B719-C5D8-F5A7-9815-82B2E98D92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F0B91-794D-94F9-CA8B-650724E1B6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3D801-CA24-4573-B671-0B9B9E43CC19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3D42C7-CEAE-49F8-E6F9-B60718615F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563DD6-FEFC-0042-7532-E17478932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76461-B1A1-4C0E-9F71-19F3C6C341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5495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C7356FE-AC9B-074B-198E-60E0BEBC1B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7393D8-08ED-727F-EAB8-D83F03D8AC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38DEE4-4D32-B2C7-5DC8-07D5BBA80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3D801-CA24-4573-B671-0B9B9E43CC19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82454F-7D75-DD08-D08E-DCACCFCB9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4DC0C7-D60F-0FA7-2BD0-8526E6291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76461-B1A1-4C0E-9F71-19F3C6C341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8325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0F2511A-44EB-36FA-0138-D6727B3FD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29A347-4CC6-CC18-DA04-34878779AF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0D8C6-A738-5057-D46A-F21D9A08B4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93D801-CA24-4573-B671-0B9B9E43CC19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EF1E00-EB50-9A64-D08A-37829DDA5A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26BFA3-864A-1FA2-6A77-EB8F219AE5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876461-B1A1-4C0E-9F71-19F3C6C341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75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D426D-6FA8-A38F-507B-E8AFEE17CF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0587" y="494064"/>
            <a:ext cx="9144000" cy="813024"/>
          </a:xfrm>
        </p:spPr>
        <p:txBody>
          <a:bodyPr>
            <a:normAutofit fontScale="90000"/>
          </a:bodyPr>
          <a:lstStyle/>
          <a:p>
            <a:r>
              <a:rPr lang="en-GB" dirty="0"/>
              <a:t>Carbohydrates and Exercise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66FFDE-7CE8-67BD-0513-C65FC3D693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95888" y="2175687"/>
            <a:ext cx="2376205" cy="3761839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026" name="Picture 2" descr="Carbohydrate Metabolism | Anatomy and Physiology II">
            <a:extLst>
              <a:ext uri="{FF2B5EF4-FFF2-40B4-BE49-F238E27FC236}">
                <a16:creationId xmlns:a16="http://schemas.microsoft.com/office/drawing/2014/main" id="{D16EFBDE-DAAA-4A83-DF70-74F798B278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371" y="1477712"/>
            <a:ext cx="3819389" cy="5157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운동생리학에 관한 인기 아이디어 8개 | 운동생리학, 의료, 간호학">
            <a:extLst>
              <a:ext uri="{FF2B5EF4-FFF2-40B4-BE49-F238E27FC236}">
                <a16:creationId xmlns:a16="http://schemas.microsoft.com/office/drawing/2014/main" id="{B37C26CC-439E-0037-A4A8-876A7638B9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3938" y="1864518"/>
            <a:ext cx="2857500" cy="4431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arbohydrates | American Heart Association">
            <a:extLst>
              <a:ext uri="{FF2B5EF4-FFF2-40B4-BE49-F238E27FC236}">
                <a16:creationId xmlns:a16="http://schemas.microsoft.com/office/drawing/2014/main" id="{DAD8869D-4BA3-7C88-E75A-DF346775E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520" y="1764505"/>
            <a:ext cx="3441701" cy="1935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100% Complex Carbs - 5 lbs. Buy Complex Carbs for Weight gain in India">
            <a:extLst>
              <a:ext uri="{FF2B5EF4-FFF2-40B4-BE49-F238E27FC236}">
                <a16:creationId xmlns:a16="http://schemas.microsoft.com/office/drawing/2014/main" id="{BC8C18FA-0FA3-8A5E-E10D-E8A1238CBB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806" y="3845842"/>
            <a:ext cx="1794010" cy="2612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12" descr="100% Dextrose Glucose Carbs - 2.5kg">
            <a:extLst>
              <a:ext uri="{FF2B5EF4-FFF2-40B4-BE49-F238E27FC236}">
                <a16:creationId xmlns:a16="http://schemas.microsoft.com/office/drawing/2014/main" id="{661CF3E4-43B7-F642-1026-2F11807F2A3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8" name="Picture 14" descr="Is Dextrose Bad for Your Health?">
            <a:extLst>
              <a:ext uri="{FF2B5EF4-FFF2-40B4-BE49-F238E27FC236}">
                <a16:creationId xmlns:a16="http://schemas.microsoft.com/office/drawing/2014/main" id="{289F123B-BE3A-5206-0047-8D9DBB2597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2424" y="4742972"/>
            <a:ext cx="1940719" cy="1319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1268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en-GB" altLang="en-US" dirty="0"/>
              <a:t>Carbohydrates Requirements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2129" y="1472206"/>
            <a:ext cx="10515600" cy="4681762"/>
          </a:xfrm>
        </p:spPr>
        <p:txBody>
          <a:bodyPr/>
          <a:lstStyle/>
          <a:p>
            <a:pPr marL="0" indent="0" algn="ctr">
              <a:buNone/>
              <a:defRPr/>
            </a:pPr>
            <a:r>
              <a:rPr lang="en-GB" altLang="en-US" dirty="0"/>
              <a:t>Required for high energy output needs</a:t>
            </a:r>
          </a:p>
          <a:p>
            <a:pPr marL="0" indent="0" algn="ctr">
              <a:buNone/>
              <a:defRPr/>
            </a:pPr>
            <a:endParaRPr lang="en-GB" altLang="en-US" dirty="0"/>
          </a:p>
          <a:p>
            <a:pPr marL="0" indent="0">
              <a:buNone/>
              <a:defRPr/>
            </a:pPr>
            <a:r>
              <a:rPr lang="en-GB" altLang="en-US" dirty="0"/>
              <a:t>Use of carbohydrate dependant upon;</a:t>
            </a:r>
          </a:p>
          <a:p>
            <a:pPr marL="0" indent="0">
              <a:buNone/>
              <a:defRPr/>
            </a:pPr>
            <a:endParaRPr lang="en-GB" altLang="en-US" dirty="0"/>
          </a:p>
          <a:p>
            <a:pPr lvl="1" eaLnBrk="1" hangingPunct="1">
              <a:defRPr/>
            </a:pPr>
            <a:r>
              <a:rPr lang="en-GB" altLang="en-US" dirty="0">
                <a:solidFill>
                  <a:srgbClr val="0070C0"/>
                </a:solidFill>
              </a:rPr>
              <a:t>Exercise intensity</a:t>
            </a:r>
          </a:p>
          <a:p>
            <a:pPr lvl="1" eaLnBrk="1" hangingPunct="1">
              <a:defRPr/>
            </a:pPr>
            <a:r>
              <a:rPr lang="en-GB" altLang="en-US" dirty="0">
                <a:solidFill>
                  <a:srgbClr val="0070C0"/>
                </a:solidFill>
              </a:rPr>
              <a:t>Exercise duration</a:t>
            </a:r>
          </a:p>
          <a:p>
            <a:pPr lvl="1" eaLnBrk="1" hangingPunct="1">
              <a:defRPr/>
            </a:pPr>
            <a:r>
              <a:rPr lang="en-GB" altLang="en-US" dirty="0">
                <a:solidFill>
                  <a:srgbClr val="0070C0"/>
                </a:solidFill>
              </a:rPr>
              <a:t>Training status</a:t>
            </a:r>
          </a:p>
          <a:p>
            <a:pPr lvl="1" eaLnBrk="1" hangingPunct="1">
              <a:defRPr/>
            </a:pPr>
            <a:r>
              <a:rPr lang="en-GB" altLang="en-US" dirty="0">
                <a:solidFill>
                  <a:srgbClr val="0070C0"/>
                </a:solidFill>
              </a:rPr>
              <a:t>Current CHO stores (Liver and muscle glycogen)</a:t>
            </a:r>
          </a:p>
          <a:p>
            <a:pPr lvl="1" eaLnBrk="1" hangingPunct="1">
              <a:defRPr/>
            </a:pPr>
            <a:r>
              <a:rPr lang="en-GB" altLang="en-US" dirty="0">
                <a:solidFill>
                  <a:srgbClr val="0070C0"/>
                </a:solidFill>
              </a:rPr>
              <a:t>CHO ingestion</a:t>
            </a:r>
          </a:p>
          <a:p>
            <a:pPr lvl="1" eaLnBrk="1" hangingPunct="1">
              <a:buFontTx/>
              <a:buNone/>
              <a:defRPr/>
            </a:pPr>
            <a:endParaRPr lang="en-GB" altLang="en-US" dirty="0"/>
          </a:p>
        </p:txBody>
      </p:sp>
      <p:pic>
        <p:nvPicPr>
          <p:cNvPr id="2054" name="Picture 6" descr="CHALKBOX | The True Power of the Aerobic System">
            <a:extLst>
              <a:ext uri="{FF2B5EF4-FFF2-40B4-BE49-F238E27FC236}">
                <a16:creationId xmlns:a16="http://schemas.microsoft.com/office/drawing/2014/main" id="{E8933CD9-D60D-5AD2-CEF2-C040B7F1C8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9923" y="2986058"/>
            <a:ext cx="4589169" cy="2837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6735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778098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Carbohydrate Ingestion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3178" y="1417639"/>
            <a:ext cx="9537622" cy="4708525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Supercompensation</a:t>
            </a:r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r>
              <a:rPr lang="en-GB" altLang="en-US" dirty="0"/>
              <a:t>Pre-exercise</a:t>
            </a:r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r>
              <a:rPr lang="en-GB" altLang="en-US" dirty="0"/>
              <a:t>During exercise</a:t>
            </a:r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r>
              <a:rPr lang="en-GB" altLang="en-US" dirty="0"/>
              <a:t>Post-exercise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9162" y="1329816"/>
            <a:ext cx="4207242" cy="302433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691259" y="4354152"/>
            <a:ext cx="8083745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>
                <a:solidFill>
                  <a:srgbClr val="0070C0"/>
                </a:solidFill>
              </a:rPr>
              <a:t>Fernandes</a:t>
            </a:r>
            <a:r>
              <a:rPr lang="en-GB" sz="1200" dirty="0">
                <a:solidFill>
                  <a:srgbClr val="0070C0"/>
                </a:solidFill>
              </a:rPr>
              <a:t> (2020) ‘Carbohydrate Consumption and Periodization Strategies Applied to Elite Soccer Players’, </a:t>
            </a:r>
            <a:r>
              <a:rPr lang="en-GB" sz="1200" i="1" dirty="0">
                <a:solidFill>
                  <a:srgbClr val="0070C0"/>
                </a:solidFill>
              </a:rPr>
              <a:t>Sports Nutrition</a:t>
            </a:r>
            <a:r>
              <a:rPr lang="en-GB" sz="1200" dirty="0">
                <a:solidFill>
                  <a:srgbClr val="0070C0"/>
                </a:solidFill>
              </a:rPr>
              <a:t>, 9, pp. 414-419</a:t>
            </a:r>
            <a:r>
              <a:rPr lang="en-GB" dirty="0">
                <a:solidFill>
                  <a:srgbClr val="0070C0"/>
                </a:solidFill>
              </a:rPr>
              <a:t>.</a:t>
            </a:r>
          </a:p>
          <a:p>
            <a:endParaRPr lang="en-GB" sz="1600" dirty="0"/>
          </a:p>
          <a:p>
            <a:r>
              <a:rPr lang="en-GB" dirty="0">
                <a:solidFill>
                  <a:srgbClr val="00B050"/>
                </a:solidFill>
              </a:rPr>
              <a:t>The ingestion of large amounts of carbohydrates (CHO;10 g/kg of body weight (BW)/day) is important 36h before a match for the elite soccer player to ensure muscle glycogen </a:t>
            </a:r>
            <a:r>
              <a:rPr lang="en-GB" dirty="0" err="1">
                <a:solidFill>
                  <a:srgbClr val="00B050"/>
                </a:solidFill>
              </a:rPr>
              <a:t>supercompensation</a:t>
            </a:r>
            <a:r>
              <a:rPr lang="en-GB" dirty="0">
                <a:solidFill>
                  <a:srgbClr val="00B050"/>
                </a:solidFill>
              </a:rPr>
              <a:t>. In addition, elite soccer players should intake 1 to 1.5 g/kg BW/h within the first 4hrs after a soccer game to maximise glycogen resynthesis.</a:t>
            </a:r>
          </a:p>
        </p:txBody>
      </p:sp>
    </p:spTree>
    <p:extLst>
      <p:ext uri="{BB962C8B-B14F-4D97-AF65-F5344CB8AC3E}">
        <p14:creationId xmlns:p14="http://schemas.microsoft.com/office/powerpoint/2010/main" val="16225398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 sz="4000" dirty="0"/>
              <a:t>Glycogen loading / Supercompensation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algn="ctr">
              <a:buNone/>
              <a:defRPr/>
            </a:pPr>
            <a:r>
              <a:rPr lang="en-GB" altLang="en-US" dirty="0">
                <a:solidFill>
                  <a:srgbClr val="FF0000"/>
                </a:solidFill>
              </a:rPr>
              <a:t>Increases in muscle glycogen by 160-200%,</a:t>
            </a:r>
          </a:p>
          <a:p>
            <a:pPr marL="533400" indent="-533400">
              <a:buNone/>
              <a:defRPr/>
            </a:pPr>
            <a:r>
              <a:rPr lang="en-GB" altLang="en-US"/>
              <a:t>However;</a:t>
            </a:r>
          </a:p>
          <a:p>
            <a:pPr marL="533400" indent="-533400">
              <a:buNone/>
              <a:defRPr/>
            </a:pPr>
            <a:endParaRPr lang="en-GB" altLang="en-US" dirty="0"/>
          </a:p>
          <a:p>
            <a:pPr marL="533400" indent="-533400">
              <a:buFont typeface="+mj-lt"/>
              <a:buAutoNum type="arabicPeriod"/>
              <a:defRPr/>
            </a:pPr>
            <a:r>
              <a:rPr lang="en-GB" altLang="en-US" dirty="0"/>
              <a:t>The athlete will feel weak during the high fat phase. </a:t>
            </a:r>
          </a:p>
          <a:p>
            <a:pPr marL="533400" indent="-533400">
              <a:buFont typeface="+mj-lt"/>
              <a:buAutoNum type="arabicPeriod"/>
              <a:defRPr/>
            </a:pPr>
            <a:r>
              <a:rPr lang="en-GB" altLang="en-US" dirty="0"/>
              <a:t>Concern over palatability of high CHO diets.</a:t>
            </a:r>
          </a:p>
          <a:p>
            <a:pPr marL="533400" indent="-533400">
              <a:buFont typeface="+mj-lt"/>
              <a:buAutoNum type="arabicPeriod"/>
              <a:defRPr/>
            </a:pPr>
            <a:r>
              <a:rPr lang="en-GB" altLang="en-US" dirty="0"/>
              <a:t>High fat may cause gastrointestinal problems – diarrhoea, cramping etc.</a:t>
            </a:r>
          </a:p>
          <a:p>
            <a:pPr marL="533400" indent="-533400">
              <a:buFont typeface="+mj-lt"/>
              <a:buAutoNum type="arabicPeriod"/>
              <a:defRPr/>
            </a:pPr>
            <a:r>
              <a:rPr lang="en-GB" altLang="en-US" dirty="0"/>
              <a:t>Athletes concerning by not training 1 week prior to competition.</a:t>
            </a:r>
          </a:p>
        </p:txBody>
      </p:sp>
    </p:spTree>
    <p:extLst>
      <p:ext uri="{BB962C8B-B14F-4D97-AF65-F5344CB8AC3E}">
        <p14:creationId xmlns:p14="http://schemas.microsoft.com/office/powerpoint/2010/main" val="2354988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 sz="4000" dirty="0"/>
              <a:t>Glycogen loading / Supercompensation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  <a:defRPr/>
            </a:pPr>
            <a:r>
              <a:rPr lang="en-GB" altLang="en-US" dirty="0"/>
              <a:t>To increase the amount of available CHO above normal stores.</a:t>
            </a:r>
          </a:p>
          <a:p>
            <a:pPr marL="514350" indent="-514350">
              <a:buFont typeface="+mj-lt"/>
              <a:buAutoNum type="arabicPeriod"/>
              <a:defRPr/>
            </a:pPr>
            <a:endParaRPr lang="en-GB" altLang="en-US" dirty="0"/>
          </a:p>
          <a:p>
            <a:pPr marL="514350" indent="-514350">
              <a:buFont typeface="+mj-lt"/>
              <a:buAutoNum type="arabicPeriod"/>
              <a:defRPr/>
            </a:pPr>
            <a:r>
              <a:rPr lang="en-GB" altLang="en-US" dirty="0"/>
              <a:t>1 week prior to event complete a bout of exhaustive exercise to deplete glycogen stores.</a:t>
            </a:r>
          </a:p>
          <a:p>
            <a:pPr marL="514350" indent="-514350">
              <a:buFont typeface="+mj-lt"/>
              <a:buAutoNum type="arabicPeriod"/>
              <a:defRPr/>
            </a:pPr>
            <a:endParaRPr lang="en-GB" altLang="en-US" dirty="0"/>
          </a:p>
          <a:p>
            <a:pPr marL="514350" indent="-514350">
              <a:buFont typeface="+mj-lt"/>
              <a:buAutoNum type="arabicPeriod"/>
              <a:defRPr/>
            </a:pPr>
            <a:r>
              <a:rPr lang="en-GB" altLang="en-US" dirty="0"/>
              <a:t>Next 3 days high fat diet with less than 20% energy from CHO.</a:t>
            </a:r>
          </a:p>
          <a:p>
            <a:pPr marL="514350" indent="-514350">
              <a:buFont typeface="+mj-lt"/>
              <a:buAutoNum type="arabicPeriod"/>
              <a:defRPr/>
            </a:pPr>
            <a:endParaRPr lang="en-GB" altLang="en-US" dirty="0"/>
          </a:p>
          <a:p>
            <a:pPr marL="514350" indent="-514350">
              <a:buFont typeface="+mj-lt"/>
              <a:buAutoNum type="arabicPeriod"/>
              <a:defRPr/>
            </a:pPr>
            <a:r>
              <a:rPr lang="en-GB" altLang="en-US" dirty="0"/>
              <a:t>Remaining time high CHO diet with less than 20% energy coming from fat.</a:t>
            </a:r>
          </a:p>
        </p:txBody>
      </p:sp>
    </p:spTree>
    <p:extLst>
      <p:ext uri="{BB962C8B-B14F-4D97-AF65-F5344CB8AC3E}">
        <p14:creationId xmlns:p14="http://schemas.microsoft.com/office/powerpoint/2010/main" val="42139978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 sz="4000" dirty="0"/>
              <a:t>Glycogen loading / Supercompensation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609600" indent="-609600" algn="ctr">
              <a:buNone/>
              <a:defRPr/>
            </a:pPr>
            <a:r>
              <a:rPr lang="en-GB" altLang="en-US" dirty="0">
                <a:solidFill>
                  <a:srgbClr val="FF0000"/>
                </a:solidFill>
              </a:rPr>
              <a:t>Results in 50% increase in glycogen stores without previous concerns.  </a:t>
            </a:r>
          </a:p>
          <a:p>
            <a:pPr marL="609600" indent="-609600">
              <a:buNone/>
              <a:defRPr/>
            </a:pPr>
            <a:endParaRPr lang="en-GB" altLang="en-US" dirty="0"/>
          </a:p>
          <a:p>
            <a:pPr marL="609600" indent="-609600">
              <a:buFont typeface="+mj-lt"/>
              <a:buAutoNum type="arabicPeriod"/>
              <a:defRPr/>
            </a:pPr>
            <a:r>
              <a:rPr lang="en-GB" altLang="en-US" dirty="0"/>
              <a:t>1 Week before exhaustive exercise.</a:t>
            </a:r>
          </a:p>
          <a:p>
            <a:pPr marL="609600" indent="-609600">
              <a:buFont typeface="+mj-lt"/>
              <a:buAutoNum type="arabicPeriod"/>
              <a:defRPr/>
            </a:pPr>
            <a:r>
              <a:rPr lang="en-GB" altLang="en-US" dirty="0"/>
              <a:t>Over next 6 days increase diet CHO up to 75% energy.</a:t>
            </a:r>
          </a:p>
          <a:p>
            <a:pPr marL="609600" indent="-609600">
              <a:buFont typeface="+mj-lt"/>
              <a:buAutoNum type="arabicPeriod"/>
              <a:defRPr/>
            </a:pPr>
            <a:r>
              <a:rPr lang="en-GB" altLang="en-US" dirty="0"/>
              <a:t>Over same period slowly taper training.</a:t>
            </a:r>
          </a:p>
          <a:p>
            <a:pPr marL="609600" indent="-609600"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339017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/>
              <a:t>Pre-exercise Carbohydrates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/>
              <a:t>Carbohydrate intake prior to exercise will increase insulin secretion and may result in hypoglycaemia prior to exercise.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/>
              <a:t>Time is required to allow for normalisation of blood glucose.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>
                <a:solidFill>
                  <a:srgbClr val="7030A0"/>
                </a:solidFill>
              </a:rPr>
              <a:t>Pre-exercise meal at least 2.5 hours before performance.</a:t>
            </a:r>
          </a:p>
          <a:p>
            <a:pPr marL="0" indent="0" algn="ctr">
              <a:buNone/>
              <a:defRPr/>
            </a:pPr>
            <a:r>
              <a:rPr lang="en-GB" altLang="en-US" dirty="0"/>
              <a:t>or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>
                <a:solidFill>
                  <a:schemeClr val="accent3">
                    <a:lumMod val="50000"/>
                  </a:schemeClr>
                </a:solidFill>
              </a:rPr>
              <a:t>Immediately prior to exercise as adrenaline balances effect of insulin.</a:t>
            </a:r>
          </a:p>
        </p:txBody>
      </p:sp>
    </p:spTree>
    <p:extLst>
      <p:ext uri="{BB962C8B-B14F-4D97-AF65-F5344CB8AC3E}">
        <p14:creationId xmlns:p14="http://schemas.microsoft.com/office/powerpoint/2010/main" val="13931930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850106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Pre-event Recommendations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784" y="1340769"/>
            <a:ext cx="10669871" cy="5242593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altLang="en-US" dirty="0">
                <a:solidFill>
                  <a:srgbClr val="7030A0"/>
                </a:solidFill>
              </a:rPr>
              <a:t>Previous 3 days up to 600g / day of CHO.</a:t>
            </a:r>
          </a:p>
          <a:p>
            <a:pPr eaLnBrk="1" hangingPunct="1">
              <a:defRPr/>
            </a:pPr>
            <a:endParaRPr lang="en-GB" altLang="en-US" dirty="0">
              <a:solidFill>
                <a:srgbClr val="7030A0"/>
              </a:solidFill>
            </a:endParaRPr>
          </a:p>
          <a:p>
            <a:pPr eaLnBrk="1" hangingPunct="1">
              <a:defRPr/>
            </a:pP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Drink plenty of fluids.</a:t>
            </a:r>
          </a:p>
          <a:p>
            <a:pPr eaLnBrk="1" hangingPunct="1">
              <a:defRPr/>
            </a:pPr>
            <a:endParaRPr lang="en-GB" altLang="en-US" dirty="0">
              <a:solidFill>
                <a:schemeClr val="accent6">
                  <a:lumMod val="75000"/>
                </a:schemeClr>
              </a:solidFill>
            </a:endParaRPr>
          </a:p>
          <a:p>
            <a:pPr eaLnBrk="1" hangingPunct="1">
              <a:defRPr/>
            </a:pPr>
            <a:r>
              <a:rPr lang="en-GB" altLang="en-US" dirty="0">
                <a:solidFill>
                  <a:srgbClr val="0070C0"/>
                </a:solidFill>
              </a:rPr>
              <a:t>Avoid food of high dietary fibre to prevent gastrointestinal concerns.</a:t>
            </a:r>
          </a:p>
          <a:p>
            <a:pPr eaLnBrk="1" hangingPunct="1">
              <a:defRPr/>
            </a:pPr>
            <a:endParaRPr lang="en-GB" altLang="en-US" dirty="0">
              <a:solidFill>
                <a:srgbClr val="0070C0"/>
              </a:solidFill>
            </a:endParaRPr>
          </a:p>
          <a:p>
            <a:pPr eaLnBrk="1" hangingPunct="1">
              <a:defRPr/>
            </a:pPr>
            <a:r>
              <a:rPr lang="en-GB" altLang="en-US" dirty="0">
                <a:solidFill>
                  <a:srgbClr val="00B050"/>
                </a:solidFill>
              </a:rPr>
              <a:t>Eat a rich CHO meal 4-2 </a:t>
            </a:r>
            <a:r>
              <a:rPr lang="en-GB" altLang="en-US" dirty="0" err="1">
                <a:solidFill>
                  <a:srgbClr val="00B050"/>
                </a:solidFill>
              </a:rPr>
              <a:t>hrs</a:t>
            </a:r>
            <a:r>
              <a:rPr lang="en-GB" altLang="en-US" dirty="0">
                <a:solidFill>
                  <a:srgbClr val="00B050"/>
                </a:solidFill>
              </a:rPr>
              <a:t> prior to exercise.</a:t>
            </a:r>
          </a:p>
          <a:p>
            <a:pPr lvl="1" eaLnBrk="1" hangingPunct="1">
              <a:defRPr/>
            </a:pPr>
            <a:r>
              <a:rPr lang="en-GB" altLang="en-US" dirty="0">
                <a:solidFill>
                  <a:srgbClr val="00B050"/>
                </a:solidFill>
              </a:rPr>
              <a:t>Short duration -  fluid based</a:t>
            </a:r>
          </a:p>
          <a:p>
            <a:pPr lvl="1" eaLnBrk="1" hangingPunct="1">
              <a:defRPr/>
            </a:pPr>
            <a:r>
              <a:rPr lang="en-GB" altLang="en-US" dirty="0">
                <a:solidFill>
                  <a:srgbClr val="00B050"/>
                </a:solidFill>
              </a:rPr>
              <a:t>Long duration – semi solid / solid </a:t>
            </a:r>
            <a:r>
              <a:rPr lang="en-GB" altLang="en-US" dirty="0" err="1">
                <a:solidFill>
                  <a:srgbClr val="00B050"/>
                </a:solidFill>
              </a:rPr>
              <a:t>eg</a:t>
            </a:r>
            <a:r>
              <a:rPr lang="en-GB" altLang="en-US" dirty="0">
                <a:solidFill>
                  <a:srgbClr val="00B050"/>
                </a:solidFill>
              </a:rPr>
              <a:t> energy bars. Keep fat and protein intake low.</a:t>
            </a:r>
          </a:p>
          <a:p>
            <a:pPr marL="0" indent="0" algn="ctr">
              <a:buNone/>
              <a:defRPr/>
            </a:pPr>
            <a:endParaRPr lang="en-GB" altLang="en-US" dirty="0">
              <a:solidFill>
                <a:srgbClr val="FF0000"/>
              </a:solidFill>
            </a:endParaRPr>
          </a:p>
          <a:p>
            <a:pPr marL="0" indent="0" algn="ctr">
              <a:buNone/>
              <a:defRPr/>
            </a:pPr>
            <a:r>
              <a:rPr lang="en-GB" altLang="en-US" dirty="0">
                <a:solidFill>
                  <a:srgbClr val="FF0000"/>
                </a:solidFill>
              </a:rPr>
              <a:t>Check glucose tolerance prior to any strategy</a:t>
            </a:r>
          </a:p>
        </p:txBody>
      </p:sp>
    </p:spTree>
    <p:extLst>
      <p:ext uri="{BB962C8B-B14F-4D97-AF65-F5344CB8AC3E}">
        <p14:creationId xmlns:p14="http://schemas.microsoft.com/office/powerpoint/2010/main" val="42182774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042939"/>
          </a:xfrm>
        </p:spPr>
        <p:txBody>
          <a:bodyPr/>
          <a:lstStyle/>
          <a:p>
            <a:pPr algn="ctr" eaLnBrk="1" hangingPunct="1">
              <a:defRPr/>
            </a:pPr>
            <a:r>
              <a:rPr lang="en-GB" altLang="en-US" sz="4000" dirty="0"/>
              <a:t>During exercise CHO Consumption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19760" y="1557338"/>
            <a:ext cx="10240736" cy="5112022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/>
              <a:t>Required in intensive exercise lasting over 45 minutes.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/>
              <a:t>Up to 60g of CHO every hour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dirty="0"/>
          </a:p>
          <a:p>
            <a:pPr marL="0" indent="0" algn="ctr">
              <a:buNone/>
              <a:defRPr/>
            </a:pPr>
            <a:r>
              <a:rPr lang="en-GB" altLang="en-US" dirty="0">
                <a:solidFill>
                  <a:srgbClr val="FF0000"/>
                </a:solidFill>
              </a:rPr>
              <a:t>Little benefit in consuming CHO in event lasting less than 45mins.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b="1" u="sng" dirty="0">
                <a:solidFill>
                  <a:srgbClr val="002060"/>
                </a:solidFill>
              </a:rPr>
              <a:t>5 - 8.5% </a:t>
            </a:r>
            <a:r>
              <a:rPr lang="en-GB" altLang="en-US" dirty="0">
                <a:solidFill>
                  <a:srgbClr val="002060"/>
                </a:solidFill>
              </a:rPr>
              <a:t>mixed carbohydrate polymer in solution.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dirty="0">
              <a:solidFill>
                <a:srgbClr val="002060"/>
              </a:solidFill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>
                <a:solidFill>
                  <a:srgbClr val="002060"/>
                </a:solidFill>
              </a:rPr>
              <a:t>Decreases liver CHO output</a:t>
            </a:r>
            <a:r>
              <a:rPr lang="en-GB" altLang="en-US" dirty="0"/>
              <a:t>.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/>
              <a:t>Does not affect gastric emptying.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dirty="0"/>
          </a:p>
          <a:p>
            <a:pPr marL="0" indent="0" algn="ctr">
              <a:buNone/>
              <a:defRPr/>
            </a:pPr>
            <a:r>
              <a:rPr lang="en-GB" altLang="en-US" i="1" dirty="0">
                <a:solidFill>
                  <a:srgbClr val="FF0000"/>
                </a:solidFill>
              </a:rPr>
              <a:t>Avoid solutions containing dietary fibre – maybe!</a:t>
            </a:r>
          </a:p>
        </p:txBody>
      </p:sp>
    </p:spTree>
    <p:extLst>
      <p:ext uri="{BB962C8B-B14F-4D97-AF65-F5344CB8AC3E}">
        <p14:creationId xmlns:p14="http://schemas.microsoft.com/office/powerpoint/2010/main" val="14074731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116632"/>
            <a:ext cx="8229600" cy="850106"/>
          </a:xfrm>
        </p:spPr>
        <p:txBody>
          <a:bodyPr/>
          <a:lstStyle/>
          <a:p>
            <a:pPr algn="ctr" eaLnBrk="1" hangingPunct="1">
              <a:defRPr/>
            </a:pPr>
            <a:r>
              <a:rPr lang="en-GB" altLang="en-US" sz="4000" dirty="0"/>
              <a:t>Post-exercise CHO Intake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8542" y="1268414"/>
            <a:ext cx="11281340" cy="5329237"/>
          </a:xfrm>
        </p:spPr>
        <p:txBody>
          <a:bodyPr>
            <a:normAutofit fontScale="55000" lnSpcReduction="2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altLang="en-US" sz="4400" dirty="0"/>
              <a:t>Most rapid absorption during the first few hours after exercise.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44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4400" dirty="0"/>
              <a:t>Depends upon the availability of free glucose therefore high glycaemic fluids or semi-solid foods are best.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44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4400" dirty="0"/>
              <a:t>Normal meals may not be sufficient to provide these (above) requirements – requires 10g/kg in the first 24hrs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44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4400" dirty="0"/>
              <a:t>Require foods with high glycaemic index. i.e. potatoes, rice noodles. 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44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4400" dirty="0"/>
              <a:t>Include some protein.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44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4400" dirty="0"/>
              <a:t>Include 600-1200mg of sodium to post exercise fluid to increase rehydration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altLang="en-US" dirty="0"/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sz="2200" dirty="0"/>
              <a:t>Bonilla et al. (2021) ‘The 4R’s Framework of Nutritional Strategies for Post-Exercise Recovery: A Review with Emphasis on New Generation of Carbohydrates’, </a:t>
            </a:r>
            <a:r>
              <a:rPr lang="en-GB" sz="2200" i="1" dirty="0"/>
              <a:t>International Journal of Environmental Research and Public health</a:t>
            </a:r>
            <a:r>
              <a:rPr lang="en-GB" sz="2200" dirty="0"/>
              <a:t>, 18, pp. 103 – 132.</a:t>
            </a:r>
            <a:endParaRPr lang="en-GB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2074097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hangingPunct="1">
              <a:defRPr/>
            </a:pPr>
            <a:r>
              <a:rPr lang="en-GB" altLang="en-US" sz="4000" dirty="0"/>
              <a:t>Other Considerations for CHO’s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/>
              <a:t>Perform regular early morning endurance training at 50-60% VO</a:t>
            </a:r>
            <a:r>
              <a:rPr lang="en-GB" altLang="en-US" sz="2400" baseline="-25000" dirty="0"/>
              <a:t>2</a:t>
            </a:r>
            <a:r>
              <a:rPr lang="en-GB" altLang="en-US" sz="2400" dirty="0"/>
              <a:t>max (140-150 </a:t>
            </a:r>
            <a:r>
              <a:rPr lang="en-GB" altLang="en-US" sz="2400" dirty="0" err="1"/>
              <a:t>bt</a:t>
            </a:r>
            <a:r>
              <a:rPr lang="en-GB" altLang="en-US" sz="2400" dirty="0"/>
              <a:t>/min heart rate) on an empty stomach to maximise adaptations to fat metabolism.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/>
              <a:t>Before event eat a high CHO diet then evening before high fat. The subsequent change in hormonal balance can result in increased fat metabolism.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/>
              <a:t>Eat a light pre-event meal; 40-50% CHO and 30-40% fat.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/>
              <a:t>Do not ingest CHO 2 </a:t>
            </a:r>
            <a:r>
              <a:rPr lang="en-GB" altLang="en-US" sz="2400" dirty="0" err="1"/>
              <a:t>hrs</a:t>
            </a:r>
            <a:r>
              <a:rPr lang="en-GB" altLang="en-US" sz="2400" dirty="0"/>
              <a:t> prior to start of the event.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/>
              <a:t>Perform appropriate warm-up to enhance FFA use and spare CHO use.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5360146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59344-DAF5-A18D-0B2A-1DA489AF2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75644"/>
          </a:xfrm>
        </p:spPr>
        <p:txBody>
          <a:bodyPr/>
          <a:lstStyle/>
          <a:p>
            <a:pPr algn="ctr"/>
            <a:r>
              <a:rPr lang="en-GB" dirty="0"/>
              <a:t>Carbohydrate Rinsing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07D015-2C22-DBAC-C70F-01DC995CD4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739" y="1340769"/>
            <a:ext cx="9858437" cy="52139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 err="1">
                <a:solidFill>
                  <a:srgbClr val="222222"/>
                </a:solidFill>
                <a:latin typeface="Arial" panose="020B0604020202020204" pitchFamily="34" charset="0"/>
              </a:rPr>
              <a:t>Brietzke</a:t>
            </a:r>
            <a:r>
              <a:rPr lang="en-GB" sz="1400" dirty="0">
                <a:solidFill>
                  <a:srgbClr val="222222"/>
                </a:solidFill>
                <a:latin typeface="Arial" panose="020B0604020202020204" pitchFamily="34" charset="0"/>
              </a:rPr>
              <a:t>, C., Franco-Alvarenga, P. E., Coelho-Júnior, H. J., Silveira, R., Asano, R. Y., &amp; Pires, F. O. (2019). Effects of carbohydrate mouth rinse on cycling time trial performance: a systematic review and meta-analysis. </a:t>
            </a:r>
            <a:r>
              <a:rPr lang="en-GB" sz="1400" i="1" dirty="0">
                <a:solidFill>
                  <a:srgbClr val="222222"/>
                </a:solidFill>
                <a:latin typeface="Arial" panose="020B0604020202020204" pitchFamily="34" charset="0"/>
              </a:rPr>
              <a:t>Sports Medicine</a:t>
            </a:r>
            <a:r>
              <a:rPr lang="en-GB" sz="1400" dirty="0">
                <a:solidFill>
                  <a:srgbClr val="222222"/>
                </a:solidFill>
                <a:latin typeface="Arial" panose="020B0604020202020204" pitchFamily="34" charset="0"/>
              </a:rPr>
              <a:t>, </a:t>
            </a:r>
            <a:r>
              <a:rPr lang="en-GB" sz="1400" i="1" dirty="0">
                <a:solidFill>
                  <a:srgbClr val="222222"/>
                </a:solidFill>
                <a:latin typeface="Arial" panose="020B0604020202020204" pitchFamily="34" charset="0"/>
              </a:rPr>
              <a:t>49</a:t>
            </a:r>
            <a:r>
              <a:rPr lang="en-GB" sz="1400" dirty="0">
                <a:solidFill>
                  <a:srgbClr val="222222"/>
                </a:solidFill>
                <a:latin typeface="Arial" panose="020B0604020202020204" pitchFamily="34" charset="0"/>
              </a:rPr>
              <a:t>(1), 57-66.</a:t>
            </a:r>
          </a:p>
          <a:p>
            <a:pPr marL="0" indent="0">
              <a:buNone/>
            </a:pPr>
            <a:endParaRPr lang="en-GB" sz="14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800" dirty="0">
                <a:solidFill>
                  <a:srgbClr val="FF0000"/>
                </a:solidFill>
              </a:rPr>
              <a:t>Rinsing the mouth with a CHO solution with concentrations no less than 6% for 5–10 s may potentiate endurance exercise performance as a result of an enhanced cerebral activation. Therefore, in contrast to peripheral mechanisms suggested when ingesting a CHO solution (i.e., decreased glucose oxidation rate and improved muscle glycogen sparing), rinsing the mouth with a CHO solution may improve exercise performance because of the enhanced activation of cerebral structures involved in the reward system, cognitive control, emotional behaviour, and interoceptive responses</a:t>
            </a:r>
            <a:r>
              <a:rPr lang="en-GB" sz="1600" dirty="0">
                <a:solidFill>
                  <a:srgbClr val="FF0000"/>
                </a:solidFill>
              </a:rPr>
              <a:t>.</a:t>
            </a:r>
            <a:endParaRPr lang="en-GB" dirty="0">
              <a:solidFill>
                <a:srgbClr val="FF0000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B050"/>
                </a:solidFill>
                <a:latin typeface="Arial" panose="020B0604020202020204" pitchFamily="34" charset="0"/>
              </a:rPr>
              <a:t>Conclusions: Mean power increased but no improved performance time.</a:t>
            </a:r>
          </a:p>
          <a:p>
            <a:pPr marL="0" indent="0">
              <a:buNone/>
            </a:pPr>
            <a:endParaRPr lang="en-GB" sz="14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222222"/>
                </a:solidFill>
                <a:latin typeface="Arial" panose="020B0604020202020204" pitchFamily="34" charset="0"/>
              </a:rPr>
              <a:t>Considerations: How does power increase but not performance? Evidence from various studies is equivocal due to different study design, participant numbers and test variables.</a:t>
            </a:r>
          </a:p>
        </p:txBody>
      </p:sp>
    </p:spTree>
    <p:extLst>
      <p:ext uri="{BB962C8B-B14F-4D97-AF65-F5344CB8AC3E}">
        <p14:creationId xmlns:p14="http://schemas.microsoft.com/office/powerpoint/2010/main" val="9805182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C9209-5DC0-206F-046C-694D9EE42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dirty="0"/>
              <a:t>Considerations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4FB5C-1977-2DD0-3D32-E90C9AE82F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175" y="980729"/>
            <a:ext cx="11051337" cy="5801538"/>
          </a:xfrm>
        </p:spPr>
        <p:txBody>
          <a:bodyPr>
            <a:normAutofit fontScale="62500" lnSpcReduction="20000"/>
          </a:bodyPr>
          <a:lstStyle/>
          <a:p>
            <a:r>
              <a:rPr lang="en-GB" sz="2900" dirty="0"/>
              <a:t>Carbohydrates supplementation influence CNS by affecting RPE and reduce inhibition of central motor drive.</a:t>
            </a:r>
          </a:p>
          <a:p>
            <a:endParaRPr lang="en-GB" sz="2900" dirty="0"/>
          </a:p>
          <a:p>
            <a:r>
              <a:rPr lang="en-GB" sz="2900" dirty="0">
                <a:solidFill>
                  <a:srgbClr val="FF0000"/>
                </a:solidFill>
              </a:rPr>
              <a:t>Different ingestion ratios and formats affect digestion and absorption rates </a:t>
            </a:r>
            <a:r>
              <a:rPr lang="en-GB" sz="2900" dirty="0" err="1">
                <a:solidFill>
                  <a:srgbClr val="FF0000"/>
                </a:solidFill>
              </a:rPr>
              <a:t>i.e</a:t>
            </a:r>
            <a:r>
              <a:rPr lang="en-GB" sz="2900" dirty="0">
                <a:solidFill>
                  <a:srgbClr val="FF0000"/>
                </a:solidFill>
              </a:rPr>
              <a:t> maltodextrin, glucose, fructose.</a:t>
            </a:r>
          </a:p>
          <a:p>
            <a:endParaRPr lang="en-GB" sz="2900" dirty="0">
              <a:solidFill>
                <a:srgbClr val="FF0000"/>
              </a:solidFill>
            </a:endParaRPr>
          </a:p>
          <a:p>
            <a:r>
              <a:rPr lang="en-GB" sz="2900" dirty="0"/>
              <a:t>Adaptations to periodised complex v simple carbohydrate meals and supplements.</a:t>
            </a:r>
          </a:p>
          <a:p>
            <a:endParaRPr lang="en-GB" sz="2900" dirty="0"/>
          </a:p>
          <a:p>
            <a:r>
              <a:rPr lang="en-GB" sz="2900" dirty="0">
                <a:solidFill>
                  <a:srgbClr val="FF0000"/>
                </a:solidFill>
              </a:rPr>
              <a:t>Impact of changes top fat oxidation.</a:t>
            </a:r>
          </a:p>
          <a:p>
            <a:endParaRPr lang="en-GB" sz="2900" dirty="0">
              <a:solidFill>
                <a:srgbClr val="FF0000"/>
              </a:solidFill>
            </a:endParaRPr>
          </a:p>
          <a:p>
            <a:r>
              <a:rPr lang="en-GB" sz="2900" dirty="0"/>
              <a:t>Intensity and duration of activities v energy rate and volume requirements.</a:t>
            </a:r>
          </a:p>
          <a:p>
            <a:endParaRPr lang="en-GB" sz="2900" dirty="0"/>
          </a:p>
          <a:p>
            <a:r>
              <a:rPr lang="en-GB" sz="2900" dirty="0">
                <a:solidFill>
                  <a:srgbClr val="FF0000"/>
                </a:solidFill>
              </a:rPr>
              <a:t>Glycogen resynthesis requirements.</a:t>
            </a:r>
          </a:p>
          <a:p>
            <a:endParaRPr lang="en-GB" sz="2900" dirty="0">
              <a:solidFill>
                <a:srgbClr val="FF0000"/>
              </a:solidFill>
            </a:endParaRPr>
          </a:p>
          <a:p>
            <a:r>
              <a:rPr lang="en-GB" sz="2900" dirty="0"/>
              <a:t>Gastrointestinal stress.</a:t>
            </a:r>
          </a:p>
          <a:p>
            <a:endParaRPr lang="en-GB" sz="2900" dirty="0"/>
          </a:p>
          <a:p>
            <a:r>
              <a:rPr lang="en-GB" sz="2900" dirty="0">
                <a:solidFill>
                  <a:srgbClr val="FF0000"/>
                </a:solidFill>
              </a:rPr>
              <a:t>Impact of mixed meals and poly-nutrients.</a:t>
            </a:r>
          </a:p>
          <a:p>
            <a:endParaRPr lang="en-GB" sz="2900" dirty="0">
              <a:solidFill>
                <a:srgbClr val="FF0000"/>
              </a:solidFill>
            </a:endParaRPr>
          </a:p>
          <a:p>
            <a:r>
              <a:rPr lang="en-GB" sz="2900" dirty="0"/>
              <a:t>Impact of and to the microbiome.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78540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2A184-A20B-639D-9DA6-6430867EF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Simple Carbohydrate Supplementation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DE4183-994B-82E7-DAE1-44EEA8AE75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Dextrose – D-glucose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dirty="0"/>
              <a:t>Maltodextrin – highly processed polysaccharide of D-glucose designed for rapid absorption.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Higher GI than table sugar (sucrose).</a:t>
            </a:r>
          </a:p>
          <a:p>
            <a:r>
              <a:rPr lang="en-GB" sz="2400" dirty="0"/>
              <a:t>High use of maltodextrin is not advised as it affects gut bacteria, increases risk of inflammatory bowel disease.</a:t>
            </a:r>
          </a:p>
          <a:p>
            <a:r>
              <a:rPr lang="en-GB" sz="2400" dirty="0"/>
              <a:t>May help in reducing colorectal tumour cell growth.</a:t>
            </a:r>
          </a:p>
          <a:p>
            <a:endParaRPr lang="en-GB" sz="2400" dirty="0"/>
          </a:p>
          <a:p>
            <a:r>
              <a:rPr lang="en-GB" sz="2400" dirty="0"/>
              <a:t>Added as a binding agent in Supplements, yogurt, crisps, sauces, cereals, artificial sweeteners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256083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AC8CA-2628-6B14-0003-8AD5981574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Learsi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 K., </a:t>
            </a:r>
            <a:r>
              <a:rPr lang="en-GB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Ghiarone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T., Silva‐Cavalcante, M. D., Andrade‐Souza, V. A., </a:t>
            </a:r>
            <a:r>
              <a:rPr lang="en-GB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Ataide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‐Silva, T., </a:t>
            </a:r>
            <a:r>
              <a:rPr lang="en-GB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Bertuzzi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R., ... &amp; Lima‐Silva, A. E. (2019). </a:t>
            </a:r>
            <a:r>
              <a:rPr lang="en-GB" sz="18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Cycling time trial performance is improved by carbohydrate ingestion during exercise regardless of a fed or fasted state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Scandinavian journal of medicine &amp; science in sports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29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(5), 651-662.</a:t>
            </a:r>
            <a:br>
              <a:rPr lang="en-GB" sz="2800" dirty="0"/>
            </a:br>
            <a:endParaRPr lang="en-GB" sz="1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2D98F9-F77E-68FE-783C-303108ECDB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Conclusion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These  findings  indicate  that  even  when  breakfast  is  provided  before  exercise, carbohydrate ingestion during exercise is still beneficial for exercise performance.  However,  ingesting  carbohydrate  during  exercise  can  overcome  a  lack  of  breakfast.</a:t>
            </a:r>
          </a:p>
        </p:txBody>
      </p:sp>
    </p:spTree>
    <p:extLst>
      <p:ext uri="{BB962C8B-B14F-4D97-AF65-F5344CB8AC3E}">
        <p14:creationId xmlns:p14="http://schemas.microsoft.com/office/powerpoint/2010/main" val="19665766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FDEAA-139B-33AF-1695-4D9EDE6A0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62448"/>
          </a:xfrm>
        </p:spPr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CC054F-666E-0580-F6F7-BDAF3BAB3F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62941"/>
            <a:ext cx="10515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King, A., Helms, E., Zinn, C., &amp;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Jukic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I. (2022). The Ergogenic Effects of Acute Carbohydrate Feeding on Resistance Exercise Performance: A Systematic Review and Meta-analysis.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Sports Medicine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1-22.</a:t>
            </a:r>
          </a:p>
          <a:p>
            <a:pPr marL="0" indent="0">
              <a:buNone/>
            </a:pPr>
            <a:endParaRPr lang="en-GB" sz="16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Cholewa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 M.,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Newmire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 E., &amp;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Zanchi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 E. (2019). Carbohydrate restriction: Friend or foe of resistance-based exercise performance?.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Nutrition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60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136-146.</a:t>
            </a:r>
          </a:p>
          <a:p>
            <a:pPr marL="0" indent="0">
              <a:buNone/>
            </a:pPr>
            <a:endParaRPr lang="en-GB" sz="16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Gonzalez, J. T., &amp; Betts, J. A. (2019). Dietary sugars, exercise and hepatic carbohydrate metabolism.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Proceedings of the Nutrition Society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78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246-256.</a:t>
            </a:r>
          </a:p>
          <a:p>
            <a:pPr marL="0" indent="0">
              <a:buNone/>
            </a:pPr>
            <a:endParaRPr lang="en-GB" sz="16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Clark, I. E.,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Vanhatalo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A., Thompson, C., Joseph, C., Black, M. I., Blackwell, J. R., ... &amp; Jones, A. M. (2019). Dynamics of the power-duration relationship during prolonged endurance exercise and influence of carbohydrate ingestion.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Applied Physiology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127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726-736.</a:t>
            </a:r>
          </a:p>
          <a:p>
            <a:pPr marL="0" indent="0">
              <a:buNone/>
            </a:pPr>
            <a:endParaRPr lang="en-GB" sz="16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Brietzke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C., Franco-Alvarenga, P. E., Coelho-Júnior, H. J., Silveira, R., Asano, R. Y., &amp; Pires, F. O. (2019). Effects of carbohydrate mouth rinse on cycling time trial performance: a systematic review and meta-analysis.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Sports Medicine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49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57-66.</a:t>
            </a:r>
            <a:endParaRPr lang="en-GB" sz="1600" dirty="0">
              <a:solidFill>
                <a:srgbClr val="222222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99238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1419</Words>
  <Application>Microsoft Office PowerPoint</Application>
  <PresentationFormat>Widescreen</PresentationFormat>
  <Paragraphs>157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Wingdings</vt:lpstr>
      <vt:lpstr>Office Theme</vt:lpstr>
      <vt:lpstr>Carbohydrates and Exercise</vt:lpstr>
      <vt:lpstr>Carbohydrates Requirements</vt:lpstr>
      <vt:lpstr>Carbohydrate Ingestion</vt:lpstr>
      <vt:lpstr>Glycogen loading / Supercompensation</vt:lpstr>
      <vt:lpstr>Glycogen loading / Supercompensation</vt:lpstr>
      <vt:lpstr>Glycogen loading / Supercompensation</vt:lpstr>
      <vt:lpstr>Pre-exercise Carbohydrates</vt:lpstr>
      <vt:lpstr>Pre-event Recommendations</vt:lpstr>
      <vt:lpstr>During exercise CHO Consumption</vt:lpstr>
      <vt:lpstr>Post-exercise CHO Intake</vt:lpstr>
      <vt:lpstr>Other Considerations for CHO’s</vt:lpstr>
      <vt:lpstr>Carbohydrate Rinsing</vt:lpstr>
      <vt:lpstr>Considerations </vt:lpstr>
      <vt:lpstr>Simple Carbohydrate Supplementation</vt:lpstr>
      <vt:lpstr>Learsi, S. K., Ghiarone, T., Silva‐Cavalcante, M. D., Andrade‐Souza, V. A., Ataide‐Silva, T., Bertuzzi, R., ... &amp; Lima‐Silva, A. E. (2019). Cycling time trial performance is improved by carbohydrate ingestion during exercise regardless of a fed or fasted state. Scandinavian journal of medicine &amp; science in sports, 29(5), 651-662. 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Carbohydrates and Exercise</dc:title>
  <dc:creator>David Gardner</dc:creator>
  <cp:lastModifiedBy>David Gardner</cp:lastModifiedBy>
  <cp:revision>1</cp:revision>
  <dcterms:created xsi:type="dcterms:W3CDTF">2022-11-09T14:57:57Z</dcterms:created>
  <dcterms:modified xsi:type="dcterms:W3CDTF">2022-11-09T15:16:34Z</dcterms:modified>
</cp:coreProperties>
</file>