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2"/>
  </p:normalViewPr>
  <p:slideViewPr>
    <p:cSldViewPr>
      <p:cViewPr varScale="1">
        <p:scale>
          <a:sx n="106" d="100"/>
          <a:sy n="106" d="100"/>
        </p:scale>
        <p:origin x="60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CF7E6D9-2BA4-47FE-86D5-38C3F7E5C8E8}"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DFC200B-BCE9-44F4-B382-65596263DB2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00E5E7D-C417-43F3-8C07-6E302218734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A14436A-4539-4CA0-BEB0-D531F0B5B80C}"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39E83C6E-3332-423D-9E5E-7840E13BEC92}"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12D991DE-121B-42E4-973B-445C565ECA6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D438193A-D3C1-4FC2-95AB-19F38F90347B}"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63773DD-457D-4888-BF44-E7BB6420576B}"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85333EB-AED4-424B-862C-BBA036D67F48}"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CF6C7FB-4C80-45E6-9298-6C40E2E991D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791A2FF-4C29-4EAD-B455-D1F7D69C76C0}"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B1231B13-1B69-4925-8A0A-9488C7C86E43}"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771650" y="3079538"/>
            <a:ext cx="5600700" cy="2325170"/>
          </a:xfrm>
        </p:spPr>
        <p:txBody>
          <a:bodyPr anchor="ctr">
            <a:normAutofit/>
          </a:bodyPr>
          <a:lstStyle/>
          <a:p>
            <a:pPr eaLnBrk="1" hangingPunct="1"/>
            <a:r>
              <a:rPr lang="en-GB" sz="4700" b="1"/>
              <a:t>CORPORATE GOVERNANCE</a:t>
            </a:r>
          </a:p>
        </p:txBody>
      </p:sp>
      <p:sp>
        <p:nvSpPr>
          <p:cNvPr id="2051" name="Rectangle 3"/>
          <p:cNvSpPr>
            <a:spLocks noGrp="1" noChangeArrowheads="1"/>
          </p:cNvSpPr>
          <p:nvPr>
            <p:ph type="subTitle" idx="1"/>
          </p:nvPr>
        </p:nvSpPr>
        <p:spPr>
          <a:xfrm>
            <a:off x="1771650" y="5376672"/>
            <a:ext cx="5600700" cy="564199"/>
          </a:xfrm>
        </p:spPr>
        <p:txBody>
          <a:bodyPr anchor="ctr">
            <a:normAutofit/>
          </a:bodyPr>
          <a:lstStyle/>
          <a:p>
            <a:pPr eaLnBrk="1" hangingPunct="1">
              <a:lnSpc>
                <a:spcPct val="90000"/>
              </a:lnSpc>
            </a:pPr>
            <a:r>
              <a:rPr lang="en-GB" sz="1500"/>
              <a:t>THEORY &amp; PRACTICE</a:t>
            </a:r>
          </a:p>
          <a:p>
            <a:pPr eaLnBrk="1" hangingPunct="1">
              <a:lnSpc>
                <a:spcPct val="90000"/>
              </a:lnSpc>
            </a:pPr>
            <a:r>
              <a:rPr lang="en-GB" sz="1500"/>
              <a:t>Stakeholders </a:t>
            </a:r>
          </a:p>
        </p:txBody>
      </p:sp>
      <p:sp>
        <p:nvSpPr>
          <p:cNvPr id="2057" name="Rectangle 2056">
            <a:extLst>
              <a:ext uri="{FF2B5EF4-FFF2-40B4-BE49-F238E27FC236}">
                <a16:creationId xmlns:a16="http://schemas.microsoft.com/office/drawing/2014/main" id="{92EA0DEB-983C-4A94-9B9A-51E32098C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577340" cy="6858000"/>
          </a:xfrm>
          <a:prstGeom prst="rect">
            <a:avLst/>
          </a:prstGeom>
          <a:solidFill>
            <a:srgbClr val="1D38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Oval 2058">
            <a:extLst>
              <a:ext uri="{FF2B5EF4-FFF2-40B4-BE49-F238E27FC236}">
                <a16:creationId xmlns:a16="http://schemas.microsoft.com/office/drawing/2014/main" id="{9E197AD2-3004-4188-A389-E9EAC108A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1910" y="917129"/>
            <a:ext cx="1440180" cy="1920240"/>
          </a:xfrm>
          <a:prstGeom prst="ellipse">
            <a:avLst/>
          </a:prstGeom>
          <a:solidFill>
            <a:srgbClr val="FFFFFF"/>
          </a:solidFill>
          <a:ln w="19050">
            <a:solidFill>
              <a:srgbClr val="1D38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5"/>
          <p:cNvPicPr>
            <a:picLocks noChangeAspect="1" noChangeArrowheads="1"/>
          </p:cNvPicPr>
          <p:nvPr/>
        </p:nvPicPr>
        <p:blipFill rotWithShape="1">
          <a:blip r:embed="rId2" cstate="print">
            <a:alphaModFix/>
          </a:blip>
          <a:srcRect l="19696" r="29049" b="2"/>
          <a:stretch/>
        </p:blipFill>
        <p:spPr bwMode="auto">
          <a:xfrm>
            <a:off x="3922020" y="1010610"/>
            <a:ext cx="1299959" cy="1733278"/>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p:spPr>
      </p:pic>
      <p:sp>
        <p:nvSpPr>
          <p:cNvPr id="2061" name="Rectangle 2060">
            <a:extLst>
              <a:ext uri="{FF2B5EF4-FFF2-40B4-BE49-F238E27FC236}">
                <a16:creationId xmlns:a16="http://schemas.microsoft.com/office/drawing/2014/main" id="{A82D0C51-DE81-4DC1-8D2D-1A3EE14E6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rgbClr val="1D38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28699" y="294538"/>
            <a:ext cx="7421963" cy="1033669"/>
          </a:xfrm>
        </p:spPr>
        <p:txBody>
          <a:bodyPr>
            <a:normAutofit/>
          </a:bodyPr>
          <a:lstStyle/>
          <a:p>
            <a:pPr>
              <a:defRPr/>
            </a:pPr>
            <a:r>
              <a:rPr lang="en-GB" sz="3500" cap="small">
                <a:solidFill>
                  <a:srgbClr val="FFFFFF"/>
                </a:solidFill>
              </a:rPr>
              <a:t>learning objectives</a:t>
            </a:r>
          </a:p>
        </p:txBody>
      </p:sp>
      <p:sp>
        <p:nvSpPr>
          <p:cNvPr id="5" name="Content Placeholder 4"/>
          <p:cNvSpPr>
            <a:spLocks noGrp="1"/>
          </p:cNvSpPr>
          <p:nvPr>
            <p:ph idx="1"/>
          </p:nvPr>
        </p:nvSpPr>
        <p:spPr>
          <a:xfrm>
            <a:off x="1028699" y="2318197"/>
            <a:ext cx="7293023" cy="3683358"/>
          </a:xfrm>
        </p:spPr>
        <p:txBody>
          <a:bodyPr anchor="ctr">
            <a:normAutofit/>
          </a:bodyPr>
          <a:lstStyle/>
          <a:p>
            <a:pPr>
              <a:lnSpc>
                <a:spcPct val="90000"/>
              </a:lnSpc>
              <a:buFontTx/>
              <a:buNone/>
              <a:defRPr/>
            </a:pPr>
            <a:endParaRPr lang="en-GB" sz="1700"/>
          </a:p>
          <a:p>
            <a:pPr>
              <a:lnSpc>
                <a:spcPct val="90000"/>
              </a:lnSpc>
              <a:defRPr/>
            </a:pPr>
            <a:r>
              <a:rPr lang="en-GB" sz="1700"/>
              <a:t>To understand the contributions made by stakeholder theory and new institutional economics to our understanding of corporate governance</a:t>
            </a:r>
          </a:p>
          <a:p>
            <a:pPr>
              <a:lnSpc>
                <a:spcPct val="90000"/>
              </a:lnSpc>
              <a:defRPr/>
            </a:pPr>
            <a:r>
              <a:rPr lang="en-GB" sz="1700"/>
              <a:t>To appreciate the tension between the shareholder and stakeholder approaches to governance</a:t>
            </a:r>
          </a:p>
          <a:p>
            <a:pPr>
              <a:lnSpc>
                <a:spcPct val="90000"/>
              </a:lnSpc>
              <a:defRPr/>
            </a:pPr>
            <a:r>
              <a:rPr lang="en-GB" sz="1700"/>
              <a:t>To understand why employees or labour representatives sit on boards in some countries, and to appreciate the difference they can make to corporate strategy</a:t>
            </a:r>
          </a:p>
          <a:p>
            <a:pPr>
              <a:lnSpc>
                <a:spcPct val="90000"/>
              </a:lnSpc>
              <a:defRPr/>
            </a:pPr>
            <a:r>
              <a:rPr lang="en-GB" sz="1700"/>
              <a:t>To understand how debt covenants can play a valuable role in solving agency problems</a:t>
            </a:r>
          </a:p>
          <a:p>
            <a:pPr>
              <a:lnSpc>
                <a:spcPct val="90000"/>
              </a:lnSpc>
              <a:defRPr/>
            </a:pPr>
            <a:r>
              <a:rPr lang="en-GB" sz="1700"/>
              <a:t>To appreciate why companies must manage their relationships with other companies in their supply chain</a:t>
            </a:r>
          </a:p>
          <a:p>
            <a:pPr>
              <a:lnSpc>
                <a:spcPct val="90000"/>
              </a:lnSpc>
              <a:defRPr/>
            </a:pPr>
            <a:r>
              <a:rPr lang="en-GB" sz="1700"/>
              <a:t>To understand how customers can be a valuable part of a company’s marketing strategy</a:t>
            </a:r>
          </a:p>
          <a:p>
            <a:pPr>
              <a:lnSpc>
                <a:spcPct val="90000"/>
              </a:lnSpc>
              <a:defRPr/>
            </a:pPr>
            <a:endParaRPr lang="en-GB" sz="17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a:pPr>
            <a:r>
              <a:rPr lang="en-GB" sz="2700" cap="small">
                <a:solidFill>
                  <a:srgbClr val="FFFFFF"/>
                </a:solidFill>
              </a:rPr>
              <a:t>stakeholder theory</a:t>
            </a:r>
          </a:p>
        </p:txBody>
      </p:sp>
      <p:sp>
        <p:nvSpPr>
          <p:cNvPr id="3" name="Content Placeholder 2"/>
          <p:cNvSpPr>
            <a:spLocks noGrp="1"/>
          </p:cNvSpPr>
          <p:nvPr>
            <p:ph idx="1"/>
          </p:nvPr>
        </p:nvSpPr>
        <p:spPr>
          <a:xfrm>
            <a:off x="3607694" y="649480"/>
            <a:ext cx="4916510" cy="5546047"/>
          </a:xfrm>
        </p:spPr>
        <p:txBody>
          <a:bodyPr anchor="ctr">
            <a:normAutofit/>
          </a:bodyPr>
          <a:lstStyle/>
          <a:p>
            <a:pPr>
              <a:buFontTx/>
              <a:buNone/>
              <a:defRPr/>
            </a:pPr>
            <a:r>
              <a:rPr lang="en-GB" sz="1700"/>
              <a:t>	This approach is based on the idea that corporate managers have an ethical duty towards all stakeholders, not just to shareholders.</a:t>
            </a:r>
          </a:p>
          <a:p>
            <a:pPr>
              <a:buFontTx/>
              <a:buNone/>
              <a:defRPr/>
            </a:pPr>
            <a:endParaRPr lang="en-GB" sz="1700"/>
          </a:p>
          <a:p>
            <a:pPr>
              <a:buFontTx/>
              <a:buNone/>
              <a:defRPr/>
            </a:pPr>
            <a:r>
              <a:rPr lang="en-GB" sz="1700"/>
              <a:t>Who are stakeholders?</a:t>
            </a:r>
          </a:p>
          <a:p>
            <a:pPr>
              <a:defRPr/>
            </a:pPr>
            <a:r>
              <a:rPr lang="en-GB" sz="1700"/>
              <a:t>Early work focussed on groups that can affect the firm</a:t>
            </a:r>
          </a:p>
          <a:p>
            <a:pPr>
              <a:buFontTx/>
              <a:buNone/>
              <a:defRPr/>
            </a:pPr>
            <a:r>
              <a:rPr lang="en-GB" sz="1700"/>
              <a:t>	e.g. employees, customers, suppliers, providers of finance</a:t>
            </a:r>
          </a:p>
          <a:p>
            <a:pPr>
              <a:defRPr/>
            </a:pPr>
            <a:r>
              <a:rPr lang="en-GB" sz="1700"/>
              <a:t>More recent work includes groups that are affected by the firm - all the above plus wider society and the environment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odel of atoms">
            <a:extLst>
              <a:ext uri="{FF2B5EF4-FFF2-40B4-BE49-F238E27FC236}">
                <a16:creationId xmlns:a16="http://schemas.microsoft.com/office/drawing/2014/main" id="{22ECD5C7-C29A-B8E1-7C52-1220550E9CE8}"/>
              </a:ext>
            </a:extLst>
          </p:cNvPr>
          <p:cNvPicPr>
            <a:picLocks noChangeAspect="1"/>
          </p:cNvPicPr>
          <p:nvPr/>
        </p:nvPicPr>
        <p:blipFill rotWithShape="1">
          <a:blip r:embed="rId2">
            <a:duotone>
              <a:prstClr val="black"/>
              <a:prstClr val="white"/>
            </a:duotone>
            <a:alphaModFix amt="35000"/>
          </a:blip>
          <a:srcRect l="11333"/>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065862"/>
            <a:ext cx="2484873" cy="4726276"/>
          </a:xfrm>
        </p:spPr>
        <p:txBody>
          <a:bodyPr>
            <a:normAutofit/>
          </a:bodyPr>
          <a:lstStyle/>
          <a:p>
            <a:pPr algn="r">
              <a:defRPr/>
            </a:pPr>
            <a:r>
              <a:rPr lang="en-GB" sz="3200" cap="small"/>
              <a:t>more refined distinctions</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029"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66534" y="1065862"/>
            <a:ext cx="4644239" cy="4726276"/>
          </a:xfrm>
        </p:spPr>
        <p:txBody>
          <a:bodyPr anchor="ctr">
            <a:normAutofit/>
          </a:bodyPr>
          <a:lstStyle/>
          <a:p>
            <a:pPr>
              <a:defRPr/>
            </a:pPr>
            <a:r>
              <a:rPr lang="en-GB" sz="1700" b="1"/>
              <a:t>Normative &amp; derivative (Phillips, 2003)</a:t>
            </a:r>
          </a:p>
          <a:p>
            <a:pPr>
              <a:buFontTx/>
              <a:buNone/>
              <a:defRPr/>
            </a:pPr>
            <a:r>
              <a:rPr lang="en-GB" sz="1700"/>
              <a:t>	Companies have a clear moral duty to normative stakeholders and must run the company in their interests. Derivative stakeholders are of interest because they affect normative stakeholders.</a:t>
            </a:r>
          </a:p>
          <a:p>
            <a:pPr>
              <a:buFontTx/>
              <a:buNone/>
              <a:defRPr/>
            </a:pPr>
            <a:endParaRPr lang="en-GB" sz="1700"/>
          </a:p>
          <a:p>
            <a:pPr>
              <a:defRPr/>
            </a:pPr>
            <a:r>
              <a:rPr lang="en-GB" sz="1700" b="1"/>
              <a:t>Primary &amp; secondary (Van der Laan </a:t>
            </a:r>
            <a:r>
              <a:rPr lang="en-GB" sz="1700" b="1" i="1"/>
              <a:t>et al</a:t>
            </a:r>
            <a:r>
              <a:rPr lang="en-GB" sz="1700" b="1"/>
              <a:t>., 2008)</a:t>
            </a:r>
          </a:p>
          <a:p>
            <a:pPr>
              <a:buFontTx/>
              <a:buNone/>
              <a:defRPr/>
            </a:pPr>
            <a:r>
              <a:rPr lang="en-GB" sz="1700"/>
              <a:t>	Companies make frequent exchanges with primary stakeholders, so must manage relationships with them, to avoid going out of business. They make fewer exchanges with secondary stakeholders, so should try to maintain a good reputation with them, rather than establish a relationship.</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pPr>
              <a:defRPr/>
            </a:pPr>
            <a:r>
              <a:rPr lang="en-GB" sz="3200" cap="small">
                <a:solidFill>
                  <a:srgbClr val="FFFFFF"/>
                </a:solidFill>
              </a:rPr>
              <a:t>transactions costs economics (TCE)</a:t>
            </a:r>
          </a:p>
        </p:txBody>
      </p:sp>
      <p:sp>
        <p:nvSpPr>
          <p:cNvPr id="3" name="Content Placeholder 2"/>
          <p:cNvSpPr>
            <a:spLocks noGrp="1"/>
          </p:cNvSpPr>
          <p:nvPr>
            <p:ph idx="1"/>
          </p:nvPr>
        </p:nvSpPr>
        <p:spPr>
          <a:xfrm>
            <a:off x="1028699" y="2318197"/>
            <a:ext cx="7293023" cy="3683358"/>
          </a:xfrm>
        </p:spPr>
        <p:txBody>
          <a:bodyPr anchor="ctr">
            <a:normAutofit/>
          </a:bodyPr>
          <a:lstStyle/>
          <a:p>
            <a:pPr>
              <a:buFontTx/>
              <a:buNone/>
              <a:defRPr/>
            </a:pPr>
            <a:r>
              <a:rPr lang="en-GB" sz="1700"/>
              <a:t>	Traditional economics assumes that firms maximise profit which implies minimising cost. It considers only production costs. TCE includes transactions costs too.</a:t>
            </a:r>
          </a:p>
          <a:p>
            <a:pPr>
              <a:buFontTx/>
              <a:buNone/>
              <a:defRPr/>
            </a:pPr>
            <a:r>
              <a:rPr lang="en-GB" sz="1700"/>
              <a:t>	The level of transactions costs depends on the extent to which bounded rationality (lack of information) and opportunism (self-seeking behaviour) exist in the market. It can be reduced by:</a:t>
            </a:r>
          </a:p>
          <a:p>
            <a:pPr>
              <a:defRPr/>
            </a:pPr>
            <a:r>
              <a:rPr lang="en-GB" sz="1700"/>
              <a:t>Tightly specified contracts – not always feasible</a:t>
            </a:r>
          </a:p>
          <a:p>
            <a:pPr>
              <a:defRPr/>
            </a:pPr>
            <a:r>
              <a:rPr lang="en-GB" sz="1700"/>
              <a:t>Governance – one company influences procedures at another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defRPr/>
            </a:pPr>
            <a:r>
              <a:rPr lang="en-GB" cap="small" dirty="0">
                <a:solidFill>
                  <a:schemeClr val="bg1"/>
                </a:solidFill>
              </a:rPr>
              <a:t>shareholder vs. stakeholder approaches to the company</a:t>
            </a:r>
          </a:p>
        </p:txBody>
      </p:sp>
      <p:sp>
        <p:nvSpPr>
          <p:cNvPr id="7171" name="Text Placeholder 4"/>
          <p:cNvSpPr>
            <a:spLocks noGrp="1"/>
          </p:cNvSpPr>
          <p:nvPr>
            <p:ph type="body" idx="1"/>
          </p:nvPr>
        </p:nvSpPr>
        <p:spPr/>
        <p:txBody>
          <a:bodyPr/>
          <a:lstStyle/>
          <a:p>
            <a:r>
              <a:rPr lang="en-GB">
                <a:solidFill>
                  <a:schemeClr val="bg1"/>
                </a:solidFill>
              </a:rPr>
              <a:t>shareholder</a:t>
            </a:r>
          </a:p>
        </p:txBody>
      </p:sp>
      <p:sp>
        <p:nvSpPr>
          <p:cNvPr id="7172" name="Content Placeholder 5"/>
          <p:cNvSpPr>
            <a:spLocks noGrp="1"/>
          </p:cNvSpPr>
          <p:nvPr>
            <p:ph sz="half" idx="2"/>
          </p:nvPr>
        </p:nvSpPr>
        <p:spPr/>
        <p:txBody>
          <a:bodyPr/>
          <a:lstStyle/>
          <a:p>
            <a:r>
              <a:rPr lang="en-GB" dirty="0">
                <a:solidFill>
                  <a:schemeClr val="bg1"/>
                </a:solidFill>
              </a:rPr>
              <a:t>Shareholders lose their entire investment if the firm fails; they also have limited control rights so managers owe them a fiduciary duty to act in their best interests.</a:t>
            </a:r>
          </a:p>
          <a:p>
            <a:r>
              <a:rPr lang="en-GB" dirty="0">
                <a:solidFill>
                  <a:schemeClr val="bg1"/>
                </a:solidFill>
              </a:rPr>
              <a:t>The aim of the company is to maximise profit so as to maximise the share price.</a:t>
            </a:r>
          </a:p>
        </p:txBody>
      </p:sp>
      <p:sp>
        <p:nvSpPr>
          <p:cNvPr id="7173" name="Text Placeholder 6"/>
          <p:cNvSpPr>
            <a:spLocks noGrp="1"/>
          </p:cNvSpPr>
          <p:nvPr>
            <p:ph type="body" sz="quarter" idx="3"/>
          </p:nvPr>
        </p:nvSpPr>
        <p:spPr/>
        <p:txBody>
          <a:bodyPr/>
          <a:lstStyle/>
          <a:p>
            <a:r>
              <a:rPr lang="en-GB">
                <a:solidFill>
                  <a:schemeClr val="bg1"/>
                </a:solidFill>
              </a:rPr>
              <a:t>stakeholder</a:t>
            </a:r>
          </a:p>
        </p:txBody>
      </p:sp>
      <p:sp>
        <p:nvSpPr>
          <p:cNvPr id="8" name="Content Placeholder 7"/>
          <p:cNvSpPr>
            <a:spLocks noGrp="1"/>
          </p:cNvSpPr>
          <p:nvPr>
            <p:ph sz="quarter" idx="4"/>
          </p:nvPr>
        </p:nvSpPr>
        <p:spPr/>
        <p:txBody>
          <a:bodyPr>
            <a:normAutofit lnSpcReduction="10000"/>
          </a:bodyPr>
          <a:lstStyle/>
          <a:p>
            <a:pPr>
              <a:defRPr/>
            </a:pPr>
            <a:r>
              <a:rPr lang="en-GB" dirty="0">
                <a:solidFill>
                  <a:schemeClr val="bg1"/>
                </a:solidFill>
              </a:rPr>
              <a:t>Managers have an ethical obligation to all stakeholders, where contracts are not tightly specified they owe them a fiduciary duty.</a:t>
            </a:r>
          </a:p>
          <a:p>
            <a:pPr>
              <a:defRPr/>
            </a:pPr>
            <a:r>
              <a:rPr lang="en-GB" dirty="0">
                <a:solidFill>
                  <a:schemeClr val="bg1"/>
                </a:solidFill>
              </a:rPr>
              <a:t>The role of management is to balance the needs of all stakeholders, so they will pursue different aims at different times.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p:cNvSpPr>
            <a:spLocks noGrp="1"/>
          </p:cNvSpPr>
          <p:nvPr>
            <p:ph type="title"/>
          </p:nvPr>
        </p:nvSpPr>
        <p:spPr>
          <a:xfrm>
            <a:off x="482600" y="1698171"/>
            <a:ext cx="2971546" cy="4516360"/>
          </a:xfrm>
        </p:spPr>
        <p:txBody>
          <a:bodyPr anchor="t">
            <a:normAutofit/>
          </a:bodyPr>
          <a:lstStyle/>
          <a:p>
            <a:pPr>
              <a:defRPr/>
            </a:pPr>
            <a:r>
              <a:rPr lang="en-GB" sz="3100" cap="small"/>
              <a:t>enlightened shareholder value maximisation</a:t>
            </a:r>
          </a:p>
        </p:txBody>
      </p:sp>
      <p:sp>
        <p:nvSpPr>
          <p:cNvPr id="26" name="Rectangle 1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25642" y="741074"/>
            <a:ext cx="687472"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12651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1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826041" y="-81546"/>
            <a:ext cx="1827638"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909679" y="502817"/>
            <a:ext cx="645368"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p:cNvSpPr>
            <a:spLocks noGrp="1"/>
          </p:cNvSpPr>
          <p:nvPr>
            <p:ph idx="1"/>
          </p:nvPr>
        </p:nvSpPr>
        <p:spPr>
          <a:xfrm>
            <a:off x="3802515" y="1698170"/>
            <a:ext cx="4858884" cy="4516361"/>
          </a:xfrm>
        </p:spPr>
        <p:txBody>
          <a:bodyPr>
            <a:normAutofit/>
          </a:bodyPr>
          <a:lstStyle/>
          <a:p>
            <a:pPr>
              <a:buFontTx/>
              <a:buNone/>
              <a:defRPr/>
            </a:pPr>
            <a:r>
              <a:rPr lang="en-GB" sz="1700"/>
              <a:t>	An idea associated with Jensen (2001) - a company cannot thrive if its stakeholders are not happy. The role of management is to provide structures within which stakeholders can see they are valued and can contribute to the company’s aims. </a:t>
            </a:r>
          </a:p>
          <a:p>
            <a:pPr>
              <a:buFontTx/>
              <a:buNone/>
              <a:defRPr/>
            </a:pPr>
            <a:endParaRPr lang="en-GB" sz="1700"/>
          </a:p>
          <a:p>
            <a:pPr>
              <a:defRPr/>
            </a:pPr>
            <a:r>
              <a:rPr lang="en-GB" sz="1700"/>
              <a:t>The most important aim is long-term value maximisation, if this conflicts with a stakeholder-centred aim, value maximisation wins. Stakeholder theorists reject this because of the absence of an ethical obligation to stakeholders.</a:t>
            </a:r>
          </a:p>
        </p:txBody>
      </p:sp>
      <p:sp>
        <p:nvSpPr>
          <p:cNvPr id="23" name="Isosceles Triangle 2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6567" y="6115501"/>
            <a:ext cx="1120885"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Isosceles Triangle 2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5472" y="6453143"/>
            <a:ext cx="611178"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a:pPr>
            <a:r>
              <a:rPr lang="en-GB" sz="3500" cap="small">
                <a:solidFill>
                  <a:srgbClr val="FFFFFF"/>
                </a:solidFill>
              </a:rPr>
              <a:t>employees</a:t>
            </a:r>
          </a:p>
        </p:txBody>
      </p:sp>
      <p:sp>
        <p:nvSpPr>
          <p:cNvPr id="3" name="Content Placeholder 2"/>
          <p:cNvSpPr>
            <a:spLocks noGrp="1"/>
          </p:cNvSpPr>
          <p:nvPr>
            <p:ph idx="1"/>
          </p:nvPr>
        </p:nvSpPr>
        <p:spPr>
          <a:xfrm>
            <a:off x="3607694" y="649480"/>
            <a:ext cx="4916510" cy="5546047"/>
          </a:xfrm>
        </p:spPr>
        <p:txBody>
          <a:bodyPr anchor="ctr">
            <a:normAutofit/>
          </a:bodyPr>
          <a:lstStyle/>
          <a:p>
            <a:pPr>
              <a:defRPr/>
            </a:pPr>
            <a:r>
              <a:rPr lang="en-GB" sz="1700"/>
              <a:t>Lose the value of their firm-specific human capital if the firm fails. In that sense they are similar to shareholders and should play a role in decision-making (Boatright, 2004).</a:t>
            </a:r>
          </a:p>
          <a:p>
            <a:pPr>
              <a:defRPr/>
            </a:pPr>
            <a:r>
              <a:rPr lang="en-GB" sz="1700"/>
              <a:t>In practice they have a very limited role except in countries where they are represented on the supervisory board – a process known as codetermination (cooperation between management and workers in decision-making, especially by the representation of workers on boards of directors).</a:t>
            </a:r>
          </a:p>
          <a:p>
            <a:pPr>
              <a:defRPr/>
            </a:pPr>
            <a:r>
              <a:rPr lang="en-GB" sz="1700"/>
              <a:t>The German evidence on codetermination indicates that it can improve value by improving information flows, but can also encourage labour-hoarding during recession, damaging the interests of other stakeholders (Fitzroy and Kraft, 1993; Gorton and Schmidt, 2004).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a:pPr>
            <a:r>
              <a:rPr lang="en-GB" sz="3500" cap="small">
                <a:solidFill>
                  <a:srgbClr val="FFFFFF"/>
                </a:solidFill>
              </a:rPr>
              <a:t>lenders</a:t>
            </a:r>
          </a:p>
        </p:txBody>
      </p:sp>
      <p:sp>
        <p:nvSpPr>
          <p:cNvPr id="3" name="Content Placeholder 2"/>
          <p:cNvSpPr>
            <a:spLocks noGrp="1"/>
          </p:cNvSpPr>
          <p:nvPr>
            <p:ph idx="1"/>
          </p:nvPr>
        </p:nvSpPr>
        <p:spPr>
          <a:xfrm>
            <a:off x="3607694" y="649480"/>
            <a:ext cx="4916510" cy="5546047"/>
          </a:xfrm>
        </p:spPr>
        <p:txBody>
          <a:bodyPr anchor="ctr">
            <a:normAutofit/>
          </a:bodyPr>
          <a:lstStyle/>
          <a:p>
            <a:pPr>
              <a:defRPr/>
            </a:pPr>
            <a:r>
              <a:rPr lang="en-GB" sz="1700"/>
              <a:t>Lenders have clearly specified contracts with the company, if the contract is breached and the company cannot make repayments, the lenders take control of the business.</a:t>
            </a:r>
          </a:p>
          <a:p>
            <a:pPr>
              <a:defRPr/>
            </a:pPr>
            <a:r>
              <a:rPr lang="en-GB" sz="1700"/>
              <a:t>In the light of this, some US case law states that when a company is close to bankruptcy it owes a fiduciary duty to lenders.</a:t>
            </a:r>
          </a:p>
          <a:p>
            <a:pPr>
              <a:defRPr/>
            </a:pPr>
            <a:r>
              <a:rPr lang="en-GB" sz="1700"/>
              <a:t>Lenders protect themselves with debt covenants. These agreements limit managerial discretion. If they are breached, lenders can re-negotiate loans (this may imply governance changes) or demand immediate repayment. </a:t>
            </a:r>
          </a:p>
          <a:p>
            <a:pPr>
              <a:defRPr/>
            </a:pPr>
            <a:r>
              <a:rPr lang="en-GB" sz="1700"/>
              <a:t>Continuous monitoring of covenants implies a governance role for lenders (Nini </a:t>
            </a:r>
            <a:r>
              <a:rPr lang="en-GB" sz="1700" i="1"/>
              <a:t>et al</a:t>
            </a:r>
            <a:r>
              <a:rPr lang="en-GB" sz="1700"/>
              <a:t>., 2009).</a:t>
            </a:r>
          </a:p>
          <a:p>
            <a:pPr>
              <a:defRPr/>
            </a:pPr>
            <a:endParaRPr lang="en-GB" sz="17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a:pPr>
            <a:r>
              <a:rPr lang="en-GB" sz="3500" cap="small">
                <a:solidFill>
                  <a:srgbClr val="FFFFFF"/>
                </a:solidFill>
              </a:rPr>
              <a:t>suppliers</a:t>
            </a:r>
          </a:p>
        </p:txBody>
      </p:sp>
      <p:sp>
        <p:nvSpPr>
          <p:cNvPr id="3" name="Content Placeholder 2"/>
          <p:cNvSpPr>
            <a:spLocks noGrp="1"/>
          </p:cNvSpPr>
          <p:nvPr>
            <p:ph idx="1"/>
          </p:nvPr>
        </p:nvSpPr>
        <p:spPr>
          <a:xfrm>
            <a:off x="3607694" y="649480"/>
            <a:ext cx="4916510" cy="5546047"/>
          </a:xfrm>
        </p:spPr>
        <p:txBody>
          <a:bodyPr anchor="ctr">
            <a:normAutofit/>
          </a:bodyPr>
          <a:lstStyle/>
          <a:p>
            <a:pPr>
              <a:buFontTx/>
              <a:buNone/>
              <a:defRPr/>
            </a:pPr>
            <a:r>
              <a:rPr lang="en-GB" sz="1700"/>
              <a:t>Relationships may be governed through</a:t>
            </a:r>
          </a:p>
          <a:p>
            <a:pPr>
              <a:defRPr/>
            </a:pPr>
            <a:r>
              <a:rPr lang="en-GB" sz="1700" b="1"/>
              <a:t>Third-party enforced agreements </a:t>
            </a:r>
            <a:r>
              <a:rPr lang="en-GB" sz="1700"/>
              <a:t>– work well for the supply of standardised goods</a:t>
            </a:r>
          </a:p>
          <a:p>
            <a:pPr>
              <a:buFont typeface="Courier New" pitchFamily="49" charset="0"/>
              <a:buChar char="o"/>
              <a:defRPr/>
            </a:pPr>
            <a:r>
              <a:rPr lang="en-GB" sz="1700"/>
              <a:t>Contracts </a:t>
            </a:r>
          </a:p>
          <a:p>
            <a:pPr>
              <a:buFontTx/>
              <a:buNone/>
              <a:defRPr/>
            </a:pPr>
            <a:endParaRPr lang="en-GB" sz="1700"/>
          </a:p>
          <a:p>
            <a:pPr>
              <a:defRPr/>
            </a:pPr>
            <a:r>
              <a:rPr lang="en-GB" sz="1700" b="1"/>
              <a:t>Self-enforced agreements </a:t>
            </a:r>
            <a:r>
              <a:rPr lang="en-GB" sz="1700"/>
              <a:t>– work well for the supply of complex products/products whose specification changes over time</a:t>
            </a:r>
          </a:p>
          <a:p>
            <a:pPr>
              <a:buFont typeface="Courier New" pitchFamily="49" charset="0"/>
              <a:buChar char="o"/>
              <a:defRPr/>
            </a:pPr>
            <a:r>
              <a:rPr lang="en-GB" sz="1700"/>
              <a:t>Formal: the purchaser can specify which assets/processes the supplier must use. This may involve audits/spot-checks of procedures (used by British supermarkets in their dealings with overseas producers)</a:t>
            </a:r>
          </a:p>
          <a:p>
            <a:pPr>
              <a:buFont typeface="Courier New" pitchFamily="49" charset="0"/>
              <a:buChar char="o"/>
              <a:defRPr/>
            </a:pPr>
            <a:r>
              <a:rPr lang="en-GB" sz="1700"/>
              <a:t>Informal: agreements based on trust or information sharing (more common in Asia within company groups).</a:t>
            </a:r>
          </a:p>
          <a:p>
            <a:pPr>
              <a:buFontTx/>
              <a:buNone/>
              <a:defRPr/>
            </a:pPr>
            <a:endParaRPr lang="en-GB" sz="17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Rectangle 1229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0" name="Rectangle 1229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2" name="Rectangle 1230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4" name="Rectangle 1230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pPr>
              <a:defRPr/>
            </a:pPr>
            <a:r>
              <a:rPr lang="en-GB" sz="3500" cap="small">
                <a:solidFill>
                  <a:srgbClr val="FFFFFF"/>
                </a:solidFill>
              </a:rPr>
              <a:t>customers</a:t>
            </a:r>
          </a:p>
        </p:txBody>
      </p:sp>
      <p:sp>
        <p:nvSpPr>
          <p:cNvPr id="12291" name="Content Placeholder 2"/>
          <p:cNvSpPr>
            <a:spLocks noGrp="1"/>
          </p:cNvSpPr>
          <p:nvPr>
            <p:ph idx="1"/>
          </p:nvPr>
        </p:nvSpPr>
        <p:spPr>
          <a:xfrm>
            <a:off x="1028699" y="2318197"/>
            <a:ext cx="7293023" cy="3683358"/>
          </a:xfrm>
        </p:spPr>
        <p:txBody>
          <a:bodyPr anchor="ctr">
            <a:normAutofit/>
          </a:bodyPr>
          <a:lstStyle/>
          <a:p>
            <a:r>
              <a:rPr lang="en-GB" sz="1700"/>
              <a:t>The governance literature says little about customers despite evidence that corporate value is higher in companies create greater customer satisfaction (Anderson </a:t>
            </a:r>
            <a:r>
              <a:rPr lang="en-GB" sz="1700" i="1"/>
              <a:t>et al.</a:t>
            </a:r>
            <a:r>
              <a:rPr lang="en-GB" sz="1700"/>
              <a:t>, 2004; Fornell </a:t>
            </a:r>
            <a:r>
              <a:rPr lang="en-GB" sz="1700" i="1"/>
              <a:t>et al.</a:t>
            </a:r>
            <a:r>
              <a:rPr lang="en-GB" sz="1700"/>
              <a:t>, 2006).</a:t>
            </a:r>
          </a:p>
          <a:p>
            <a:r>
              <a:rPr lang="en-GB" sz="1700"/>
              <a:t>The literature on marketing shows that when customers form ‘brand communities’ they can either play a valuable marketing role (e.g. Harley-Davidson Owners’ groups) or subvert corporate strategy (Algesheimer </a:t>
            </a:r>
            <a:r>
              <a:rPr lang="en-GB" sz="1700" i="1"/>
              <a:t>et al.</a:t>
            </a:r>
            <a:r>
              <a:rPr lang="en-GB" sz="1700"/>
              <a:t>, 2005).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a:pPr>
            <a:r>
              <a:rPr lang="en-GB" sz="2200" cap="small">
                <a:solidFill>
                  <a:srgbClr val="FFFFFF"/>
                </a:solidFill>
              </a:rPr>
              <a:t>BIBLIOGRAPHY </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700"/>
              <a:t>Phillips, R., 2003. Stakeholder legitimacy. </a:t>
            </a:r>
            <a:r>
              <a:rPr lang="en-GB" sz="1700" i="1"/>
              <a:t>Business Ethics Quarterly</a:t>
            </a:r>
            <a:r>
              <a:rPr lang="en-GB" sz="1700"/>
              <a:t>, pp.25-41.</a:t>
            </a:r>
          </a:p>
          <a:p>
            <a:r>
              <a:rPr lang="en-GB" sz="1700"/>
              <a:t>Van der Laan, G., Van Ees, H. and Van Witteloostuijn, A., 2008. Corporate social and financial performance: An extended stakeholder theory, and empirical test with accounting measures. </a:t>
            </a:r>
            <a:r>
              <a:rPr lang="en-GB" sz="1700" i="1"/>
              <a:t>Journal of Business Ethics</a:t>
            </a:r>
            <a:r>
              <a:rPr lang="en-GB" sz="1700"/>
              <a:t>, </a:t>
            </a:r>
            <a:r>
              <a:rPr lang="en-GB" sz="1700" i="1"/>
              <a:t>79</a:t>
            </a:r>
            <a:r>
              <a:rPr lang="en-GB" sz="1700"/>
              <a:t>(3), pp.299-310.</a:t>
            </a:r>
          </a:p>
          <a:p>
            <a:r>
              <a:rPr lang="en-GB" sz="1700"/>
              <a:t>Jensen, M.C., 2001. Value maximization, stakeholder theory, and the corporate objective function. </a:t>
            </a:r>
            <a:r>
              <a:rPr lang="en-GB" sz="1700" i="1"/>
              <a:t>Journal of Applied Corporate Finance</a:t>
            </a:r>
            <a:r>
              <a:rPr lang="en-GB" sz="1700"/>
              <a:t>, </a:t>
            </a:r>
            <a:r>
              <a:rPr lang="en-GB" sz="1700" i="1"/>
              <a:t>14</a:t>
            </a:r>
            <a:r>
              <a:rPr lang="en-GB" sz="1700"/>
              <a:t>(3), pp.8-21.</a:t>
            </a:r>
          </a:p>
        </p:txBody>
      </p:sp>
    </p:spTree>
    <p:extLst>
      <p:ext uri="{BB962C8B-B14F-4D97-AF65-F5344CB8AC3E}">
        <p14:creationId xmlns:p14="http://schemas.microsoft.com/office/powerpoint/2010/main" val="3912037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2200">
                <a:solidFill>
                  <a:srgbClr val="FFFFFF"/>
                </a:solidFill>
              </a:rPr>
              <a:t>BIBLIOGRAPHY</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700"/>
              <a:t>Boatright, J.R., 2004. Employee Governance and the Ownership of the Firm. </a:t>
            </a:r>
            <a:r>
              <a:rPr lang="en-GB" sz="1700" i="1"/>
              <a:t>Business Ethics Quarterly</a:t>
            </a:r>
            <a:r>
              <a:rPr lang="en-GB" sz="1700"/>
              <a:t>, pp.1-21.</a:t>
            </a:r>
          </a:p>
          <a:p>
            <a:r>
              <a:rPr lang="en-GB" sz="1700"/>
              <a:t>Fitzroy, F.R. and Kraft, K., 1993. Economic effects of codetermination</a:t>
            </a:r>
            <a:r>
              <a:rPr lang="en-GB" sz="1700" i="1"/>
              <a:t>. The Scandinavian Journal of Economics, 95</a:t>
            </a:r>
            <a:r>
              <a:rPr lang="en-GB" sz="1700"/>
              <a:t>(3), pp.365-375.</a:t>
            </a:r>
          </a:p>
          <a:p>
            <a:r>
              <a:rPr lang="en-GB" sz="1700"/>
              <a:t>Gorton, G. and Schmid, F.A., 2004. Capital, labor, and the firm: A study of German codetermination. </a:t>
            </a:r>
            <a:r>
              <a:rPr lang="en-GB" sz="1700" i="1"/>
              <a:t>Journal of the European Economic Association, 2</a:t>
            </a:r>
            <a:r>
              <a:rPr lang="en-GB" sz="1700"/>
              <a:t>(5), pp.863-905.</a:t>
            </a:r>
          </a:p>
          <a:p>
            <a:r>
              <a:rPr lang="en-GB" sz="1700"/>
              <a:t>Nini, G., Smith, D.C. and Sufi, A., 2009. Creditor control rights and firm investment policy. </a:t>
            </a:r>
            <a:r>
              <a:rPr lang="en-GB" sz="1700" i="1"/>
              <a:t>Journal of Financial Economics, 92</a:t>
            </a:r>
            <a:r>
              <a:rPr lang="en-GB" sz="1700"/>
              <a:t>(3), pp.400-420.</a:t>
            </a:r>
          </a:p>
          <a:p>
            <a:endParaRPr lang="en-GB" sz="1700"/>
          </a:p>
          <a:p>
            <a:endParaRPr lang="en-GB" sz="1700"/>
          </a:p>
        </p:txBody>
      </p:sp>
    </p:spTree>
    <p:extLst>
      <p:ext uri="{BB962C8B-B14F-4D97-AF65-F5344CB8AC3E}">
        <p14:creationId xmlns:p14="http://schemas.microsoft.com/office/powerpoint/2010/main" val="1595687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2200">
                <a:solidFill>
                  <a:srgbClr val="FFFFFF"/>
                </a:solidFill>
              </a:rPr>
              <a:t>BIBLIOGRAPHY</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700"/>
              <a:t>Anderson, E.W., Fornell, C. and Mazvancheryl, S.K., 2004. Customer satisfaction and shareholder value. </a:t>
            </a:r>
            <a:r>
              <a:rPr lang="en-GB" sz="1700" i="1"/>
              <a:t>Journal of Marketing, 68</a:t>
            </a:r>
            <a:r>
              <a:rPr lang="en-GB" sz="1700"/>
              <a:t>(4), pp.172-185.</a:t>
            </a:r>
          </a:p>
          <a:p>
            <a:r>
              <a:rPr lang="en-GB" sz="1700"/>
              <a:t>Fornell, C., Mithas, S., Morgeson III, F.V. and Krishnan, M.S., 2006. Customer satisfaction and stock prices: High returns, low risk. </a:t>
            </a:r>
            <a:r>
              <a:rPr lang="en-GB" sz="1700" i="1"/>
              <a:t>Journal of Marketing, 70</a:t>
            </a:r>
            <a:r>
              <a:rPr lang="en-GB" sz="1700"/>
              <a:t>(1), pp.3-14.</a:t>
            </a:r>
          </a:p>
          <a:p>
            <a:r>
              <a:rPr lang="en-GB" sz="1700"/>
              <a:t>Algesheimer, R., Dholakia, U.M. and Herrmann, A., 2005. The social influence of brand community: Evidence from European car clubs. </a:t>
            </a:r>
            <a:r>
              <a:rPr lang="en-GB" sz="1700" i="1"/>
              <a:t>Journal of Marketing, 69</a:t>
            </a:r>
            <a:r>
              <a:rPr lang="en-GB" sz="1700"/>
              <a:t>(3), pp.19-34.</a:t>
            </a:r>
          </a:p>
          <a:p>
            <a:endParaRPr lang="en-GB" sz="1700"/>
          </a:p>
          <a:p>
            <a:endParaRPr lang="en-GB" sz="1700"/>
          </a:p>
        </p:txBody>
      </p:sp>
    </p:spTree>
    <p:extLst>
      <p:ext uri="{BB962C8B-B14F-4D97-AF65-F5344CB8AC3E}">
        <p14:creationId xmlns:p14="http://schemas.microsoft.com/office/powerpoint/2010/main" val="1316914172"/>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1803</TotalTime>
  <Words>1299</Words>
  <Application>Microsoft Macintosh PowerPoint</Application>
  <PresentationFormat>On-screen Show (4:3)</PresentationFormat>
  <Paragraphs>73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Courier New</vt:lpstr>
      <vt:lpstr>Default Design</vt:lpstr>
      <vt:lpstr>CORPORATE GOVERNANCE</vt:lpstr>
      <vt:lpstr>learning objectives</vt:lpstr>
      <vt:lpstr>stakeholder theory</vt:lpstr>
      <vt:lpstr>more refined distinctions</vt:lpstr>
      <vt:lpstr>transactions costs economics (TCE)</vt:lpstr>
      <vt:lpstr>shareholder vs. stakeholder approaches to the company</vt:lpstr>
      <vt:lpstr>enlightened shareholder value maximisation</vt:lpstr>
      <vt:lpstr>employees</vt:lpstr>
      <vt:lpstr>lenders</vt:lpstr>
      <vt:lpstr>suppliers</vt:lpstr>
      <vt:lpstr>customers</vt:lpstr>
      <vt:lpstr>BIBLIOGRAPHY </vt:lpstr>
      <vt:lpstr>BIBLIOGRAPHY</vt:lpstr>
      <vt:lpstr>BIBLIOGRAPHY</vt:lpstr>
    </vt:vector>
  </TitlesOfParts>
  <Company>Macmillan Publishers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GOVERNANCE</dc:title>
  <dc:creator>C.Griffiths</dc:creator>
  <cp:lastModifiedBy>Badir Miftah</cp:lastModifiedBy>
  <cp:revision>17</cp:revision>
  <dcterms:created xsi:type="dcterms:W3CDTF">2011-08-23T16:14:30Z</dcterms:created>
  <dcterms:modified xsi:type="dcterms:W3CDTF">2023-01-25T00:44:48Z</dcterms:modified>
</cp:coreProperties>
</file>