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4" r:id="rId1"/>
  </p:sldMasterIdLst>
  <p:notesMasterIdLst>
    <p:notesMasterId r:id="rId13"/>
  </p:notesMasterIdLst>
  <p:sldIdLst>
    <p:sldId id="256" r:id="rId2"/>
    <p:sldId id="261" r:id="rId3"/>
    <p:sldId id="257" r:id="rId4"/>
    <p:sldId id="258" r:id="rId5"/>
    <p:sldId id="260" r:id="rId6"/>
    <p:sldId id="262" r:id="rId7"/>
    <p:sldId id="263" r:id="rId8"/>
    <p:sldId id="264" r:id="rId9"/>
    <p:sldId id="265" r:id="rId10"/>
    <p:sldId id="266"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06"/>
    <p:restoredTop sz="94626"/>
  </p:normalViewPr>
  <p:slideViewPr>
    <p:cSldViewPr snapToGrid="0" snapToObjects="1">
      <p:cViewPr>
        <p:scale>
          <a:sx n="71" d="100"/>
          <a:sy n="71" d="100"/>
        </p:scale>
        <p:origin x="2256" y="1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166A67-622D-0342-835E-D1FCDFFAA219}" type="datetimeFigureOut">
              <a:rPr lang="en-US" smtClean="0"/>
              <a:t>1/6/20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1F75CC-28E2-E147-A696-5FAE4A75B43E}" type="slidenum">
              <a:rPr lang="en-US" smtClean="0"/>
              <a:t>‹#›</a:t>
            </a:fld>
            <a:endParaRPr lang="en-US"/>
          </a:p>
        </p:txBody>
      </p:sp>
    </p:spTree>
    <p:extLst>
      <p:ext uri="{BB962C8B-B14F-4D97-AF65-F5344CB8AC3E}">
        <p14:creationId xmlns:p14="http://schemas.microsoft.com/office/powerpoint/2010/main" val="2588200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71F75CC-28E2-E147-A696-5FAE4A75B43E}" type="slidenum">
              <a:rPr lang="en-US" smtClean="0"/>
              <a:t>11</a:t>
            </a:fld>
            <a:endParaRPr lang="en-US"/>
          </a:p>
        </p:txBody>
      </p:sp>
    </p:spTree>
    <p:extLst>
      <p:ext uri="{BB962C8B-B14F-4D97-AF65-F5344CB8AC3E}">
        <p14:creationId xmlns:p14="http://schemas.microsoft.com/office/powerpoint/2010/main" val="2213842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A5D35C78-C9DE-0C4F-BE87-02E8610582CA}" type="datetimeFigureOut">
              <a:rPr lang="en-US" smtClean="0"/>
              <a:t>1/5/20</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F832D853-6173-BB45-BAA9-127557F7EA14}"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04652365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D35C78-C9DE-0C4F-BE87-02E8610582CA}" type="datetimeFigureOut">
              <a:rPr lang="en-US" smtClean="0"/>
              <a:t>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32D853-6173-BB45-BAA9-127557F7EA14}" type="slidenum">
              <a:rPr lang="en-US" smtClean="0"/>
              <a:t>‹#›</a:t>
            </a:fld>
            <a:endParaRPr lang="en-US"/>
          </a:p>
        </p:txBody>
      </p:sp>
    </p:spTree>
    <p:extLst>
      <p:ext uri="{BB962C8B-B14F-4D97-AF65-F5344CB8AC3E}">
        <p14:creationId xmlns:p14="http://schemas.microsoft.com/office/powerpoint/2010/main" val="1042347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A5D35C78-C9DE-0C4F-BE87-02E8610582CA}" type="datetimeFigureOut">
              <a:rPr lang="en-US" smtClean="0"/>
              <a:t>1/5/20</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F832D853-6173-BB45-BAA9-127557F7EA14}"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76843194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5D35C78-C9DE-0C4F-BE87-02E8610582CA}" type="datetimeFigureOut">
              <a:rPr lang="en-US" smtClean="0"/>
              <a:t>1/5/20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32D853-6173-BB45-BAA9-127557F7EA14}" type="slidenum">
              <a:rPr lang="en-US" smtClean="0"/>
              <a:t>‹#›</a:t>
            </a:fld>
            <a:endParaRPr lang="en-US"/>
          </a:p>
        </p:txBody>
      </p:sp>
    </p:spTree>
    <p:extLst>
      <p:ext uri="{BB962C8B-B14F-4D97-AF65-F5344CB8AC3E}">
        <p14:creationId xmlns:p14="http://schemas.microsoft.com/office/powerpoint/2010/main" val="4007229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5D35C78-C9DE-0C4F-BE87-02E8610582CA}" type="datetimeFigureOut">
              <a:rPr lang="en-US" smtClean="0"/>
              <a:t>1/5/20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832D853-6173-BB45-BAA9-127557F7EA14}" type="slidenum">
              <a:rPr lang="en-US" smtClean="0"/>
              <a:t>‹#›</a:t>
            </a:fld>
            <a:endParaRPr lang="en-US"/>
          </a:p>
        </p:txBody>
      </p:sp>
    </p:spTree>
    <p:extLst>
      <p:ext uri="{BB962C8B-B14F-4D97-AF65-F5344CB8AC3E}">
        <p14:creationId xmlns:p14="http://schemas.microsoft.com/office/powerpoint/2010/main" val="3657708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5D35C78-C9DE-0C4F-BE87-02E8610582CA}" type="datetimeFigureOut">
              <a:rPr lang="en-US" smtClean="0"/>
              <a:t>1/5/20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832D853-6173-BB45-BAA9-127557F7EA14}" type="slidenum">
              <a:rPr lang="en-US" smtClean="0"/>
              <a:t>‹#›</a:t>
            </a:fld>
            <a:endParaRPr lang="en-US"/>
          </a:p>
        </p:txBody>
      </p:sp>
    </p:spTree>
    <p:extLst>
      <p:ext uri="{BB962C8B-B14F-4D97-AF65-F5344CB8AC3E}">
        <p14:creationId xmlns:p14="http://schemas.microsoft.com/office/powerpoint/2010/main" val="949860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D35C78-C9DE-0C4F-BE87-02E8610582CA}" type="datetimeFigureOut">
              <a:rPr lang="en-US" smtClean="0"/>
              <a:t>1/5/20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832D853-6173-BB45-BAA9-127557F7EA14}" type="slidenum">
              <a:rPr lang="en-US" smtClean="0"/>
              <a:t>‹#›</a:t>
            </a:fld>
            <a:endParaRPr lang="en-US"/>
          </a:p>
        </p:txBody>
      </p:sp>
    </p:spTree>
    <p:extLst>
      <p:ext uri="{BB962C8B-B14F-4D97-AF65-F5344CB8AC3E}">
        <p14:creationId xmlns:p14="http://schemas.microsoft.com/office/powerpoint/2010/main" val="4196587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A5D35C78-C9DE-0C4F-BE87-02E8610582CA}" type="datetimeFigureOut">
              <a:rPr lang="en-US" smtClean="0"/>
              <a:t>1/5/20</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F832D853-6173-BB45-BAA9-127557F7EA14}"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45545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A5D35C78-C9DE-0C4F-BE87-02E8610582CA}" type="datetimeFigureOut">
              <a:rPr lang="en-US" smtClean="0"/>
              <a:t>1/5/20</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F832D853-6173-BB45-BAA9-127557F7EA14}"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8285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D35C78-C9DE-0C4F-BE87-02E8610582CA}" type="datetimeFigureOut">
              <a:rPr lang="en-US" smtClean="0"/>
              <a:t>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32D853-6173-BB45-BAA9-127557F7EA14}" type="slidenum">
              <a:rPr lang="en-US" smtClean="0"/>
              <a:t>‹#›</a:t>
            </a:fld>
            <a:endParaRPr lang="en-US"/>
          </a:p>
        </p:txBody>
      </p:sp>
    </p:spTree>
    <p:extLst>
      <p:ext uri="{BB962C8B-B14F-4D97-AF65-F5344CB8AC3E}">
        <p14:creationId xmlns:p14="http://schemas.microsoft.com/office/powerpoint/2010/main" val="2257753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D35C78-C9DE-0C4F-BE87-02E8610582CA}" type="datetimeFigureOut">
              <a:rPr lang="en-US" smtClean="0"/>
              <a:t>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32D853-6173-BB45-BAA9-127557F7EA14}" type="slidenum">
              <a:rPr lang="en-US" smtClean="0"/>
              <a:t>‹#›</a:t>
            </a:fld>
            <a:endParaRPr lang="en-US"/>
          </a:p>
        </p:txBody>
      </p:sp>
    </p:spTree>
    <p:extLst>
      <p:ext uri="{BB962C8B-B14F-4D97-AF65-F5344CB8AC3E}">
        <p14:creationId xmlns:p14="http://schemas.microsoft.com/office/powerpoint/2010/main" val="1876436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A5D35C78-C9DE-0C4F-BE87-02E8610582CA}" type="datetimeFigureOut">
              <a:rPr lang="en-US" smtClean="0"/>
              <a:t>1/5/20</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F832D853-6173-BB45-BAA9-127557F7EA14}"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57716852"/>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ork.chron.com/teamwork-important-classroom-18281.html" TargetMode="External"/><Relationship Id="rId3" Type="http://schemas.openxmlformats.org/officeDocument/2006/relationships/hyperlink" Target="https://www.theguardian.com/teacher-network/teacher-blog/2013/oct/12/time-management-worklife-balance-teachers" TargetMode="External"/><Relationship Id="rId7" Type="http://schemas.openxmlformats.org/officeDocument/2006/relationships/hyperlink" Target="https://www.thoughtco.com/factors-that-make-teaching-challenging-and-hard-4035989"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files.eric.ed.gov/fulltext/EJ1131770.pdf" TargetMode="External"/><Relationship Id="rId11" Type="http://schemas.openxmlformats.org/officeDocument/2006/relationships/hyperlink" Target="https://www.ratswim.com/page/aims/19608" TargetMode="External"/><Relationship Id="rId5" Type="http://schemas.openxmlformats.org/officeDocument/2006/relationships/hyperlink" Target="https://www.telegraph.co.uk/education/2016/09/27/school-scraps-homework-to-give-teachers-time-to-plan-lessons/" TargetMode="External"/><Relationship Id="rId10" Type="http://schemas.openxmlformats.org/officeDocument/2006/relationships/hyperlink" Target="https://corporatefinanceinstitute.com/resources/careers/soft-skills/time-management-list-tips/" TargetMode="External"/><Relationship Id="rId4" Type="http://schemas.openxmlformats.org/officeDocument/2006/relationships/hyperlink" Target="https://www.etprofessional.com/top-ten-time-management-tips-for-teachers" TargetMode="External"/><Relationship Id="rId9" Type="http://schemas.openxmlformats.org/officeDocument/2006/relationships/hyperlink" Target="https://library.leeds.ac.uk/info/1401/academic_skills/84/time_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0C564-E9E0-004A-A4CE-20C3838E8D4D}"/>
              </a:ext>
            </a:extLst>
          </p:cNvPr>
          <p:cNvSpPr>
            <a:spLocks noGrp="1"/>
          </p:cNvSpPr>
          <p:nvPr>
            <p:ph type="ctrTitle"/>
          </p:nvPr>
        </p:nvSpPr>
        <p:spPr/>
        <p:txBody>
          <a:bodyPr>
            <a:normAutofit/>
          </a:bodyPr>
          <a:lstStyle/>
          <a:p>
            <a:r>
              <a:rPr lang="en-US" sz="2800" dirty="0"/>
              <a:t>Academic Study Skills for Students – ECGE4001p</a:t>
            </a:r>
            <a:br>
              <a:rPr lang="en-US" sz="2800" dirty="0"/>
            </a:br>
            <a:r>
              <a:rPr lang="en-US" sz="2800" dirty="0"/>
              <a:t>individual PRESENTATION – nIALL rOCHE</a:t>
            </a:r>
            <a:br>
              <a:rPr lang="en-US" sz="2800" dirty="0"/>
            </a:br>
            <a:r>
              <a:rPr lang="en-US" sz="2800" dirty="0"/>
              <a:t>1802784</a:t>
            </a:r>
          </a:p>
        </p:txBody>
      </p:sp>
      <p:sp>
        <p:nvSpPr>
          <p:cNvPr id="3" name="Subtitle 2">
            <a:extLst>
              <a:ext uri="{FF2B5EF4-FFF2-40B4-BE49-F238E27FC236}">
                <a16:creationId xmlns:a16="http://schemas.microsoft.com/office/drawing/2014/main" id="{1A01A450-8C47-8A4C-BB17-101CDC54BD76}"/>
              </a:ext>
            </a:extLst>
          </p:cNvPr>
          <p:cNvSpPr>
            <a:spLocks noGrp="1"/>
          </p:cNvSpPr>
          <p:nvPr>
            <p:ph type="subTitle" idx="1"/>
          </p:nvPr>
        </p:nvSpPr>
        <p:spPr/>
        <p:txBody>
          <a:bodyPr>
            <a:normAutofit/>
          </a:bodyPr>
          <a:lstStyle/>
          <a:p>
            <a:r>
              <a:rPr lang="en-US" sz="3200" dirty="0"/>
              <a:t>7</a:t>
            </a:r>
            <a:r>
              <a:rPr lang="en-US" sz="3200" baseline="30000" dirty="0"/>
              <a:t>TH JANUARY 2020</a:t>
            </a:r>
            <a:endParaRPr lang="en-US" sz="3200" dirty="0"/>
          </a:p>
        </p:txBody>
      </p:sp>
    </p:spTree>
    <p:extLst>
      <p:ext uri="{BB962C8B-B14F-4D97-AF65-F5344CB8AC3E}">
        <p14:creationId xmlns:p14="http://schemas.microsoft.com/office/powerpoint/2010/main" val="1997691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9E2BA-C212-3B41-8837-CEBC980B30D3}"/>
              </a:ext>
            </a:extLst>
          </p:cNvPr>
          <p:cNvSpPr>
            <a:spLocks noGrp="1"/>
          </p:cNvSpPr>
          <p:nvPr>
            <p:ph type="title"/>
          </p:nvPr>
        </p:nvSpPr>
        <p:spPr>
          <a:xfrm>
            <a:off x="1023562" y="685800"/>
            <a:ext cx="10493524" cy="1485900"/>
          </a:xfrm>
        </p:spPr>
        <p:txBody>
          <a:bodyPr>
            <a:normAutofit/>
          </a:bodyPr>
          <a:lstStyle/>
          <a:p>
            <a:r>
              <a:rPr lang="en-US" u="sng" dirty="0"/>
              <a:t>Presentation Aims and Objectives</a:t>
            </a:r>
          </a:p>
        </p:txBody>
      </p:sp>
      <p:sp>
        <p:nvSpPr>
          <p:cNvPr id="11" name="Rectangle 8">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F47E163B-7428-094B-AF43-6304661F58D8}"/>
              </a:ext>
            </a:extLst>
          </p:cNvPr>
          <p:cNvSpPr>
            <a:spLocks noGrp="1"/>
          </p:cNvSpPr>
          <p:nvPr>
            <p:ph idx="1"/>
          </p:nvPr>
        </p:nvSpPr>
        <p:spPr>
          <a:xfrm>
            <a:off x="1023562" y="2286000"/>
            <a:ext cx="5072437" cy="3581400"/>
          </a:xfrm>
        </p:spPr>
        <p:txBody>
          <a:bodyPr>
            <a:normAutofit/>
          </a:bodyPr>
          <a:lstStyle/>
          <a:p>
            <a:r>
              <a:rPr lang="en-US" dirty="0"/>
              <a:t>Explore the importance of study skills in general and how they can be transferred to different stages in life.</a:t>
            </a:r>
          </a:p>
          <a:p>
            <a:r>
              <a:rPr lang="en-US" dirty="0"/>
              <a:t>Highlight three skills in particular and discuss how they aid future employability.</a:t>
            </a:r>
          </a:p>
          <a:p>
            <a:r>
              <a:rPr lang="en-US" dirty="0"/>
              <a:t>Develop on how the skills discussed can help in an educational environment.</a:t>
            </a:r>
          </a:p>
          <a:p>
            <a:r>
              <a:rPr lang="en-US" dirty="0"/>
              <a:t>Give examples of the skills being used in an educational establishment.</a:t>
            </a:r>
          </a:p>
          <a:p>
            <a:endParaRPr lang="en-US" sz="1800" dirty="0"/>
          </a:p>
        </p:txBody>
      </p:sp>
      <p:pic>
        <p:nvPicPr>
          <p:cNvPr id="4" name="Picture 3">
            <a:extLst>
              <a:ext uri="{FF2B5EF4-FFF2-40B4-BE49-F238E27FC236}">
                <a16:creationId xmlns:a16="http://schemas.microsoft.com/office/drawing/2014/main" id="{19CB9BF6-AD61-0140-90AB-1559B87C0726}"/>
              </a:ext>
            </a:extLst>
          </p:cNvPr>
          <p:cNvPicPr>
            <a:picLocks noChangeAspect="1"/>
          </p:cNvPicPr>
          <p:nvPr/>
        </p:nvPicPr>
        <p:blipFill>
          <a:blip r:embed="rId2"/>
          <a:stretch>
            <a:fillRect/>
          </a:stretch>
        </p:blipFill>
        <p:spPr>
          <a:xfrm>
            <a:off x="6478316" y="2350235"/>
            <a:ext cx="4972095" cy="3542618"/>
          </a:xfrm>
          <a:prstGeom prst="rect">
            <a:avLst/>
          </a:prstGeom>
        </p:spPr>
      </p:pic>
    </p:spTree>
    <p:extLst>
      <p:ext uri="{BB962C8B-B14F-4D97-AF65-F5344CB8AC3E}">
        <p14:creationId xmlns:p14="http://schemas.microsoft.com/office/powerpoint/2010/main" val="3634339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D4A8B-6640-9545-8918-0BAEA0A13F17}"/>
              </a:ext>
            </a:extLst>
          </p:cNvPr>
          <p:cNvSpPr>
            <a:spLocks noGrp="1"/>
          </p:cNvSpPr>
          <p:nvPr>
            <p:ph type="title"/>
          </p:nvPr>
        </p:nvSpPr>
        <p:spPr/>
        <p:txBody>
          <a:bodyPr/>
          <a:lstStyle/>
          <a:p>
            <a:pPr algn="ctr"/>
            <a:r>
              <a:rPr lang="en-US" u="sng" dirty="0"/>
              <a:t>THE IMPORTANCE OF STUDY SKILLS IN GENERAL.</a:t>
            </a:r>
          </a:p>
        </p:txBody>
      </p:sp>
      <p:sp>
        <p:nvSpPr>
          <p:cNvPr id="3" name="Content Placeholder 2">
            <a:extLst>
              <a:ext uri="{FF2B5EF4-FFF2-40B4-BE49-F238E27FC236}">
                <a16:creationId xmlns:a16="http://schemas.microsoft.com/office/drawing/2014/main" id="{D27BD0DE-9499-FB49-BB96-CC84BABEE27A}"/>
              </a:ext>
            </a:extLst>
          </p:cNvPr>
          <p:cNvSpPr>
            <a:spLocks noGrp="1"/>
          </p:cNvSpPr>
          <p:nvPr>
            <p:ph idx="1"/>
          </p:nvPr>
        </p:nvSpPr>
        <p:spPr/>
        <p:txBody>
          <a:bodyPr>
            <a:normAutofit/>
          </a:bodyPr>
          <a:lstStyle/>
          <a:p>
            <a:pPr>
              <a:buFont typeface="Wingdings" pitchFamily="2" charset="2"/>
              <a:buChar char="Ø"/>
            </a:pPr>
            <a:r>
              <a:rPr lang="en-US" sz="2400" dirty="0"/>
              <a:t>Skills used in study can be transferred to employment in later life.</a:t>
            </a:r>
          </a:p>
          <a:p>
            <a:pPr>
              <a:buFont typeface="Wingdings" pitchFamily="2" charset="2"/>
              <a:buChar char="Ø"/>
            </a:pPr>
            <a:r>
              <a:rPr lang="en-US" sz="2400" dirty="0"/>
              <a:t>Many different examples of skills.</a:t>
            </a:r>
          </a:p>
          <a:p>
            <a:pPr>
              <a:buFont typeface="Wingdings" pitchFamily="2" charset="2"/>
              <a:buChar char="Ø"/>
            </a:pPr>
            <a:r>
              <a:rPr lang="en-US" sz="2400" dirty="0"/>
              <a:t>Transferrable to all types of employment.</a:t>
            </a:r>
          </a:p>
          <a:p>
            <a:pPr>
              <a:buFont typeface="Wingdings" pitchFamily="2" charset="2"/>
              <a:buChar char="Ø"/>
            </a:pPr>
            <a:r>
              <a:rPr lang="en-US" sz="2400" dirty="0"/>
              <a:t>Skills are diverse can also be used in everyday life.</a:t>
            </a:r>
          </a:p>
          <a:p>
            <a:pPr>
              <a:buFont typeface="Wingdings" pitchFamily="2" charset="2"/>
              <a:buChar char="Ø"/>
            </a:pPr>
            <a:r>
              <a:rPr lang="en-US" sz="2400" dirty="0"/>
              <a:t>As listed by Skillsyouneed (2019), there are a large number of skills needed to hold a job in an education setting. </a:t>
            </a:r>
          </a:p>
        </p:txBody>
      </p:sp>
    </p:spTree>
    <p:extLst>
      <p:ext uri="{BB962C8B-B14F-4D97-AF65-F5344CB8AC3E}">
        <p14:creationId xmlns:p14="http://schemas.microsoft.com/office/powerpoint/2010/main" val="1442073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5CBCC-BB92-6C40-9FB5-503560B1F682}"/>
              </a:ext>
            </a:extLst>
          </p:cNvPr>
          <p:cNvSpPr>
            <a:spLocks noGrp="1"/>
          </p:cNvSpPr>
          <p:nvPr>
            <p:ph type="title"/>
          </p:nvPr>
        </p:nvSpPr>
        <p:spPr>
          <a:xfrm>
            <a:off x="899642" y="523613"/>
            <a:ext cx="9732916" cy="1188720"/>
          </a:xfrm>
        </p:spPr>
        <p:txBody>
          <a:bodyPr>
            <a:normAutofit/>
          </a:bodyPr>
          <a:lstStyle/>
          <a:p>
            <a:pPr algn="ctr"/>
            <a:r>
              <a:rPr lang="en-US" u="sng" dirty="0"/>
              <a:t>First Study Skill – Time Management</a:t>
            </a:r>
            <a:r>
              <a:rPr lang="en-US" dirty="0"/>
              <a:t>.</a:t>
            </a:r>
          </a:p>
        </p:txBody>
      </p:sp>
      <p:sp>
        <p:nvSpPr>
          <p:cNvPr id="3" name="Content Placeholder 2">
            <a:extLst>
              <a:ext uri="{FF2B5EF4-FFF2-40B4-BE49-F238E27FC236}">
                <a16:creationId xmlns:a16="http://schemas.microsoft.com/office/drawing/2014/main" id="{F1D8BE30-265F-B94B-A72B-BEA0F0AC4289}"/>
              </a:ext>
            </a:extLst>
          </p:cNvPr>
          <p:cNvSpPr>
            <a:spLocks noGrp="1"/>
          </p:cNvSpPr>
          <p:nvPr>
            <p:ph idx="1"/>
          </p:nvPr>
        </p:nvSpPr>
        <p:spPr>
          <a:xfrm>
            <a:off x="899642" y="1287031"/>
            <a:ext cx="10634632" cy="4456856"/>
          </a:xfrm>
        </p:spPr>
        <p:txBody>
          <a:bodyPr>
            <a:normAutofit/>
          </a:bodyPr>
          <a:lstStyle/>
          <a:p>
            <a:pPr>
              <a:buFont typeface="Wingdings" pitchFamily="2" charset="2"/>
              <a:buChar char="Ø"/>
            </a:pPr>
            <a:r>
              <a:rPr lang="en-US" sz="1600" dirty="0"/>
              <a:t>Time management - critical skill to have in any field of work, especially in education. </a:t>
            </a:r>
          </a:p>
          <a:p>
            <a:pPr>
              <a:buFont typeface="Wingdings" pitchFamily="2" charset="2"/>
              <a:buChar char="Ø"/>
            </a:pPr>
            <a:r>
              <a:rPr lang="en-US" sz="1600" dirty="0"/>
              <a:t>It is a skill vital to an education environment due to the ever challenging nature of the job. As stated by Meador (2019) for ThoughtCo, teachers may find it hard to find a balance between ‘their professional and their personal life’</a:t>
            </a:r>
          </a:p>
          <a:p>
            <a:pPr>
              <a:buFont typeface="Wingdings" pitchFamily="2" charset="2"/>
              <a:buChar char="Ø"/>
            </a:pPr>
            <a:r>
              <a:rPr lang="en-US" sz="1600" dirty="0"/>
              <a:t>Teachers in particular have a lot of responsibility to meet targets throughout their job. When time management is used effectively it can drastically aid the teachers needs to meet core objectives.</a:t>
            </a:r>
          </a:p>
          <a:p>
            <a:pPr>
              <a:buFont typeface="Wingdings" pitchFamily="2" charset="2"/>
              <a:buChar char="Ø"/>
            </a:pPr>
            <a:r>
              <a:rPr lang="en-US" sz="1600" dirty="0"/>
              <a:t>Time management is very much based on effective planning. An acrostic poem written by Chong (2018) shows an example of this:</a:t>
            </a:r>
          </a:p>
          <a:p>
            <a:pPr marL="0" indent="0">
              <a:buNone/>
            </a:pPr>
            <a:r>
              <a:rPr lang="en-GB" sz="1600" b="1" dirty="0"/>
              <a:t>      ‘S</a:t>
            </a:r>
            <a:r>
              <a:rPr lang="en-GB" sz="1600" dirty="0"/>
              <a:t>pecific</a:t>
            </a:r>
            <a:br>
              <a:rPr lang="en-GB" sz="1600" dirty="0"/>
            </a:br>
            <a:r>
              <a:rPr lang="en-GB" sz="1600" dirty="0"/>
              <a:t>       </a:t>
            </a:r>
            <a:r>
              <a:rPr lang="en-GB" sz="1600" b="1" dirty="0"/>
              <a:t>M</a:t>
            </a:r>
            <a:r>
              <a:rPr lang="en-GB" sz="1600" dirty="0"/>
              <a:t>easurable</a:t>
            </a:r>
            <a:br>
              <a:rPr lang="en-GB" sz="1600" dirty="0"/>
            </a:br>
            <a:r>
              <a:rPr lang="en-GB" sz="1600" dirty="0"/>
              <a:t>       </a:t>
            </a:r>
            <a:r>
              <a:rPr lang="en-GB" sz="1600" b="1" dirty="0"/>
              <a:t>A</a:t>
            </a:r>
            <a:r>
              <a:rPr lang="en-GB" sz="1600" dirty="0"/>
              <a:t>chievable</a:t>
            </a:r>
            <a:br>
              <a:rPr lang="en-GB" sz="1600" dirty="0"/>
            </a:br>
            <a:r>
              <a:rPr lang="en-GB" sz="1600" dirty="0"/>
              <a:t>       </a:t>
            </a:r>
            <a:r>
              <a:rPr lang="en-GB" sz="1600" b="1" dirty="0"/>
              <a:t>R</a:t>
            </a:r>
            <a:r>
              <a:rPr lang="en-GB" sz="1600" dirty="0"/>
              <a:t>ealistic</a:t>
            </a:r>
            <a:br>
              <a:rPr lang="en-GB" sz="1600" dirty="0"/>
            </a:br>
            <a:r>
              <a:rPr lang="en-GB" sz="1600" dirty="0"/>
              <a:t>       </a:t>
            </a:r>
            <a:r>
              <a:rPr lang="en-GB" sz="1600" b="1" dirty="0"/>
              <a:t>T</a:t>
            </a:r>
            <a:r>
              <a:rPr lang="en-GB" sz="1600" dirty="0"/>
              <a:t>ime-bound’</a:t>
            </a:r>
          </a:p>
          <a:p>
            <a:pPr>
              <a:buFont typeface="Wingdings" pitchFamily="2" charset="2"/>
              <a:buChar char="Ø"/>
            </a:pPr>
            <a:r>
              <a:rPr lang="en-US" sz="1600" dirty="0"/>
              <a:t>The acrostic poem above emphasizes the importance of planning and time management.</a:t>
            </a:r>
          </a:p>
          <a:p>
            <a:pPr marL="0" indent="0">
              <a:buNone/>
            </a:pPr>
            <a:r>
              <a:rPr lang="en-US" sz="1600" dirty="0"/>
              <a:t>      </a:t>
            </a:r>
            <a:r>
              <a:rPr lang="en-US" dirty="0"/>
              <a:t> </a:t>
            </a:r>
            <a:endParaRPr lang="en-US" sz="2000" dirty="0"/>
          </a:p>
        </p:txBody>
      </p:sp>
      <p:pic>
        <p:nvPicPr>
          <p:cNvPr id="4" name="Picture 3">
            <a:extLst>
              <a:ext uri="{FF2B5EF4-FFF2-40B4-BE49-F238E27FC236}">
                <a16:creationId xmlns:a16="http://schemas.microsoft.com/office/drawing/2014/main" id="{B630C3E7-A870-7D47-BEAD-E8840BEF8416}"/>
              </a:ext>
            </a:extLst>
          </p:cNvPr>
          <p:cNvPicPr>
            <a:picLocks noChangeAspect="1"/>
          </p:cNvPicPr>
          <p:nvPr/>
        </p:nvPicPr>
        <p:blipFill>
          <a:blip r:embed="rId2"/>
          <a:stretch>
            <a:fillRect/>
          </a:stretch>
        </p:blipFill>
        <p:spPr>
          <a:xfrm>
            <a:off x="9217519" y="4496110"/>
            <a:ext cx="2191216" cy="1838277"/>
          </a:xfrm>
          <a:prstGeom prst="rect">
            <a:avLst/>
          </a:prstGeom>
        </p:spPr>
      </p:pic>
    </p:spTree>
    <p:extLst>
      <p:ext uri="{BB962C8B-B14F-4D97-AF65-F5344CB8AC3E}">
        <p14:creationId xmlns:p14="http://schemas.microsoft.com/office/powerpoint/2010/main" val="2806605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5CC51-B759-A642-B28D-01802441D28C}"/>
              </a:ext>
            </a:extLst>
          </p:cNvPr>
          <p:cNvSpPr>
            <a:spLocks noGrp="1"/>
          </p:cNvSpPr>
          <p:nvPr>
            <p:ph type="title"/>
          </p:nvPr>
        </p:nvSpPr>
        <p:spPr/>
        <p:txBody>
          <a:bodyPr/>
          <a:lstStyle/>
          <a:p>
            <a:pPr algn="ctr"/>
            <a:r>
              <a:rPr lang="en-US" u="sng" dirty="0"/>
              <a:t>Examples - Time Management in an Education Establishment.</a:t>
            </a:r>
          </a:p>
        </p:txBody>
      </p:sp>
      <p:sp>
        <p:nvSpPr>
          <p:cNvPr id="3" name="Content Placeholder 2">
            <a:extLst>
              <a:ext uri="{FF2B5EF4-FFF2-40B4-BE49-F238E27FC236}">
                <a16:creationId xmlns:a16="http://schemas.microsoft.com/office/drawing/2014/main" id="{87986787-0BC1-E245-A192-85FEDCE42530}"/>
              </a:ext>
            </a:extLst>
          </p:cNvPr>
          <p:cNvSpPr>
            <a:spLocks noGrp="1"/>
          </p:cNvSpPr>
          <p:nvPr>
            <p:ph idx="1"/>
          </p:nvPr>
        </p:nvSpPr>
        <p:spPr/>
        <p:txBody>
          <a:bodyPr>
            <a:normAutofit fontScale="92500" lnSpcReduction="20000"/>
          </a:bodyPr>
          <a:lstStyle/>
          <a:p>
            <a:pPr>
              <a:buFont typeface="Wingdings" pitchFamily="2" charset="2"/>
              <a:buChar char="Ø"/>
            </a:pPr>
            <a:r>
              <a:rPr lang="en-US" sz="1800" dirty="0"/>
              <a:t>Planning - Teachers responsibility to plan lessons and mark work and work around a tight schedule.  Many feel like they are overworked and do not have time to complete most tasks in hand. Crane (2013)</a:t>
            </a:r>
          </a:p>
          <a:p>
            <a:pPr>
              <a:buFont typeface="Wingdings" pitchFamily="2" charset="2"/>
              <a:buChar char="Ø"/>
            </a:pPr>
            <a:r>
              <a:rPr lang="en-US" sz="1800" dirty="0"/>
              <a:t>Personal experience – I have witnessed the impact on staff wellbeing whilst striving to achieve non contact related teaching tasks.    </a:t>
            </a:r>
          </a:p>
          <a:p>
            <a:pPr>
              <a:buFont typeface="Wingdings" pitchFamily="2" charset="2"/>
              <a:buChar char="Ø"/>
            </a:pPr>
            <a:r>
              <a:rPr lang="en-US" sz="1800" dirty="0"/>
              <a:t>Lesson Planning - There are now examples of schools taking measures to give the teacher more time. Various schools are now starting to scrap homework so teachers have more time for lesson planning as stated by </a:t>
            </a:r>
            <a:r>
              <a:rPr lang="en-GB" sz="1800" dirty="0"/>
              <a:t>Espinoza (2016).</a:t>
            </a:r>
          </a:p>
          <a:p>
            <a:pPr>
              <a:buFont typeface="Wingdings" pitchFamily="2" charset="2"/>
              <a:buChar char="Ø"/>
            </a:pPr>
            <a:r>
              <a:rPr lang="en-GB" sz="1800" dirty="0"/>
              <a:t> Marking -  in schools also consumes a lot of time for teachers. For example, in my experience of working in a school I have seen many teachers use up break and lunch times to conduct marking.</a:t>
            </a:r>
          </a:p>
          <a:p>
            <a:pPr>
              <a:buFont typeface="Wingdings" pitchFamily="2" charset="2"/>
              <a:buChar char="Ø"/>
            </a:pPr>
            <a:r>
              <a:rPr lang="en-US" sz="1800" dirty="0"/>
              <a:t>Study Skill - Effective time management a beneficial attribute as a student along with why I believe it is a core vital skill for future employability.</a:t>
            </a:r>
          </a:p>
          <a:p>
            <a:pPr>
              <a:buFont typeface="Wingdings" pitchFamily="2" charset="2"/>
              <a:buChar char="Ø"/>
            </a:pPr>
            <a:r>
              <a:rPr lang="en-US" sz="1800" dirty="0"/>
              <a:t>As stated by the University of Leeds (2019) time management is vital in university in particular.</a:t>
            </a:r>
          </a:p>
          <a:p>
            <a:pPr>
              <a:buFont typeface="Wingdings" pitchFamily="2" charset="2"/>
              <a:buChar char="Ø"/>
            </a:pPr>
            <a:endParaRPr lang="en-US" sz="1800" dirty="0"/>
          </a:p>
        </p:txBody>
      </p:sp>
    </p:spTree>
    <p:extLst>
      <p:ext uri="{BB962C8B-B14F-4D97-AF65-F5344CB8AC3E}">
        <p14:creationId xmlns:p14="http://schemas.microsoft.com/office/powerpoint/2010/main" val="3103146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9BE6D-425F-884A-B734-954E7D69EF51}"/>
              </a:ext>
            </a:extLst>
          </p:cNvPr>
          <p:cNvSpPr>
            <a:spLocks noGrp="1"/>
          </p:cNvSpPr>
          <p:nvPr>
            <p:ph type="title"/>
          </p:nvPr>
        </p:nvSpPr>
        <p:spPr/>
        <p:txBody>
          <a:bodyPr/>
          <a:lstStyle/>
          <a:p>
            <a:pPr algn="ctr"/>
            <a:r>
              <a:rPr lang="en-US" u="sng" dirty="0"/>
              <a:t>Second Study Skill - Communication</a:t>
            </a:r>
          </a:p>
        </p:txBody>
      </p:sp>
      <p:sp>
        <p:nvSpPr>
          <p:cNvPr id="3" name="Content Placeholder 2">
            <a:extLst>
              <a:ext uri="{FF2B5EF4-FFF2-40B4-BE49-F238E27FC236}">
                <a16:creationId xmlns:a16="http://schemas.microsoft.com/office/drawing/2014/main" id="{4EA97EBF-FDB1-7548-BD02-C45E83DA3826}"/>
              </a:ext>
            </a:extLst>
          </p:cNvPr>
          <p:cNvSpPr>
            <a:spLocks noGrp="1"/>
          </p:cNvSpPr>
          <p:nvPr>
            <p:ph idx="1"/>
          </p:nvPr>
        </p:nvSpPr>
        <p:spPr>
          <a:xfrm>
            <a:off x="1371600" y="1807535"/>
            <a:ext cx="9601200" cy="3581400"/>
          </a:xfrm>
        </p:spPr>
        <p:txBody>
          <a:bodyPr>
            <a:normAutofit lnSpcReduction="10000"/>
          </a:bodyPr>
          <a:lstStyle/>
          <a:p>
            <a:r>
              <a:rPr lang="en-US" sz="1800" dirty="0"/>
              <a:t>Effective Communication - a vital skill that is utilized in the workplace and in everyday life in various forms </a:t>
            </a:r>
            <a:r>
              <a:rPr lang="en-US" sz="1800" dirty="0" err="1"/>
              <a:t>e.g</a:t>
            </a:r>
            <a:r>
              <a:rPr lang="en-US" sz="1800" dirty="0"/>
              <a:t> oral, written and sign language. The skill is in my opinion one of the most important.</a:t>
            </a:r>
          </a:p>
          <a:p>
            <a:r>
              <a:rPr lang="en-US" sz="1800" dirty="0"/>
              <a:t>I have used communication vastly over my university life, for example in group tasks within lectures. Furthermore, this experience will help me greatly when it comes to employment.</a:t>
            </a:r>
          </a:p>
          <a:p>
            <a:r>
              <a:rPr lang="en-US" sz="1800" dirty="0"/>
              <a:t>Communication vital within all educational environments – teaching, between peers and pupils. </a:t>
            </a:r>
          </a:p>
          <a:p>
            <a:r>
              <a:rPr lang="en-US" sz="1800" dirty="0"/>
              <a:t>As stated by Parentapps (2017), communication builds the foundations of relationships in the workplace. Especially in an an educational establishment. </a:t>
            </a:r>
          </a:p>
          <a:p>
            <a:r>
              <a:rPr lang="en-US" sz="1800" dirty="0"/>
              <a:t>Communication has been a skill I and  have used vastly whilst volunteering in a school - both to staff members and core to pupils learning opportunities in the life of a school environment everyday . </a:t>
            </a:r>
          </a:p>
          <a:p>
            <a:endParaRPr lang="en-US" dirty="0"/>
          </a:p>
        </p:txBody>
      </p:sp>
    </p:spTree>
    <p:extLst>
      <p:ext uri="{BB962C8B-B14F-4D97-AF65-F5344CB8AC3E}">
        <p14:creationId xmlns:p14="http://schemas.microsoft.com/office/powerpoint/2010/main" val="4264345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8C9F5-D60A-644F-9B44-D0EA5633AACE}"/>
              </a:ext>
            </a:extLst>
          </p:cNvPr>
          <p:cNvSpPr>
            <a:spLocks noGrp="1"/>
          </p:cNvSpPr>
          <p:nvPr>
            <p:ph type="title"/>
          </p:nvPr>
        </p:nvSpPr>
        <p:spPr/>
        <p:txBody>
          <a:bodyPr/>
          <a:lstStyle/>
          <a:p>
            <a:pPr algn="ctr"/>
            <a:r>
              <a:rPr lang="en-US" u="sng" dirty="0"/>
              <a:t>Examples - Communication in an Educational Establishment</a:t>
            </a:r>
          </a:p>
        </p:txBody>
      </p:sp>
      <p:sp>
        <p:nvSpPr>
          <p:cNvPr id="3" name="Content Placeholder 2">
            <a:extLst>
              <a:ext uri="{FF2B5EF4-FFF2-40B4-BE49-F238E27FC236}">
                <a16:creationId xmlns:a16="http://schemas.microsoft.com/office/drawing/2014/main" id="{6699416C-CA56-BE45-BD14-16541E2B8ED6}"/>
              </a:ext>
            </a:extLst>
          </p:cNvPr>
          <p:cNvSpPr>
            <a:spLocks noGrp="1"/>
          </p:cNvSpPr>
          <p:nvPr>
            <p:ph idx="1"/>
          </p:nvPr>
        </p:nvSpPr>
        <p:spPr/>
        <p:txBody>
          <a:bodyPr>
            <a:normAutofit fontScale="92500" lnSpcReduction="20000"/>
          </a:bodyPr>
          <a:lstStyle/>
          <a:p>
            <a:r>
              <a:rPr lang="en-US" dirty="0"/>
              <a:t>Communication is used in a various number of ways in an educational establishment.</a:t>
            </a:r>
          </a:p>
          <a:p>
            <a:r>
              <a:rPr lang="en-US" dirty="0"/>
              <a:t>Teaching - The main communication purpose used by teachers would be with their respective pupils. As stated by Khan et al (2017), teachers with effective communication skills can aid a child's learning in a number of ways.</a:t>
            </a:r>
          </a:p>
          <a:p>
            <a:r>
              <a:rPr lang="en-US" dirty="0"/>
              <a:t>Parents - This core skill can also be used to communicate with parents of children in our schools. This is crucial for a schools and collaborative pupil development. Parentapps (2017) states this.</a:t>
            </a:r>
          </a:p>
          <a:p>
            <a:r>
              <a:rPr lang="en-US" dirty="0"/>
              <a:t>Staff - The third way that communication is used effectively in an educational environment is between members of staff to support effective group working . I personally have experienced this in a school environment and the skill is vital to compliment effective teaching and understanding their pupils and respective needs.</a:t>
            </a:r>
          </a:p>
          <a:p>
            <a:r>
              <a:rPr lang="en-US" dirty="0"/>
              <a:t>Communication core skill set to aid effective teamworking. </a:t>
            </a:r>
          </a:p>
          <a:p>
            <a:endParaRPr lang="en-US" dirty="0"/>
          </a:p>
        </p:txBody>
      </p:sp>
    </p:spTree>
    <p:extLst>
      <p:ext uri="{BB962C8B-B14F-4D97-AF65-F5344CB8AC3E}">
        <p14:creationId xmlns:p14="http://schemas.microsoft.com/office/powerpoint/2010/main" val="1633656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24B6-944B-904E-AD9D-56BEA9D5FC64}"/>
              </a:ext>
            </a:extLst>
          </p:cNvPr>
          <p:cNvSpPr>
            <a:spLocks noGrp="1"/>
          </p:cNvSpPr>
          <p:nvPr>
            <p:ph type="title"/>
          </p:nvPr>
        </p:nvSpPr>
        <p:spPr>
          <a:xfrm>
            <a:off x="1371600" y="685800"/>
            <a:ext cx="9601200" cy="930349"/>
          </a:xfrm>
        </p:spPr>
        <p:txBody>
          <a:bodyPr/>
          <a:lstStyle/>
          <a:p>
            <a:pPr algn="ctr"/>
            <a:r>
              <a:rPr lang="en-US" u="sng" dirty="0"/>
              <a:t>Third Study Skill – Teamwork</a:t>
            </a:r>
          </a:p>
        </p:txBody>
      </p:sp>
      <p:sp>
        <p:nvSpPr>
          <p:cNvPr id="3" name="Content Placeholder 2">
            <a:extLst>
              <a:ext uri="{FF2B5EF4-FFF2-40B4-BE49-F238E27FC236}">
                <a16:creationId xmlns:a16="http://schemas.microsoft.com/office/drawing/2014/main" id="{F134A150-EC5E-D348-A40C-25B4188FCCCD}"/>
              </a:ext>
            </a:extLst>
          </p:cNvPr>
          <p:cNvSpPr>
            <a:spLocks noGrp="1"/>
          </p:cNvSpPr>
          <p:nvPr>
            <p:ph idx="1"/>
          </p:nvPr>
        </p:nvSpPr>
        <p:spPr>
          <a:xfrm>
            <a:off x="1371600" y="1616149"/>
            <a:ext cx="9601200" cy="4251251"/>
          </a:xfrm>
        </p:spPr>
        <p:txBody>
          <a:bodyPr/>
          <a:lstStyle/>
          <a:p>
            <a:pPr>
              <a:buFont typeface="Wingdings" pitchFamily="2" charset="2"/>
              <a:buChar char="Ø"/>
            </a:pPr>
            <a:r>
              <a:rPr lang="en-US" dirty="0"/>
              <a:t>Throughout all types of employment, teamwork core functionality skill.</a:t>
            </a:r>
          </a:p>
          <a:p>
            <a:pPr>
              <a:buFont typeface="Wingdings" pitchFamily="2" charset="2"/>
              <a:buChar char="Ø"/>
            </a:pPr>
            <a:r>
              <a:rPr lang="en-US" dirty="0"/>
              <a:t>Teamwork is used very frequently within an educational establishment – inclusive between Leadership staff, Teachers and all school support staff.</a:t>
            </a:r>
          </a:p>
          <a:p>
            <a:pPr>
              <a:buFont typeface="Wingdings" pitchFamily="2" charset="2"/>
              <a:buChar char="Ø"/>
            </a:pPr>
            <a:r>
              <a:rPr lang="en-US" dirty="0"/>
              <a:t>From my experience as a volunteer teacher assistant, I have witnessed the firsthand importance of teamwork when supporting class teachers and respective pupils.</a:t>
            </a:r>
          </a:p>
          <a:p>
            <a:pPr>
              <a:buFont typeface="Wingdings" pitchFamily="2" charset="2"/>
              <a:buChar char="Ø"/>
            </a:pPr>
            <a:r>
              <a:rPr lang="en-US" dirty="0"/>
              <a:t>As quoted by McQuerrey (2018) ‘</a:t>
            </a:r>
            <a:r>
              <a:rPr lang="en-GB" dirty="0"/>
              <a:t>can reinforce positive behaviours and learning skills developed in the classroom’</a:t>
            </a:r>
            <a:endParaRPr lang="en-US" dirty="0"/>
          </a:p>
          <a:p>
            <a:pPr>
              <a:buFont typeface="Wingdings" pitchFamily="2" charset="2"/>
              <a:buChar char="Ø"/>
            </a:pPr>
            <a:endParaRPr lang="en-US" dirty="0"/>
          </a:p>
          <a:p>
            <a:pPr>
              <a:buFont typeface="Wingdings" pitchFamily="2" charset="2"/>
              <a:buChar char="Ø"/>
            </a:pPr>
            <a:endParaRPr lang="en-US" dirty="0"/>
          </a:p>
        </p:txBody>
      </p:sp>
    </p:spTree>
    <p:extLst>
      <p:ext uri="{BB962C8B-B14F-4D97-AF65-F5344CB8AC3E}">
        <p14:creationId xmlns:p14="http://schemas.microsoft.com/office/powerpoint/2010/main" val="3647240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E2B69-EC0C-9843-A166-A20AA7695E97}"/>
              </a:ext>
            </a:extLst>
          </p:cNvPr>
          <p:cNvSpPr>
            <a:spLocks noGrp="1"/>
          </p:cNvSpPr>
          <p:nvPr>
            <p:ph type="title"/>
          </p:nvPr>
        </p:nvSpPr>
        <p:spPr/>
        <p:txBody>
          <a:bodyPr/>
          <a:lstStyle/>
          <a:p>
            <a:r>
              <a:rPr lang="en-US" dirty="0"/>
              <a:t>Examples – Teamwork in an Educational Establishment</a:t>
            </a:r>
          </a:p>
        </p:txBody>
      </p:sp>
      <p:sp>
        <p:nvSpPr>
          <p:cNvPr id="3" name="Content Placeholder 2">
            <a:extLst>
              <a:ext uri="{FF2B5EF4-FFF2-40B4-BE49-F238E27FC236}">
                <a16:creationId xmlns:a16="http://schemas.microsoft.com/office/drawing/2014/main" id="{31AEDEC2-C48D-4D41-AEB7-D1362D7E1A55}"/>
              </a:ext>
            </a:extLst>
          </p:cNvPr>
          <p:cNvSpPr>
            <a:spLocks noGrp="1"/>
          </p:cNvSpPr>
          <p:nvPr>
            <p:ph idx="1"/>
          </p:nvPr>
        </p:nvSpPr>
        <p:spPr/>
        <p:txBody>
          <a:bodyPr/>
          <a:lstStyle/>
          <a:p>
            <a:r>
              <a:rPr lang="en-US" dirty="0"/>
              <a:t>Unilateral – Teamwork skills are core to all staff supporting core objective and aims across a whole school environment.</a:t>
            </a:r>
          </a:p>
          <a:p>
            <a:r>
              <a:rPr lang="en-US" dirty="0"/>
              <a:t>Strengths – we all have a variety of skills unique to us as individuals – effective teamwork should help to aid recognition within the team and using relative skills in the right setting in an education setting for example music, sport or languages.</a:t>
            </a:r>
          </a:p>
          <a:p>
            <a:r>
              <a:rPr lang="en-US" dirty="0"/>
              <a:t> Support – a mutual understanding of each other in the workplace and awareness to assist effective learning when under various pressure.</a:t>
            </a:r>
          </a:p>
          <a:p>
            <a:r>
              <a:rPr lang="en-US" dirty="0"/>
              <a:t>Core Aims – effective teamworking is core when trying to work together to support children to achieve their best possible academic and personal outcome during their time in school.</a:t>
            </a:r>
          </a:p>
          <a:p>
            <a:endParaRPr lang="en-US" dirty="0"/>
          </a:p>
        </p:txBody>
      </p:sp>
    </p:spTree>
    <p:extLst>
      <p:ext uri="{BB962C8B-B14F-4D97-AF65-F5344CB8AC3E}">
        <p14:creationId xmlns:p14="http://schemas.microsoft.com/office/powerpoint/2010/main" val="20690652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8420-F3B0-0D4A-9054-BCB57FA43E39}"/>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991A25A0-D76A-0849-B087-53BF5EF1DEC0}"/>
              </a:ext>
            </a:extLst>
          </p:cNvPr>
          <p:cNvSpPr>
            <a:spLocks noGrp="1"/>
          </p:cNvSpPr>
          <p:nvPr>
            <p:ph idx="1"/>
          </p:nvPr>
        </p:nvSpPr>
        <p:spPr/>
        <p:txBody>
          <a:bodyPr/>
          <a:lstStyle/>
          <a:p>
            <a:r>
              <a:rPr lang="en-US" dirty="0"/>
              <a:t>In summary – thank you for your patience and listening</a:t>
            </a:r>
          </a:p>
        </p:txBody>
      </p:sp>
    </p:spTree>
    <p:extLst>
      <p:ext uri="{BB962C8B-B14F-4D97-AF65-F5344CB8AC3E}">
        <p14:creationId xmlns:p14="http://schemas.microsoft.com/office/powerpoint/2010/main" val="557340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1EEDC-7550-AA4F-A40A-F14252950099}"/>
              </a:ext>
            </a:extLst>
          </p:cNvPr>
          <p:cNvSpPr>
            <a:spLocks noGrp="1"/>
          </p:cNvSpPr>
          <p:nvPr>
            <p:ph type="title"/>
          </p:nvPr>
        </p:nvSpPr>
        <p:spPr>
          <a:xfrm>
            <a:off x="2231136" y="306965"/>
            <a:ext cx="7729728" cy="1188720"/>
          </a:xfrm>
        </p:spPr>
        <p:txBody>
          <a:bodyPr/>
          <a:lstStyle/>
          <a:p>
            <a:pPr algn="ctr"/>
            <a:r>
              <a:rPr lang="en-US" dirty="0"/>
              <a:t>Reference slide</a:t>
            </a:r>
          </a:p>
        </p:txBody>
      </p:sp>
      <p:sp>
        <p:nvSpPr>
          <p:cNvPr id="3" name="Content Placeholder 2">
            <a:extLst>
              <a:ext uri="{FF2B5EF4-FFF2-40B4-BE49-F238E27FC236}">
                <a16:creationId xmlns:a16="http://schemas.microsoft.com/office/drawing/2014/main" id="{3E5DB2AA-D111-FE45-93EA-B4318FD71039}"/>
              </a:ext>
            </a:extLst>
          </p:cNvPr>
          <p:cNvSpPr>
            <a:spLocks noGrp="1"/>
          </p:cNvSpPr>
          <p:nvPr>
            <p:ph idx="1"/>
          </p:nvPr>
        </p:nvSpPr>
        <p:spPr>
          <a:xfrm>
            <a:off x="2040556" y="1049154"/>
            <a:ext cx="7920308" cy="3407343"/>
          </a:xfrm>
        </p:spPr>
        <p:txBody>
          <a:bodyPr>
            <a:normAutofit fontScale="25000" lnSpcReduction="20000"/>
          </a:bodyPr>
          <a:lstStyle/>
          <a:p>
            <a:endParaRPr lang="en-US" sz="1400" dirty="0"/>
          </a:p>
          <a:p>
            <a:r>
              <a:rPr lang="en-US" sz="4000" dirty="0"/>
              <a:t>Crane (2013) Top 10 Resources to Help Teachers Manage Their Time. The Guardian. 12</a:t>
            </a:r>
            <a:r>
              <a:rPr lang="en-US" sz="4000" baseline="30000" dirty="0"/>
              <a:t>th</a:t>
            </a:r>
            <a:r>
              <a:rPr lang="en-US" sz="4000" dirty="0"/>
              <a:t> October 2013. Available online: </a:t>
            </a:r>
            <a:r>
              <a:rPr lang="en-GB" sz="4000" dirty="0">
                <a:hlinkClick r:id="rId3"/>
              </a:rPr>
              <a:t>https://www.theguardian.com/teacher-network/teacher-blog/2013/oct/12/time-management-worklife-balance-teachers</a:t>
            </a:r>
            <a:endParaRPr lang="en-GB" sz="4000" dirty="0"/>
          </a:p>
          <a:p>
            <a:r>
              <a:rPr lang="en-GB" sz="4000" dirty="0"/>
              <a:t>Chong (2018) Top Ten Time Management Tips for Teachers. English Teaching Professional. Available online: </a:t>
            </a:r>
            <a:r>
              <a:rPr lang="en-GB" sz="4000" dirty="0">
                <a:hlinkClick r:id="rId4"/>
              </a:rPr>
              <a:t>https://www.etprofessional.com/top-ten-time-management-tips-for-teachers</a:t>
            </a:r>
            <a:endParaRPr lang="en-GB" sz="4000" dirty="0"/>
          </a:p>
          <a:p>
            <a:r>
              <a:rPr lang="en-GB" sz="4000" dirty="0" err="1"/>
              <a:t>Espinonza</a:t>
            </a:r>
            <a:r>
              <a:rPr lang="en-GB" sz="4000" dirty="0"/>
              <a:t> (2016) School Scraps Homework to Give Teachers More Time to Plan Lessons. The Telegraph. 28</a:t>
            </a:r>
            <a:r>
              <a:rPr lang="en-GB" sz="4000" baseline="30000" dirty="0"/>
              <a:t>th</a:t>
            </a:r>
            <a:r>
              <a:rPr lang="en-GB" sz="4000" dirty="0"/>
              <a:t> September 2016. Available online:  </a:t>
            </a:r>
            <a:r>
              <a:rPr lang="en-GB" sz="4000" dirty="0">
                <a:hlinkClick r:id="rId5"/>
              </a:rPr>
              <a:t>https://www.telegraph.co.uk/education/2016/09/27/school-scraps-homework-to-give-teachers-time-to-plan-lessons/</a:t>
            </a:r>
            <a:endParaRPr lang="en-GB" sz="4000" dirty="0"/>
          </a:p>
          <a:p>
            <a:r>
              <a:rPr lang="en-GB" sz="4000" dirty="0"/>
              <a:t>Khan, A, Khan, S, Islam, Khan, M (2017) Communication Skills of a Teacher and Its Role in the Development of the Students’ Academic Success. Available online: </a:t>
            </a:r>
            <a:r>
              <a:rPr lang="en-GB" sz="4000" dirty="0">
                <a:hlinkClick r:id="rId6"/>
              </a:rPr>
              <a:t>https://files.eric.ed.gov/fulltext/EJ1131770.pdf</a:t>
            </a:r>
            <a:endParaRPr lang="en-GB" sz="4000" dirty="0"/>
          </a:p>
          <a:p>
            <a:r>
              <a:rPr lang="en-GB" sz="4000" dirty="0"/>
              <a:t>Meador (2019) </a:t>
            </a:r>
            <a:r>
              <a:rPr lang="en-GB" sz="4000" dirty="0" err="1"/>
              <a:t>Thoughtco</a:t>
            </a:r>
            <a:r>
              <a:rPr lang="en-GB" sz="4000" dirty="0"/>
              <a:t>. Factors that Make Teaching Challenging and Hard. Available online:  </a:t>
            </a:r>
            <a:r>
              <a:rPr lang="en-GB" sz="4000" dirty="0">
                <a:hlinkClick r:id="rId7"/>
              </a:rPr>
              <a:t>https://www.thoughtco.com/factors-that-make-teaching-challenging-and-hard-4035989</a:t>
            </a:r>
            <a:endParaRPr lang="en-GB" sz="4000" dirty="0"/>
          </a:p>
          <a:p>
            <a:r>
              <a:rPr lang="en-GB" sz="4000" dirty="0" err="1"/>
              <a:t>McQuerrey</a:t>
            </a:r>
            <a:r>
              <a:rPr lang="en-GB" sz="4000" dirty="0"/>
              <a:t> (2017) Chron Career Advice. Is Teamwork Important in the Classroom?  Accessed 6</a:t>
            </a:r>
            <a:r>
              <a:rPr lang="en-GB" sz="4000" baseline="30000" dirty="0"/>
              <a:t>th</a:t>
            </a:r>
            <a:r>
              <a:rPr lang="en-GB" sz="4000" dirty="0"/>
              <a:t> January 2020. Available online: </a:t>
            </a:r>
            <a:r>
              <a:rPr lang="en-GB" sz="4000" dirty="0">
                <a:hlinkClick r:id="rId8"/>
              </a:rPr>
              <a:t>https://work.chron.com/teamwork-important-classroom-18281.html</a:t>
            </a:r>
            <a:endParaRPr lang="en-GB" sz="4000" dirty="0"/>
          </a:p>
          <a:p>
            <a:r>
              <a:rPr lang="en-GB" sz="4000" dirty="0"/>
              <a:t>University of Leeds (2019) Academic Skills. Time Management. Accessed 6</a:t>
            </a:r>
            <a:r>
              <a:rPr lang="en-GB" sz="4000" baseline="30000" dirty="0"/>
              <a:t>th</a:t>
            </a:r>
            <a:r>
              <a:rPr lang="en-GB" sz="4000" dirty="0"/>
              <a:t> January 2020. Available online:  </a:t>
            </a:r>
            <a:r>
              <a:rPr lang="en-GB" sz="4000" dirty="0">
                <a:hlinkClick r:id="rId9"/>
              </a:rPr>
              <a:t>https://library.leeds.ac.uk/info/1401/academic_skills/84/time_management</a:t>
            </a:r>
            <a:endParaRPr lang="en-GB" sz="4000" dirty="0"/>
          </a:p>
          <a:p>
            <a:pPr marL="0" indent="0">
              <a:buNone/>
            </a:pPr>
            <a:endParaRPr lang="en-GB" sz="4000" dirty="0"/>
          </a:p>
          <a:p>
            <a:pPr marL="0" indent="0">
              <a:buNone/>
            </a:pPr>
            <a:endParaRPr lang="en-US" sz="4000" dirty="0"/>
          </a:p>
          <a:p>
            <a:pPr marL="0" indent="0">
              <a:buNone/>
            </a:pPr>
            <a:endParaRPr lang="en-US" sz="4000" dirty="0"/>
          </a:p>
          <a:p>
            <a:pPr marL="0" indent="0">
              <a:buNone/>
            </a:pPr>
            <a:r>
              <a:rPr lang="en-US" sz="4000" dirty="0"/>
              <a:t>Picture References.</a:t>
            </a:r>
          </a:p>
          <a:p>
            <a:r>
              <a:rPr lang="en-US" sz="4000" dirty="0"/>
              <a:t>Corporate Finance Institute (2019) Available Online: </a:t>
            </a:r>
            <a:r>
              <a:rPr lang="en-GB" sz="4000" dirty="0">
                <a:hlinkClick r:id="rId10"/>
              </a:rPr>
              <a:t>https://corporatefinanceinstitute.com/resources/careers/soft-skills/time-management-list-tips/</a:t>
            </a:r>
            <a:endParaRPr lang="en-GB" sz="4000" dirty="0"/>
          </a:p>
          <a:p>
            <a:r>
              <a:rPr lang="en-GB" sz="4000" dirty="0">
                <a:hlinkClick r:id="rId11"/>
              </a:rPr>
              <a:t>https://www.ratswim.com/page/aims/19608</a:t>
            </a:r>
            <a:endParaRPr lang="en-US" sz="4000" dirty="0"/>
          </a:p>
          <a:p>
            <a:endParaRPr lang="en-US" sz="1200" dirty="0"/>
          </a:p>
          <a:p>
            <a:endParaRPr lang="en-US" dirty="0"/>
          </a:p>
        </p:txBody>
      </p:sp>
    </p:spTree>
    <p:extLst>
      <p:ext uri="{BB962C8B-B14F-4D97-AF65-F5344CB8AC3E}">
        <p14:creationId xmlns:p14="http://schemas.microsoft.com/office/powerpoint/2010/main" val="134745397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1881</TotalTime>
  <Words>1343</Words>
  <Application>Microsoft Macintosh PowerPoint</Application>
  <PresentationFormat>Widescreen</PresentationFormat>
  <Paragraphs>68</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Calibri</vt:lpstr>
      <vt:lpstr>Franklin Gothic Book</vt:lpstr>
      <vt:lpstr>Wingdings</vt:lpstr>
      <vt:lpstr>Crop</vt:lpstr>
      <vt:lpstr>Academic Study Skills for Students – ECGE4001p individual PRESENTATION – nIALL rOCHE 1802784</vt:lpstr>
      <vt:lpstr>Presentation Aims and Objectives</vt:lpstr>
      <vt:lpstr>THE IMPORTANCE OF STUDY SKILLS IN GENERAL.</vt:lpstr>
      <vt:lpstr>First Study Skill – Time Management.</vt:lpstr>
      <vt:lpstr>Examples - Time Management in an Education Establishment.</vt:lpstr>
      <vt:lpstr>Second Study Skill - Communication</vt:lpstr>
      <vt:lpstr>Examples - Communication in an Educational Establishment</vt:lpstr>
      <vt:lpstr>Third Study Skill – Teamwork</vt:lpstr>
      <vt:lpstr>Examples – Teamwork in an Educational Establishment</vt:lpstr>
      <vt:lpstr>Conclusion</vt:lpstr>
      <vt:lpstr>Reference slide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Study Skills for Students – ECGE4001p individual PRESENTATION – nIALL rOCHE 1802784</dc:title>
  <dc:creator>Debbie Evans-Roche</dc:creator>
  <cp:lastModifiedBy>Debbie Evans-Roche</cp:lastModifiedBy>
  <cp:revision>36</cp:revision>
  <dcterms:created xsi:type="dcterms:W3CDTF">2020-01-05T15:52:47Z</dcterms:created>
  <dcterms:modified xsi:type="dcterms:W3CDTF">2020-01-06T23:14:39Z</dcterms:modified>
</cp:coreProperties>
</file>