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20EFAA9-D8E7-44F0-A329-1A1ADCF28830}" v="9024" dt="2026-05-14T18:57:55.67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presProps" Target="presProps.xml"/><Relationship Id="rId7"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mma Jones" userId="eb780e94865e9b54" providerId="Windows Live" clId="Web-{820EFAA9-D8E7-44F0-A329-1A1ADCF28830}"/>
    <pc:docChg chg="mod modSld addMainMaster delMainMaster">
      <pc:chgData name="Emma Jones" userId="eb780e94865e9b54" providerId="Windows Live" clId="Web-{820EFAA9-D8E7-44F0-A329-1A1ADCF28830}" dt="2026-05-14T18:57:55.671" v="4357"/>
      <pc:docMkLst>
        <pc:docMk/>
      </pc:docMkLst>
      <pc:sldChg chg="addSp delSp modSp mod setBg modClrScheme chgLayout">
        <pc:chgData name="Emma Jones" userId="eb780e94865e9b54" providerId="Windows Live" clId="Web-{820EFAA9-D8E7-44F0-A329-1A1ADCF28830}" dt="2026-05-14T18:57:55.671" v="4357"/>
        <pc:sldMkLst>
          <pc:docMk/>
          <pc:sldMk cId="109857222" sldId="256"/>
        </pc:sldMkLst>
        <pc:spChg chg="add mod">
          <ac:chgData name="Emma Jones" userId="eb780e94865e9b54" providerId="Windows Live" clId="Web-{820EFAA9-D8E7-44F0-A329-1A1ADCF28830}" dt="2026-05-14T18:52:26.930" v="4318" actId="20577"/>
          <ac:spMkLst>
            <pc:docMk/>
            <pc:sldMk cId="109857222" sldId="256"/>
            <ac:spMk id="2" creationId="{1EC11C1C-931D-AA90-3784-DCB53266DCCB}"/>
          </ac:spMkLst>
        </pc:spChg>
        <pc:spChg chg="add mod">
          <ac:chgData name="Emma Jones" userId="eb780e94865e9b54" providerId="Windows Live" clId="Web-{820EFAA9-D8E7-44F0-A329-1A1ADCF28830}" dt="2026-05-14T18:06:42.907" v="3804" actId="1076"/>
          <ac:spMkLst>
            <pc:docMk/>
            <pc:sldMk cId="109857222" sldId="256"/>
            <ac:spMk id="4" creationId="{1BDA3FDE-4083-7ABF-E1CF-68F7CFEF5372}"/>
          </ac:spMkLst>
        </pc:spChg>
        <pc:spChg chg="add mod">
          <ac:chgData name="Emma Jones" userId="eb780e94865e9b54" providerId="Windows Live" clId="Web-{820EFAA9-D8E7-44F0-A329-1A1ADCF28830}" dt="2026-05-14T18:52:30.461" v="4319" actId="1076"/>
          <ac:spMkLst>
            <pc:docMk/>
            <pc:sldMk cId="109857222" sldId="256"/>
            <ac:spMk id="5" creationId="{D757F559-C7E8-6304-6925-2365A8A6B9FA}"/>
          </ac:spMkLst>
        </pc:spChg>
        <pc:spChg chg="add mod">
          <ac:chgData name="Emma Jones" userId="eb780e94865e9b54" providerId="Windows Live" clId="Web-{820EFAA9-D8E7-44F0-A329-1A1ADCF28830}" dt="2026-05-14T18:53:28.994" v="4328" actId="1076"/>
          <ac:spMkLst>
            <pc:docMk/>
            <pc:sldMk cId="109857222" sldId="256"/>
            <ac:spMk id="6" creationId="{76BDADEA-9BF5-4B5D-F13B-9C56E5EB0D45}"/>
          </ac:spMkLst>
        </pc:spChg>
        <pc:spChg chg="add mod">
          <ac:chgData name="Emma Jones" userId="eb780e94865e9b54" providerId="Windows Live" clId="Web-{820EFAA9-D8E7-44F0-A329-1A1ADCF28830}" dt="2026-05-14T18:08:02.487" v="3812" actId="20577"/>
          <ac:spMkLst>
            <pc:docMk/>
            <pc:sldMk cId="109857222" sldId="256"/>
            <ac:spMk id="7" creationId="{F2238689-5299-D222-EC6E-F03FF1A9B9F1}"/>
          </ac:spMkLst>
        </pc:spChg>
        <pc:spChg chg="add mod">
          <ac:chgData name="Emma Jones" userId="eb780e94865e9b54" providerId="Windows Live" clId="Web-{820EFAA9-D8E7-44F0-A329-1A1ADCF28830}" dt="2026-05-14T18:53:57.479" v="4333" actId="1076"/>
          <ac:spMkLst>
            <pc:docMk/>
            <pc:sldMk cId="109857222" sldId="256"/>
            <ac:spMk id="9" creationId="{24754144-FCDB-02AB-275F-277DA2272A7B}"/>
          </ac:spMkLst>
        </pc:spChg>
        <pc:spChg chg="add mod">
          <ac:chgData name="Emma Jones" userId="eb780e94865e9b54" providerId="Windows Live" clId="Web-{820EFAA9-D8E7-44F0-A329-1A1ADCF28830}" dt="2026-05-14T18:54:03.401" v="4334" actId="1076"/>
          <ac:spMkLst>
            <pc:docMk/>
            <pc:sldMk cId="109857222" sldId="256"/>
            <ac:spMk id="10" creationId="{578287C1-E0E1-4859-5606-D9B0550333AC}"/>
          </ac:spMkLst>
        </pc:spChg>
        <pc:spChg chg="add mod">
          <ac:chgData name="Emma Jones" userId="eb780e94865e9b54" providerId="Windows Live" clId="Web-{820EFAA9-D8E7-44F0-A329-1A1ADCF28830}" dt="2026-05-14T18:54:26.823" v="4339"/>
          <ac:spMkLst>
            <pc:docMk/>
            <pc:sldMk cId="109857222" sldId="256"/>
            <ac:spMk id="11" creationId="{D5EF3E13-F83D-EC9C-261A-4341B5182EFE}"/>
          </ac:spMkLst>
        </pc:spChg>
        <pc:spChg chg="add mod">
          <ac:chgData name="Emma Jones" userId="eb780e94865e9b54" providerId="Windows Live" clId="Web-{820EFAA9-D8E7-44F0-A329-1A1ADCF28830}" dt="2026-05-14T18:54:31.917" v="4340" actId="1076"/>
          <ac:spMkLst>
            <pc:docMk/>
            <pc:sldMk cId="109857222" sldId="256"/>
            <ac:spMk id="12" creationId="{3850054A-ECA1-F82C-5EF8-E0AB8D698DA4}"/>
          </ac:spMkLst>
        </pc:spChg>
        <pc:spChg chg="add mod">
          <ac:chgData name="Emma Jones" userId="eb780e94865e9b54" providerId="Windows Live" clId="Web-{820EFAA9-D8E7-44F0-A329-1A1ADCF28830}" dt="2026-05-14T18:56:19.685" v="4353" actId="1076"/>
          <ac:spMkLst>
            <pc:docMk/>
            <pc:sldMk cId="109857222" sldId="256"/>
            <ac:spMk id="13" creationId="{9AE52588-7699-1ECD-A6B9-5FB200E869DC}"/>
          </ac:spMkLst>
        </pc:spChg>
        <pc:picChg chg="add mod">
          <ac:chgData name="Emma Jones" userId="eb780e94865e9b54" providerId="Windows Live" clId="Web-{820EFAA9-D8E7-44F0-A329-1A1ADCF28830}" dt="2026-05-14T18:06:36.173" v="3803" actId="1076"/>
          <ac:picMkLst>
            <pc:docMk/>
            <pc:sldMk cId="109857222" sldId="256"/>
            <ac:picMk id="3" creationId="{C41BC77D-84D4-8255-C77C-253C66BF95E6}"/>
          </ac:picMkLst>
        </pc:picChg>
        <pc:picChg chg="add mod">
          <ac:chgData name="Emma Jones" userId="eb780e94865e9b54" providerId="Windows Live" clId="Web-{820EFAA9-D8E7-44F0-A329-1A1ADCF28830}" dt="2026-05-14T18:53:53.979" v="4332" actId="1076"/>
          <ac:picMkLst>
            <pc:docMk/>
            <pc:sldMk cId="109857222" sldId="256"/>
            <ac:picMk id="8" creationId="{50EDE7E0-5301-2F1A-18A7-B01CA9DAD914}"/>
          </ac:picMkLst>
        </pc:picChg>
      </pc:sldChg>
      <pc:sldMasterChg chg="del delSldLayout">
        <pc:chgData name="Emma Jones" userId="eb780e94865e9b54" providerId="Windows Live" clId="Web-{820EFAA9-D8E7-44F0-A329-1A1ADCF28830}" dt="2026-05-14T18:57:21.905" v="4354"/>
        <pc:sldMasterMkLst>
          <pc:docMk/>
          <pc:sldMasterMk cId="2460954070" sldId="2147483660"/>
        </pc:sldMasterMkLst>
        <pc:sldLayoutChg chg="del">
          <pc:chgData name="Emma Jones" userId="eb780e94865e9b54" providerId="Windows Live" clId="Web-{820EFAA9-D8E7-44F0-A329-1A1ADCF28830}" dt="2026-05-14T18:57:21.905" v="4354"/>
          <pc:sldLayoutMkLst>
            <pc:docMk/>
            <pc:sldMasterMk cId="2460954070" sldId="2147483660"/>
            <pc:sldLayoutMk cId="2385387890" sldId="2147483661"/>
          </pc:sldLayoutMkLst>
        </pc:sldLayoutChg>
        <pc:sldLayoutChg chg="del">
          <pc:chgData name="Emma Jones" userId="eb780e94865e9b54" providerId="Windows Live" clId="Web-{820EFAA9-D8E7-44F0-A329-1A1ADCF28830}" dt="2026-05-14T18:57:21.905" v="4354"/>
          <pc:sldLayoutMkLst>
            <pc:docMk/>
            <pc:sldMasterMk cId="2460954070" sldId="2147483660"/>
            <pc:sldLayoutMk cId="949138452" sldId="2147483662"/>
          </pc:sldLayoutMkLst>
        </pc:sldLayoutChg>
        <pc:sldLayoutChg chg="del">
          <pc:chgData name="Emma Jones" userId="eb780e94865e9b54" providerId="Windows Live" clId="Web-{820EFAA9-D8E7-44F0-A329-1A1ADCF28830}" dt="2026-05-14T18:57:21.905" v="4354"/>
          <pc:sldLayoutMkLst>
            <pc:docMk/>
            <pc:sldMasterMk cId="2460954070" sldId="2147483660"/>
            <pc:sldLayoutMk cId="2591524520" sldId="2147483663"/>
          </pc:sldLayoutMkLst>
        </pc:sldLayoutChg>
        <pc:sldLayoutChg chg="del">
          <pc:chgData name="Emma Jones" userId="eb780e94865e9b54" providerId="Windows Live" clId="Web-{820EFAA9-D8E7-44F0-A329-1A1ADCF28830}" dt="2026-05-14T18:57:21.905" v="4354"/>
          <pc:sldLayoutMkLst>
            <pc:docMk/>
            <pc:sldMasterMk cId="2460954070" sldId="2147483660"/>
            <pc:sldLayoutMk cId="1203092039" sldId="2147483664"/>
          </pc:sldLayoutMkLst>
        </pc:sldLayoutChg>
        <pc:sldLayoutChg chg="del">
          <pc:chgData name="Emma Jones" userId="eb780e94865e9b54" providerId="Windows Live" clId="Web-{820EFAA9-D8E7-44F0-A329-1A1ADCF28830}" dt="2026-05-14T18:57:21.905" v="4354"/>
          <pc:sldLayoutMkLst>
            <pc:docMk/>
            <pc:sldMasterMk cId="2460954070" sldId="2147483660"/>
            <pc:sldLayoutMk cId="3733172339" sldId="2147483665"/>
          </pc:sldLayoutMkLst>
        </pc:sldLayoutChg>
        <pc:sldLayoutChg chg="del">
          <pc:chgData name="Emma Jones" userId="eb780e94865e9b54" providerId="Windows Live" clId="Web-{820EFAA9-D8E7-44F0-A329-1A1ADCF28830}" dt="2026-05-14T18:57:21.905" v="4354"/>
          <pc:sldLayoutMkLst>
            <pc:docMk/>
            <pc:sldMasterMk cId="2460954070" sldId="2147483660"/>
            <pc:sldLayoutMk cId="3210312558" sldId="2147483666"/>
          </pc:sldLayoutMkLst>
        </pc:sldLayoutChg>
        <pc:sldLayoutChg chg="del">
          <pc:chgData name="Emma Jones" userId="eb780e94865e9b54" providerId="Windows Live" clId="Web-{820EFAA9-D8E7-44F0-A329-1A1ADCF28830}" dt="2026-05-14T18:57:21.905" v="4354"/>
          <pc:sldLayoutMkLst>
            <pc:docMk/>
            <pc:sldMasterMk cId="2460954070" sldId="2147483660"/>
            <pc:sldLayoutMk cId="3146388984" sldId="2147483667"/>
          </pc:sldLayoutMkLst>
        </pc:sldLayoutChg>
        <pc:sldLayoutChg chg="del">
          <pc:chgData name="Emma Jones" userId="eb780e94865e9b54" providerId="Windows Live" clId="Web-{820EFAA9-D8E7-44F0-A329-1A1ADCF28830}" dt="2026-05-14T18:57:21.905" v="4354"/>
          <pc:sldLayoutMkLst>
            <pc:docMk/>
            <pc:sldMasterMk cId="2460954070" sldId="2147483660"/>
            <pc:sldLayoutMk cId="3171841454" sldId="2147483668"/>
          </pc:sldLayoutMkLst>
        </pc:sldLayoutChg>
        <pc:sldLayoutChg chg="del">
          <pc:chgData name="Emma Jones" userId="eb780e94865e9b54" providerId="Windows Live" clId="Web-{820EFAA9-D8E7-44F0-A329-1A1ADCF28830}" dt="2026-05-14T18:57:21.905" v="4354"/>
          <pc:sldLayoutMkLst>
            <pc:docMk/>
            <pc:sldMasterMk cId="2460954070" sldId="2147483660"/>
            <pc:sldLayoutMk cId="1718958274" sldId="2147483669"/>
          </pc:sldLayoutMkLst>
        </pc:sldLayoutChg>
        <pc:sldLayoutChg chg="del">
          <pc:chgData name="Emma Jones" userId="eb780e94865e9b54" providerId="Windows Live" clId="Web-{820EFAA9-D8E7-44F0-A329-1A1ADCF28830}" dt="2026-05-14T18:57:21.905" v="4354"/>
          <pc:sldLayoutMkLst>
            <pc:docMk/>
            <pc:sldMasterMk cId="2460954070" sldId="2147483660"/>
            <pc:sldLayoutMk cId="2202905451" sldId="2147483670"/>
          </pc:sldLayoutMkLst>
        </pc:sldLayoutChg>
        <pc:sldLayoutChg chg="del">
          <pc:chgData name="Emma Jones" userId="eb780e94865e9b54" providerId="Windows Live" clId="Web-{820EFAA9-D8E7-44F0-A329-1A1ADCF28830}" dt="2026-05-14T18:57:21.905" v="4354"/>
          <pc:sldLayoutMkLst>
            <pc:docMk/>
            <pc:sldMasterMk cId="2460954070" sldId="2147483660"/>
            <pc:sldLayoutMk cId="3479445657" sldId="2147483671"/>
          </pc:sldLayoutMkLst>
        </pc:sldLayoutChg>
      </pc:sldMasterChg>
      <pc:sldMasterChg chg="add addSldLayout modSldLayout">
        <pc:chgData name="Emma Jones" userId="eb780e94865e9b54" providerId="Windows Live" clId="Web-{820EFAA9-D8E7-44F0-A329-1A1ADCF28830}" dt="2026-05-14T18:57:21.905" v="4354"/>
        <pc:sldMasterMkLst>
          <pc:docMk/>
          <pc:sldMasterMk cId="3035632339" sldId="2147483672"/>
        </pc:sldMasterMkLst>
        <pc:sldLayoutChg chg="add mod replId">
          <pc:chgData name="Emma Jones" userId="eb780e94865e9b54" providerId="Windows Live" clId="Web-{820EFAA9-D8E7-44F0-A329-1A1ADCF28830}" dt="2026-05-14T18:57:21.905" v="4354"/>
          <pc:sldLayoutMkLst>
            <pc:docMk/>
            <pc:sldMasterMk cId="3035632339" sldId="2147483672"/>
            <pc:sldLayoutMk cId="950980810" sldId="2147483673"/>
          </pc:sldLayoutMkLst>
        </pc:sldLayoutChg>
        <pc:sldLayoutChg chg="add mod replId">
          <pc:chgData name="Emma Jones" userId="eb780e94865e9b54" providerId="Windows Live" clId="Web-{820EFAA9-D8E7-44F0-A329-1A1ADCF28830}" dt="2026-05-14T18:57:21.905" v="4354"/>
          <pc:sldLayoutMkLst>
            <pc:docMk/>
            <pc:sldMasterMk cId="3035632339" sldId="2147483672"/>
            <pc:sldLayoutMk cId="861422458" sldId="2147483674"/>
          </pc:sldLayoutMkLst>
        </pc:sldLayoutChg>
        <pc:sldLayoutChg chg="add mod replId">
          <pc:chgData name="Emma Jones" userId="eb780e94865e9b54" providerId="Windows Live" clId="Web-{820EFAA9-D8E7-44F0-A329-1A1ADCF28830}" dt="2026-05-14T18:57:21.905" v="4354"/>
          <pc:sldLayoutMkLst>
            <pc:docMk/>
            <pc:sldMasterMk cId="3035632339" sldId="2147483672"/>
            <pc:sldLayoutMk cId="3841624054" sldId="2147483675"/>
          </pc:sldLayoutMkLst>
        </pc:sldLayoutChg>
        <pc:sldLayoutChg chg="add mod replId">
          <pc:chgData name="Emma Jones" userId="eb780e94865e9b54" providerId="Windows Live" clId="Web-{820EFAA9-D8E7-44F0-A329-1A1ADCF28830}" dt="2026-05-14T18:57:21.905" v="4354"/>
          <pc:sldLayoutMkLst>
            <pc:docMk/>
            <pc:sldMasterMk cId="3035632339" sldId="2147483672"/>
            <pc:sldLayoutMk cId="1790372709" sldId="2147483676"/>
          </pc:sldLayoutMkLst>
        </pc:sldLayoutChg>
        <pc:sldLayoutChg chg="add mod replId">
          <pc:chgData name="Emma Jones" userId="eb780e94865e9b54" providerId="Windows Live" clId="Web-{820EFAA9-D8E7-44F0-A329-1A1ADCF28830}" dt="2026-05-14T18:57:21.905" v="4354"/>
          <pc:sldLayoutMkLst>
            <pc:docMk/>
            <pc:sldMasterMk cId="3035632339" sldId="2147483672"/>
            <pc:sldLayoutMk cId="2851555546" sldId="2147483677"/>
          </pc:sldLayoutMkLst>
        </pc:sldLayoutChg>
        <pc:sldLayoutChg chg="add mod replId">
          <pc:chgData name="Emma Jones" userId="eb780e94865e9b54" providerId="Windows Live" clId="Web-{820EFAA9-D8E7-44F0-A329-1A1ADCF28830}" dt="2026-05-14T18:57:21.905" v="4354"/>
          <pc:sldLayoutMkLst>
            <pc:docMk/>
            <pc:sldMasterMk cId="3035632339" sldId="2147483672"/>
            <pc:sldLayoutMk cId="4206244372" sldId="2147483678"/>
          </pc:sldLayoutMkLst>
        </pc:sldLayoutChg>
        <pc:sldLayoutChg chg="add mod replId">
          <pc:chgData name="Emma Jones" userId="eb780e94865e9b54" providerId="Windows Live" clId="Web-{820EFAA9-D8E7-44F0-A329-1A1ADCF28830}" dt="2026-05-14T18:57:21.905" v="4354"/>
          <pc:sldLayoutMkLst>
            <pc:docMk/>
            <pc:sldMasterMk cId="3035632339" sldId="2147483672"/>
            <pc:sldLayoutMk cId="1634942883" sldId="2147483679"/>
          </pc:sldLayoutMkLst>
        </pc:sldLayoutChg>
        <pc:sldLayoutChg chg="add mod replId">
          <pc:chgData name="Emma Jones" userId="eb780e94865e9b54" providerId="Windows Live" clId="Web-{820EFAA9-D8E7-44F0-A329-1A1ADCF28830}" dt="2026-05-14T18:57:21.905" v="4354"/>
          <pc:sldLayoutMkLst>
            <pc:docMk/>
            <pc:sldMasterMk cId="3035632339" sldId="2147483672"/>
            <pc:sldLayoutMk cId="526301905" sldId="2147483680"/>
          </pc:sldLayoutMkLst>
        </pc:sldLayoutChg>
        <pc:sldLayoutChg chg="add mod replId">
          <pc:chgData name="Emma Jones" userId="eb780e94865e9b54" providerId="Windows Live" clId="Web-{820EFAA9-D8E7-44F0-A329-1A1ADCF28830}" dt="2026-05-14T18:57:21.905" v="4354"/>
          <pc:sldLayoutMkLst>
            <pc:docMk/>
            <pc:sldMasterMk cId="3035632339" sldId="2147483672"/>
            <pc:sldLayoutMk cId="1718409805" sldId="2147483681"/>
          </pc:sldLayoutMkLst>
        </pc:sldLayoutChg>
        <pc:sldLayoutChg chg="add mod replId">
          <pc:chgData name="Emma Jones" userId="eb780e94865e9b54" providerId="Windows Live" clId="Web-{820EFAA9-D8E7-44F0-A329-1A1ADCF28830}" dt="2026-05-14T18:57:21.905" v="4354"/>
          <pc:sldLayoutMkLst>
            <pc:docMk/>
            <pc:sldMasterMk cId="3035632339" sldId="2147483672"/>
            <pc:sldLayoutMk cId="4043100493" sldId="2147483682"/>
          </pc:sldLayoutMkLst>
        </pc:sldLayoutChg>
        <pc:sldLayoutChg chg="add mod replId">
          <pc:chgData name="Emma Jones" userId="eb780e94865e9b54" providerId="Windows Live" clId="Web-{820EFAA9-D8E7-44F0-A329-1A1ADCF28830}" dt="2026-05-14T18:57:21.905" v="4354"/>
          <pc:sldLayoutMkLst>
            <pc:docMk/>
            <pc:sldMasterMk cId="3035632339" sldId="2147483672"/>
            <pc:sldLayoutMk cId="2192362268" sldId="2147483683"/>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678426" y="889820"/>
            <a:ext cx="9989574" cy="3598606"/>
          </a:xfrm>
        </p:spPr>
        <p:txBody>
          <a:bodyPr anchor="t">
            <a:normAutofit/>
          </a:bodyPr>
          <a:lstStyle>
            <a:lvl1pPr algn="l">
              <a:defRPr sz="5400"/>
            </a:lvl1pPr>
          </a:lstStyle>
          <a:p>
            <a:r>
              <a:rPr lang="en-US" dirty="0"/>
              <a:t>Click to edit Master title style</a:t>
            </a:r>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678426"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12575099-B3AD-44D7-919B-BCB6DC3E7F21}" type="datetimeFigureOut">
              <a:rPr lang="en-US" dirty="0"/>
              <a:t>5/14/2026</a:t>
            </a:fld>
            <a:endParaRPr lang="en-US" dirty="0"/>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E30AF5A0-43BB-4336-8627-9123B9144D80}" type="slidenum">
              <a:rPr lang="en-US" dirty="0"/>
              <a:t>‹#›</a:t>
            </a:fld>
            <a:endParaRPr lang="en-US" dirty="0"/>
          </a:p>
        </p:txBody>
      </p:sp>
    </p:spTree>
    <p:extLst>
      <p:ext uri="{BB962C8B-B14F-4D97-AF65-F5344CB8AC3E}">
        <p14:creationId xmlns:p14="http://schemas.microsoft.com/office/powerpoint/2010/main" val="950980810"/>
      </p:ext>
    </p:extLst>
  </p:cSld>
  <p:clrMapOvr>
    <a:masterClrMapping/>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2A4BF121-2723-4D35-ADA9-215CD054C4BC}" type="datetimeFigureOut">
              <a:rPr lang="en-US" dirty="0"/>
              <a:t>5/14/2026</a:t>
            </a:fld>
            <a:endParaRPr lang="en-US" dirty="0"/>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E30AF5A0-43BB-4336-8627-9123B9144D80}" type="slidenum">
              <a:rPr lang="en-US" dirty="0"/>
              <a:t>‹#›</a:t>
            </a:fld>
            <a:endParaRPr lang="en-US" dirty="0"/>
          </a:p>
        </p:txBody>
      </p:sp>
    </p:spTree>
    <p:extLst>
      <p:ext uri="{BB962C8B-B14F-4D97-AF65-F5344CB8AC3E}">
        <p14:creationId xmlns:p14="http://schemas.microsoft.com/office/powerpoint/2010/main" val="861422458"/>
      </p:ext>
    </p:extLst>
  </p:cSld>
  <p:clrMapOvr>
    <a:masterClrMapping/>
  </p:clrMapOvr>
  <p:extLst>
    <p:ext uri="{DCECCB84-F9BA-43D5-87BE-67443E8EF086}">
      <p15:sldGuideLst xmlns:p15="http://schemas.microsoft.com/office/powerpoint/2012/main"/>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dirty="0"/>
              <a:t>Click to edit Master title style</a:t>
            </a:r>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C54F54BA-4BC6-480F-839C-951A49B248A9}" type="datetimeFigureOut">
              <a:rPr lang="en-US" dirty="0"/>
              <a:t>5/14/2026</a:t>
            </a:fld>
            <a:endParaRPr lang="en-US" dirty="0"/>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E30AF5A0-43BB-4336-8627-9123B9144D80}" type="slidenum">
              <a:rPr lang="en-US" dirty="0"/>
              <a:t>‹#›</a:t>
            </a:fld>
            <a:endParaRPr lang="en-US" dirty="0"/>
          </a:p>
        </p:txBody>
      </p:sp>
    </p:spTree>
    <p:extLst>
      <p:ext uri="{BB962C8B-B14F-4D97-AF65-F5344CB8AC3E}">
        <p14:creationId xmlns:p14="http://schemas.microsoft.com/office/powerpoint/2010/main" val="3841624054"/>
      </p:ext>
    </p:extLst>
  </p:cSld>
  <p:clrMapOvr>
    <a:masterClrMapping/>
  </p:clrMapOvr>
  <p:extLst>
    <p:ext uri="{DCECCB84-F9BA-43D5-87BE-67443E8EF086}">
      <p15:sldGuideLst xmlns:p15="http://schemas.microsoft.com/office/powerpoint/2012/main"/>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22096"/>
            <a:ext cx="10691265" cy="1127930"/>
          </a:xfrm>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15383" y="2128684"/>
            <a:ext cx="5304417" cy="384441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72200" y="2128684"/>
            <a:ext cx="5219700" cy="384441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0F9DD0EA-4726-4440-BF9D-E88296FC3068}" type="datetimeFigureOut">
              <a:rPr lang="en-US" dirty="0"/>
              <a:t>5/14/2026</a:t>
            </a:fld>
            <a:endParaRPr lang="en-US" dirty="0"/>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E30AF5A0-43BB-4336-8627-9123B9144D80}" type="slidenum">
              <a:rPr lang="en-US" dirty="0"/>
              <a:t>‹#›</a:t>
            </a:fld>
            <a:endParaRPr lang="en-US" dirty="0"/>
          </a:p>
        </p:txBody>
      </p:sp>
    </p:spTree>
    <p:extLst>
      <p:ext uri="{BB962C8B-B14F-4D97-AF65-F5344CB8AC3E}">
        <p14:creationId xmlns:p14="http://schemas.microsoft.com/office/powerpoint/2010/main" val="1790372709"/>
      </p:ext>
    </p:extLst>
  </p:cSld>
  <p:clrMapOvr>
    <a:masterClrMapping/>
  </p:clrMapOvr>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685887" y="929148"/>
            <a:ext cx="10640005" cy="761540"/>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15384" y="1681163"/>
            <a:ext cx="5282192" cy="657225"/>
          </a:xfrm>
        </p:spPr>
        <p:txBody>
          <a:bodyPr anchor="b">
            <a:normAutofit/>
          </a:bodyPr>
          <a:lstStyle>
            <a:lvl1pPr marL="0" indent="0">
              <a:buNone/>
              <a:defRPr sz="1600" b="1">
                <a:latin typeface="+mj-lt"/>
              </a:defRPr>
            </a:lvl1pPr>
            <a:lvl2pPr marL="457200" indent="0">
              <a:buNone/>
              <a:defRPr sz="1600" b="1"/>
            </a:lvl2pPr>
            <a:lvl3pPr marL="914400" indent="0">
              <a:buNone/>
              <a:defRPr sz="16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15384" y="2505075"/>
            <a:ext cx="5282192" cy="3423777"/>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72200" y="1681163"/>
            <a:ext cx="5183188" cy="657225"/>
          </a:xfrm>
        </p:spPr>
        <p:txBody>
          <a:bodyPr anchor="b">
            <a:normAutofit/>
          </a:bodyPr>
          <a:lstStyle>
            <a:lvl1pPr marL="0" indent="0">
              <a:buNone/>
              <a:defRPr sz="1600" b="1">
                <a:latin typeface="+mj-lt"/>
              </a:defRPr>
            </a:lvl1pPr>
            <a:lvl2pPr marL="457200" indent="0">
              <a:buNone/>
              <a:defRPr sz="1600" b="1"/>
            </a:lvl2pPr>
            <a:lvl3pPr marL="914400" indent="0">
              <a:buNone/>
              <a:defRPr sz="16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72200" y="2505075"/>
            <a:ext cx="5183188" cy="3423777"/>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19CAD10D-99D1-46B2-A85A-C16850FCF8CF}" type="datetimeFigureOut">
              <a:rPr lang="en-US" dirty="0"/>
              <a:t>5/14/2026</a:t>
            </a:fld>
            <a:endParaRPr lang="en-US" dirty="0"/>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r>
              <a:rPr lang="en-US" dirty="0"/>
              <a:t>
              </a:t>
            </a:r>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E30AF5A0-43BB-4336-8627-9123B9144D80}" type="slidenum">
              <a:rPr lang="en-US" dirty="0"/>
              <a:t>‹#›</a:t>
            </a:fld>
            <a:endParaRPr lang="en-US" dirty="0"/>
          </a:p>
        </p:txBody>
      </p:sp>
    </p:spTree>
    <p:extLst>
      <p:ext uri="{BB962C8B-B14F-4D97-AF65-F5344CB8AC3E}">
        <p14:creationId xmlns:p14="http://schemas.microsoft.com/office/powerpoint/2010/main" val="28515555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48C67E51-34D6-4E3D-8F41-CC63EA446EDD}" type="datetimeFigureOut">
              <a:rPr lang="en-US" dirty="0"/>
              <a:t>5/14/2026</a:t>
            </a:fld>
            <a:endParaRPr lang="en-US" dirty="0"/>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r>
              <a:rPr lang="en-US" dirty="0"/>
              <a:t>
              </a:t>
            </a:r>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E30AF5A0-43BB-4336-8627-9123B9144D80}" type="slidenum">
              <a:rPr lang="en-US" dirty="0"/>
              <a:t>‹#›</a:t>
            </a:fld>
            <a:endParaRPr lang="en-US" dirty="0"/>
          </a:p>
        </p:txBody>
      </p:sp>
    </p:spTree>
    <p:extLst>
      <p:ext uri="{BB962C8B-B14F-4D97-AF65-F5344CB8AC3E}">
        <p14:creationId xmlns:p14="http://schemas.microsoft.com/office/powerpoint/2010/main" val="42062443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8D49E550-CE3F-497F-B953-7DE0932F91C0}" type="datetimeFigureOut">
              <a:rPr lang="en-US" dirty="0"/>
              <a:t>5/14/2026</a:t>
            </a:fld>
            <a:endParaRPr lang="en-US" dirty="0"/>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r>
              <a:rPr lang="en-US" dirty="0"/>
              <a:t>
              </a:t>
            </a:r>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E30AF5A0-43BB-4336-8627-9123B9144D80}" type="slidenum">
              <a:rPr lang="en-US" dirty="0"/>
              <a:t>‹#›</a:t>
            </a:fld>
            <a:endParaRPr lang="en-US" dirty="0"/>
          </a:p>
        </p:txBody>
      </p:sp>
    </p:spTree>
    <p:extLst>
      <p:ext uri="{BB962C8B-B14F-4D97-AF65-F5344CB8AC3E}">
        <p14:creationId xmlns:p14="http://schemas.microsoft.com/office/powerpoint/2010/main" val="16349428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678426" y="781665"/>
            <a:ext cx="4093599" cy="1223452"/>
          </a:xfrm>
        </p:spPr>
        <p:txBody>
          <a:bodyPr anchor="b"/>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688258" y="2315497"/>
            <a:ext cx="4093599" cy="355349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217A0BF4-BAA0-4539-95F2-9C4277F97478}" type="datetimeFigureOut">
              <a:rPr lang="en-US" dirty="0"/>
              <a:t>5/14/2026</a:t>
            </a:fld>
            <a:endParaRPr lang="en-US" dirty="0"/>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E30AF5A0-43BB-4336-8627-9123B9144D80}" type="slidenum">
              <a:rPr lang="en-US" dirty="0"/>
              <a:t>‹#›</a:t>
            </a:fld>
            <a:endParaRPr lang="en-US" dirty="0"/>
          </a:p>
        </p:txBody>
      </p:sp>
    </p:spTree>
    <p:extLst>
      <p:ext uri="{BB962C8B-B14F-4D97-AF65-F5344CB8AC3E}">
        <p14:creationId xmlns:p14="http://schemas.microsoft.com/office/powerpoint/2010/main" val="526301905"/>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683342" y="1066800"/>
            <a:ext cx="4103431" cy="1317523"/>
          </a:xfrm>
        </p:spPr>
        <p:txBody>
          <a:bodyPr anchor="b"/>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3905F473-761A-4002-AF70-9FF878D0139E}"/>
              </a:ext>
            </a:extLst>
          </p:cNvPr>
          <p:cNvSpPr>
            <a:spLocks noGrp="1" noChangeAspect="1"/>
          </p:cNvSpPr>
          <p:nvPr>
            <p:ph type="pic" idx="1"/>
          </p:nvPr>
        </p:nvSpPr>
        <p:spPr>
          <a:xfrm>
            <a:off x="5183188" y="1066800"/>
            <a:ext cx="6172200" cy="4794250"/>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683342"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52E9884E-D945-496C-84BE-49C61F78F9EC}" type="datetimeFigureOut">
              <a:rPr lang="en-US" dirty="0"/>
              <a:t>5/14/2026</a:t>
            </a:fld>
            <a:endParaRPr lang="en-US" dirty="0"/>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E30AF5A0-43BB-4336-8627-9123B9144D80}" type="slidenum">
              <a:rPr lang="en-US" dirty="0"/>
              <a:t>‹#›</a:t>
            </a:fld>
            <a:endParaRPr lang="en-US" dirty="0"/>
          </a:p>
        </p:txBody>
      </p:sp>
    </p:spTree>
    <p:extLst>
      <p:ext uri="{BB962C8B-B14F-4D97-AF65-F5344CB8AC3E}">
        <p14:creationId xmlns:p14="http://schemas.microsoft.com/office/powerpoint/2010/main" val="1718409805"/>
      </p:ext>
    </p:extLst>
  </p:cSld>
  <p:clrMapOvr>
    <a:masterClrMapping/>
  </p:clrMapOvr>
  <p:extLst>
    <p:ext uri="{DCECCB84-F9BA-43D5-87BE-67443E8EF086}">
      <p15:sldGuideLst xmlns:p15="http://schemas.microsoft.com/office/powerpoint/2012/main"/>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dirty="0"/>
              <a:t>Click to edit Master title style</a:t>
            </a:r>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F18115DA-6CBC-4AEF-A85F-371C66916CF8}" type="datetimeFigureOut">
              <a:rPr lang="en-US" dirty="0"/>
              <a:t>5/14/2026</a:t>
            </a:fld>
            <a:endParaRPr lang="en-US" dirty="0"/>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E30AF5A0-43BB-4336-8627-9123B9144D80}" type="slidenum">
              <a:rPr lang="en-US" dirty="0"/>
              <a:t>‹#›</a:t>
            </a:fld>
            <a:endParaRPr lang="en-US" dirty="0"/>
          </a:p>
        </p:txBody>
      </p:sp>
    </p:spTree>
    <p:extLst>
      <p:ext uri="{BB962C8B-B14F-4D97-AF65-F5344CB8AC3E}">
        <p14:creationId xmlns:p14="http://schemas.microsoft.com/office/powerpoint/2010/main" val="4043100493"/>
      </p:ext>
    </p:extLst>
  </p:cSld>
  <p:clrMapOvr>
    <a:masterClrMapping/>
  </p:clrMapOvr>
  <p:extLst>
    <p:ext uri="{DCECCB84-F9BA-43D5-87BE-67443E8EF086}">
      <p15:sldGuideLst xmlns:p15="http://schemas.microsoft.com/office/powerpoint/2012/main"/>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838200" y="997973"/>
            <a:ext cx="8404122" cy="4984956"/>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2A6007E4-95E8-4ABC-B20B-51235318A487}" type="datetimeFigureOut">
              <a:rPr lang="en-US" dirty="0"/>
              <a:t>5/14/2026</a:t>
            </a:fld>
            <a:endParaRPr lang="en-US" dirty="0"/>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E30AF5A0-43BB-4336-8627-9123B9144D80}" type="slidenum">
              <a:rPr lang="en-US" dirty="0"/>
              <a:t>‹#›</a:t>
            </a:fld>
            <a:endParaRPr lang="en-US" dirty="0"/>
          </a:p>
        </p:txBody>
      </p:sp>
    </p:spTree>
    <p:extLst>
      <p:ext uri="{BB962C8B-B14F-4D97-AF65-F5344CB8AC3E}">
        <p14:creationId xmlns:p14="http://schemas.microsoft.com/office/powerpoint/2010/main" val="2192362268"/>
      </p:ext>
    </p:extLst>
  </p:cSld>
  <p:clrMapOvr>
    <a:masterClrMapping/>
  </p:clrMapOvr>
  <p:extLst>
    <p:ext uri="{DCECCB84-F9BA-43D5-87BE-67443E8EF086}">
      <p15:sldGuideLst xmlns:p15="http://schemas.microsoft.com/office/powerpoint/2012/main"/>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22096"/>
            <a:ext cx="10691265" cy="137103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93126"/>
            <a:ext cx="10691265" cy="363608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92594" cy="365125"/>
          </a:xfrm>
          <a:prstGeom prst="rect">
            <a:avLst/>
          </a:prstGeom>
        </p:spPr>
        <p:txBody>
          <a:bodyPr vert="horz" lIns="91440" tIns="45720" rIns="91440" bIns="45720" rtlCol="0" anchor="ctr"/>
          <a:lstStyle>
            <a:lvl1pPr algn="r">
              <a:defRPr sz="1050">
                <a:solidFill>
                  <a:schemeClr val="tx1"/>
                </a:solidFill>
                <a:latin typeface="+mj-lt"/>
              </a:defRPr>
            </a:lvl1pPr>
          </a:lstStyle>
          <a:p>
            <a:fld id="{CD438618-DEE5-47CF-A8B2-A9E090D503CD}" type="datetimeFigureOut">
              <a:rPr lang="en-US" dirty="0"/>
              <a:t>5/14/2026</a:t>
            </a:fld>
            <a:endParaRPr lang="en-US" dirty="0"/>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15383"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r>
              <a:rPr lang="en-US" dirty="0"/>
              <a:t>
              </a:t>
            </a:r>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E30AF5A0-43BB-4336-8627-9123B9144D80}" type="slidenum">
              <a:rPr lang="en-US" dirty="0"/>
              <a:t>‹#›</a:t>
            </a:fld>
            <a:endParaRPr lang="en-US" dirty="0"/>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35632339"/>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hdr="0"/>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840">
          <p15:clr>
            <a:srgbClr val="F26B43"/>
          </p15:clr>
        </p15:guide>
        <p15:guide id="3" orient="horz" pos="672">
          <p15:clr>
            <a:srgbClr val="F26B43"/>
          </p15:clr>
        </p15:guide>
        <p15:guide id="4" orient="horz" pos="912">
          <p15:clr>
            <a:srgbClr val="F26B43"/>
          </p15:clr>
        </p15:guide>
        <p15:guide id="5" pos="7176">
          <p15:clr>
            <a:srgbClr val="F26B43"/>
          </p15:clr>
        </p15:guide>
        <p15:guide id="6" pos="504">
          <p15:clr>
            <a:srgbClr val="F26B43"/>
          </p15:clr>
        </p15:guide>
        <p15:guide id="7" orient="horz" pos="3864">
          <p15:clr>
            <a:srgbClr val="F26B43"/>
          </p15:clr>
        </p15:guide>
        <p15:guide id="8" orient="horz" pos="456">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2">
            <a:lumMod val="40000"/>
            <a:lumOff val="60000"/>
          </a:schemeClr>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1BDA3FDE-4083-7ABF-E1CF-68F7CFEF5372}"/>
              </a:ext>
            </a:extLst>
          </p:cNvPr>
          <p:cNvSpPr txBox="1"/>
          <p:nvPr/>
        </p:nvSpPr>
        <p:spPr>
          <a:xfrm>
            <a:off x="4525701" y="38260"/>
            <a:ext cx="2254455" cy="369332"/>
          </a:xfrm>
          <a:prstGeom prst="rect">
            <a:avLst/>
          </a:prstGeom>
          <a:solidFill>
            <a:schemeClr val="bg1"/>
          </a:solid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Down Syndrome. </a:t>
            </a:r>
          </a:p>
        </p:txBody>
      </p:sp>
      <p:sp>
        <p:nvSpPr>
          <p:cNvPr id="5" name="TextBox 4">
            <a:extLst>
              <a:ext uri="{FF2B5EF4-FFF2-40B4-BE49-F238E27FC236}">
                <a16:creationId xmlns:a16="http://schemas.microsoft.com/office/drawing/2014/main" id="{D757F559-C7E8-6304-6925-2365A8A6B9FA}"/>
              </a:ext>
            </a:extLst>
          </p:cNvPr>
          <p:cNvSpPr txBox="1"/>
          <p:nvPr/>
        </p:nvSpPr>
        <p:spPr>
          <a:xfrm>
            <a:off x="238258" y="629643"/>
            <a:ext cx="4427228" cy="1692771"/>
          </a:xfrm>
          <a:prstGeom prst="rect">
            <a:avLst/>
          </a:prstGeom>
          <a:solidFill>
            <a:schemeClr val="bg1"/>
          </a:solid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800">
                <a:latin typeface="Arial"/>
                <a:cs typeface="Arial"/>
              </a:rPr>
              <a:t>Introduction-</a:t>
            </a:r>
            <a:endParaRPr lang="en-US" sz="800">
              <a:latin typeface="Arial"/>
              <a:cs typeface="Arial"/>
            </a:endParaRPr>
          </a:p>
          <a:p>
            <a:r>
              <a:rPr lang="en-GB" sz="800" dirty="0">
                <a:latin typeface="Arial"/>
                <a:cs typeface="Arial"/>
              </a:rPr>
              <a:t>Down Syndrome is a naturally occurring genetic variation caused by the presence of a third copy of the 21st chromosome. In the united kingdom it is the most common chromosomal condition that is diagnosed. It appears in </a:t>
            </a:r>
            <a:r>
              <a:rPr lang="en-GB" sz="800" dirty="0" err="1">
                <a:latin typeface="Arial"/>
                <a:cs typeface="Arial"/>
              </a:rPr>
              <a:t>approxiamtly</a:t>
            </a:r>
            <a:r>
              <a:rPr lang="en-GB" sz="800" dirty="0">
                <a:latin typeface="Arial"/>
                <a:cs typeface="Arial"/>
              </a:rPr>
              <a:t> 1 in 1000 births. The condition was first identified by John Langdon Down(1828) who published the first detailed description of its shared physical </a:t>
            </a:r>
            <a:r>
              <a:rPr lang="en-GB" sz="800" dirty="0" err="1">
                <a:latin typeface="Arial"/>
                <a:cs typeface="Arial"/>
              </a:rPr>
              <a:t>characteristics,</a:t>
            </a:r>
            <a:r>
              <a:rPr lang="en-GB" sz="800" dirty="0">
                <a:latin typeface="Arial"/>
                <a:cs typeface="Arial"/>
              </a:rPr>
              <a:t> however the underlying genetic cause remained a mystery for centuries. This was until researchers Jerome Lejeune, Marthe Gautier and Raymond Turpin(1959) discovered that the condition resulted from an extra chromosome. </a:t>
            </a:r>
          </a:p>
          <a:p>
            <a:r>
              <a:rPr lang="en-GB" sz="800" dirty="0">
                <a:latin typeface="Arial"/>
                <a:cs typeface="Arial"/>
              </a:rPr>
              <a:t>In recent decades , research has moved on from the basic identification of down syndrome to enhancing the quality of life. Significant medical milestones such as the standardisation of cardiac screening and the monitoring of the thyroid which was introduced in the late 1980's have helped dramatically improved outcomes . From research over the years the average life </a:t>
            </a:r>
            <a:r>
              <a:rPr lang="en-GB" sz="800">
                <a:latin typeface="Arial"/>
                <a:cs typeface="Arial"/>
              </a:rPr>
              <a:t>expectancy</a:t>
            </a:r>
            <a:r>
              <a:rPr lang="en-GB" sz="800" dirty="0">
                <a:latin typeface="Arial"/>
                <a:cs typeface="Arial"/>
              </a:rPr>
              <a:t> has risen from 12 years in the late 1940's to over 60 years in current years. </a:t>
            </a:r>
          </a:p>
        </p:txBody>
      </p:sp>
      <p:sp>
        <p:nvSpPr>
          <p:cNvPr id="6" name="TextBox 5">
            <a:extLst>
              <a:ext uri="{FF2B5EF4-FFF2-40B4-BE49-F238E27FC236}">
                <a16:creationId xmlns:a16="http://schemas.microsoft.com/office/drawing/2014/main" id="{76BDADEA-9BF5-4B5D-F13B-9C56E5EB0D45}"/>
              </a:ext>
            </a:extLst>
          </p:cNvPr>
          <p:cNvSpPr txBox="1"/>
          <p:nvPr/>
        </p:nvSpPr>
        <p:spPr>
          <a:xfrm>
            <a:off x="8913585" y="402042"/>
            <a:ext cx="3060828" cy="3908762"/>
          </a:xfrm>
          <a:prstGeom prst="rect">
            <a:avLst/>
          </a:prstGeom>
          <a:solidFill>
            <a:schemeClr val="bg1"/>
          </a:solid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800" dirty="0" err="1">
                <a:latin typeface="Arial"/>
                <a:cs typeface="Arial"/>
              </a:rPr>
              <a:t>Stratergies</a:t>
            </a:r>
            <a:r>
              <a:rPr lang="en-GB" sz="800" dirty="0">
                <a:latin typeface="Arial"/>
                <a:cs typeface="Arial"/>
              </a:rPr>
              <a:t>-</a:t>
            </a:r>
          </a:p>
          <a:p>
            <a:r>
              <a:rPr lang="en-GB" sz="800" dirty="0">
                <a:latin typeface="Arial"/>
                <a:cs typeface="Arial"/>
              </a:rPr>
              <a:t>Educational </a:t>
            </a:r>
            <a:r>
              <a:rPr lang="en-GB" sz="800" dirty="0" err="1">
                <a:latin typeface="Arial"/>
                <a:cs typeface="Arial"/>
              </a:rPr>
              <a:t>stratergies</a:t>
            </a:r>
            <a:r>
              <a:rPr lang="en-GB" sz="800" dirty="0">
                <a:latin typeface="Arial"/>
                <a:cs typeface="Arial"/>
              </a:rPr>
              <a:t> in the United Kingdom for children with Down Syndrome are built on the strong visual learner profile. Research conducted </a:t>
            </a:r>
            <a:r>
              <a:rPr lang="en-GB" sz="800" dirty="0" err="1">
                <a:latin typeface="Arial"/>
                <a:cs typeface="Arial"/>
              </a:rPr>
              <a:t>Proffesor</a:t>
            </a:r>
            <a:r>
              <a:rPr lang="en-GB" sz="800" dirty="0">
                <a:latin typeface="Arial"/>
                <a:cs typeface="Arial"/>
              </a:rPr>
              <a:t> Sue Buckley and Gillian Bird(1980) discovered that visual memory often out </a:t>
            </a:r>
            <a:r>
              <a:rPr lang="en-GB" sz="800" dirty="0" err="1">
                <a:latin typeface="Arial"/>
                <a:cs typeface="Arial"/>
              </a:rPr>
              <a:t>perfomed</a:t>
            </a:r>
            <a:r>
              <a:rPr lang="en-GB" sz="800" dirty="0">
                <a:latin typeface="Arial"/>
                <a:cs typeface="Arial"/>
              </a:rPr>
              <a:t> their auditory </a:t>
            </a:r>
            <a:r>
              <a:rPr lang="en-GB" sz="800" dirty="0" err="1">
                <a:latin typeface="Arial"/>
                <a:cs typeface="Arial"/>
              </a:rPr>
              <a:t>proccessing</a:t>
            </a:r>
            <a:r>
              <a:rPr lang="en-GB" sz="800" dirty="0">
                <a:latin typeface="Arial"/>
                <a:cs typeface="Arial"/>
              </a:rPr>
              <a:t>. School classes in the United Kingdom heavily utilise visual supports, such as the use of flash cards as well as implementing </a:t>
            </a:r>
            <a:r>
              <a:rPr lang="en-GB" sz="800" dirty="0" err="1">
                <a:latin typeface="Arial"/>
                <a:cs typeface="Arial"/>
              </a:rPr>
              <a:t>signalong</a:t>
            </a:r>
            <a:r>
              <a:rPr lang="en-GB" sz="800" dirty="0">
                <a:latin typeface="Arial"/>
                <a:cs typeface="Arial"/>
              </a:rPr>
              <a:t> and visual timetables, to reinforce verbal instructions. A major breakthrough in the literacy </a:t>
            </a:r>
            <a:r>
              <a:rPr lang="en-GB" sz="800" dirty="0" err="1">
                <a:latin typeface="Arial"/>
                <a:cs typeface="Arial"/>
              </a:rPr>
              <a:t>stratergy</a:t>
            </a:r>
            <a:r>
              <a:rPr lang="en-GB" sz="800" dirty="0">
                <a:latin typeface="Arial"/>
                <a:cs typeface="Arial"/>
              </a:rPr>
              <a:t> came with the Reading and Language Intervention(RLI)(2012). The </a:t>
            </a:r>
            <a:r>
              <a:rPr lang="en-GB" sz="800" dirty="0" err="1">
                <a:latin typeface="Arial"/>
                <a:cs typeface="Arial"/>
              </a:rPr>
              <a:t>evidence based</a:t>
            </a:r>
            <a:r>
              <a:rPr lang="en-GB" sz="800" dirty="0">
                <a:latin typeface="Arial"/>
                <a:cs typeface="Arial"/>
              </a:rPr>
              <a:t> structure developed by researchers such as Charles Hulme and Kelly Burgoyne  uses structured reading tasks to develop vocabulary and speech. Evidence gathered from the research proves that </a:t>
            </a:r>
            <a:r>
              <a:rPr lang="en-GB" sz="800" dirty="0" err="1">
                <a:latin typeface="Arial"/>
                <a:cs typeface="Arial"/>
              </a:rPr>
              <a:t>consitant</a:t>
            </a:r>
            <a:r>
              <a:rPr lang="en-GB" sz="800" dirty="0">
                <a:latin typeface="Arial"/>
                <a:cs typeface="Arial"/>
              </a:rPr>
              <a:t>, 40 minutes of daily sessions tailored to the child's pace can bridge the gap in mainstream settings. The Special Education Needs and Disability(SEND) Code of Practice(2014) was able to solidify the requirements for reasonable adjustments in school settings. For children with down syndrome the educational and early years settings include them by fostering neurodivergent affirming cultures rooted in the statutory Early Years Foundation Stage(EYFS) </a:t>
            </a:r>
            <a:r>
              <a:rPr lang="en-GB" sz="800" dirty="0" err="1">
                <a:latin typeface="Arial"/>
                <a:cs typeface="Arial"/>
              </a:rPr>
              <a:t>framework.Practitioners</a:t>
            </a:r>
            <a:r>
              <a:rPr lang="en-GB" sz="800" dirty="0">
                <a:latin typeface="Arial"/>
                <a:cs typeface="Arial"/>
              </a:rPr>
              <a:t> utilise the use of the Disability Access Fund(DAF) to secure </a:t>
            </a:r>
            <a:r>
              <a:rPr lang="en-GB" sz="800" dirty="0" err="1">
                <a:latin typeface="Arial"/>
                <a:cs typeface="Arial"/>
              </a:rPr>
              <a:t>speicalist</a:t>
            </a:r>
            <a:r>
              <a:rPr lang="en-GB" sz="800" dirty="0">
                <a:latin typeface="Arial"/>
                <a:cs typeface="Arial"/>
              </a:rPr>
              <a:t> toolkits and speech training, whilst embedding school wide communications such as </a:t>
            </a:r>
            <a:r>
              <a:rPr lang="en-GB" sz="800" dirty="0" err="1">
                <a:latin typeface="Arial"/>
                <a:cs typeface="Arial"/>
              </a:rPr>
              <a:t>makaton</a:t>
            </a:r>
            <a:r>
              <a:rPr lang="en-GB" sz="800" dirty="0">
                <a:latin typeface="Arial"/>
                <a:cs typeface="Arial"/>
              </a:rPr>
              <a:t> or </a:t>
            </a:r>
            <a:r>
              <a:rPr lang="en-GB" sz="800" dirty="0" err="1">
                <a:latin typeface="Arial"/>
                <a:cs typeface="Arial"/>
              </a:rPr>
              <a:t>signalong</a:t>
            </a:r>
            <a:r>
              <a:rPr lang="en-GB" sz="800" dirty="0">
                <a:latin typeface="Arial"/>
                <a:cs typeface="Arial"/>
              </a:rPr>
              <a:t> so the children can learn and communicate effectively. Settings who have Special Educational Needs Coordinators(SENCOs) design scaffolded , small group play activities that ensure typically developing peers act as natural social and </a:t>
            </a:r>
            <a:r>
              <a:rPr lang="en-GB" sz="800" dirty="0" err="1">
                <a:latin typeface="Arial"/>
                <a:cs typeface="Arial"/>
              </a:rPr>
              <a:t>lingustic</a:t>
            </a:r>
            <a:r>
              <a:rPr lang="en-GB" sz="800" dirty="0">
                <a:latin typeface="Arial"/>
                <a:cs typeface="Arial"/>
              </a:rPr>
              <a:t> models to advance everyday inclusion.</a:t>
            </a:r>
          </a:p>
        </p:txBody>
      </p:sp>
      <p:sp>
        <p:nvSpPr>
          <p:cNvPr id="2" name="TextBox 1">
            <a:extLst>
              <a:ext uri="{FF2B5EF4-FFF2-40B4-BE49-F238E27FC236}">
                <a16:creationId xmlns:a16="http://schemas.microsoft.com/office/drawing/2014/main" id="{1EC11C1C-931D-AA90-3784-DCB53266DCCB}"/>
              </a:ext>
            </a:extLst>
          </p:cNvPr>
          <p:cNvSpPr txBox="1"/>
          <p:nvPr/>
        </p:nvSpPr>
        <p:spPr>
          <a:xfrm>
            <a:off x="-3771" y="3364913"/>
            <a:ext cx="5475913" cy="2431435"/>
          </a:xfrm>
          <a:prstGeom prst="rect">
            <a:avLst/>
          </a:prstGeom>
          <a:solidFill>
            <a:schemeClr val="bg1"/>
          </a:solid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800">
                <a:latin typeface="Arial"/>
                <a:cs typeface="Arial"/>
              </a:rPr>
              <a:t>Barriers-</a:t>
            </a:r>
            <a:endParaRPr lang="en-GB" sz="800" dirty="0">
              <a:latin typeface="Arial"/>
              <a:cs typeface="Arial"/>
            </a:endParaRPr>
          </a:p>
          <a:p>
            <a:r>
              <a:rPr lang="en-GB" sz="800" dirty="0">
                <a:latin typeface="Arial"/>
                <a:cs typeface="Arial"/>
              </a:rPr>
              <a:t>Children in the United Kingdom that have Down Syndrome face an </a:t>
            </a:r>
            <a:r>
              <a:rPr lang="en-GB" sz="800" dirty="0" err="1">
                <a:latin typeface="Arial"/>
                <a:cs typeface="Arial"/>
              </a:rPr>
              <a:t>obstacl</a:t>
            </a:r>
            <a:r>
              <a:rPr lang="en-GB" sz="800" dirty="0">
                <a:latin typeface="Arial"/>
                <a:cs typeface="Arial"/>
              </a:rPr>
              <a:t>e of barriers </a:t>
            </a:r>
            <a:r>
              <a:rPr lang="en-GB" sz="800" dirty="0" err="1">
                <a:latin typeface="Arial"/>
                <a:cs typeface="Arial"/>
              </a:rPr>
              <a:t>through out</a:t>
            </a:r>
            <a:r>
              <a:rPr lang="en-GB" sz="800" dirty="0">
                <a:latin typeface="Arial"/>
                <a:cs typeface="Arial"/>
              </a:rPr>
              <a:t> their childhood. Significantly with their social, educational and healthcare barriers. These challenges can restrict their developmental and social inclusion. A primary obstacle is the inequity in the systemic education. Most mainstream schools lack the specialized funding , tailored learning materials as well as trained staff that are required to </a:t>
            </a:r>
            <a:r>
              <a:rPr lang="en-GB" sz="800" dirty="0" err="1">
                <a:latin typeface="Arial"/>
                <a:cs typeface="Arial"/>
              </a:rPr>
              <a:t>ens</a:t>
            </a:r>
            <a:r>
              <a:rPr lang="en-GB" sz="800" dirty="0">
                <a:latin typeface="Arial"/>
                <a:cs typeface="Arial"/>
              </a:rPr>
              <a:t>ure the educational wellbeing and support for children with Down Syndrome. Not having access to these major support links, frequently leads to the unlawful exclusion or segregation of the children with Down Syndrome. Navigating the complexity of the </a:t>
            </a:r>
            <a:r>
              <a:rPr lang="en-GB" sz="800" dirty="0" err="1">
                <a:latin typeface="Arial"/>
                <a:cs typeface="Arial"/>
              </a:rPr>
              <a:t>Education,Health</a:t>
            </a:r>
            <a:r>
              <a:rPr lang="en-GB" sz="800" dirty="0">
                <a:latin typeface="Arial"/>
                <a:cs typeface="Arial"/>
              </a:rPr>
              <a:t> and Care Plan(EHCP) creates </a:t>
            </a:r>
            <a:r>
              <a:rPr lang="en-GB" sz="800" dirty="0" err="1">
                <a:latin typeface="Arial"/>
                <a:cs typeface="Arial"/>
              </a:rPr>
              <a:t>servere</a:t>
            </a:r>
            <a:r>
              <a:rPr lang="en-GB" sz="800" dirty="0">
                <a:latin typeface="Arial"/>
                <a:cs typeface="Arial"/>
              </a:rPr>
              <a:t> delays in securing vital language , speech and occupational therapies. </a:t>
            </a:r>
          </a:p>
          <a:p>
            <a:r>
              <a:rPr lang="en-GB" sz="800" dirty="0">
                <a:latin typeface="Arial"/>
                <a:cs typeface="Arial"/>
              </a:rPr>
              <a:t>In the healthcare section, families encounter prolonged waiting times , and lack of care pathways. This then leads to delays in crucial early interventions that optimize the physical and cognitive development. Misconceptions and outdated stereotypes present children with Down Syndrome with further hurdles. Up to 80% of young children with down syndrome suffer with hearing difficulties such as conductive </a:t>
            </a:r>
            <a:r>
              <a:rPr lang="en-GB" sz="800" dirty="0" err="1">
                <a:latin typeface="Arial"/>
                <a:cs typeface="Arial"/>
              </a:rPr>
              <a:t>heari</a:t>
            </a:r>
            <a:r>
              <a:rPr lang="en-GB" sz="800" dirty="0">
                <a:latin typeface="Arial"/>
                <a:cs typeface="Arial"/>
              </a:rPr>
              <a:t>ng loss (glue ear) in which </a:t>
            </a:r>
            <a:r>
              <a:rPr lang="en-GB" sz="800" dirty="0" err="1">
                <a:latin typeface="Arial"/>
                <a:cs typeface="Arial"/>
              </a:rPr>
              <a:t>hea</a:t>
            </a:r>
            <a:r>
              <a:rPr lang="en-GB" sz="800" dirty="0">
                <a:latin typeface="Arial"/>
                <a:cs typeface="Arial"/>
              </a:rPr>
              <a:t>vily compromises verbal </a:t>
            </a:r>
            <a:r>
              <a:rPr lang="en-GB" sz="800" dirty="0" err="1">
                <a:latin typeface="Arial"/>
                <a:cs typeface="Arial"/>
              </a:rPr>
              <a:t>short term</a:t>
            </a:r>
            <a:r>
              <a:rPr lang="en-GB" sz="800" dirty="0">
                <a:latin typeface="Arial"/>
                <a:cs typeface="Arial"/>
              </a:rPr>
              <a:t> memory. Alongside hearing loss children with down syndrome also suffer with complex range of acquired medical conditions, that require </a:t>
            </a:r>
            <a:r>
              <a:rPr lang="en-GB" sz="800" dirty="0" err="1">
                <a:latin typeface="Arial"/>
                <a:cs typeface="Arial"/>
              </a:rPr>
              <a:t>structured,lifelong</a:t>
            </a:r>
            <a:r>
              <a:rPr lang="en-GB" sz="800" dirty="0">
                <a:latin typeface="Arial"/>
                <a:cs typeface="Arial"/>
              </a:rPr>
              <a:t> surveillance from the National Health Service(NHS). </a:t>
            </a:r>
            <a:r>
              <a:rPr lang="en-GB" sz="800" dirty="0" err="1">
                <a:latin typeface="Arial"/>
                <a:cs typeface="Arial"/>
              </a:rPr>
              <a:t>Approxiametly</a:t>
            </a:r>
            <a:r>
              <a:rPr lang="en-GB" sz="800" dirty="0">
                <a:latin typeface="Arial"/>
                <a:cs typeface="Arial"/>
              </a:rPr>
              <a:t> 50% of infants are born with </a:t>
            </a:r>
            <a:r>
              <a:rPr lang="en-GB" sz="800" dirty="0" err="1">
                <a:latin typeface="Arial"/>
                <a:cs typeface="Arial"/>
              </a:rPr>
              <a:t>cognital</a:t>
            </a:r>
            <a:r>
              <a:rPr lang="en-GB" sz="800" dirty="0">
                <a:latin typeface="Arial"/>
                <a:cs typeface="Arial"/>
              </a:rPr>
              <a:t> heart disease which  in most cases need early surgical intervention. </a:t>
            </a:r>
            <a:r>
              <a:rPr lang="en-GB" sz="800" dirty="0" err="1">
                <a:latin typeface="Arial"/>
                <a:cs typeface="Arial"/>
              </a:rPr>
              <a:t>Respitory</a:t>
            </a:r>
            <a:r>
              <a:rPr lang="en-GB" sz="800" dirty="0">
                <a:latin typeface="Arial"/>
                <a:cs typeface="Arial"/>
              </a:rPr>
              <a:t> issues also occur for children with down syndrome, an impaired immune system makes the children with down syndrome heavily susceptible to severe infections like pneumonia while structural upper airway narrowness leads to significant obstructive sleep </a:t>
            </a:r>
            <a:r>
              <a:rPr lang="en-GB" sz="800" dirty="0" err="1">
                <a:latin typeface="Arial"/>
                <a:cs typeface="Arial"/>
              </a:rPr>
              <a:t>apnea</a:t>
            </a:r>
            <a:r>
              <a:rPr lang="en-GB" sz="800" dirty="0">
                <a:latin typeface="Arial"/>
                <a:cs typeface="Arial"/>
              </a:rPr>
              <a:t>. </a:t>
            </a:r>
          </a:p>
        </p:txBody>
      </p:sp>
      <p:pic>
        <p:nvPicPr>
          <p:cNvPr id="3" name="Picture 2">
            <a:extLst>
              <a:ext uri="{FF2B5EF4-FFF2-40B4-BE49-F238E27FC236}">
                <a16:creationId xmlns:a16="http://schemas.microsoft.com/office/drawing/2014/main" id="{C41BC77D-84D4-8255-C77C-253C66BF95E6}"/>
              </a:ext>
            </a:extLst>
          </p:cNvPr>
          <p:cNvPicPr>
            <a:picLocks noChangeAspect="1"/>
          </p:cNvPicPr>
          <p:nvPr/>
        </p:nvPicPr>
        <p:blipFill>
          <a:blip r:embed="rId2"/>
          <a:stretch>
            <a:fillRect/>
          </a:stretch>
        </p:blipFill>
        <p:spPr>
          <a:xfrm>
            <a:off x="5082705" y="551714"/>
            <a:ext cx="2245796" cy="2327754"/>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7" name="TextBox 6">
            <a:extLst>
              <a:ext uri="{FF2B5EF4-FFF2-40B4-BE49-F238E27FC236}">
                <a16:creationId xmlns:a16="http://schemas.microsoft.com/office/drawing/2014/main" id="{F2238689-5299-D222-EC6E-F03FF1A9B9F1}"/>
              </a:ext>
            </a:extLst>
          </p:cNvPr>
          <p:cNvSpPr txBox="1"/>
          <p:nvPr/>
        </p:nvSpPr>
        <p:spPr>
          <a:xfrm>
            <a:off x="5753162" y="3007816"/>
            <a:ext cx="2647598" cy="707886"/>
          </a:xfrm>
          <a:prstGeom prst="rect">
            <a:avLst/>
          </a:prstGeom>
          <a:solidFill>
            <a:schemeClr val="bg1"/>
          </a:solid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800" dirty="0">
                <a:latin typeface="Arial"/>
                <a:cs typeface="Arial"/>
              </a:rPr>
              <a:t>This research graph was taken from Google. It shows the rates of children born without Down Syndrome and children born with . It </a:t>
            </a:r>
            <a:r>
              <a:rPr lang="en-GB" sz="800">
                <a:latin typeface="Arial"/>
                <a:cs typeface="Arial"/>
              </a:rPr>
              <a:t>also</a:t>
            </a:r>
            <a:r>
              <a:rPr lang="en-GB" sz="800" dirty="0">
                <a:latin typeface="Arial"/>
                <a:cs typeface="Arial"/>
              </a:rPr>
              <a:t> shows maternal ages of the woman who birthed giving a more ranged data collection. (Accessed 14th May 2026).</a:t>
            </a:r>
          </a:p>
        </p:txBody>
      </p:sp>
      <p:pic>
        <p:nvPicPr>
          <p:cNvPr id="8" name="Picture 7" descr="A baby with blue diaper and blue pants&#10;&#10;AI-generated content may be incorrect.">
            <a:extLst>
              <a:ext uri="{FF2B5EF4-FFF2-40B4-BE49-F238E27FC236}">
                <a16:creationId xmlns:a16="http://schemas.microsoft.com/office/drawing/2014/main" id="{50EDE7E0-5301-2F1A-18A7-B01CA9DAD914}"/>
              </a:ext>
            </a:extLst>
          </p:cNvPr>
          <p:cNvPicPr>
            <a:picLocks noChangeAspect="1"/>
          </p:cNvPicPr>
          <p:nvPr/>
        </p:nvPicPr>
        <p:blipFill>
          <a:blip r:embed="rId3"/>
          <a:stretch>
            <a:fillRect/>
          </a:stretch>
        </p:blipFill>
        <p:spPr>
          <a:xfrm>
            <a:off x="5952693" y="3895292"/>
            <a:ext cx="1644362" cy="1685925"/>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9" name="TextBox 8">
            <a:extLst>
              <a:ext uri="{FF2B5EF4-FFF2-40B4-BE49-F238E27FC236}">
                <a16:creationId xmlns:a16="http://schemas.microsoft.com/office/drawing/2014/main" id="{24754144-FCDB-02AB-275F-277DA2272A7B}"/>
              </a:ext>
            </a:extLst>
          </p:cNvPr>
          <p:cNvSpPr txBox="1"/>
          <p:nvPr/>
        </p:nvSpPr>
        <p:spPr>
          <a:xfrm>
            <a:off x="5642529" y="5878475"/>
            <a:ext cx="2567098" cy="461665"/>
          </a:xfrm>
          <a:prstGeom prst="rect">
            <a:avLst/>
          </a:prstGeom>
          <a:solidFill>
            <a:schemeClr val="bg1"/>
          </a:solid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800" dirty="0">
                <a:latin typeface="Arial"/>
                <a:cs typeface="Arial"/>
              </a:rPr>
              <a:t>Picture taken from google showing symptoms of Down Syndrome in babies.(Accessed </a:t>
            </a:r>
            <a:r>
              <a:rPr lang="en-GB" sz="800">
                <a:latin typeface="Arial"/>
                <a:cs typeface="Arial"/>
              </a:rPr>
              <a:t>14th May 2026).</a:t>
            </a:r>
            <a:endParaRPr lang="en-GB" sz="800" dirty="0">
              <a:latin typeface="Arial"/>
              <a:cs typeface="Arial"/>
            </a:endParaRPr>
          </a:p>
        </p:txBody>
      </p:sp>
      <p:sp>
        <p:nvSpPr>
          <p:cNvPr id="10" name="TextBox 9">
            <a:extLst>
              <a:ext uri="{FF2B5EF4-FFF2-40B4-BE49-F238E27FC236}">
                <a16:creationId xmlns:a16="http://schemas.microsoft.com/office/drawing/2014/main" id="{578287C1-E0E1-4859-5606-D9B0550333AC}"/>
              </a:ext>
            </a:extLst>
          </p:cNvPr>
          <p:cNvSpPr txBox="1"/>
          <p:nvPr/>
        </p:nvSpPr>
        <p:spPr>
          <a:xfrm>
            <a:off x="8392923" y="4486523"/>
            <a:ext cx="3758445" cy="2185214"/>
          </a:xfrm>
          <a:prstGeom prst="rect">
            <a:avLst/>
          </a:prstGeom>
          <a:solidFill>
            <a:schemeClr val="bg1"/>
          </a:solid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800">
                <a:latin typeface="Arial"/>
                <a:cs typeface="Arial"/>
              </a:rPr>
              <a:t>Conclusion-</a:t>
            </a:r>
            <a:endParaRPr lang="en-GB" sz="800" dirty="0">
              <a:latin typeface="Arial"/>
              <a:cs typeface="Arial"/>
            </a:endParaRPr>
          </a:p>
          <a:p>
            <a:r>
              <a:rPr lang="en-GB" sz="800" dirty="0">
                <a:latin typeface="Arial"/>
                <a:cs typeface="Arial"/>
              </a:rPr>
              <a:t>For children in the United Kingdom with Down syndrome life for them is defined by expanding opportunities, legal advancements , and a strong push for </a:t>
            </a:r>
            <a:r>
              <a:rPr lang="en-GB" sz="800" dirty="0" err="1">
                <a:latin typeface="Arial"/>
                <a:cs typeface="Arial"/>
              </a:rPr>
              <a:t>societile</a:t>
            </a:r>
            <a:r>
              <a:rPr lang="en-GB" sz="800" dirty="0">
                <a:latin typeface="Arial"/>
                <a:cs typeface="Arial"/>
              </a:rPr>
              <a:t> inclusion. A major milestone </a:t>
            </a:r>
            <a:r>
              <a:rPr lang="en-GB" sz="800" dirty="0" err="1">
                <a:latin typeface="Arial"/>
                <a:cs typeface="Arial"/>
              </a:rPr>
              <a:t>occured</a:t>
            </a:r>
            <a:r>
              <a:rPr lang="en-GB" sz="800" dirty="0">
                <a:latin typeface="Arial"/>
                <a:cs typeface="Arial"/>
              </a:rPr>
              <a:t> when the Down Sundrome Act(2022) was </a:t>
            </a:r>
            <a:r>
              <a:rPr lang="en-GB" sz="800" dirty="0" err="1">
                <a:latin typeface="Arial"/>
                <a:cs typeface="Arial"/>
              </a:rPr>
              <a:t>introduc</a:t>
            </a:r>
            <a:r>
              <a:rPr lang="en-GB" sz="800" dirty="0">
                <a:latin typeface="Arial"/>
                <a:cs typeface="Arial"/>
              </a:rPr>
              <a:t>ed , which mandated statutory guidance to </a:t>
            </a:r>
            <a:r>
              <a:rPr lang="en-GB" sz="800" dirty="0" err="1">
                <a:latin typeface="Arial"/>
                <a:cs typeface="Arial"/>
              </a:rPr>
              <a:t>gurantee</a:t>
            </a:r>
            <a:r>
              <a:rPr lang="en-GB" sz="800" dirty="0">
                <a:latin typeface="Arial"/>
                <a:cs typeface="Arial"/>
              </a:rPr>
              <a:t> structured </a:t>
            </a:r>
            <a:r>
              <a:rPr lang="en-GB" sz="800" dirty="0" err="1">
                <a:latin typeface="Arial"/>
                <a:cs typeface="Arial"/>
              </a:rPr>
              <a:t>health,housing</a:t>
            </a:r>
            <a:r>
              <a:rPr lang="en-GB" sz="800" dirty="0">
                <a:latin typeface="Arial"/>
                <a:cs typeface="Arial"/>
              </a:rPr>
              <a:t> and social care that tailored to each child with Down Syndrome. </a:t>
            </a:r>
            <a:r>
              <a:rPr lang="en-GB" sz="800" dirty="0" err="1">
                <a:latin typeface="Arial"/>
                <a:cs typeface="Arial"/>
              </a:rPr>
              <a:t>Proffesionally</a:t>
            </a:r>
            <a:r>
              <a:rPr lang="en-GB" sz="800" dirty="0">
                <a:latin typeface="Arial"/>
                <a:cs typeface="Arial"/>
              </a:rPr>
              <a:t> managed frameworks such as the </a:t>
            </a:r>
            <a:r>
              <a:rPr lang="en-GB" sz="800" dirty="0" err="1">
                <a:latin typeface="Arial"/>
                <a:cs typeface="Arial"/>
              </a:rPr>
              <a:t>Education,Health</a:t>
            </a:r>
            <a:r>
              <a:rPr lang="en-GB" sz="800" dirty="0">
                <a:latin typeface="Arial"/>
                <a:cs typeface="Arial"/>
              </a:rPr>
              <a:t> and Care Plan(EHCP) allowed for the majority of children with Down Syndrome to enter mainstream </a:t>
            </a:r>
            <a:r>
              <a:rPr lang="en-GB" sz="800" dirty="0" err="1">
                <a:latin typeface="Arial"/>
                <a:cs typeface="Arial"/>
              </a:rPr>
              <a:t>schools,learning</a:t>
            </a:r>
            <a:r>
              <a:rPr lang="en-GB" sz="800" dirty="0">
                <a:latin typeface="Arial"/>
                <a:cs typeface="Arial"/>
              </a:rPr>
              <a:t> effectively alongside their peers. Department of Education statistics from January 2025 , shows that Down Syndrome </a:t>
            </a:r>
            <a:r>
              <a:rPr lang="en-GB" sz="800" dirty="0" err="1">
                <a:latin typeface="Arial"/>
                <a:cs typeface="Arial"/>
              </a:rPr>
              <a:t>i</a:t>
            </a:r>
            <a:r>
              <a:rPr lang="en-GB" sz="800" dirty="0">
                <a:latin typeface="Arial"/>
                <a:cs typeface="Arial"/>
              </a:rPr>
              <a:t>s now being recorded as a specific primary need in the school census , </a:t>
            </a:r>
            <a:r>
              <a:rPr lang="en-GB" sz="800" dirty="0" err="1">
                <a:latin typeface="Arial"/>
                <a:cs typeface="Arial"/>
              </a:rPr>
              <a:t>imporiving</a:t>
            </a:r>
            <a:r>
              <a:rPr lang="en-GB" sz="800" dirty="0">
                <a:latin typeface="Arial"/>
                <a:cs typeface="Arial"/>
              </a:rPr>
              <a:t> targeted funding and resources. </a:t>
            </a:r>
            <a:r>
              <a:rPr lang="en-GB" sz="800" dirty="0" err="1">
                <a:latin typeface="Arial"/>
                <a:cs typeface="Arial"/>
              </a:rPr>
              <a:t>However</a:t>
            </a:r>
            <a:r>
              <a:rPr lang="en-GB" sz="800" dirty="0">
                <a:latin typeface="Arial"/>
                <a:cs typeface="Arial"/>
              </a:rPr>
              <a:t> despite these systematic shifts, families are </a:t>
            </a:r>
            <a:r>
              <a:rPr lang="en-GB" sz="800" dirty="0" err="1">
                <a:latin typeface="Arial"/>
                <a:cs typeface="Arial"/>
              </a:rPr>
              <a:t>srtil</a:t>
            </a:r>
            <a:r>
              <a:rPr lang="en-GB" sz="800" dirty="0">
                <a:latin typeface="Arial"/>
                <a:cs typeface="Arial"/>
              </a:rPr>
              <a:t> struggling in securing </a:t>
            </a:r>
            <a:r>
              <a:rPr lang="en-GB" sz="800" dirty="0" err="1">
                <a:latin typeface="Arial"/>
                <a:cs typeface="Arial"/>
              </a:rPr>
              <a:t>ade</a:t>
            </a:r>
            <a:r>
              <a:rPr lang="en-GB" sz="800" dirty="0">
                <a:latin typeface="Arial"/>
                <a:cs typeface="Arial"/>
              </a:rPr>
              <a:t>quate care for their children. Organisations such as Down </a:t>
            </a:r>
            <a:r>
              <a:rPr lang="en-GB" sz="800" dirty="0" err="1">
                <a:latin typeface="Arial"/>
                <a:cs typeface="Arial"/>
              </a:rPr>
              <a:t>Synd</a:t>
            </a:r>
            <a:r>
              <a:rPr lang="en-GB" sz="800" dirty="0">
                <a:latin typeface="Arial"/>
                <a:cs typeface="Arial"/>
              </a:rPr>
              <a:t>rome Association and Down Syndrome UK </a:t>
            </a:r>
            <a:r>
              <a:rPr lang="en-GB" sz="800" dirty="0" err="1">
                <a:latin typeface="Arial"/>
                <a:cs typeface="Arial"/>
              </a:rPr>
              <a:t>acitvely</a:t>
            </a:r>
            <a:r>
              <a:rPr lang="en-GB" sz="800" dirty="0">
                <a:latin typeface="Arial"/>
                <a:cs typeface="Arial"/>
              </a:rPr>
              <a:t> counter these challenges by providing early intervention programmes, speech therapy, and community sports. </a:t>
            </a:r>
          </a:p>
        </p:txBody>
      </p:sp>
      <p:sp>
        <p:nvSpPr>
          <p:cNvPr id="11" name="TextBox 10">
            <a:extLst>
              <a:ext uri="{FF2B5EF4-FFF2-40B4-BE49-F238E27FC236}">
                <a16:creationId xmlns:a16="http://schemas.microsoft.com/office/drawing/2014/main" id="{D5EF3E13-F83D-EC9C-261A-4341B5182EFE}"/>
              </a:ext>
            </a:extLst>
          </p:cNvPr>
          <p:cNvSpPr txBox="1"/>
          <p:nvPr/>
        </p:nvSpPr>
        <p:spPr>
          <a:xfrm>
            <a:off x="234762" y="35878"/>
            <a:ext cx="1429881" cy="215444"/>
          </a:xfrm>
          <a:prstGeom prst="rect">
            <a:avLst/>
          </a:prstGeom>
          <a:solidFill>
            <a:schemeClr val="bg1"/>
          </a:solid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800">
                <a:latin typeface="Arial"/>
                <a:cs typeface="Arial"/>
              </a:rPr>
              <a:t>2409331 </a:t>
            </a:r>
          </a:p>
        </p:txBody>
      </p:sp>
      <p:sp>
        <p:nvSpPr>
          <p:cNvPr id="12" name="TextBox 11">
            <a:extLst>
              <a:ext uri="{FF2B5EF4-FFF2-40B4-BE49-F238E27FC236}">
                <a16:creationId xmlns:a16="http://schemas.microsoft.com/office/drawing/2014/main" id="{3850054A-ECA1-F82C-5EF8-E0AB8D698DA4}"/>
              </a:ext>
            </a:extLst>
          </p:cNvPr>
          <p:cNvSpPr txBox="1"/>
          <p:nvPr/>
        </p:nvSpPr>
        <p:spPr>
          <a:xfrm>
            <a:off x="2733888" y="36304"/>
            <a:ext cx="977744" cy="215444"/>
          </a:xfrm>
          <a:prstGeom prst="rect">
            <a:avLst/>
          </a:prstGeom>
          <a:solidFill>
            <a:schemeClr val="bg1"/>
          </a:solid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800">
                <a:latin typeface="Arial"/>
                <a:cs typeface="Arial"/>
              </a:rPr>
              <a:t>Word Count-806</a:t>
            </a:r>
          </a:p>
        </p:txBody>
      </p:sp>
      <p:sp>
        <p:nvSpPr>
          <p:cNvPr id="13" name="TextBox 12">
            <a:extLst>
              <a:ext uri="{FF2B5EF4-FFF2-40B4-BE49-F238E27FC236}">
                <a16:creationId xmlns:a16="http://schemas.microsoft.com/office/drawing/2014/main" id="{9AE52588-7699-1ECD-A6B9-5FB200E869DC}"/>
              </a:ext>
            </a:extLst>
          </p:cNvPr>
          <p:cNvSpPr txBox="1"/>
          <p:nvPr/>
        </p:nvSpPr>
        <p:spPr>
          <a:xfrm>
            <a:off x="9794095" y="106272"/>
            <a:ext cx="948550" cy="215444"/>
          </a:xfrm>
          <a:prstGeom prst="rect">
            <a:avLst/>
          </a:prstGeom>
          <a:solidFill>
            <a:schemeClr val="bg1"/>
          </a:solid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800">
                <a:latin typeface="Arial"/>
                <a:cs typeface="Arial"/>
              </a:rPr>
              <a:t>ECEY6006</a:t>
            </a:r>
          </a:p>
        </p:txBody>
      </p:sp>
    </p:spTree>
    <p:extLst>
      <p:ext uri="{BB962C8B-B14F-4D97-AF65-F5344CB8AC3E}">
        <p14:creationId xmlns:p14="http://schemas.microsoft.com/office/powerpoint/2010/main" val="109857222"/>
      </p:ext>
    </p:extLst>
  </p:cSld>
  <p:clrMapOvr>
    <a:masterClrMapping/>
  </p:clrMapOvr>
</p:sld>
</file>

<file path=ppt/theme/theme1.xml><?xml version="1.0" encoding="utf-8"?>
<a:theme xmlns:a="http://schemas.openxmlformats.org/drawingml/2006/main" name="ChronicleVTI">
  <a:themeElements>
    <a:clrScheme name="ChronicleVTI">
      <a:dk1>
        <a:srgbClr val="000000"/>
      </a:dk1>
      <a:lt1>
        <a:srgbClr val="FFFFFF"/>
      </a:lt1>
      <a:dk2>
        <a:srgbClr val="1C1C32"/>
      </a:dk2>
      <a:lt2>
        <a:srgbClr val="F8F4F1"/>
      </a:lt2>
      <a:accent1>
        <a:srgbClr val="734B67"/>
      </a:accent1>
      <a:accent2>
        <a:srgbClr val="959EBB"/>
      </a:accent2>
      <a:accent3>
        <a:srgbClr val="596781"/>
      </a:accent3>
      <a:accent4>
        <a:srgbClr val="7F6E8C"/>
      </a:accent4>
      <a:accent5>
        <a:srgbClr val="DB9A8F"/>
      </a:accent5>
      <a:accent6>
        <a:srgbClr val="C29AB1"/>
      </a:accent6>
      <a:hlink>
        <a:srgbClr val="778BA2"/>
      </a:hlink>
      <a:folHlink>
        <a:srgbClr val="A27C99"/>
      </a:folHlink>
    </a:clrScheme>
    <a:fontScheme name="ChronicleVTI">
      <a:majorFont>
        <a:latin typeface="Univers Condensed"/>
        <a:ea typeface=""/>
        <a:cs typeface=""/>
      </a:majorFont>
      <a:minorFont>
        <a:latin typeface="Calisto MT" panose="02040603050505030304"/>
        <a:ea typeface=""/>
        <a:cs typeface=""/>
      </a:minorFont>
    </a:fontScheme>
    <a:fmtScheme name="Chronicle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hronicleVTI" id="{534FD3B1-53CD-4A5C-943C-C44DFF248C3E}" vid="{19A790DA-2E4D-4134-98A6-7DECB1A1B842}"/>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Slides>
  <Notes>0</Notes>
  <HiddenSlides>0</HiddenSlides>
  <MMClips>0</MMClip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ChronicleVTI</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720</cp:revision>
  <dcterms:created xsi:type="dcterms:W3CDTF">2026-05-12T15:44:31Z</dcterms:created>
  <dcterms:modified xsi:type="dcterms:W3CDTF">2026-05-14T18:58:05Z</dcterms:modified>
</cp:coreProperties>
</file>