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61" r:id="rId4"/>
    <p:sldId id="259" r:id="rId5"/>
    <p:sldId id="260"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10/28/2022</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242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10/28/2022</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04278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10/28/2022</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93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10/28/2022</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06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10/28/2022</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80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10/28/2022</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60204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10/28/2022</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709041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10/28/2022</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99778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10/28/2022</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627123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10/28/2022</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485631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10/28/2022</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407548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10/28/2022</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100320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wtsd.careercentre.me/CV-Builder" TargetMode="External"/><Relationship Id="rId2" Type="http://schemas.openxmlformats.org/officeDocument/2006/relationships/hyperlink" Target="https://uwtsd.careercentre.me/CV360" TargetMode="External"/><Relationship Id="rId1" Type="http://schemas.openxmlformats.org/officeDocument/2006/relationships/slideLayout" Target="../slideLayouts/slideLayout2.xml"/><Relationship Id="rId4" Type="http://schemas.openxmlformats.org/officeDocument/2006/relationships/hyperlink" Target="https://uwtsd.careercentre.me/IntelligentCareerQuiz"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bit.ly/3j15Bo2"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LspIeUElIFA?start=3&amp;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lack">
            <a:extLst>
              <a:ext uri="{FF2B5EF4-FFF2-40B4-BE49-F238E27FC236}">
                <a16:creationId xmlns:a16="http://schemas.microsoft.com/office/drawing/2014/main" id="{E99D7AAF-4170-4D21-AB6C-605F6F10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ured blue painted background">
            <a:extLst>
              <a:ext uri="{FF2B5EF4-FFF2-40B4-BE49-F238E27FC236}">
                <a16:creationId xmlns:a16="http://schemas.microsoft.com/office/drawing/2014/main" id="{ADA3DB17-E695-4F2F-A10D-9CE486C04CA8}"/>
              </a:ext>
            </a:extLst>
          </p:cNvPr>
          <p:cNvPicPr>
            <a:picLocks noChangeAspect="1"/>
          </p:cNvPicPr>
          <p:nvPr/>
        </p:nvPicPr>
        <p:blipFill rotWithShape="1">
          <a:blip r:embed="rId2">
            <a:alphaModFix amt="40000"/>
          </a:blip>
          <a:srcRect t="15709" r="-1" b="-1"/>
          <a:stretch/>
        </p:blipFill>
        <p:spPr>
          <a:xfrm>
            <a:off x="20" y="10"/>
            <a:ext cx="12188932" cy="6857990"/>
          </a:xfrm>
          <a:prstGeom prst="rect">
            <a:avLst/>
          </a:prstGeom>
        </p:spPr>
      </p:pic>
      <p:sp>
        <p:nvSpPr>
          <p:cNvPr id="13"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BA873-8BB3-43D8-9CDB-685893C58B4D}"/>
              </a:ext>
            </a:extLst>
          </p:cNvPr>
          <p:cNvSpPr>
            <a:spLocks noGrp="1"/>
          </p:cNvSpPr>
          <p:nvPr>
            <p:ph type="ctrTitle"/>
          </p:nvPr>
        </p:nvSpPr>
        <p:spPr>
          <a:xfrm>
            <a:off x="841248" y="2181123"/>
            <a:ext cx="9456049" cy="3594112"/>
          </a:xfrm>
        </p:spPr>
        <p:txBody>
          <a:bodyPr anchor="b">
            <a:normAutofit/>
          </a:bodyPr>
          <a:lstStyle/>
          <a:p>
            <a:r>
              <a:rPr lang="en-GB" dirty="0">
                <a:solidFill>
                  <a:srgbClr val="FFFFFF"/>
                </a:solidFill>
              </a:rPr>
              <a:t>Assignment 1</a:t>
            </a:r>
          </a:p>
        </p:txBody>
      </p:sp>
      <p:sp>
        <p:nvSpPr>
          <p:cNvPr id="3" name="Subtitle 2">
            <a:extLst>
              <a:ext uri="{FF2B5EF4-FFF2-40B4-BE49-F238E27FC236}">
                <a16:creationId xmlns:a16="http://schemas.microsoft.com/office/drawing/2014/main" id="{E9152887-CCFE-4A29-8C38-FF41ADEDE0F2}"/>
              </a:ext>
            </a:extLst>
          </p:cNvPr>
          <p:cNvSpPr>
            <a:spLocks noGrp="1"/>
          </p:cNvSpPr>
          <p:nvPr>
            <p:ph type="subTitle" idx="1"/>
          </p:nvPr>
        </p:nvSpPr>
        <p:spPr>
          <a:xfrm>
            <a:off x="841248" y="663960"/>
            <a:ext cx="9456049" cy="1027113"/>
          </a:xfrm>
        </p:spPr>
        <p:txBody>
          <a:bodyPr anchor="t">
            <a:normAutofit/>
          </a:bodyPr>
          <a:lstStyle/>
          <a:p>
            <a:r>
              <a:rPr lang="en-GB" b="1" dirty="0">
                <a:latin typeface="Arial" panose="020B0604020202020204" pitchFamily="34" charset="0"/>
                <a:ea typeface="Times New Roman" panose="02020603050405020304" pitchFamily="18" charset="0"/>
              </a:rPr>
              <a:t>Changemakers: Building your Personal Brand for Sustainable Employment</a:t>
            </a:r>
            <a:r>
              <a:rPr lang="en-GB" dirty="0">
                <a:latin typeface="Arial" panose="020B0604020202020204" pitchFamily="34" charset="0"/>
                <a:ea typeface="Times New Roman" panose="02020603050405020304" pitchFamily="18" charset="0"/>
              </a:rPr>
              <a:t> </a:t>
            </a:r>
            <a:endParaRPr lang="en-GB" dirty="0">
              <a:solidFill>
                <a:srgbClr val="FFFFFF"/>
              </a:solidFill>
            </a:endParaRPr>
          </a:p>
          <a:p>
            <a:endParaRPr lang="en-GB" dirty="0">
              <a:solidFill>
                <a:srgbClr val="FFFFFF"/>
              </a:solidFill>
            </a:endParaRPr>
          </a:p>
        </p:txBody>
      </p:sp>
      <p:cxnSp>
        <p:nvCxnSpPr>
          <p:cNvPr id="15" name="Main Horizontal Connector">
            <a:extLst>
              <a:ext uri="{FF2B5EF4-FFF2-40B4-BE49-F238E27FC236}">
                <a16:creationId xmlns:a16="http://schemas.microsoft.com/office/drawing/2014/main" id="{4D594499-F983-4364-8ABC-5BCDC2E906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72810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CE41-18C9-4702-9380-63ADBBDC00D9}"/>
              </a:ext>
            </a:extLst>
          </p:cNvPr>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cs typeface="Calibri" panose="020F0502020204030204" pitchFamily="34" charset="0"/>
              </a:rPr>
              <a:t>PART A.</a:t>
            </a:r>
            <a:br>
              <a:rPr lang="en-GB" dirty="0">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6A0F4EA-A540-4B1F-94FC-015ABE4A28F9}"/>
              </a:ext>
            </a:extLst>
          </p:cNvPr>
          <p:cNvSpPr>
            <a:spLocks noGrp="1"/>
          </p:cNvSpPr>
          <p:nvPr>
            <p:ph idx="1"/>
          </p:nvPr>
        </p:nvSpPr>
        <p:spPr/>
        <p:txBody>
          <a:bodyPr>
            <a:normAutofit/>
          </a:bodyPr>
          <a:lstStyle/>
          <a:p>
            <a:pPr>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To develop your personal brand produce an e-portfolio that addresses the following tasks (90 marks):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SzPts val="1000"/>
              <a:buFont typeface="+mj-lt"/>
              <a:buAutoNum type="arabicPeriod"/>
              <a:tabLst>
                <a:tab pos="457200" algn="l"/>
              </a:tabLst>
            </a:pPr>
            <a:r>
              <a:rPr lang="it-IT" sz="18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Produce a 3 minute </a:t>
            </a:r>
            <a:r>
              <a:rPr lang="it-IT" sz="1800" dirty="0" err="1">
                <a:solidFill>
                  <a:srgbClr val="000000"/>
                </a:solidFill>
                <a:effectLst/>
                <a:latin typeface="Arial" panose="020B0604020202020204" pitchFamily="34" charset="0"/>
                <a:ea typeface="Times New Roman" panose="02020603050405020304" pitchFamily="18" charset="0"/>
                <a:cs typeface="Calibri" panose="020F0502020204030204" pitchFamily="34" charset="0"/>
              </a:rPr>
              <a:t>professional</a:t>
            </a:r>
            <a:r>
              <a:rPr lang="it-IT" sz="18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 Video CV. </a:t>
            </a:r>
            <a:r>
              <a:rPr lang="en-GB" sz="18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To do this you are required to produce a CV script (equivalent to 700 words).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spcAft>
                <a:spcPts val="800"/>
              </a:spcAft>
              <a:buSzPts val="1000"/>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Create a LinkedIn profile.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08411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B6E1-D5F7-4FB7-8B1C-BEDA92482A73}"/>
              </a:ext>
            </a:extLst>
          </p:cNvPr>
          <p:cNvSpPr>
            <a:spLocks noGrp="1"/>
          </p:cNvSpPr>
          <p:nvPr>
            <p:ph type="title"/>
          </p:nvPr>
        </p:nvSpPr>
        <p:spPr/>
        <p:txBody>
          <a:bodyPr/>
          <a:lstStyle/>
          <a:p>
            <a:r>
              <a:rPr lang="en-GB" dirty="0"/>
              <a:t>WRITING A CV… </a:t>
            </a:r>
          </a:p>
        </p:txBody>
      </p:sp>
      <p:sp>
        <p:nvSpPr>
          <p:cNvPr id="3" name="Content Placeholder 2">
            <a:extLst>
              <a:ext uri="{FF2B5EF4-FFF2-40B4-BE49-F238E27FC236}">
                <a16:creationId xmlns:a16="http://schemas.microsoft.com/office/drawing/2014/main" id="{1FFC4328-C5C7-45A3-8733-70CE8DA94340}"/>
              </a:ext>
            </a:extLst>
          </p:cNvPr>
          <p:cNvSpPr>
            <a:spLocks noGrp="1"/>
          </p:cNvSpPr>
          <p:nvPr>
            <p:ph idx="1"/>
          </p:nvPr>
        </p:nvSpPr>
        <p:spPr/>
        <p:txBody>
          <a:bodyPr/>
          <a:lstStyle/>
          <a:p>
            <a:r>
              <a:rPr lang="en-GB" dirty="0">
                <a:hlinkClick r:id="rId2"/>
              </a:rPr>
              <a:t>University of Wales Trinity Saint David (careercentre.me)</a:t>
            </a:r>
            <a:endParaRPr lang="en-GB" dirty="0"/>
          </a:p>
          <a:p>
            <a:r>
              <a:rPr lang="en-GB" dirty="0">
                <a:hlinkClick r:id="rId3"/>
              </a:rPr>
              <a:t>University of Wales Trinity Saint David (careercentre.me)</a:t>
            </a:r>
            <a:endParaRPr lang="en-GB" dirty="0"/>
          </a:p>
          <a:p>
            <a:r>
              <a:rPr lang="en-GB" dirty="0">
                <a:hlinkClick r:id="rId4"/>
              </a:rPr>
              <a:t>University of Wales Trinity Saint David (careercentre.me)</a:t>
            </a:r>
            <a:endParaRPr lang="en-GB" dirty="0"/>
          </a:p>
        </p:txBody>
      </p:sp>
    </p:spTree>
    <p:extLst>
      <p:ext uri="{BB962C8B-B14F-4D97-AF65-F5344CB8AC3E}">
        <p14:creationId xmlns:p14="http://schemas.microsoft.com/office/powerpoint/2010/main" val="3782067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4967D-CB97-44FA-A6D3-7A9F32B37A82}"/>
              </a:ext>
            </a:extLst>
          </p:cNvPr>
          <p:cNvSpPr>
            <a:spLocks noGrp="1"/>
          </p:cNvSpPr>
          <p:nvPr>
            <p:ph type="title"/>
          </p:nvPr>
        </p:nvSpPr>
        <p:spPr/>
        <p:txBody>
          <a:bodyPr/>
          <a:lstStyle/>
          <a:p>
            <a:r>
              <a:rPr lang="en-GB" dirty="0"/>
              <a:t>LinkedIn </a:t>
            </a:r>
          </a:p>
        </p:txBody>
      </p:sp>
      <p:sp>
        <p:nvSpPr>
          <p:cNvPr id="3" name="Content Placeholder 2">
            <a:extLst>
              <a:ext uri="{FF2B5EF4-FFF2-40B4-BE49-F238E27FC236}">
                <a16:creationId xmlns:a16="http://schemas.microsoft.com/office/drawing/2014/main" id="{6F5CB8A3-B89E-4349-A31D-9BAB43349D32}"/>
              </a:ext>
            </a:extLst>
          </p:cNvPr>
          <p:cNvSpPr>
            <a:spLocks noGrp="1"/>
          </p:cNvSpPr>
          <p:nvPr>
            <p:ph idx="1"/>
          </p:nvPr>
        </p:nvSpPr>
        <p:spPr/>
        <p:txBody>
          <a:bodyPr>
            <a:normAutofit fontScale="55000" lnSpcReduction="20000"/>
          </a:bodyPr>
          <a:lstStyle/>
          <a:p>
            <a:r>
              <a:rPr lang="en-GB" dirty="0"/>
              <a:t>Use the attributes outlined in your CV to build a LinkedIn Profile to manage your personal brand and promote your employability. Your Linked In summary should contain around 200 words and should be well written to highlight achievements that best demonstrate your values, skills, and/or progress towards your goals.</a:t>
            </a:r>
          </a:p>
          <a:p>
            <a:r>
              <a:rPr lang="en-GB" dirty="0"/>
              <a:t>A LinkedIn profile is a professional landing page for you to manage your personal brand. Your profile will be your personal storyboard where people can find you and stay updated on your activity, so make sure your profile is complete and representative of you. </a:t>
            </a:r>
          </a:p>
          <a:p>
            <a:r>
              <a:rPr lang="en-GB" dirty="0"/>
              <a:t>Having a profile on LinkedIn helps:</a:t>
            </a:r>
          </a:p>
          <a:p>
            <a:r>
              <a:rPr lang="en-GB" dirty="0"/>
              <a:t>1.	Manage your professional brand </a:t>
            </a:r>
          </a:p>
          <a:p>
            <a:r>
              <a:rPr lang="en-GB" dirty="0"/>
              <a:t>2.	Create opportunities for you </a:t>
            </a:r>
          </a:p>
          <a:p>
            <a:r>
              <a:rPr lang="en-GB" dirty="0"/>
              <a:t>3.	Build your network and track your professional milestones </a:t>
            </a:r>
          </a:p>
          <a:p>
            <a:endParaRPr lang="en-GB" dirty="0"/>
          </a:p>
          <a:p>
            <a:r>
              <a:rPr lang="en-GB" dirty="0"/>
              <a:t>Remember to fully complete your LinkedIn profile as it will increase your discoverability. Click  on the link below to watch the video for tips on how to get started to create a good Linked in profile.  </a:t>
            </a:r>
          </a:p>
          <a:p>
            <a:r>
              <a:rPr lang="en-GB" dirty="0">
                <a:hlinkClick r:id="rId2"/>
              </a:rPr>
              <a:t>https://bit.ly/3j15Bo2</a:t>
            </a:r>
            <a:endParaRPr lang="en-GB" dirty="0"/>
          </a:p>
          <a:p>
            <a:endParaRPr lang="en-GB" dirty="0"/>
          </a:p>
          <a:p>
            <a:endParaRPr lang="en-GB" dirty="0"/>
          </a:p>
        </p:txBody>
      </p:sp>
    </p:spTree>
    <p:extLst>
      <p:ext uri="{BB962C8B-B14F-4D97-AF65-F5344CB8AC3E}">
        <p14:creationId xmlns:p14="http://schemas.microsoft.com/office/powerpoint/2010/main" val="2496859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y video CV // student video resume">
            <a:hlinkClick r:id="" action="ppaction://media"/>
            <a:extLst>
              <a:ext uri="{FF2B5EF4-FFF2-40B4-BE49-F238E27FC236}">
                <a16:creationId xmlns:a16="http://schemas.microsoft.com/office/drawing/2014/main" id="{EF48EBF8-45DA-4AAA-91F4-29FCEA5BA81E}"/>
              </a:ext>
            </a:extLst>
          </p:cNvPr>
          <p:cNvPicPr>
            <a:picLocks noGrp="1" noRot="1" noChangeAspect="1"/>
          </p:cNvPicPr>
          <p:nvPr>
            <p:ph idx="1"/>
            <a:videoFile r:link="rId1"/>
          </p:nvPr>
        </p:nvPicPr>
        <p:blipFill>
          <a:blip r:embed="rId3"/>
          <a:stretch>
            <a:fillRect/>
          </a:stretch>
        </p:blipFill>
        <p:spPr>
          <a:xfrm>
            <a:off x="975259" y="474133"/>
            <a:ext cx="10552954" cy="5818294"/>
          </a:xfrm>
          <a:prstGeom prst="rect">
            <a:avLst/>
          </a:prstGeom>
        </p:spPr>
      </p:pic>
    </p:spTree>
    <p:extLst>
      <p:ext uri="{BB962C8B-B14F-4D97-AF65-F5344CB8AC3E}">
        <p14:creationId xmlns:p14="http://schemas.microsoft.com/office/powerpoint/2010/main" val="424912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0B511-CC1C-49FD-A0F5-7E7A9078D1CC}"/>
              </a:ext>
            </a:extLst>
          </p:cNvPr>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cs typeface="Calibri" panose="020F0502020204030204" pitchFamily="34" charset="0"/>
              </a:rPr>
              <a:t>PART B </a:t>
            </a:r>
            <a:br>
              <a:rPr lang="en-GB" dirty="0">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AB8B3C4-57BF-47EC-942E-7DCFBA8E1616}"/>
              </a:ext>
            </a:extLst>
          </p:cNvPr>
          <p:cNvSpPr>
            <a:spLocks noGrp="1"/>
          </p:cNvSpPr>
          <p:nvPr>
            <p:ph idx="1"/>
          </p:nvPr>
        </p:nvSpPr>
        <p:spPr/>
        <p:txBody>
          <a:bodyPr/>
          <a:lstStyle/>
          <a:p>
            <a:pPr marL="457200" algn="just">
              <a:lnSpc>
                <a:spcPct val="150000"/>
              </a:lnSpc>
            </a:pPr>
            <a:r>
              <a:rPr lang="en-GB" sz="1800" dirty="0">
                <a:effectLst/>
                <a:latin typeface="Arial" panose="020B0604020202020204" pitchFamily="34" charset="0"/>
                <a:ea typeface="Times New Roman" panose="02020603050405020304" pitchFamily="18" charset="0"/>
                <a:cs typeface="Calibri" panose="020F0502020204030204" pitchFamily="34" charset="0"/>
              </a:rPr>
              <a:t>Write a Zander letter to yourself (600 words).</a:t>
            </a:r>
          </a:p>
          <a:p>
            <a:pPr marL="457200" algn="just">
              <a:lnSpc>
                <a:spcPct val="150000"/>
              </a:lnSpc>
            </a:pPr>
            <a:r>
              <a:rPr lang="en-GB" sz="1800" dirty="0">
                <a:latin typeface="Arial" panose="020B0604020202020204" pitchFamily="34" charset="0"/>
                <a:ea typeface="Times New Roman" panose="02020603050405020304" pitchFamily="18" charset="0"/>
                <a:cs typeface="Calibri" panose="020F0502020204030204" pitchFamily="34" charset="0"/>
              </a:rPr>
              <a:t>See Moodle as example on there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a:p>
            <a:endParaRPr lang="en-GB" dirty="0"/>
          </a:p>
          <a:p>
            <a:r>
              <a:rPr lang="en-GB" dirty="0"/>
              <a:t>Remember 10% is awarded for unit 1 and 2 completion </a:t>
            </a:r>
            <a:r>
              <a:rPr lang="en-GB"/>
              <a:t>and contribution!</a:t>
            </a:r>
            <a:endParaRPr lang="en-GB" dirty="0"/>
          </a:p>
          <a:p>
            <a:endParaRPr lang="en-GB" dirty="0"/>
          </a:p>
        </p:txBody>
      </p:sp>
    </p:spTree>
    <p:extLst>
      <p:ext uri="{BB962C8B-B14F-4D97-AF65-F5344CB8AC3E}">
        <p14:creationId xmlns:p14="http://schemas.microsoft.com/office/powerpoint/2010/main" val="544140671"/>
      </p:ext>
    </p:extLst>
  </p:cSld>
  <p:clrMapOvr>
    <a:masterClrMapping/>
  </p:clrMapOvr>
</p:sld>
</file>

<file path=ppt/theme/theme1.xml><?xml version="1.0" encoding="utf-8"?>
<a:theme xmlns:a="http://schemas.openxmlformats.org/drawingml/2006/main" name="MimeoVTI">
  <a:themeElements>
    <a:clrScheme name="AnalogousFromDarkSeedLeftStep">
      <a:dk1>
        <a:srgbClr val="000000"/>
      </a:dk1>
      <a:lt1>
        <a:srgbClr val="FFFFFF"/>
      </a:lt1>
      <a:dk2>
        <a:srgbClr val="1B282F"/>
      </a:dk2>
      <a:lt2>
        <a:srgbClr val="F1F3F0"/>
      </a:lt2>
      <a:accent1>
        <a:srgbClr val="984DC3"/>
      </a:accent1>
      <a:accent2>
        <a:srgbClr val="5A41B4"/>
      </a:accent2>
      <a:accent3>
        <a:srgbClr val="4D64C3"/>
      </a:accent3>
      <a:accent4>
        <a:srgbClr val="3B84B1"/>
      </a:accent4>
      <a:accent5>
        <a:srgbClr val="4BBEBB"/>
      </a:accent5>
      <a:accent6>
        <a:srgbClr val="3BB17C"/>
      </a:accent6>
      <a:hlink>
        <a:srgbClr val="3797A7"/>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otalTime>0</TotalTime>
  <Words>312</Words>
  <Application>Microsoft Office PowerPoint</Application>
  <PresentationFormat>Widescreen</PresentationFormat>
  <Paragraphs>26</Paragraphs>
  <Slides>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Elephant</vt:lpstr>
      <vt:lpstr>Univers Condensed</vt:lpstr>
      <vt:lpstr>MimeoVTI</vt:lpstr>
      <vt:lpstr>Assignment 1</vt:lpstr>
      <vt:lpstr>PART A. </vt:lpstr>
      <vt:lpstr>WRITING A CV… </vt:lpstr>
      <vt:lpstr>LinkedIn </vt:lpstr>
      <vt:lpstr>PowerPoint Presentation</vt:lpstr>
      <vt:lpstr>PART B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Helen Evans (Institute of Management and Health)</dc:creator>
  <cp:lastModifiedBy>Deborah Jenkins</cp:lastModifiedBy>
  <cp:revision>3</cp:revision>
  <dcterms:created xsi:type="dcterms:W3CDTF">2022-02-22T11:47:36Z</dcterms:created>
  <dcterms:modified xsi:type="dcterms:W3CDTF">2022-10-28T13:54:30Z</dcterms:modified>
</cp:coreProperties>
</file>