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7"/>
  </p:notesMasterIdLst>
  <p:handoutMasterIdLst>
    <p:handoutMasterId r:id="rId38"/>
  </p:handoutMasterIdLst>
  <p:sldIdLst>
    <p:sldId id="256" r:id="rId4"/>
    <p:sldId id="285" r:id="rId5"/>
    <p:sldId id="328" r:id="rId6"/>
    <p:sldId id="329" r:id="rId7"/>
    <p:sldId id="332" r:id="rId8"/>
    <p:sldId id="334" r:id="rId9"/>
    <p:sldId id="333" r:id="rId10"/>
    <p:sldId id="335" r:id="rId11"/>
    <p:sldId id="336" r:id="rId12"/>
    <p:sldId id="337" r:id="rId13"/>
    <p:sldId id="338" r:id="rId14"/>
    <p:sldId id="339" r:id="rId15"/>
    <p:sldId id="340" r:id="rId16"/>
    <p:sldId id="341" r:id="rId17"/>
    <p:sldId id="342" r:id="rId18"/>
    <p:sldId id="343" r:id="rId19"/>
    <p:sldId id="344" r:id="rId20"/>
    <p:sldId id="345" r:id="rId21"/>
    <p:sldId id="346" r:id="rId22"/>
    <p:sldId id="347" r:id="rId23"/>
    <p:sldId id="348" r:id="rId24"/>
    <p:sldId id="349" r:id="rId25"/>
    <p:sldId id="350" r:id="rId26"/>
    <p:sldId id="351" r:id="rId27"/>
    <p:sldId id="352" r:id="rId28"/>
    <p:sldId id="353" r:id="rId29"/>
    <p:sldId id="354" r:id="rId30"/>
    <p:sldId id="355" r:id="rId31"/>
    <p:sldId id="356" r:id="rId32"/>
    <p:sldId id="357" r:id="rId33"/>
    <p:sldId id="282" r:id="rId34"/>
    <p:sldId id="358" r:id="rId35"/>
    <p:sldId id="327" r:id="rId3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551" autoAdjust="0"/>
  </p:normalViewPr>
  <p:slideViewPr>
    <p:cSldViewPr>
      <p:cViewPr varScale="1">
        <p:scale>
          <a:sx n="79" d="100"/>
          <a:sy n="79" d="100"/>
        </p:scale>
        <p:origin x="1473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commentAuthors" Target="commentAuthor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Images from: </a:t>
            </a:r>
          </a:p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r>
              <a:rPr lang="en-GB" dirty="0"/>
              <a:t>http://</a:t>
            </a:r>
            <a:r>
              <a:rPr lang="en-GB" dirty="0" smtClean="0"/>
              <a:t>www.codeproject.com/Articles/114262/ways-of-doing-locking-in-NET-Pessimistic-and-opt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91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Here,</a:t>
            </a:r>
            <a:r>
              <a:rPr lang="en-GB" baseline="0" dirty="0" smtClean="0"/>
              <a:t> the transactions are interleaved.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223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7870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05451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68347" indent="-168347" defTabSz="897849">
              <a:buFont typeface="Arial" panose="020B0604020202020204" pitchFamily="34" charset="0"/>
              <a:buChar char="•"/>
              <a:defRPr/>
            </a:pPr>
            <a:endParaRPr lang="en-GB" dirty="0"/>
          </a:p>
          <a:p>
            <a:pPr defTabSz="897849">
              <a:defRPr/>
            </a:pPr>
            <a:r>
              <a:rPr lang="en-GB" dirty="0" smtClean="0"/>
              <a:t>Image source: http</a:t>
            </a:r>
            <a:r>
              <a:rPr lang="en-GB" dirty="0"/>
              <a:t>://udayarumilli.com/mssql-concurrency-control-locking-mssql-interview-questions-answers/ [accessed: </a:t>
            </a:r>
            <a:r>
              <a:rPr lang="en-GB" dirty="0" smtClean="0"/>
              <a:t>09-Nov-2019]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5702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0592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 dirty="0"/>
              <a:t>http://stackoverflow.com/questions/17768608/what-is-the-practical-use-of-timestamp-column-in-sql-server-with-example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5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1/31/2020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personal/kemi_ademoye_uwtsd_ac_uk/_layouts/OneNote.aspx?id=%2Fpersonal%2Fkemi_ademoye_uwtsd_ac_uk%2FDocuments%2FClass%20Notebooks%2FDatabase%20Management%20Systems%202019-2020&amp;wd=target%28_Collaboration%20Space%2FLecture%2011b.one%7C2C19928F-9D2A-43F5-B8E2-B2EB5166900E%2F%29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msdn.microsoft.com/en-gb/library/ms182776(v=sql.110).aspx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Transaction Management </a:t>
            </a:r>
            <a:r>
              <a:rPr lang="en-GB" dirty="0" smtClean="0"/>
              <a:t>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11b: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03</a:t>
            </a:r>
            <a:r>
              <a:rPr lang="en-US" dirty="0" smtClean="0"/>
              <a:t>-Feb-2020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Concurrency Control</a:t>
            </a:r>
          </a:p>
          <a:p>
            <a:r>
              <a:rPr lang="en-GB" dirty="0" smtClean="0"/>
              <a:t>Database Recovery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068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Transactions, Concurrency Control &amp; Recovery Database Modules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Transaction Manager </a:t>
            </a:r>
            <a:r>
              <a:rPr lang="en-GB" dirty="0"/>
              <a:t>coordinates transactions and it communicates with the Scheduler.</a:t>
            </a:r>
          </a:p>
          <a:p>
            <a:r>
              <a:rPr lang="en-GB" b="1" dirty="0"/>
              <a:t>Scheduler</a:t>
            </a:r>
            <a:r>
              <a:rPr lang="en-GB" dirty="0"/>
              <a:t> (aka Lock Manager) responsible for implementing concurrency control strategy.</a:t>
            </a:r>
          </a:p>
          <a:p>
            <a:pPr lvl="1"/>
            <a:r>
              <a:rPr lang="en-GB" dirty="0"/>
              <a:t>The objective of the scheduler is to maximise </a:t>
            </a:r>
            <a:r>
              <a:rPr lang="en-GB" b="1" i="1" dirty="0"/>
              <a:t>concurrency</a:t>
            </a:r>
            <a:r>
              <a:rPr lang="en-GB" dirty="0"/>
              <a:t>.</a:t>
            </a:r>
          </a:p>
          <a:p>
            <a:r>
              <a:rPr lang="en-GB" b="1" dirty="0"/>
              <a:t>Recovery Manager</a:t>
            </a:r>
            <a:r>
              <a:rPr lang="en-GB" dirty="0"/>
              <a:t> responsible for ensuring that database is restored to a consistent state in the event of a failure.</a:t>
            </a:r>
          </a:p>
          <a:p>
            <a:r>
              <a:rPr lang="en-GB" b="1" dirty="0"/>
              <a:t>Buffer Manager</a:t>
            </a:r>
            <a:r>
              <a:rPr lang="en-GB" dirty="0"/>
              <a:t> responsible for efficient transfer of data between disk storage and main memory.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600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both want the same item, who wins?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360" y="2420888"/>
            <a:ext cx="5133975" cy="3438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782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major objective of a database is to enable </a:t>
            </a:r>
            <a:r>
              <a:rPr lang="en-GB" dirty="0" smtClean="0"/>
              <a:t>multiple users </a:t>
            </a:r>
            <a:r>
              <a:rPr lang="en-GB" dirty="0"/>
              <a:t>to </a:t>
            </a:r>
            <a:r>
              <a:rPr lang="en-GB" b="1" dirty="0"/>
              <a:t>access shared data concurrently (</a:t>
            </a:r>
            <a:r>
              <a:rPr lang="en-GB" b="1" i="1" dirty="0"/>
              <a:t>at the same time</a:t>
            </a:r>
            <a:r>
              <a:rPr lang="en-GB" b="1" dirty="0"/>
              <a:t>)</a:t>
            </a:r>
            <a:r>
              <a:rPr lang="en-GB" dirty="0"/>
              <a:t>.</a:t>
            </a:r>
          </a:p>
          <a:p>
            <a:r>
              <a:rPr lang="en-GB" dirty="0"/>
              <a:t>This is </a:t>
            </a:r>
            <a:r>
              <a:rPr lang="en-GB" b="1" i="1" dirty="0"/>
              <a:t>relatively easy as long as users are </a:t>
            </a:r>
            <a:r>
              <a:rPr lang="en-GB" b="1" i="1" u="sng" dirty="0"/>
              <a:t>only reading data</a:t>
            </a:r>
            <a:r>
              <a:rPr lang="en-GB" dirty="0"/>
              <a:t>.</a:t>
            </a:r>
          </a:p>
          <a:p>
            <a:r>
              <a:rPr lang="en-GB" dirty="0"/>
              <a:t>If, however, two or more users are accessing the </a:t>
            </a:r>
            <a:r>
              <a:rPr lang="en-GB" b="1" dirty="0"/>
              <a:t>same data simultaneously</a:t>
            </a:r>
            <a:r>
              <a:rPr lang="en-GB" dirty="0"/>
              <a:t>, and at least one of them is </a:t>
            </a:r>
            <a:r>
              <a:rPr lang="en-GB" b="1" i="1" dirty="0"/>
              <a:t>updating data</a:t>
            </a:r>
            <a:r>
              <a:rPr lang="en-GB" dirty="0"/>
              <a:t>, there may be </a:t>
            </a:r>
            <a:r>
              <a:rPr lang="en-GB" b="1" dirty="0"/>
              <a:t>interference</a:t>
            </a:r>
            <a:r>
              <a:rPr lang="en-GB" dirty="0"/>
              <a:t> that can result in </a:t>
            </a:r>
            <a:r>
              <a:rPr lang="en-GB" b="1" dirty="0"/>
              <a:t>inconsistencies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235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Concurrency Control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Concurrency Control</a:t>
            </a:r>
            <a:r>
              <a:rPr lang="en-GB" dirty="0"/>
              <a:t> is the process of managing simultaneous operations on the database without having them interfere with one another.</a:t>
            </a:r>
          </a:p>
          <a:p>
            <a:r>
              <a:rPr lang="en-GB" dirty="0"/>
              <a:t>In order for the DBMS to provide concurrent access, user transactions are </a:t>
            </a:r>
            <a:r>
              <a:rPr lang="en-GB" b="1" dirty="0"/>
              <a:t>interleaved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the system being idle, it switches between the operations of the transactions of the users in an alternating fashion.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01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Interleaving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Transaction T</a:t>
            </a:r>
            <a:r>
              <a:rPr lang="en-GB" baseline="-25000" dirty="0"/>
              <a:t>1</a:t>
            </a:r>
          </a:p>
          <a:p>
            <a:pPr lvl="1"/>
            <a:r>
              <a:rPr lang="en-GB" dirty="0"/>
              <a:t>Starts</a:t>
            </a:r>
          </a:p>
          <a:p>
            <a:pPr lvl="1"/>
            <a:r>
              <a:rPr lang="en-GB" dirty="0"/>
              <a:t>Executes commands…</a:t>
            </a:r>
          </a:p>
          <a:p>
            <a:pPr lvl="1"/>
            <a:r>
              <a:rPr lang="en-GB" dirty="0"/>
              <a:t>I/O Operation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Resume commands</a:t>
            </a:r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End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Transaction T</a:t>
            </a:r>
            <a:r>
              <a:rPr lang="en-GB" baseline="-25000" dirty="0"/>
              <a:t>2</a:t>
            </a:r>
          </a:p>
          <a:p>
            <a:pPr lvl="1"/>
            <a:r>
              <a:rPr lang="en-GB" dirty="0"/>
              <a:t>Starts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Executes commands…</a:t>
            </a:r>
          </a:p>
          <a:p>
            <a:pPr lvl="1"/>
            <a:r>
              <a:rPr lang="en-GB" dirty="0"/>
              <a:t>I/O Operation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End</a:t>
            </a:r>
          </a:p>
        </p:txBody>
      </p:sp>
      <p:sp>
        <p:nvSpPr>
          <p:cNvPr id="9" name="Right Arrow 8"/>
          <p:cNvSpPr/>
          <p:nvPr/>
        </p:nvSpPr>
        <p:spPr>
          <a:xfrm>
            <a:off x="3419872" y="2996952"/>
            <a:ext cx="1836000" cy="43204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Switch to T</a:t>
            </a:r>
            <a:r>
              <a:rPr lang="en-GB" sz="1600" baseline="-25000" dirty="0"/>
              <a:t>2</a:t>
            </a:r>
          </a:p>
        </p:txBody>
      </p:sp>
      <p:sp>
        <p:nvSpPr>
          <p:cNvPr id="10" name="Right Arrow 9"/>
          <p:cNvSpPr/>
          <p:nvPr/>
        </p:nvSpPr>
        <p:spPr>
          <a:xfrm flipH="1">
            <a:off x="3419872" y="3933056"/>
            <a:ext cx="1836000" cy="432048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Switch back to T</a:t>
            </a:r>
            <a:r>
              <a:rPr lang="en-GB" sz="1600" baseline="-25000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36811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Interleaving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system starts executing first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till it reaches an I/O operation.</a:t>
            </a:r>
          </a:p>
          <a:p>
            <a:r>
              <a:rPr lang="en-GB" dirty="0"/>
              <a:t>While I/O is being performed on 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It </a:t>
            </a:r>
            <a:r>
              <a:rPr lang="en-GB" dirty="0"/>
              <a:t>switches to next transaction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dirty="0"/>
              <a:t>) and executes commands from that transaction till I/O is reached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then switches back to 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 to resume where it suspended.</a:t>
            </a:r>
          </a:p>
          <a:p>
            <a:r>
              <a:rPr lang="en-GB" dirty="0"/>
              <a:t>Although the two transactions may be perfectly correct by </a:t>
            </a:r>
            <a:r>
              <a:rPr lang="en-GB" dirty="0" smtClean="0"/>
              <a:t>themselves: 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interleaving of operations may produce an incorrect result </a:t>
            </a:r>
            <a:endParaRPr lang="en-GB" dirty="0" smtClean="0"/>
          </a:p>
          <a:p>
            <a:pPr lvl="1"/>
            <a:r>
              <a:rPr lang="en-GB" dirty="0" smtClean="0"/>
              <a:t>and </a:t>
            </a:r>
            <a:r>
              <a:rPr lang="en-GB" dirty="0"/>
              <a:t>compromise the integrity and consistency of the database.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077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Transactions T</a:t>
            </a:r>
            <a:r>
              <a:rPr lang="en-GB" baseline="-25000" dirty="0"/>
              <a:t>1</a:t>
            </a:r>
            <a:r>
              <a:rPr lang="en-GB" dirty="0"/>
              <a:t> and T</a:t>
            </a:r>
            <a:r>
              <a:rPr lang="en-GB" baseline="-25000" dirty="0"/>
              <a:t>2</a:t>
            </a:r>
            <a:r>
              <a:rPr lang="en-GB" dirty="0"/>
              <a:t> are operating on two account balances:</a:t>
            </a:r>
          </a:p>
          <a:p>
            <a:pPr lvl="1"/>
            <a:r>
              <a:rPr lang="en-GB" b="1" dirty="0" err="1"/>
              <a:t>bal</a:t>
            </a:r>
            <a:r>
              <a:rPr lang="en-GB" b="1" baseline="-25000" dirty="0" err="1"/>
              <a:t>X</a:t>
            </a:r>
            <a:r>
              <a:rPr lang="en-GB" dirty="0"/>
              <a:t>: initial value </a:t>
            </a:r>
            <a:r>
              <a:rPr lang="en-GB" b="1" dirty="0"/>
              <a:t>£20</a:t>
            </a:r>
            <a:endParaRPr lang="en-GB" dirty="0"/>
          </a:p>
          <a:p>
            <a:r>
              <a:rPr lang="en-GB" dirty="0"/>
              <a:t>Assume the following transactions are to be performed: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1</a:t>
            </a:r>
            <a:r>
              <a:rPr lang="en-GB" dirty="0"/>
              <a:t> is depositing £10 into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and increasing 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by £200.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2</a:t>
            </a:r>
            <a:r>
              <a:rPr lang="en-GB" dirty="0"/>
              <a:t> is doubling the </a:t>
            </a:r>
            <a:r>
              <a:rPr lang="en-GB" b="1" dirty="0"/>
              <a:t>current value</a:t>
            </a:r>
            <a:r>
              <a:rPr lang="en-GB" dirty="0"/>
              <a:t> of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endParaRPr lang="en-GB" dirty="0"/>
          </a:p>
          <a:p>
            <a:r>
              <a:rPr lang="en-GB" dirty="0"/>
              <a:t>If the two transactions are performed serially (one after the other</a:t>
            </a:r>
            <a:r>
              <a:rPr lang="en-GB" dirty="0" smtClean="0"/>
              <a:t>):</a:t>
            </a:r>
            <a:endParaRPr lang="en-GB" dirty="0"/>
          </a:p>
          <a:p>
            <a:pPr lvl="1"/>
            <a:r>
              <a:rPr lang="en-GB" dirty="0"/>
              <a:t>What are the final balances of the two accounts?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355976" y="2348880"/>
            <a:ext cx="392402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 err="1">
                <a:solidFill>
                  <a:prstClr val="black"/>
                </a:solidFill>
              </a:rPr>
              <a:t>bal</a:t>
            </a:r>
            <a:r>
              <a:rPr lang="en-GB" sz="2600" b="1" baseline="-25000" dirty="0" err="1">
                <a:solidFill>
                  <a:prstClr val="black"/>
                </a:solidFill>
              </a:rPr>
              <a:t>Y</a:t>
            </a:r>
            <a:r>
              <a:rPr lang="en-GB" sz="2600" dirty="0">
                <a:solidFill>
                  <a:prstClr val="black"/>
                </a:solidFill>
              </a:rPr>
              <a:t>: initial value </a:t>
            </a:r>
            <a:r>
              <a:rPr lang="en-GB" sz="2600" b="1" dirty="0">
                <a:solidFill>
                  <a:prstClr val="black"/>
                </a:solidFill>
              </a:rPr>
              <a:t>£50</a:t>
            </a:r>
          </a:p>
        </p:txBody>
      </p:sp>
    </p:spTree>
    <p:extLst>
      <p:ext uri="{BB962C8B-B14F-4D97-AF65-F5344CB8AC3E}">
        <p14:creationId xmlns:p14="http://schemas.microsoft.com/office/powerpoint/2010/main" val="176747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Transactions T</a:t>
            </a:r>
            <a:r>
              <a:rPr lang="en-GB" baseline="-25000" dirty="0"/>
              <a:t>1</a:t>
            </a:r>
            <a:r>
              <a:rPr lang="en-GB" dirty="0"/>
              <a:t> and T</a:t>
            </a:r>
            <a:r>
              <a:rPr lang="en-GB" baseline="-25000" dirty="0"/>
              <a:t>2</a:t>
            </a:r>
            <a:r>
              <a:rPr lang="en-GB" dirty="0"/>
              <a:t> are operating on two account balances:</a:t>
            </a:r>
          </a:p>
          <a:p>
            <a:pPr lvl="1"/>
            <a:r>
              <a:rPr lang="en-GB" b="1" dirty="0" err="1"/>
              <a:t>bal</a:t>
            </a:r>
            <a:r>
              <a:rPr lang="en-GB" b="1" baseline="-25000" dirty="0" err="1"/>
              <a:t>X</a:t>
            </a:r>
            <a:r>
              <a:rPr lang="en-GB" dirty="0"/>
              <a:t>: initial value </a:t>
            </a:r>
            <a:r>
              <a:rPr lang="en-GB" b="1" dirty="0"/>
              <a:t>£20</a:t>
            </a:r>
            <a:endParaRPr lang="en-GB" dirty="0"/>
          </a:p>
          <a:p>
            <a:r>
              <a:rPr lang="en-GB" dirty="0"/>
              <a:t>Assume the following transactions are to be performed: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1</a:t>
            </a:r>
            <a:r>
              <a:rPr lang="en-GB" dirty="0"/>
              <a:t> is depositing £10 into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and increasing 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by £200.</a:t>
            </a:r>
          </a:p>
          <a:p>
            <a:pPr lvl="1"/>
            <a:r>
              <a:rPr lang="en-GB" dirty="0"/>
              <a:t>Transaction T</a:t>
            </a:r>
            <a:r>
              <a:rPr lang="en-GB" baseline="-25000" dirty="0"/>
              <a:t>2</a:t>
            </a:r>
            <a:r>
              <a:rPr lang="en-GB" dirty="0"/>
              <a:t> is doubling the </a:t>
            </a:r>
            <a:r>
              <a:rPr lang="en-GB" b="1" dirty="0"/>
              <a:t>current value</a:t>
            </a:r>
            <a:r>
              <a:rPr lang="en-GB" dirty="0"/>
              <a:t> of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endParaRPr lang="en-GB" dirty="0"/>
          </a:p>
          <a:p>
            <a:r>
              <a:rPr lang="en-GB" dirty="0"/>
              <a:t>Using the same initial values, performing the same transactions still </a:t>
            </a:r>
            <a:r>
              <a:rPr lang="en-GB" dirty="0" smtClean="0"/>
              <a:t>serially (one after the other):</a:t>
            </a:r>
            <a:endParaRPr lang="en-GB" dirty="0"/>
          </a:p>
          <a:p>
            <a:pPr lvl="1"/>
            <a:r>
              <a:rPr lang="en-GB" dirty="0"/>
              <a:t>What are the final balances of the two accounts if the order of the transaction is </a:t>
            </a:r>
            <a:r>
              <a:rPr lang="en-GB" b="1" i="1" dirty="0"/>
              <a:t>changed</a:t>
            </a:r>
            <a:r>
              <a:rPr lang="en-GB" dirty="0"/>
              <a:t> to T</a:t>
            </a:r>
            <a:r>
              <a:rPr lang="en-GB" baseline="-25000" dirty="0"/>
              <a:t>2</a:t>
            </a:r>
            <a:r>
              <a:rPr lang="en-GB" dirty="0"/>
              <a:t> first, then T</a:t>
            </a:r>
            <a:r>
              <a:rPr lang="en-GB" baseline="-25000" dirty="0"/>
              <a:t>1</a:t>
            </a:r>
            <a:r>
              <a:rPr lang="en-GB" dirty="0"/>
              <a:t>?</a:t>
            </a:r>
          </a:p>
          <a:p>
            <a:pPr lvl="1"/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4355976" y="2348880"/>
            <a:ext cx="3924023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b="1" dirty="0" err="1">
                <a:solidFill>
                  <a:prstClr val="black"/>
                </a:solidFill>
              </a:rPr>
              <a:t>bal</a:t>
            </a:r>
            <a:r>
              <a:rPr lang="en-GB" sz="2600" b="1" baseline="-25000" dirty="0" err="1">
                <a:solidFill>
                  <a:prstClr val="black"/>
                </a:solidFill>
              </a:rPr>
              <a:t>Y</a:t>
            </a:r>
            <a:r>
              <a:rPr lang="en-GB" sz="2600" dirty="0">
                <a:solidFill>
                  <a:prstClr val="black"/>
                </a:solidFill>
              </a:rPr>
              <a:t>: initial value </a:t>
            </a:r>
            <a:r>
              <a:rPr lang="en-GB" sz="2600" b="1" dirty="0">
                <a:solidFill>
                  <a:prstClr val="black"/>
                </a:solidFill>
              </a:rPr>
              <a:t>£50</a:t>
            </a:r>
          </a:p>
        </p:txBody>
      </p:sp>
    </p:spTree>
    <p:extLst>
      <p:ext uri="{BB962C8B-B14F-4D97-AF65-F5344CB8AC3E}">
        <p14:creationId xmlns:p14="http://schemas.microsoft.com/office/powerpoint/2010/main" val="1117426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Changing the order has produced different results.</a:t>
            </a:r>
          </a:p>
          <a:p>
            <a:r>
              <a:rPr lang="en-GB" dirty="0"/>
              <a:t>Does this mean that the two transactions have interfered with each other, resulting in the database being in an inconsistent state?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748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Problems of Concurrency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Examples of </a:t>
            </a:r>
            <a:r>
              <a:rPr lang="en-GB" b="1" i="1" dirty="0"/>
              <a:t>three potential problems </a:t>
            </a:r>
            <a:r>
              <a:rPr lang="en-GB" dirty="0"/>
              <a:t>that may be caused by concurrency when interleaving is in use:</a:t>
            </a:r>
          </a:p>
          <a:p>
            <a:pPr lvl="1"/>
            <a:r>
              <a:rPr lang="en-GB" dirty="0"/>
              <a:t>The Lost Update Problem</a:t>
            </a:r>
          </a:p>
          <a:p>
            <a:pPr lvl="1"/>
            <a:r>
              <a:rPr lang="en-GB" dirty="0"/>
              <a:t>The Uncommitted Dependency Problem</a:t>
            </a:r>
          </a:p>
          <a:p>
            <a:pPr lvl="1"/>
            <a:r>
              <a:rPr lang="en-GB" dirty="0"/>
              <a:t>The Inconsistent Analysis Problem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722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of Concurrency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r>
              <a:rPr lang="en-GB" dirty="0"/>
              <a:t>Recall that a transaction is a sequence of operations consisting of:</a:t>
            </a:r>
          </a:p>
          <a:p>
            <a:pPr lvl="1"/>
            <a:r>
              <a:rPr lang="en-GB" dirty="0"/>
              <a:t>Read/write actions on the database, </a:t>
            </a:r>
          </a:p>
          <a:p>
            <a:pPr lvl="1"/>
            <a:r>
              <a:rPr lang="en-GB" dirty="0"/>
              <a:t>Non-database operations,</a:t>
            </a:r>
          </a:p>
          <a:p>
            <a:pPr lvl="1"/>
            <a:r>
              <a:rPr lang="en-GB" dirty="0"/>
              <a:t>Followed by a commit or abort action.</a:t>
            </a:r>
          </a:p>
          <a:p>
            <a:r>
              <a:rPr lang="en-GB" dirty="0"/>
              <a:t>Let’s have a look at how these problems occur when we have concurrent transactions running and interleaving of operations is in use.</a:t>
            </a:r>
          </a:p>
          <a:p>
            <a:pPr lvl="1"/>
            <a:r>
              <a:rPr lang="en-GB" dirty="0"/>
              <a:t>The examples use pseudocode to illustrate the operations involved in the transactions.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90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Lost Update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Occurs when a successfully completed update is </a:t>
            </a:r>
            <a:r>
              <a:rPr lang="en-GB" b="1" i="1" dirty="0" smtClean="0"/>
              <a:t>overridden </a:t>
            </a:r>
            <a:r>
              <a:rPr lang="en-GB" b="1" i="1" dirty="0"/>
              <a:t>by another user</a:t>
            </a:r>
            <a:r>
              <a:rPr lang="en-GB" dirty="0"/>
              <a:t>.</a:t>
            </a:r>
          </a:p>
          <a:p>
            <a:r>
              <a:rPr lang="en-GB" dirty="0" smtClean="0"/>
              <a:t>Example:</a:t>
            </a:r>
            <a:endParaRPr lang="en-GB" dirty="0"/>
          </a:p>
          <a:p>
            <a:pPr lvl="1"/>
            <a:r>
              <a:rPr lang="en-GB" dirty="0"/>
              <a:t>Jack and Jill have a joint savings account with a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of £100.</a:t>
            </a:r>
          </a:p>
          <a:p>
            <a:pPr lvl="1"/>
            <a:r>
              <a:rPr lang="en-GB" dirty="0"/>
              <a:t>Jack (T</a:t>
            </a:r>
            <a:r>
              <a:rPr lang="en-GB" baseline="-25000" dirty="0"/>
              <a:t>1</a:t>
            </a:r>
            <a:r>
              <a:rPr lang="en-GB" dirty="0"/>
              <a:t>) is withdrawing £10 from the account.</a:t>
            </a:r>
          </a:p>
          <a:p>
            <a:pPr lvl="1"/>
            <a:r>
              <a:rPr lang="en-GB" dirty="0"/>
              <a:t>Jill (T</a:t>
            </a:r>
            <a:r>
              <a:rPr lang="en-GB" baseline="-25000" dirty="0"/>
              <a:t>2</a:t>
            </a:r>
            <a:r>
              <a:rPr lang="en-GB" dirty="0"/>
              <a:t>) is depositing £100 into the same account.</a:t>
            </a:r>
          </a:p>
          <a:p>
            <a:pPr lvl="1"/>
            <a:r>
              <a:rPr lang="en-GB" dirty="0"/>
              <a:t>If these transactions are performed serially (no interleaving), the balance will be £190.</a:t>
            </a:r>
          </a:p>
          <a:p>
            <a:pPr marL="685800" lvl="2" indent="0">
              <a:buNone/>
            </a:pPr>
            <a:r>
              <a:rPr lang="en-GB" i="1" dirty="0"/>
              <a:t>Hopefully, you all agree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i="1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099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Lost Update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85000" lnSpcReduction="2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i="1" dirty="0"/>
              <a:t>Jack (T</a:t>
            </a:r>
            <a:r>
              <a:rPr lang="en-GB" i="1" baseline="-25000" dirty="0"/>
              <a:t>1</a:t>
            </a:r>
            <a:r>
              <a:rPr lang="en-GB" i="1" dirty="0"/>
              <a:t>) overwrites Jill’s (T</a:t>
            </a:r>
            <a:r>
              <a:rPr lang="en-GB" i="1" baseline="-25000" dirty="0"/>
              <a:t>2</a:t>
            </a:r>
            <a:r>
              <a:rPr lang="en-GB" i="1" dirty="0"/>
              <a:t>) previous update</a:t>
            </a:r>
            <a:r>
              <a:rPr lang="en-GB" dirty="0"/>
              <a:t>, and thereby “</a:t>
            </a:r>
            <a:r>
              <a:rPr lang="en-GB" b="1" dirty="0"/>
              <a:t>losing</a:t>
            </a:r>
            <a:r>
              <a:rPr lang="en-GB" dirty="0"/>
              <a:t>” the previously added £100 deposit.</a:t>
            </a:r>
          </a:p>
          <a:p>
            <a:r>
              <a:rPr lang="en-GB" dirty="0"/>
              <a:t>Loss of Jill’s (T</a:t>
            </a:r>
            <a:r>
              <a:rPr lang="en-GB" baseline="-25000" dirty="0"/>
              <a:t>2</a:t>
            </a:r>
            <a:r>
              <a:rPr lang="en-GB" dirty="0"/>
              <a:t>) update is avoided by preventing Jack (T</a:t>
            </a:r>
            <a:r>
              <a:rPr lang="en-GB" baseline="-25000" dirty="0"/>
              <a:t>1</a:t>
            </a:r>
            <a:r>
              <a:rPr lang="en-GB" dirty="0"/>
              <a:t>) from reading the balance until after Jill’s update (T</a:t>
            </a:r>
            <a:r>
              <a:rPr lang="en-GB" baseline="-25000" dirty="0"/>
              <a:t>2</a:t>
            </a:r>
            <a:r>
              <a:rPr lang="en-GB" dirty="0"/>
              <a:t>) is complete.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1734344"/>
          <a:ext cx="7722440" cy="29667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412268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556284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961800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(Jack)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(Jill)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TRANSACTION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15816" y="1518320"/>
            <a:ext cx="609600" cy="609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2080" y="1484784"/>
            <a:ext cx="609600" cy="609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82880" y="1556792"/>
            <a:ext cx="609600" cy="60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971600" y="3933056"/>
            <a:ext cx="779444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903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Uncommitted Dependency Problem</a:t>
            </a:r>
          </a:p>
          <a:p>
            <a:r>
              <a:rPr lang="en-GB" dirty="0"/>
              <a:t>The Inconsistent Analysis Problem</a:t>
            </a:r>
          </a:p>
          <a:p>
            <a:r>
              <a:rPr lang="en-GB" dirty="0"/>
              <a:t>Go to </a:t>
            </a:r>
            <a:r>
              <a:rPr lang="en-GB" dirty="0">
                <a:hlinkClick r:id="rId2"/>
              </a:rPr>
              <a:t>OneNote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10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Uncommitted Dependency (or Dirty Read)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/>
              <a:t>Occurs when one transaction </a:t>
            </a:r>
            <a:r>
              <a:rPr lang="en-GB" b="1" i="1" dirty="0"/>
              <a:t>can see the intermediate results</a:t>
            </a:r>
            <a:r>
              <a:rPr lang="en-GB" dirty="0"/>
              <a:t> of another transaction before it has committed.</a:t>
            </a:r>
          </a:p>
          <a:p>
            <a:r>
              <a:rPr lang="en-GB" dirty="0"/>
              <a:t>A bank account has a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of £100.</a:t>
            </a:r>
          </a:p>
          <a:p>
            <a:r>
              <a:rPr lang="en-GB" dirty="0"/>
              <a:t>A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is started and credits the account with £100, making balance now £200, but:</a:t>
            </a:r>
          </a:p>
          <a:p>
            <a:pPr lvl="1"/>
            <a:r>
              <a:rPr lang="en-GB" dirty="0"/>
              <a:t>The transaction is aborted for some reason, and</a:t>
            </a:r>
          </a:p>
          <a:p>
            <a:pPr lvl="1"/>
            <a:r>
              <a:rPr lang="en-GB" dirty="0"/>
              <a:t>The balance is set back to the original £100.</a:t>
            </a:r>
          </a:p>
          <a:p>
            <a:r>
              <a:rPr lang="en-GB" dirty="0"/>
              <a:t>Meanwhile, another transaction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dirty="0"/>
              <a:t>) has already read the intermediate £200 balance and used as a basis for withdrawing £10.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574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Uncommitted Dependency (or Dirty Read)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5013176"/>
            <a:ext cx="8531352" cy="184482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</a:t>
            </a:r>
            <a:r>
              <a:rPr lang="en-GB" baseline="-25000" dirty="0"/>
              <a:t>2</a:t>
            </a:r>
            <a:r>
              <a:rPr lang="en-GB" dirty="0"/>
              <a:t> has read </a:t>
            </a:r>
            <a:r>
              <a:rPr lang="en-GB" b="1" i="1" dirty="0"/>
              <a:t>dirty data</a:t>
            </a:r>
            <a:r>
              <a:rPr lang="en-GB" dirty="0"/>
              <a:t>, T</a:t>
            </a:r>
            <a:r>
              <a:rPr lang="en-GB" baseline="-25000" dirty="0"/>
              <a:t>1</a:t>
            </a:r>
            <a:r>
              <a:rPr lang="en-GB" dirty="0"/>
              <a:t>’s </a:t>
            </a:r>
            <a:r>
              <a:rPr lang="en-GB" i="1" dirty="0"/>
              <a:t>intermediate modified</a:t>
            </a:r>
            <a:r>
              <a:rPr lang="en-GB" dirty="0"/>
              <a:t> data before it has been committed. </a:t>
            </a:r>
          </a:p>
          <a:p>
            <a:r>
              <a:rPr lang="en-GB" dirty="0"/>
              <a:t>Problem is avoided by preventing T</a:t>
            </a:r>
            <a:r>
              <a:rPr lang="en-GB" baseline="-25000" dirty="0"/>
              <a:t>2</a:t>
            </a:r>
            <a:r>
              <a:rPr lang="en-GB" dirty="0"/>
              <a:t> from reading the balance (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) until after T</a:t>
            </a:r>
            <a:r>
              <a:rPr lang="en-GB" baseline="-25000" dirty="0"/>
              <a:t>1</a:t>
            </a:r>
            <a:r>
              <a:rPr lang="en-GB" dirty="0"/>
              <a:t> commits or aborts.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1043608" y="1614408"/>
          <a:ext cx="7722440" cy="33375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792088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592288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1889792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1</a:t>
                      </a:r>
                      <a:r>
                        <a:rPr lang="en-GB" dirty="0"/>
                        <a:t> (Deposit)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-25000" dirty="0"/>
                        <a:t>2</a:t>
                      </a:r>
                      <a:r>
                        <a:rPr lang="en-GB" dirty="0"/>
                        <a:t> (Withdrawal)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Balance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baseline="0" dirty="0"/>
                        <a:t> </a:t>
                      </a:r>
                      <a:r>
                        <a:rPr lang="en-GB" b="1" baseline="0" dirty="0"/>
                        <a:t>TRANSACTION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+ 100 (200)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BEGIN</a:t>
                      </a:r>
                      <a:r>
                        <a:rPr lang="en-GB" dirty="0"/>
                        <a:t> </a:t>
                      </a:r>
                      <a:r>
                        <a:rPr lang="en-GB" b="1" dirty="0"/>
                        <a:t>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read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ROLLBACK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 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 =</a:t>
                      </a:r>
                      <a:r>
                        <a:rPr lang="en-GB" baseline="0" dirty="0"/>
                        <a:t> 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baseline="0" dirty="0"/>
                        <a:t> - 10 (190)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  write (</a:t>
                      </a:r>
                      <a:r>
                        <a:rPr lang="en-GB" dirty="0" err="1"/>
                        <a:t>bal</a:t>
                      </a:r>
                      <a:r>
                        <a:rPr lang="en-GB" baseline="-25000" dirty="0" err="1"/>
                        <a:t>x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61200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4888" y="1412776"/>
            <a:ext cx="609600" cy="6096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1026024" y="3429000"/>
            <a:ext cx="779444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825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Inconsistent Analysis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Occurs when a transaction reads several values but a second transaction updates some of the read values during the execution of the first transaction.</a:t>
            </a:r>
          </a:p>
          <a:p>
            <a:r>
              <a:rPr lang="en-GB" dirty="0"/>
              <a:t>Also referred to as </a:t>
            </a:r>
            <a:r>
              <a:rPr lang="en-GB" b="1" i="1" dirty="0"/>
              <a:t>dirty read</a:t>
            </a:r>
            <a:r>
              <a:rPr lang="en-GB" dirty="0"/>
              <a:t>, or </a:t>
            </a:r>
            <a:r>
              <a:rPr lang="en-GB" b="1" i="1" dirty="0"/>
              <a:t>unrepeatable read</a:t>
            </a:r>
            <a:r>
              <a:rPr lang="en-GB" dirty="0"/>
              <a:t>.</a:t>
            </a:r>
          </a:p>
          <a:p>
            <a:r>
              <a:rPr lang="en-GB" dirty="0"/>
              <a:t>A transaction (</a:t>
            </a:r>
            <a:r>
              <a:rPr lang="en-GB" b="1" dirty="0"/>
              <a:t>T</a:t>
            </a:r>
            <a:r>
              <a:rPr lang="en-GB" b="1" baseline="-25000" dirty="0"/>
              <a:t>1</a:t>
            </a:r>
            <a:r>
              <a:rPr lang="en-GB" dirty="0"/>
              <a:t>) is started to find the </a:t>
            </a:r>
            <a:r>
              <a:rPr lang="en-GB" b="1" dirty="0"/>
              <a:t>total sum </a:t>
            </a:r>
            <a:r>
              <a:rPr lang="en-GB" dirty="0"/>
              <a:t>of the balance of three savings accounts:</a:t>
            </a:r>
          </a:p>
          <a:p>
            <a:pPr marL="365760" lvl="1" indent="0">
              <a:buNone/>
            </a:pPr>
            <a:r>
              <a:rPr lang="en-GB" dirty="0"/>
              <a:t>	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(£100)		</a:t>
            </a:r>
            <a:r>
              <a:rPr lang="en-GB" dirty="0" err="1"/>
              <a:t>bal</a:t>
            </a:r>
            <a:r>
              <a:rPr lang="en-GB" baseline="-25000" dirty="0" err="1"/>
              <a:t>y</a:t>
            </a:r>
            <a:r>
              <a:rPr lang="en-GB" dirty="0"/>
              <a:t> (£50)		</a:t>
            </a:r>
            <a:r>
              <a:rPr lang="en-GB" dirty="0" err="1"/>
              <a:t>bal</a:t>
            </a:r>
            <a:r>
              <a:rPr lang="en-GB" baseline="-25000" dirty="0" err="1"/>
              <a:t>z</a:t>
            </a:r>
            <a:r>
              <a:rPr lang="en-GB" dirty="0"/>
              <a:t>(£25)</a:t>
            </a:r>
          </a:p>
          <a:p>
            <a:r>
              <a:rPr lang="en-GB" dirty="0"/>
              <a:t>At the same time, another transaction, Jack (</a:t>
            </a:r>
            <a:r>
              <a:rPr lang="en-GB" b="1" dirty="0"/>
              <a:t>T</a:t>
            </a:r>
            <a:r>
              <a:rPr lang="en-GB" b="1" baseline="-25000" dirty="0"/>
              <a:t>2</a:t>
            </a:r>
            <a:r>
              <a:rPr lang="en-GB" baseline="-25000" dirty="0"/>
              <a:t>,</a:t>
            </a:r>
            <a:r>
              <a:rPr lang="en-GB" dirty="0"/>
              <a:t>)  transfers £10 from </a:t>
            </a:r>
            <a:r>
              <a:rPr lang="en-GB" dirty="0" err="1"/>
              <a:t>bal</a:t>
            </a:r>
            <a:r>
              <a:rPr lang="en-GB" baseline="-25000" dirty="0" err="1"/>
              <a:t>x</a:t>
            </a:r>
            <a:r>
              <a:rPr lang="en-GB" dirty="0"/>
              <a:t> to the balance, </a:t>
            </a:r>
            <a:r>
              <a:rPr lang="en-GB" dirty="0" err="1"/>
              <a:t>bal</a:t>
            </a:r>
            <a:r>
              <a:rPr lang="en-GB" baseline="-25000" dirty="0" err="1"/>
              <a:t>z</a:t>
            </a:r>
            <a:r>
              <a:rPr lang="en-GB" dirty="0"/>
              <a:t>.</a:t>
            </a:r>
          </a:p>
          <a:p>
            <a:r>
              <a:rPr lang="en-GB" dirty="0"/>
              <a:t>Therefore, T</a:t>
            </a:r>
            <a:r>
              <a:rPr lang="en-GB" baseline="-25000" dirty="0"/>
              <a:t>1</a:t>
            </a:r>
            <a:r>
              <a:rPr lang="en-GB" dirty="0"/>
              <a:t> ends up with the wrong total balance.</a:t>
            </a:r>
          </a:p>
        </p:txBody>
      </p:sp>
    </p:spTree>
    <p:extLst>
      <p:ext uri="{BB962C8B-B14F-4D97-AF65-F5344CB8AC3E}">
        <p14:creationId xmlns:p14="http://schemas.microsoft.com/office/powerpoint/2010/main" val="22506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Inconsistent Analysis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39552" y="6453336"/>
            <a:ext cx="8496944" cy="4046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Problem is avoided by preventing T</a:t>
            </a:r>
            <a:r>
              <a:rPr lang="en-GB" sz="1400" baseline="-25000" dirty="0"/>
              <a:t>1</a:t>
            </a:r>
            <a:r>
              <a:rPr lang="en-GB" sz="1400" dirty="0"/>
              <a:t> from reading the balance (</a:t>
            </a:r>
            <a:r>
              <a:rPr lang="en-GB" sz="1400" dirty="0" err="1"/>
              <a:t>bal</a:t>
            </a:r>
            <a:r>
              <a:rPr lang="en-GB" sz="1400" baseline="-25000" dirty="0" err="1"/>
              <a:t>x</a:t>
            </a:r>
            <a:r>
              <a:rPr lang="en-GB" sz="1400" dirty="0"/>
              <a:t>) until after T</a:t>
            </a:r>
            <a:r>
              <a:rPr lang="en-GB" sz="1400" baseline="-25000" dirty="0"/>
              <a:t>2</a:t>
            </a:r>
            <a:r>
              <a:rPr lang="en-GB" sz="1400" dirty="0"/>
              <a:t> completes the updates.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/>
          </p:nvPr>
        </p:nvGraphicFramePr>
        <p:xfrm>
          <a:off x="611560" y="1614408"/>
          <a:ext cx="8352928" cy="4766916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677264">
                  <a:extLst>
                    <a:ext uri="{9D8B030D-6E8A-4147-A177-3AD203B41FA5}">
                      <a16:colId xmlns:a16="http://schemas.microsoft.com/office/drawing/2014/main" val="468654943"/>
                    </a:ext>
                  </a:extLst>
                </a:gridCol>
                <a:gridCol w="2445676">
                  <a:extLst>
                    <a:ext uri="{9D8B030D-6E8A-4147-A177-3AD203B41FA5}">
                      <a16:colId xmlns:a16="http://schemas.microsoft.com/office/drawing/2014/main" val="897132768"/>
                    </a:ext>
                  </a:extLst>
                </a:gridCol>
                <a:gridCol w="2445676">
                  <a:extLst>
                    <a:ext uri="{9D8B030D-6E8A-4147-A177-3AD203B41FA5}">
                      <a16:colId xmlns:a16="http://schemas.microsoft.com/office/drawing/2014/main" val="2147400388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4147207537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4243008880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1913287096"/>
                    </a:ext>
                  </a:extLst>
                </a:gridCol>
                <a:gridCol w="696078">
                  <a:extLst>
                    <a:ext uri="{9D8B030D-6E8A-4147-A177-3AD203B41FA5}">
                      <a16:colId xmlns:a16="http://schemas.microsoft.com/office/drawing/2014/main" val="1809290757"/>
                    </a:ext>
                  </a:extLst>
                </a:gridCol>
              </a:tblGrid>
              <a:tr h="397243">
                <a:tc>
                  <a:txBody>
                    <a:bodyPr/>
                    <a:lstStyle/>
                    <a:p>
                      <a:r>
                        <a:rPr lang="en-GB" sz="1400" dirty="0"/>
                        <a:t>Time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</a:t>
                      </a:r>
                      <a:r>
                        <a:rPr lang="en-GB" sz="1400" baseline="-25000" dirty="0"/>
                        <a:t>1</a:t>
                      </a:r>
                      <a:r>
                        <a:rPr lang="en-GB" sz="1400" dirty="0"/>
                        <a:t> (Sum</a:t>
                      </a:r>
                      <a:r>
                        <a:rPr lang="en-GB" sz="1400" baseline="0" dirty="0"/>
                        <a:t> Balance</a:t>
                      </a:r>
                      <a:r>
                        <a:rPr lang="en-GB" sz="14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T</a:t>
                      </a:r>
                      <a:r>
                        <a:rPr lang="en-GB" sz="1400" baseline="-25000" dirty="0"/>
                        <a:t>2</a:t>
                      </a:r>
                      <a:r>
                        <a:rPr lang="en-GB" sz="1400" dirty="0"/>
                        <a:t> (Transfer)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x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y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err="1"/>
                        <a:t>bal</a:t>
                      </a:r>
                      <a:r>
                        <a:rPr lang="en-GB" sz="1400" baseline="-25000" dirty="0" err="1"/>
                        <a:t>z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sum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976647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BEGIN</a:t>
                      </a:r>
                      <a:r>
                        <a:rPr lang="en-GB" sz="1600" baseline="0" dirty="0"/>
                        <a:t> TRANSACTION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03432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sum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BEGIN</a:t>
                      </a:r>
                      <a:r>
                        <a:rPr lang="en-GB" sz="1600" dirty="0"/>
                        <a:t> TRANSACTION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53296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3453441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baseline="0" dirty="0"/>
                        <a:t> (100)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 =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baseline="0" dirty="0"/>
                        <a:t> - 10 (90)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5188675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y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write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x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67829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y</a:t>
                      </a:r>
                      <a:r>
                        <a:rPr lang="en-GB" sz="1600" baseline="0" dirty="0"/>
                        <a:t> (150)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018733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r>
                        <a:rPr lang="en-GB" sz="1600" dirty="0"/>
                        <a:t>t7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 =</a:t>
                      </a:r>
                      <a:r>
                        <a:rPr lang="en-GB" sz="1600" baseline="0" dirty="0"/>
                        <a:t>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baseline="0" dirty="0"/>
                        <a:t> + 10 (35)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25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1505459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   write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61200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read (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rgbClr val="FF0000"/>
                          </a:solidFill>
                        </a:rPr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0484536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  sum =</a:t>
                      </a:r>
                      <a:r>
                        <a:rPr lang="en-GB" sz="1600" baseline="0" dirty="0"/>
                        <a:t> sum + </a:t>
                      </a:r>
                      <a:r>
                        <a:rPr lang="en-GB" sz="1600" dirty="0" err="1"/>
                        <a:t>bal</a:t>
                      </a:r>
                      <a:r>
                        <a:rPr lang="en-GB" sz="1600" baseline="-25000" dirty="0" err="1"/>
                        <a:t>z</a:t>
                      </a:r>
                      <a:r>
                        <a:rPr lang="en-GB" sz="1600" baseline="0" dirty="0"/>
                        <a:t> (185)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2840130"/>
                  </a:ext>
                </a:extLst>
              </a:tr>
              <a:tr h="3972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t11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COMMIT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90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185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2136816"/>
                  </a:ext>
                </a:extLst>
              </a:tr>
            </a:tbl>
          </a:graphicData>
        </a:graphic>
      </p:graphicFrame>
      <p:sp>
        <p:nvSpPr>
          <p:cNvPr id="8" name="Rectangle 7"/>
          <p:cNvSpPr/>
          <p:nvPr/>
        </p:nvSpPr>
        <p:spPr>
          <a:xfrm>
            <a:off x="611560" y="2786606"/>
            <a:ext cx="835292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6744" y="1139450"/>
            <a:ext cx="609600" cy="6096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2616" y="1139450"/>
            <a:ext cx="609600" cy="609600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8488" y="1143118"/>
            <a:ext cx="609600" cy="6096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1340768"/>
            <a:ext cx="609600" cy="60960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611560" y="5157192"/>
            <a:ext cx="8352928" cy="43204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48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other real life scenario(s) apart from bank accounts transfers and withdrawals can you also associate the potential problems of concurrency and interleaving of operations with?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22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DBMS Concurrency </a:t>
            </a:r>
            <a:r>
              <a:rPr lang="en-GB" dirty="0"/>
              <a:t>S</a:t>
            </a:r>
            <a:r>
              <a:rPr lang="en-GB" dirty="0" smtClean="0"/>
              <a:t>olutions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DBMS uses something called </a:t>
            </a:r>
            <a:r>
              <a:rPr lang="en-GB" b="1" dirty="0" err="1" smtClean="0"/>
              <a:t>Serializability</a:t>
            </a:r>
            <a:r>
              <a:rPr lang="en-GB" dirty="0"/>
              <a:t> to </a:t>
            </a:r>
            <a:r>
              <a:rPr lang="en-GB" b="1" dirty="0"/>
              <a:t>schedule</a:t>
            </a:r>
            <a:r>
              <a:rPr lang="en-GB" dirty="0"/>
              <a:t> the ordering of the operations of a transaction.</a:t>
            </a:r>
            <a:endParaRPr lang="en-GB" dirty="0" smtClean="0"/>
          </a:p>
          <a:p>
            <a:r>
              <a:rPr lang="en-GB" dirty="0"/>
              <a:t>The objective of </a:t>
            </a:r>
            <a:r>
              <a:rPr lang="en-GB" dirty="0" err="1"/>
              <a:t>serializability</a:t>
            </a:r>
            <a:r>
              <a:rPr lang="en-GB" dirty="0"/>
              <a:t> is to find </a:t>
            </a:r>
            <a:r>
              <a:rPr lang="en-GB" b="1" i="1" dirty="0" err="1"/>
              <a:t>nonserial</a:t>
            </a:r>
            <a:r>
              <a:rPr lang="en-GB" dirty="0"/>
              <a:t> (interleaving) schedules that allow transactions to </a:t>
            </a:r>
            <a:r>
              <a:rPr lang="en-GB" b="1" i="1" dirty="0"/>
              <a:t>execute concurrently</a:t>
            </a:r>
            <a:r>
              <a:rPr lang="en-GB" i="1" dirty="0"/>
              <a:t> </a:t>
            </a:r>
            <a:r>
              <a:rPr lang="en-GB" b="1" i="1" dirty="0"/>
              <a:t>without interfering</a:t>
            </a:r>
            <a:r>
              <a:rPr lang="en-GB" dirty="0"/>
              <a:t> with one another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336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In </a:t>
            </a:r>
            <a:r>
              <a:rPr lang="en-GB" dirty="0" err="1"/>
              <a:t>serializability</a:t>
            </a:r>
            <a:r>
              <a:rPr lang="en-GB" dirty="0"/>
              <a:t>, the ordering of read/writes is important:</a:t>
            </a:r>
          </a:p>
          <a:p>
            <a:r>
              <a:rPr lang="en-GB" dirty="0"/>
              <a:t>If two transactions only read a data item, they do not conflict and order is not important.</a:t>
            </a:r>
          </a:p>
          <a:p>
            <a:r>
              <a:rPr lang="en-GB" dirty="0"/>
              <a:t>If two transactions either read or write </a:t>
            </a:r>
            <a:r>
              <a:rPr lang="en-GB" b="1" i="1" dirty="0"/>
              <a:t>separate</a:t>
            </a:r>
            <a:r>
              <a:rPr lang="en-GB" dirty="0"/>
              <a:t> </a:t>
            </a:r>
            <a:r>
              <a:rPr lang="en-GB" b="1" i="1" dirty="0"/>
              <a:t>data items</a:t>
            </a:r>
            <a:r>
              <a:rPr lang="en-GB" dirty="0"/>
              <a:t>, they do not conflict and order is not important.</a:t>
            </a:r>
          </a:p>
          <a:p>
            <a:r>
              <a:rPr lang="en-GB" dirty="0"/>
              <a:t>If one transaction writes a data item and another reads or writes </a:t>
            </a:r>
            <a:r>
              <a:rPr lang="en-GB" b="1" i="1" dirty="0"/>
              <a:t>same data item</a:t>
            </a:r>
            <a:r>
              <a:rPr lang="en-GB" dirty="0"/>
              <a:t>, order of execution is important.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5116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Guaranteeing </a:t>
            </a:r>
            <a:r>
              <a:rPr lang="en-GB" dirty="0" err="1"/>
              <a:t>Serializability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Two main concurrency control methods used by the DBMS to guarantee </a:t>
            </a:r>
            <a:r>
              <a:rPr lang="en-GB" dirty="0" err="1"/>
              <a:t>serializability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Locking</a:t>
            </a:r>
          </a:p>
          <a:p>
            <a:pPr lvl="1"/>
            <a:r>
              <a:rPr lang="en-GB" b="1" dirty="0"/>
              <a:t>Timestamping</a:t>
            </a:r>
          </a:p>
          <a:p>
            <a:r>
              <a:rPr lang="en-GB" dirty="0"/>
              <a:t>They are both conservative (or </a:t>
            </a:r>
            <a:r>
              <a:rPr lang="en-GB" b="1" dirty="0"/>
              <a:t>pessimistic</a:t>
            </a:r>
            <a:r>
              <a:rPr lang="en-GB" dirty="0"/>
              <a:t>) approaches.</a:t>
            </a:r>
          </a:p>
          <a:p>
            <a:pPr lvl="1"/>
            <a:r>
              <a:rPr lang="en-GB" dirty="0"/>
              <a:t>They cause transactions to be </a:t>
            </a:r>
            <a:r>
              <a:rPr lang="en-GB" b="1" i="1" dirty="0"/>
              <a:t>delayed</a:t>
            </a:r>
            <a:r>
              <a:rPr lang="en-GB" dirty="0"/>
              <a:t> in case they conflict with other transactions at some point.</a:t>
            </a:r>
          </a:p>
          <a:p>
            <a:r>
              <a:rPr lang="en-GB" dirty="0"/>
              <a:t>Optimistic approaches assume conflict is rare and only check for conflicts </a:t>
            </a:r>
            <a:r>
              <a:rPr lang="en-GB" b="1" i="1" dirty="0"/>
              <a:t>at commit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75806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 transaction accessing the database can ask DBMS to </a:t>
            </a:r>
            <a:r>
              <a:rPr lang="en-GB" b="1" i="1" dirty="0"/>
              <a:t>place locks on data items </a:t>
            </a:r>
            <a:r>
              <a:rPr lang="en-GB" dirty="0"/>
              <a:t>to </a:t>
            </a:r>
            <a:r>
              <a:rPr lang="en-GB" b="1" i="1" dirty="0"/>
              <a:t>deny access to other transactions</a:t>
            </a:r>
            <a:r>
              <a:rPr lang="en-GB" dirty="0"/>
              <a:t> while executing and so prevent </a:t>
            </a:r>
            <a:r>
              <a:rPr lang="en-GB"/>
              <a:t>incorrect </a:t>
            </a:r>
            <a:r>
              <a:rPr lang="en-GB" smtClean="0"/>
              <a:t>results.</a:t>
            </a:r>
            <a:endParaRPr lang="en-GB" dirty="0"/>
          </a:p>
          <a:p>
            <a:r>
              <a:rPr lang="en-GB" dirty="0"/>
              <a:t>Most widely used approach to ensure </a:t>
            </a:r>
            <a:r>
              <a:rPr lang="en-GB" dirty="0" err="1"/>
              <a:t>serialisability</a:t>
            </a:r>
            <a:r>
              <a:rPr lang="en-GB" dirty="0"/>
              <a:t>.</a:t>
            </a:r>
          </a:p>
          <a:p>
            <a:r>
              <a:rPr lang="en-GB" dirty="0"/>
              <a:t>To use locking, a transaction must claim a:</a:t>
            </a:r>
          </a:p>
          <a:p>
            <a:pPr lvl="1"/>
            <a:r>
              <a:rPr lang="en-GB" b="1" dirty="0"/>
              <a:t>Shared Lock</a:t>
            </a:r>
            <a:r>
              <a:rPr lang="en-GB" dirty="0"/>
              <a:t>: can read item but not update it. Other transactions can read item too.</a:t>
            </a:r>
          </a:p>
          <a:p>
            <a:pPr lvl="1"/>
            <a:r>
              <a:rPr lang="en-GB" b="1" dirty="0"/>
              <a:t>Exclusive Lock</a:t>
            </a:r>
            <a:r>
              <a:rPr lang="en-GB" dirty="0"/>
              <a:t>: can both read and update item. Other transactions will not be able to read or update item.</a:t>
            </a:r>
          </a:p>
          <a:p>
            <a:pPr lvl="2"/>
            <a:r>
              <a:rPr lang="en-GB" dirty="0"/>
              <a:t>Only one transaction can hold an exclusive lock at a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734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Transaction Locking Requests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199"/>
          <a:ext cx="8153400" cy="424283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807097">
                  <a:extLst>
                    <a:ext uri="{9D8B030D-6E8A-4147-A177-3AD203B41FA5}">
                      <a16:colId xmlns:a16="http://schemas.microsoft.com/office/drawing/2014/main" val="3254686572"/>
                    </a:ext>
                  </a:extLst>
                </a:gridCol>
                <a:gridCol w="2628503">
                  <a:extLst>
                    <a:ext uri="{9D8B030D-6E8A-4147-A177-3AD203B41FA5}">
                      <a16:colId xmlns:a16="http://schemas.microsoft.com/office/drawing/2014/main" val="4133844064"/>
                    </a:ext>
                  </a:extLst>
                </a:gridCol>
                <a:gridCol w="2717800">
                  <a:extLst>
                    <a:ext uri="{9D8B030D-6E8A-4147-A177-3AD203B41FA5}">
                      <a16:colId xmlns:a16="http://schemas.microsoft.com/office/drawing/2014/main" val="2242135124"/>
                    </a:ext>
                  </a:extLst>
                </a:gridCol>
              </a:tblGrid>
              <a:tr h="676673">
                <a:tc>
                  <a:txBody>
                    <a:bodyPr/>
                    <a:lstStyle/>
                    <a:p>
                      <a:r>
                        <a:rPr lang="en-GB" dirty="0"/>
                        <a:t>Transaction 1</a:t>
                      </a:r>
                    </a:p>
                    <a:p>
                      <a:r>
                        <a:rPr lang="en-GB" b="1" i="1" dirty="0"/>
                        <a:t>Current Locks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</a:t>
                      </a:r>
                      <a:r>
                        <a:rPr lang="en-GB" b="1" baseline="0" dirty="0"/>
                        <a:t> 2</a:t>
                      </a:r>
                    </a:p>
                    <a:p>
                      <a:r>
                        <a:rPr lang="en-GB" b="1" i="1" baseline="0" dirty="0"/>
                        <a:t>Requests Shared Lock</a:t>
                      </a:r>
                      <a:endParaRPr lang="en-GB" b="1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Transaction 2</a:t>
                      </a:r>
                    </a:p>
                    <a:p>
                      <a:r>
                        <a:rPr lang="en-GB" b="1" i="1" dirty="0"/>
                        <a:t>Requests Exclusive Lock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5293684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dirty="0"/>
                        <a:t>Holds </a:t>
                      </a:r>
                      <a:r>
                        <a:rPr lang="en-GB" b="1" dirty="0"/>
                        <a:t>No Lock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baseline="0" dirty="0"/>
                        <a:t>g</a:t>
                      </a:r>
                      <a:r>
                        <a:rPr lang="en-GB" b="1" i="1" dirty="0"/>
                        <a:t>ranted</a:t>
                      </a:r>
                      <a:r>
                        <a:rPr lang="en-GB" dirty="0"/>
                        <a:t> to Transaction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baseline="0" dirty="0"/>
                        <a:t>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6940243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b="0" dirty="0"/>
                        <a:t>H</a:t>
                      </a:r>
                      <a:r>
                        <a:rPr lang="en-GB" dirty="0"/>
                        <a:t>olds </a:t>
                      </a:r>
                      <a:r>
                        <a:rPr lang="en-GB" b="1" dirty="0"/>
                        <a:t>Shared Lock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YES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Shared Lock </a:t>
                      </a:r>
                      <a:r>
                        <a:rPr lang="en-GB" b="1" i="1" dirty="0"/>
                        <a:t>granted</a:t>
                      </a:r>
                      <a:r>
                        <a:rPr lang="en-GB" dirty="0"/>
                        <a:t> to Transaction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NO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4868812"/>
                  </a:ext>
                </a:extLst>
              </a:tr>
              <a:tr h="914400">
                <a:tc>
                  <a:txBody>
                    <a:bodyPr/>
                    <a:lstStyle/>
                    <a:p>
                      <a:r>
                        <a:rPr lang="en-GB" b="0" dirty="0"/>
                        <a:t>Holds </a:t>
                      </a:r>
                      <a:r>
                        <a:rPr lang="en-GB" b="1" dirty="0"/>
                        <a:t>Exclusive</a:t>
                      </a:r>
                      <a:r>
                        <a:rPr lang="en-GB" b="1" baseline="0" dirty="0"/>
                        <a:t> Lock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Shared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 </a:t>
                      </a:r>
                      <a:r>
                        <a:rPr lang="en-GB" baseline="0" dirty="0"/>
                        <a:t>to Transaction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NO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Exclusive</a:t>
                      </a:r>
                      <a:r>
                        <a:rPr lang="en-GB" baseline="0" dirty="0"/>
                        <a:t> lock </a:t>
                      </a:r>
                      <a:r>
                        <a:rPr lang="en-GB" b="1" i="1" u="sng" baseline="0" dirty="0"/>
                        <a:t>not</a:t>
                      </a:r>
                      <a:r>
                        <a:rPr lang="en-GB" b="1" i="1" baseline="0" dirty="0"/>
                        <a:t> granted</a:t>
                      </a:r>
                      <a:r>
                        <a:rPr lang="en-GB" baseline="0" dirty="0"/>
                        <a:t> to Transaction 2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75497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014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686" y="4581128"/>
            <a:ext cx="3853323" cy="221107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Deadlocks</a:t>
            </a:r>
            <a:r>
              <a:rPr lang="en-GB" dirty="0"/>
              <a:t>: may occur when two or more transactions are waiting to access data the other transaction has locked.</a:t>
            </a:r>
          </a:p>
          <a:p>
            <a:r>
              <a:rPr lang="en-GB" dirty="0"/>
              <a:t>Unfortunately, there is only one way to break deadlock: abort one or more of the transactions.</a:t>
            </a:r>
          </a:p>
          <a:p>
            <a:pPr lvl="1"/>
            <a:r>
              <a:rPr lang="en-GB" dirty="0"/>
              <a:t>In some cases, the choice of which to abort may not be obvious.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406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Locking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Another problem is that transactions release locks too soon, resulting in </a:t>
            </a:r>
            <a:r>
              <a:rPr lang="en-GB" b="1" dirty="0"/>
              <a:t>loss of total</a:t>
            </a:r>
            <a:r>
              <a:rPr lang="en-GB" dirty="0"/>
              <a:t> </a:t>
            </a:r>
            <a:r>
              <a:rPr lang="en-GB" b="1" i="1" dirty="0"/>
              <a:t>isolation</a:t>
            </a:r>
            <a:r>
              <a:rPr lang="en-GB" dirty="0"/>
              <a:t> and </a:t>
            </a:r>
            <a:r>
              <a:rPr lang="en-GB" b="1" i="1" dirty="0"/>
              <a:t>atomicity</a:t>
            </a:r>
            <a:r>
              <a:rPr lang="en-GB" dirty="0"/>
              <a:t>. </a:t>
            </a:r>
          </a:p>
          <a:p>
            <a:r>
              <a:rPr lang="en-GB" dirty="0"/>
              <a:t>To guarantee </a:t>
            </a:r>
            <a:r>
              <a:rPr lang="en-GB" dirty="0" err="1"/>
              <a:t>serializability</a:t>
            </a:r>
            <a:r>
              <a:rPr lang="en-GB" dirty="0"/>
              <a:t>, need an additional protocol concerning the positioning of lock and unlock operations in every transaction.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Two-phase Locking (2PL) Protocol</a:t>
            </a:r>
            <a:r>
              <a:rPr lang="en-GB" dirty="0"/>
              <a:t> is used.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2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Timestamping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An alternative concurrency control method for guaranteeing </a:t>
            </a:r>
            <a:r>
              <a:rPr lang="en-GB" dirty="0" err="1"/>
              <a:t>serialisability</a:t>
            </a:r>
            <a:r>
              <a:rPr lang="en-GB" dirty="0"/>
              <a:t> of schedules.</a:t>
            </a:r>
          </a:p>
          <a:p>
            <a:r>
              <a:rPr lang="en-GB" dirty="0"/>
              <a:t>Each transaction has a </a:t>
            </a:r>
            <a:r>
              <a:rPr lang="en-GB" b="1" dirty="0"/>
              <a:t>timestamp</a:t>
            </a:r>
            <a:r>
              <a:rPr lang="en-GB" dirty="0"/>
              <a:t>, which gives the </a:t>
            </a:r>
            <a:r>
              <a:rPr lang="en-GB" b="1" i="1" dirty="0" smtClean="0"/>
              <a:t>global order execution</a:t>
            </a:r>
            <a:r>
              <a:rPr lang="en-GB" dirty="0" smtClean="0"/>
              <a:t> </a:t>
            </a:r>
            <a:r>
              <a:rPr lang="en-GB" dirty="0"/>
              <a:t>of the transaction.</a:t>
            </a:r>
          </a:p>
          <a:p>
            <a:r>
              <a:rPr lang="en-GB" dirty="0"/>
              <a:t>There are no locks involved, so no deadlocks!</a:t>
            </a:r>
          </a:p>
          <a:p>
            <a:r>
              <a:rPr lang="en-GB" dirty="0"/>
              <a:t>Transactions involved in a conflict are simply rolled back and restarted.</a:t>
            </a:r>
          </a:p>
          <a:p>
            <a:r>
              <a:rPr lang="en-GB" dirty="0"/>
              <a:t>In the Timestamping concurrency protocol, transactions are ordered in such a way that older transactions (have smaller timestamps), get priority in the event of a conflict.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013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Timestamps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Timestamps are a unique identifier created by the DBMS that indicates the relative starting time of a transaction.</a:t>
            </a:r>
          </a:p>
          <a:p>
            <a:r>
              <a:rPr lang="en-GB" dirty="0"/>
              <a:t>Can be generated by:</a:t>
            </a:r>
          </a:p>
          <a:p>
            <a:pPr lvl="1"/>
            <a:r>
              <a:rPr lang="en-GB" dirty="0"/>
              <a:t>Using the system clock, or by</a:t>
            </a:r>
          </a:p>
          <a:p>
            <a:pPr lvl="1"/>
            <a:r>
              <a:rPr lang="en-GB" dirty="0"/>
              <a:t>Incrementing a logical counter every time a new transaction starts.</a:t>
            </a:r>
          </a:p>
          <a:p>
            <a:r>
              <a:rPr lang="en-GB" dirty="0"/>
              <a:t>Timestamping in MS SQL Server is implemented via the </a:t>
            </a:r>
            <a:r>
              <a:rPr lang="en-GB" b="1" dirty="0" err="1">
                <a:hlinkClick r:id="rId3"/>
              </a:rPr>
              <a:t>rowversion</a:t>
            </a:r>
            <a:r>
              <a:rPr lang="en-GB" dirty="0"/>
              <a:t> data type.</a:t>
            </a:r>
          </a:p>
          <a:p>
            <a:r>
              <a:rPr lang="en-GB" dirty="0"/>
              <a:t>You add a column with this data type to the table(s).</a:t>
            </a:r>
          </a:p>
          <a:p>
            <a:pPr lvl="1"/>
            <a:r>
              <a:rPr lang="en-GB" dirty="0"/>
              <a:t>It is simply a logical counter – an incrementing number.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4556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Download </a:t>
            </a:r>
            <a:r>
              <a:rPr lang="en-GB" dirty="0"/>
              <a:t>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27790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Changing the order has produced different results.</a:t>
            </a:r>
          </a:p>
          <a:p>
            <a:r>
              <a:rPr lang="en-GB" dirty="0"/>
              <a:t>Does this mean that the two transactions have interfered with each other, resulting in the database being in an inconsistent state</a:t>
            </a:r>
            <a:r>
              <a:rPr lang="en-GB" dirty="0" smtClean="0"/>
              <a:t>?</a:t>
            </a:r>
          </a:p>
          <a:p>
            <a:r>
              <a:rPr lang="en-GB" b="1" dirty="0" smtClean="0"/>
              <a:t>Solution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Both results are correct because the operations were performed serially (one after the other).</a:t>
            </a:r>
          </a:p>
          <a:p>
            <a:pPr lvl="1"/>
            <a:r>
              <a:rPr lang="en-GB" dirty="0" smtClean="0"/>
              <a:t>In a DBMS, all serial schedules are correct even though they may not give the same result if the order of the operations is changed.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834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Revision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/>
            <a:endParaRPr lang="en-GB" dirty="0" smtClean="0"/>
          </a:p>
          <a:p>
            <a:pPr marL="457200" indent="-45720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384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19602</TotalTime>
  <Words>2178</Words>
  <Application>Microsoft Office PowerPoint</Application>
  <PresentationFormat>On-screen Show (4:3)</PresentationFormat>
  <Paragraphs>365</Paragraphs>
  <Slides>33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Arial</vt:lpstr>
      <vt:lpstr>Calibri</vt:lpstr>
      <vt:lpstr>Cambria</vt:lpstr>
      <vt:lpstr>Wingdings</vt:lpstr>
      <vt:lpstr>Wingdings 2</vt:lpstr>
      <vt:lpstr>Median</vt:lpstr>
      <vt:lpstr>Transaction Management II</vt:lpstr>
      <vt:lpstr>Today’s Lecture</vt:lpstr>
      <vt:lpstr>Transactions, Concurrency Control &amp; Recovery Database Modules</vt:lpstr>
      <vt:lpstr>Concurrency Control</vt:lpstr>
      <vt:lpstr>Concurrency Control</vt:lpstr>
      <vt:lpstr>Concurrency Control</vt:lpstr>
      <vt:lpstr>Interleaving</vt:lpstr>
      <vt:lpstr>Interleaving</vt:lpstr>
      <vt:lpstr>Exercise</vt:lpstr>
      <vt:lpstr>Exercise</vt:lpstr>
      <vt:lpstr>Question</vt:lpstr>
      <vt:lpstr>Problems of Concurrency</vt:lpstr>
      <vt:lpstr>Problems of Concurrency</vt:lpstr>
      <vt:lpstr>The Lost Update Problem</vt:lpstr>
      <vt:lpstr>The Lost Update Problem</vt:lpstr>
      <vt:lpstr>Exercise</vt:lpstr>
      <vt:lpstr>The Uncommitted Dependency (or Dirty Read) Problem</vt:lpstr>
      <vt:lpstr>The Uncommitted Dependency (or Dirty Read) Problem</vt:lpstr>
      <vt:lpstr>Inconsistent Analysis Problem</vt:lpstr>
      <vt:lpstr>Inconsistent Analysis Problem</vt:lpstr>
      <vt:lpstr>Question</vt:lpstr>
      <vt:lpstr>DBMS Concurrency Solutions</vt:lpstr>
      <vt:lpstr>Serializability</vt:lpstr>
      <vt:lpstr>Guaranteeing Serializability</vt:lpstr>
      <vt:lpstr>Locking</vt:lpstr>
      <vt:lpstr>Transaction Locking Requests</vt:lpstr>
      <vt:lpstr>Locking Problems</vt:lpstr>
      <vt:lpstr>Locking Problems</vt:lpstr>
      <vt:lpstr>Timestamping</vt:lpstr>
      <vt:lpstr>Timestamps</vt:lpstr>
      <vt:lpstr>Lab Exercise</vt:lpstr>
      <vt:lpstr>Question Solution</vt:lpstr>
      <vt:lpstr>Revision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1583</cp:revision>
  <cp:lastPrinted>2014-09-29T16:21:25Z</cp:lastPrinted>
  <dcterms:created xsi:type="dcterms:W3CDTF">2013-09-18T07:00:31Z</dcterms:created>
  <dcterms:modified xsi:type="dcterms:W3CDTF">2020-02-01T17:57:13Z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