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8384C7-72FD-4A2A-81A1-550D3FCEB22D}" v="15" dt="2026-10-24T13:32:22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Faraz (2333633)" userId="f0bcb183-0962-4a3f-9d40-284c7dbd0abb" providerId="ADAL" clId="{8562032F-2D43-4BA8-A47A-BCC1F14442B7}"/>
    <pc:docChg chg="custSel modSld">
      <pc:chgData name="Mahwish Faraz (2333633)" userId="f0bcb183-0962-4a3f-9d40-284c7dbd0abb" providerId="ADAL" clId="{8562032F-2D43-4BA8-A47A-BCC1F14442B7}" dt="2026-10-24T13:32:30.717" v="15" actId="1076"/>
      <pc:docMkLst>
        <pc:docMk/>
      </pc:docMkLst>
      <pc:sldChg chg="modSp mod">
        <pc:chgData name="Mahwish Faraz (2333633)" userId="f0bcb183-0962-4a3f-9d40-284c7dbd0abb" providerId="ADAL" clId="{8562032F-2D43-4BA8-A47A-BCC1F14442B7}" dt="2026-10-24T12:56:25.158" v="0" actId="1076"/>
        <pc:sldMkLst>
          <pc:docMk/>
          <pc:sldMk cId="0" sldId="256"/>
        </pc:sldMkLst>
        <pc:picChg chg="mod">
          <ac:chgData name="Mahwish Faraz (2333633)" userId="f0bcb183-0962-4a3f-9d40-284c7dbd0abb" providerId="ADAL" clId="{8562032F-2D43-4BA8-A47A-BCC1F14442B7}" dt="2026-10-24T12:56:25.158" v="0" actId="1076"/>
          <ac:picMkLst>
            <pc:docMk/>
            <pc:sldMk cId="0" sldId="256"/>
            <ac:picMk id="2" creationId="{3C7307B8-E9A5-21F7-CE83-576BA02AED76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2:59:42.210" v="1" actId="1076"/>
        <pc:sldMkLst>
          <pc:docMk/>
          <pc:sldMk cId="0" sldId="257"/>
        </pc:sldMkLst>
        <pc:picChg chg="mod">
          <ac:chgData name="Mahwish Faraz (2333633)" userId="f0bcb183-0962-4a3f-9d40-284c7dbd0abb" providerId="ADAL" clId="{8562032F-2D43-4BA8-A47A-BCC1F14442B7}" dt="2026-10-24T12:59:42.210" v="1" actId="1076"/>
          <ac:picMkLst>
            <pc:docMk/>
            <pc:sldMk cId="0" sldId="257"/>
            <ac:picMk id="2" creationId="{6A0132EC-1274-42A5-B943-09411A20C283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01:15.641" v="2" actId="1076"/>
        <pc:sldMkLst>
          <pc:docMk/>
          <pc:sldMk cId="0" sldId="258"/>
        </pc:sldMkLst>
        <pc:picChg chg="mod">
          <ac:chgData name="Mahwish Faraz (2333633)" userId="f0bcb183-0962-4a3f-9d40-284c7dbd0abb" providerId="ADAL" clId="{8562032F-2D43-4BA8-A47A-BCC1F14442B7}" dt="2026-10-24T13:01:15.641" v="2" actId="1076"/>
          <ac:picMkLst>
            <pc:docMk/>
            <pc:sldMk cId="0" sldId="258"/>
            <ac:picMk id="2" creationId="{FFEA6306-5065-EA6A-381B-D2621AAC9DAF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02:51.818" v="4" actId="1076"/>
        <pc:sldMkLst>
          <pc:docMk/>
          <pc:sldMk cId="0" sldId="259"/>
        </pc:sldMkLst>
        <pc:picChg chg="mod">
          <ac:chgData name="Mahwish Faraz (2333633)" userId="f0bcb183-0962-4a3f-9d40-284c7dbd0abb" providerId="ADAL" clId="{8562032F-2D43-4BA8-A47A-BCC1F14442B7}" dt="2026-10-24T13:02:51.818" v="4" actId="1076"/>
          <ac:picMkLst>
            <pc:docMk/>
            <pc:sldMk cId="0" sldId="259"/>
            <ac:picMk id="2" creationId="{215A0CDD-5C61-2F25-78AD-0CB2B8B15B82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04:34.350" v="5" actId="1076"/>
        <pc:sldMkLst>
          <pc:docMk/>
          <pc:sldMk cId="0" sldId="260"/>
        </pc:sldMkLst>
        <pc:picChg chg="mod">
          <ac:chgData name="Mahwish Faraz (2333633)" userId="f0bcb183-0962-4a3f-9d40-284c7dbd0abb" providerId="ADAL" clId="{8562032F-2D43-4BA8-A47A-BCC1F14442B7}" dt="2026-10-24T13:04:34.350" v="5" actId="1076"/>
          <ac:picMkLst>
            <pc:docMk/>
            <pc:sldMk cId="0" sldId="260"/>
            <ac:picMk id="2" creationId="{821CDCB7-77E1-0F7E-8C88-C89310B81F32}"/>
          </ac:picMkLst>
        </pc:picChg>
      </pc:sldChg>
      <pc:sldChg chg="delSp modSp mod modTransition delAnim">
        <pc:chgData name="Mahwish Faraz (2333633)" userId="f0bcb183-0962-4a3f-9d40-284c7dbd0abb" providerId="ADAL" clId="{8562032F-2D43-4BA8-A47A-BCC1F14442B7}" dt="2026-10-24T13:21:31.408" v="8" actId="1076"/>
        <pc:sldMkLst>
          <pc:docMk/>
          <pc:sldMk cId="0" sldId="261"/>
        </pc:sldMkLst>
        <pc:picChg chg="del">
          <ac:chgData name="Mahwish Faraz (2333633)" userId="f0bcb183-0962-4a3f-9d40-284c7dbd0abb" providerId="ADAL" clId="{8562032F-2D43-4BA8-A47A-BCC1F14442B7}" dt="2026-10-24T13:07:46.671" v="6" actId="478"/>
          <ac:picMkLst>
            <pc:docMk/>
            <pc:sldMk cId="0" sldId="261"/>
            <ac:picMk id="2" creationId="{7C844320-977B-CBFB-FC4A-2DC5EE6CE028}"/>
          </ac:picMkLst>
        </pc:picChg>
        <pc:picChg chg="mod">
          <ac:chgData name="Mahwish Faraz (2333633)" userId="f0bcb183-0962-4a3f-9d40-284c7dbd0abb" providerId="ADAL" clId="{8562032F-2D43-4BA8-A47A-BCC1F14442B7}" dt="2026-10-24T13:21:31.408" v="8" actId="1076"/>
          <ac:picMkLst>
            <pc:docMk/>
            <pc:sldMk cId="0" sldId="261"/>
            <ac:picMk id="3" creationId="{9E896804-8BFC-F5B4-0505-D5D410EAE01C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23:32.727" v="9" actId="1076"/>
        <pc:sldMkLst>
          <pc:docMk/>
          <pc:sldMk cId="0" sldId="262"/>
        </pc:sldMkLst>
        <pc:picChg chg="mod">
          <ac:chgData name="Mahwish Faraz (2333633)" userId="f0bcb183-0962-4a3f-9d40-284c7dbd0abb" providerId="ADAL" clId="{8562032F-2D43-4BA8-A47A-BCC1F14442B7}" dt="2026-10-24T13:23:32.727" v="9" actId="1076"/>
          <ac:picMkLst>
            <pc:docMk/>
            <pc:sldMk cId="0" sldId="262"/>
            <ac:picMk id="2" creationId="{B32411D0-AE9F-727A-EA4C-614891321F42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25:15.830" v="10" actId="1076"/>
        <pc:sldMkLst>
          <pc:docMk/>
          <pc:sldMk cId="0" sldId="263"/>
        </pc:sldMkLst>
        <pc:picChg chg="mod">
          <ac:chgData name="Mahwish Faraz (2333633)" userId="f0bcb183-0962-4a3f-9d40-284c7dbd0abb" providerId="ADAL" clId="{8562032F-2D43-4BA8-A47A-BCC1F14442B7}" dt="2026-10-24T13:25:15.830" v="10" actId="1076"/>
          <ac:picMkLst>
            <pc:docMk/>
            <pc:sldMk cId="0" sldId="263"/>
            <ac:picMk id="2" creationId="{856DB450-1675-F8B3-A1FE-B98D4557100B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26:34.796" v="11" actId="1076"/>
        <pc:sldMkLst>
          <pc:docMk/>
          <pc:sldMk cId="0" sldId="264"/>
        </pc:sldMkLst>
        <pc:picChg chg="mod">
          <ac:chgData name="Mahwish Faraz (2333633)" userId="f0bcb183-0962-4a3f-9d40-284c7dbd0abb" providerId="ADAL" clId="{8562032F-2D43-4BA8-A47A-BCC1F14442B7}" dt="2026-10-24T13:26:34.796" v="11" actId="1076"/>
          <ac:picMkLst>
            <pc:docMk/>
            <pc:sldMk cId="0" sldId="264"/>
            <ac:picMk id="2" creationId="{C80FB06F-DCFC-6F89-E646-33E2C358E66F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28:03.344" v="12" actId="1076"/>
        <pc:sldMkLst>
          <pc:docMk/>
          <pc:sldMk cId="0" sldId="265"/>
        </pc:sldMkLst>
        <pc:picChg chg="mod">
          <ac:chgData name="Mahwish Faraz (2333633)" userId="f0bcb183-0962-4a3f-9d40-284c7dbd0abb" providerId="ADAL" clId="{8562032F-2D43-4BA8-A47A-BCC1F14442B7}" dt="2026-10-24T13:28:03.344" v="12" actId="1076"/>
          <ac:picMkLst>
            <pc:docMk/>
            <pc:sldMk cId="0" sldId="265"/>
            <ac:picMk id="2" creationId="{200F87C6-52CD-FCCE-8F09-FA3D5487FB03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29:30.431" v="13" actId="1076"/>
        <pc:sldMkLst>
          <pc:docMk/>
          <pc:sldMk cId="0" sldId="266"/>
        </pc:sldMkLst>
        <pc:picChg chg="mod">
          <ac:chgData name="Mahwish Faraz (2333633)" userId="f0bcb183-0962-4a3f-9d40-284c7dbd0abb" providerId="ADAL" clId="{8562032F-2D43-4BA8-A47A-BCC1F14442B7}" dt="2026-10-24T13:29:30.431" v="13" actId="1076"/>
          <ac:picMkLst>
            <pc:docMk/>
            <pc:sldMk cId="0" sldId="266"/>
            <ac:picMk id="2" creationId="{D4AB51E5-EDBC-82CD-F3C7-BEC1B5EFE0B6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30:53.725" v="14" actId="1076"/>
        <pc:sldMkLst>
          <pc:docMk/>
          <pc:sldMk cId="0" sldId="267"/>
        </pc:sldMkLst>
        <pc:picChg chg="mod">
          <ac:chgData name="Mahwish Faraz (2333633)" userId="f0bcb183-0962-4a3f-9d40-284c7dbd0abb" providerId="ADAL" clId="{8562032F-2D43-4BA8-A47A-BCC1F14442B7}" dt="2026-10-24T13:30:53.725" v="14" actId="1076"/>
          <ac:picMkLst>
            <pc:docMk/>
            <pc:sldMk cId="0" sldId="267"/>
            <ac:picMk id="2" creationId="{8A0D4D7C-7C11-986B-46B6-041220CFD345}"/>
          </ac:picMkLst>
        </pc:picChg>
      </pc:sldChg>
      <pc:sldChg chg="modSp mod">
        <pc:chgData name="Mahwish Faraz (2333633)" userId="f0bcb183-0962-4a3f-9d40-284c7dbd0abb" providerId="ADAL" clId="{8562032F-2D43-4BA8-A47A-BCC1F14442B7}" dt="2026-10-24T13:32:30.717" v="15" actId="1076"/>
        <pc:sldMkLst>
          <pc:docMk/>
          <pc:sldMk cId="0" sldId="268"/>
        </pc:sldMkLst>
        <pc:picChg chg="mod">
          <ac:chgData name="Mahwish Faraz (2333633)" userId="f0bcb183-0962-4a3f-9d40-284c7dbd0abb" providerId="ADAL" clId="{8562032F-2D43-4BA8-A47A-BCC1F14442B7}" dt="2026-10-24T13:32:30.717" v="15" actId="1076"/>
          <ac:picMkLst>
            <pc:docMk/>
            <pc:sldMk cId="0" sldId="268"/>
            <ac:picMk id="2" creationId="{B42F84FD-2F5D-2EE3-D094-DBD3F37943E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742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31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71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22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367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01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203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993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78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52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85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766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525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ubtitle 10">
            <a:extLst>
              <a:ext uri="{FF2B5EF4-FFF2-40B4-BE49-F238E27FC236}">
                <a16:creationId xmlns:a16="http://schemas.microsoft.com/office/drawing/2014/main" id="{C126F772-2A3D-7C57-BAD1-B44EE8EBC1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Mahwish </a:t>
            </a:r>
            <a:r>
              <a:rPr lang="en-US" dirty="0"/>
              <a:t>Faraz | Student number: 23336333</a:t>
            </a:r>
          </a:p>
          <a:p>
            <a:endParaRPr lang="en-GB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C141D16-8478-7AFB-5765-50594B6919A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9847" y="4030492"/>
            <a:ext cx="79709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sz="2800" b="1" dirty="0">
                <a:solidFill>
                  <a:srgbClr val="002060"/>
                </a:solidFill>
                <a:latin typeface="+mj-lt"/>
              </a:rPr>
              <a:t>BMHP6027 – Component 1: Individual Presentation</a:t>
            </a:r>
          </a:p>
        </p:txBody>
      </p:sp>
      <p:pic>
        <p:nvPicPr>
          <p:cNvPr id="2" name="Slide 1">
            <a:hlinkClick r:id="" action="ppaction://media"/>
            <a:extLst>
              <a:ext uri="{FF2B5EF4-FFF2-40B4-BE49-F238E27FC236}">
                <a16:creationId xmlns:a16="http://schemas.microsoft.com/office/drawing/2014/main" id="{3C7307B8-E9A5-21F7-CE83-576BA02AE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501" y="529478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8990">
        <p159:morph option="byObject"/>
      </p:transition>
    </mc:Choice>
    <mc:Fallback>
      <p:transition spd="slow" advTm="389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89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 build="p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76010" y="6199632"/>
            <a:ext cx="1425390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(WHO, 2015; WHO, 2021a)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2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A094606-F713-E818-0127-069F150F30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990463"/>
            <a:ext cx="2505029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Introduction and scope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A7E9BB-27AE-7428-7FC6-C0258276E4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8" y="2207171"/>
            <a:ext cx="7315200" cy="243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Older people are a diverse group with different strengths, preferences and support needs.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Ageing does not affect everyone in the same way.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Support should reflect health, identity, relationships, housing and personal goals.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Focus: functional ability, independence, empowerment and UK services.</a:t>
            </a:r>
          </a:p>
        </p:txBody>
      </p:sp>
      <p:pic>
        <p:nvPicPr>
          <p:cNvPr id="2" name="slide 2">
            <a:hlinkClick r:id="" action="ppaction://media"/>
            <a:extLst>
              <a:ext uri="{FF2B5EF4-FFF2-40B4-BE49-F238E27FC236}">
                <a16:creationId xmlns:a16="http://schemas.microsoft.com/office/drawing/2014/main" id="{6A0132EC-1274-42A5-B943-09411A20C2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8029" y="521542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9353">
        <p:fade/>
      </p:transition>
    </mc:Choice>
    <mc:Fallback>
      <p:transition spd="med" advTm="493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9" dur="493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11890" y="6199632"/>
            <a:ext cx="1489510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(WHO, 2015; </a:t>
            </a:r>
            <a:r>
              <a:rPr dirty="0" err="1"/>
              <a:t>Kitwood</a:t>
            </a:r>
            <a:r>
              <a:rPr dirty="0"/>
              <a:t>, 1997)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3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563CC8F-63A6-7AA1-5041-6CA727DA92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408765"/>
            <a:ext cx="206257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What does person-</a:t>
            </a:r>
            <a:r>
              <a:rPr dirty="0" err="1"/>
              <a:t>centred</a:t>
            </a:r>
            <a:r>
              <a:rPr dirty="0"/>
              <a:t> support mean?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D23D7C3-F28F-3CFA-1240-2B0FD69241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8" y="1692159"/>
            <a:ext cx="7315200" cy="3464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Functional ability: meeting needs, making decisions, moving, maintaining relationships and participating.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Independence: control and choice, with support when needed.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Empowerment: access to information, a voice and influence over decisions.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Dignity and rights: protection from discrimination, neglect and unnecessary restrictions.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Support should be individualised, strengths-based and culturally responsive.</a:t>
            </a:r>
          </a:p>
        </p:txBody>
      </p:sp>
      <p:pic>
        <p:nvPicPr>
          <p:cNvPr id="2" name="slide 3">
            <a:hlinkClick r:id="" action="ppaction://media"/>
            <a:extLst>
              <a:ext uri="{FF2B5EF4-FFF2-40B4-BE49-F238E27FC236}">
                <a16:creationId xmlns:a16="http://schemas.microsoft.com/office/drawing/2014/main" id="{FFEA6306-5065-EA6A-381B-D2621AAC9D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2903" y="5114629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slow" advTm="5994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599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724714" y="6199632"/>
            <a:ext cx="1476686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t>(WHO, 2015; Care Act 2014)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4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A0D51CC-87BB-A527-4C63-9348D90C14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8" y="2796564"/>
            <a:ext cx="2505029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Critical evaluation of care needs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B7E55A4-74CD-5A00-F83F-CBE93C936AD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Long-term conditions, medication and access to primary care.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Personal care, nutrition, hydration and mobility.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Memory, mental health, sensory needs and communication.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Housing adaptations, transport and assistive technology.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Social connection, meaningful activity and carer support.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Planning for changing needs and transitions between services.</a:t>
            </a:r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215A0CDD-5C61-2F25-78AD-0CB2B8B15B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3743" y="5352141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slow" advTm="6130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613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45654" y="6199632"/>
            <a:ext cx="2255746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(Mental Capacity Act 2005; Nussbaum, 2011)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5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CEA1743E-5283-C672-2E1B-15C023789E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8" y="2796564"/>
            <a:ext cx="2490281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Independence, choice and empowerment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FEC2F2F-A3AD-F5EF-5445-9D9FACE9425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Offer genuine choices about daily routines and care.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Support informed decision-making and accessible communication.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Use shared decision-making and advance care planning where appropriate.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Respect capacity, consent, privacy and the right to take reasonable risks.</a:t>
            </a:r>
            <a:endParaRPr lang="en-US" dirty="0"/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Involve family or carers with the person’s agreement.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Do not define independence as coping without assistance.</a:t>
            </a:r>
          </a:p>
        </p:txBody>
      </p:sp>
      <p:pic>
        <p:nvPicPr>
          <p:cNvPr id="2" name="slide 5">
            <a:hlinkClick r:id="" action="ppaction://media"/>
            <a:extLst>
              <a:ext uri="{FF2B5EF4-FFF2-40B4-BE49-F238E27FC236}">
                <a16:creationId xmlns:a16="http://schemas.microsoft.com/office/drawing/2014/main" id="{821CDCB7-77E1-0F7E-8C88-C89310B81F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4332" y="514933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59326">
        <p:split orient="vert"/>
      </p:transition>
    </mc:Choice>
    <mc:Fallback>
      <p:transition spd="slow" advTm="59326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593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283614" y="6199632"/>
            <a:ext cx="2917786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t>(Kitwood, 1997; Nussbaum, 2011; Oliver, 1990; WHO, 2015)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6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C70351E5-9364-CD2D-7CE4-A1F78C552A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796564"/>
            <a:ext cx="2947482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Theories and practice frameworks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F4A93EC-BDC5-128E-53BF-5EE6BE61214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8" y="1567509"/>
            <a:ext cx="7315200" cy="3713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Person-</a:t>
            </a:r>
            <a:r>
              <a:rPr dirty="0" err="1"/>
              <a:t>centred</a:t>
            </a:r>
            <a:r>
              <a:rPr dirty="0"/>
              <a:t> care: reflect the individual’s values and preferences (</a:t>
            </a:r>
            <a:r>
              <a:rPr dirty="0" err="1"/>
              <a:t>Kitwood</a:t>
            </a:r>
            <a:r>
              <a:rPr dirty="0"/>
              <a:t>, 1997).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Capability approach: consider real opportunities to do and be what a person values (Nussbaum, 2011).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Social model of disability: </a:t>
            </a:r>
            <a:r>
              <a:rPr dirty="0" err="1"/>
              <a:t>recognise</a:t>
            </a:r>
            <a:r>
              <a:rPr dirty="0"/>
              <a:t> how environmental barriers restrict participation (Oliver, 1990).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Strengths-based practice: build on abilities, relationships and community resources.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Healthy ageing: functional ability depends on capacity and environment (WHO, 2015).</a:t>
            </a:r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9E896804-8BFC-F5B4-0505-D5D410EAE0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1132" y="4981028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72214">
        <p14:reveal/>
      </p:transition>
    </mc:Choice>
    <mc:Fallback>
      <p:transition spd="slow" advTm="722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722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251280" y="6199632"/>
            <a:ext cx="3950120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(Care Act 2014; Equality Act 2010; Mental Capacity Act 2005; NHS England, 2019)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7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B6408E-55AE-5453-8CED-316F5A3A7A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990463"/>
            <a:ext cx="2313300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UK policy and legal context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DECD5B1-EA43-7373-BB30-545904ED52A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Care Act 2014 (England): wellbeing, prevention, assessment and carer support.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Mental Capacity Act 2005 (England and Wales): supports decision-making and least-restrictive practice.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Equality Act 2010: protection from discrimination and reasonable-adjustment duties.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NHS Long Term Plan (2019): promotes integrated and community-based care.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lang="en-US" dirty="0"/>
              <a:t> </a:t>
            </a:r>
            <a:r>
              <a:rPr dirty="0"/>
              <a:t>Health and social care are devolved; arrangements differ across the UK.</a:t>
            </a:r>
          </a:p>
        </p:txBody>
      </p:sp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B32411D0-AE9F-727A-EA4C-614891321F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1715" y="5239657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 advTm="69963">
        <p:cut/>
      </p:transition>
    </mc:Choice>
    <mc:Fallback>
      <p:transition advTm="69963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699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64514" y="6199632"/>
            <a:ext cx="2436886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(Care Act 2014; NHS England, 2019; WHO, 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8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12F75A9-FE3A-1BDD-0057-52B9B1AD17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796564"/>
            <a:ext cx="2328049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7365D"/>
                </a:solidFill>
              </a:defRPr>
            </a:pPr>
            <a:r>
              <a:rPr dirty="0"/>
              <a:t>Current provisions and interventions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808D436-12A2-70A5-916D-E5BE36BA69D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GP and community health services, including community nursing.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Local-authority needs assessments and adult social care.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</a:t>
            </a:r>
            <a:r>
              <a:rPr dirty="0" err="1"/>
              <a:t>Reablement</a:t>
            </a:r>
            <a:r>
              <a:rPr dirty="0"/>
              <a:t> and rehabilitation after illness or hospital discharge.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Occupational therapy, equipment and home adaptations.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Falls prevention, medication review and assistive technology.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Voluntary-sector, peer and community support.</a:t>
            </a:r>
          </a:p>
        </p:txBody>
      </p:sp>
      <p:pic>
        <p:nvPicPr>
          <p:cNvPr id="2" name="slide 8">
            <a:hlinkClick r:id="" action="ppaction://media"/>
            <a:extLst>
              <a:ext uri="{FF2B5EF4-FFF2-40B4-BE49-F238E27FC236}">
                <a16:creationId xmlns:a16="http://schemas.microsoft.com/office/drawing/2014/main" id="{856DB450-1675-F8B3-A1FE-B98D455710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5561" y="5127559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slow" advTm="74305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743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495210" y="6199632"/>
            <a:ext cx="2706190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(NHS England, 2019; Skills for Care, 2024; WHO, 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9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AFD4FC01-7A19-4640-BC1E-FAD3314F82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990463"/>
            <a:ext cx="2519778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Effectiveness and limitations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46CCEB2-C083-7DE8-5378-1AEB7D4F39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Early support may prevent deterioration and avoidable admissions.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Rehabilitation and adaptations can support confidence and everyday function.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Integrated care may improve continuity and reduce duplication.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Social participation can support wellbeing and reduce isolation.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Unequal access, workforce shortages and waiting times.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Fragmented health and social care responsibilities.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Digital exclusion and inaccessible information.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rPr dirty="0"/>
              <a:t> Prevention is difficult to sustain without adequate funding.</a:t>
            </a:r>
          </a:p>
        </p:txBody>
      </p:sp>
      <p:pic>
        <p:nvPicPr>
          <p:cNvPr id="2" name="9">
            <a:hlinkClick r:id="" action="ppaction://media"/>
            <a:extLst>
              <a:ext uri="{FF2B5EF4-FFF2-40B4-BE49-F238E27FC236}">
                <a16:creationId xmlns:a16="http://schemas.microsoft.com/office/drawing/2014/main" id="{C80FB06F-DCFC-6F89-E646-33E2C358E6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1132" y="5283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63478">
        <p:circle/>
      </p:transition>
    </mc:Choice>
    <mc:Fallback>
      <p:transition spd="slow" advTm="63478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634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96337" y="6199632"/>
            <a:ext cx="2105063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(Age UK, 2024; WHO, 2015; WHO, 2021a)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10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BCC8EA4-D195-C4FD-788D-733F76E9DB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408766"/>
            <a:ext cx="225430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Challenges to independence and functional ability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7679D82-9B67-767A-875F-78C1700C62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Frailty, pain, sensory loss and multiple health conditions.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Inaccessible housing, public spaces and transport.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Poverty, fuel costs and limited access to suitable food.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Loneliness, bereavement and reduced social networks.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Ageism, stigma and assumptions about capacity.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Digital exclusion and complex service systems.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Unpaid-carer strain and inconsistent support.</a:t>
            </a:r>
          </a:p>
        </p:txBody>
      </p:sp>
      <p:pic>
        <p:nvPicPr>
          <p:cNvPr id="2" name="10">
            <a:hlinkClick r:id="" action="ppaction://media"/>
            <a:extLst>
              <a:ext uri="{FF2B5EF4-FFF2-40B4-BE49-F238E27FC236}">
                <a16:creationId xmlns:a16="http://schemas.microsoft.com/office/drawing/2014/main" id="{200F87C6-52CD-FCCE-8F09-FA3D5487FB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1132" y="529968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68519">
        <p14:glitter pattern="hexagon"/>
      </p:transition>
    </mc:Choice>
    <mc:Fallback>
      <p:transition spd="slow" advTm="685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685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256363" y="6199632"/>
            <a:ext cx="2945037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(Equality Act 2010; Mental Capacity Act 2005; WHO, 2021a)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11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E7FED20-43E5-5C5D-BB79-320648C871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9" y="2796564"/>
            <a:ext cx="2431287" cy="1255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Inequalities and ethical tensions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BCA6F0B-237C-71A9-641C-E494DD4246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Experiences differ by ethnicity, gender, disability, sexuality, income and location.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Some people face language, trust or culturally inappropriate-service barriers.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Balancing safety with autonomy can create ethical tension.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Risk-averse practice may restrict freedom unnecessarily.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Carers need support, while the older person’s wishes remain central.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Services should monitor who benefits and who is left out.</a:t>
            </a:r>
          </a:p>
        </p:txBody>
      </p:sp>
      <p:pic>
        <p:nvPicPr>
          <p:cNvPr id="2" name="11">
            <a:hlinkClick r:id="" action="ppaction://media"/>
            <a:extLst>
              <a:ext uri="{FF2B5EF4-FFF2-40B4-BE49-F238E27FC236}">
                <a16:creationId xmlns:a16="http://schemas.microsoft.com/office/drawing/2014/main" id="{D4AB51E5-EDBC-82CD-F3C7-BEC1B5EFE0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2919" y="512393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61626">
        <p15:prstTrans prst="crush"/>
      </p:transition>
    </mc:Choice>
    <mc:Fallback>
      <p:transition spd="slow" advTm="616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616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64514" y="6199632"/>
            <a:ext cx="2436886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(Care Act 2014; NHS England, 2019; WHO, 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12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7168FB0-B0D4-4E10-D521-7AAB58AD9E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18" y="2990463"/>
            <a:ext cx="2962229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Recommendations for improvement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6B533DC-D84E-FC8A-DFD0-D61471A383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Co-produce care plans: record goals, preferences and what matters to the person.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Strengthen prevention: improve access to </a:t>
            </a:r>
            <a:r>
              <a:rPr dirty="0" err="1"/>
              <a:t>reablement</a:t>
            </a:r>
            <a:r>
              <a:rPr dirty="0"/>
              <a:t>, falls prevention and timely adaptations.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Improve coordination: provide named contacts and clear transitions between services.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Offer inclusive access: maintain non-digital routes, interpreters and accessible information.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Support staff and carers: invest in training, continuity and carer support.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Measure meaningful outcomes: autonomy, function, wellbeing, participation and equity.</a:t>
            </a:r>
          </a:p>
        </p:txBody>
      </p:sp>
      <p:pic>
        <p:nvPicPr>
          <p:cNvPr id="2" name="12">
            <a:hlinkClick r:id="" action="ppaction://media"/>
            <a:extLst>
              <a:ext uri="{FF2B5EF4-FFF2-40B4-BE49-F238E27FC236}">
                <a16:creationId xmlns:a16="http://schemas.microsoft.com/office/drawing/2014/main" id="{8A0D4D7C-7C11-986B-46B6-041220CFD3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1714" y="514168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 advTm="62446">
        <p15:prstTrans prst="origami"/>
      </p:transition>
    </mc:Choice>
    <mc:Fallback>
      <p:transition spd="slow" advTm="624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624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133205" y="6199632"/>
            <a:ext cx="2068195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 i="1">
                <a:solidFill>
                  <a:srgbClr val="667085"/>
                </a:solidFill>
              </a:defRPr>
            </a:pPr>
            <a:r>
              <a:rPr dirty="0"/>
              <a:t>(Care Act 2014; WHO, 2015; WHO, 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13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D03E17-A371-B99B-9D67-66121AC4A0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rPr dirty="0"/>
              <a:t>Conclusion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EA4B8AD-4159-2FB6-0F49-4102AA1F6F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Older people need individualised, coordinated and rights-based support.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Independence means meaningful control, not unsupported self-reliance.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Functional ability depends on health, relationships, services and environment.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UK policy sets important principles, but access and delivery remain uneven.</a:t>
            </a:r>
          </a:p>
          <a:p>
            <a:pPr>
              <a:spcAft>
                <a:spcPts val="10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 Empowerment requires resources, inclusive practice and listening to older people.</a:t>
            </a:r>
          </a:p>
        </p:txBody>
      </p:sp>
      <p:pic>
        <p:nvPicPr>
          <p:cNvPr id="2" name="13">
            <a:hlinkClick r:id="" action="ppaction://media"/>
            <a:extLst>
              <a:ext uri="{FF2B5EF4-FFF2-40B4-BE49-F238E27FC236}">
                <a16:creationId xmlns:a16="http://schemas.microsoft.com/office/drawing/2014/main" id="{B42F84FD-2F5D-2EE3-D094-DBD3F37943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171" y="5327763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74994">
        <p15:prstTrans prst="fracture"/>
      </p:transition>
    </mc:Choice>
    <mc:Fallback>
      <p:transition spd="slow" advTm="749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9" dur="749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10" grpId="0"/>
      <p:bldP spid="1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1234440"/>
            <a:ext cx="10744200" cy="4983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Age UK (2024) Later life in the United Kingdom. London: Age UK. Available at: https://www.ageuk.org.uk/ (Accessed: 25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Care Act 2014, c. 23. Available at: https://www.legislation.gov.uk/ukpga/2014/23/contents (Accessed: 26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Equality Act 2010, c. 15. Available at: https://www.legislation.gov.uk/ukpga/2010/15/contents (Accessed: 26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Health Foundation (2023) Social care funding and workforce: key facts and challenges. London: The Health Foundation. Available at: https://www.health.org.uk/ (Accessed: 27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Kitwood, T. (1997) Dementia reconsidered: the person comes first. Buckingham: Open University Press.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Mental Capacity Act 2005, c. 9. Available at: https://www.legislation.gov.uk/ukpga/2005/9/contents (Accessed: 28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NHS England (2019) The NHS long term plan. London: NHS England. Available at: https://www.longtermplan.nhs.uk/ (Accessed: 29 September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Nussbaum, M.C. (2011) Creating capabilities: the human development approach. Cambridge, MA: Harvard University Press.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7365D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1234440"/>
            <a:ext cx="10744200" cy="4983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Oliver, M. (1990) The politics of disablement. Basingstoke: Macmillan.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Skills for Care (2024) The state of the adult social care sector and workforce in England. Leeds: Skills for Care. Available at: https://www.skillsforcare.org.uk/ (Accessed: 1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Social Care Institute for Excellence (SCIE) (n.d.) Person-centred care. Available at: https://www.scie.org.uk/ (Accessed: 2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United Nations (2006) Convention on the rights of persons with disabilities. New York: United Nations. Available at: https://www.un.org/disabilities/documents/convention/convoptprot-e.pdf (Accessed: 3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World Health Organization (2015) World report on ageing and health. Geneva: World Health Organization. Available at: https://www.who.int/publications/i/item/9789241565042 (Accessed: 4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World Health Organization (2021a) Global report on ageism. Geneva: World Health Organization. Available at: https://www.who.int/publications/i/item/9789240016866 (Accessed: 5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World Health Organization (2021b) Decade of healthy ageing: baseline report. Geneva: World Health Organization. Available at: https://www.who.int/publications/i/item/9789240017900 (Accessed: 6 October 2026).</a:t>
            </a:r>
          </a:p>
          <a:p>
            <a:pPr>
              <a:spcAft>
                <a:spcPts val="1000"/>
              </a:spcAft>
              <a:defRPr sz="1600">
                <a:solidFill>
                  <a:srgbClr val="1F2937"/>
                </a:solidFill>
              </a:defRPr>
            </a:pPr>
            <a:r>
              <a:t>• World Health Organization (2022) Integrated care for older people (ICOPE): guidance for person-centred assessment and pathways in primary care. Geneva: World Health Organization. Available at: https://www.who.int/ (Accessed: 7 October 2026).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881360" y="6620256"/>
            <a:ext cx="100584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FFFFFF"/>
                </a:solidFill>
              </a:defRPr>
            </a:pPr>
            <a:r>
              <a:t>15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Fra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88</TotalTime>
  <Words>1631</Words>
  <Application>Microsoft Office PowerPoint</Application>
  <PresentationFormat>Widescreen</PresentationFormat>
  <Paragraphs>127</Paragraphs>
  <Slides>15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Corbel</vt:lpstr>
      <vt:lpstr>Wingdings 2</vt:lpstr>
      <vt:lpstr>Frame</vt:lpstr>
      <vt:lpstr>BMHP6027 – Component 1: Individual Presentation</vt:lpstr>
      <vt:lpstr>Introduction and scope</vt:lpstr>
      <vt:lpstr>What does person-centred support mean?</vt:lpstr>
      <vt:lpstr>Critical evaluation of care needs</vt:lpstr>
      <vt:lpstr>Independence, choice and empowerment</vt:lpstr>
      <vt:lpstr>Theories and practice frameworks</vt:lpstr>
      <vt:lpstr>UK policy and legal context</vt:lpstr>
      <vt:lpstr>Current provisions and interventions</vt:lpstr>
      <vt:lpstr>Effectiveness and limitations</vt:lpstr>
      <vt:lpstr>Challenges to independence and functional ability</vt:lpstr>
      <vt:lpstr>Inequalities and ethical tensions</vt:lpstr>
      <vt:lpstr>Recommendations for improvement</vt:lpstr>
      <vt:lpstr>Conclusion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Shaila Eimaan</dc:creator>
  <cp:keywords/>
  <dc:description>generated using python-pptx</dc:description>
  <cp:lastModifiedBy>Mahwish Faraz (2333633)</cp:lastModifiedBy>
  <cp:revision>3</cp:revision>
  <dcterms:created xsi:type="dcterms:W3CDTF">2013-01-27T09:14:16Z</dcterms:created>
  <dcterms:modified xsi:type="dcterms:W3CDTF">2026-10-24T13:32:31Z</dcterms:modified>
  <cp:category/>
</cp:coreProperties>
</file>