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1"/>
  </p:notesMasterIdLst>
  <p:handoutMasterIdLst>
    <p:handoutMasterId r:id="rId62"/>
  </p:handoutMasterIdLst>
  <p:sldIdLst>
    <p:sldId id="1436" r:id="rId5"/>
    <p:sldId id="1438" r:id="rId6"/>
    <p:sldId id="1439" r:id="rId7"/>
    <p:sldId id="1441" r:id="rId8"/>
    <p:sldId id="1442" r:id="rId9"/>
    <p:sldId id="1443" r:id="rId10"/>
    <p:sldId id="1444" r:id="rId11"/>
    <p:sldId id="1445" r:id="rId12"/>
    <p:sldId id="1446" r:id="rId13"/>
    <p:sldId id="1448" r:id="rId14"/>
    <p:sldId id="1447" r:id="rId15"/>
    <p:sldId id="1449" r:id="rId16"/>
    <p:sldId id="1450" r:id="rId17"/>
    <p:sldId id="1451" r:id="rId18"/>
    <p:sldId id="1453" r:id="rId19"/>
    <p:sldId id="1455" r:id="rId20"/>
    <p:sldId id="1454" r:id="rId21"/>
    <p:sldId id="1452" r:id="rId22"/>
    <p:sldId id="1456" r:id="rId23"/>
    <p:sldId id="1458" r:id="rId24"/>
    <p:sldId id="1457" r:id="rId25"/>
    <p:sldId id="1459" r:id="rId26"/>
    <p:sldId id="1460" r:id="rId27"/>
    <p:sldId id="1461" r:id="rId28"/>
    <p:sldId id="1462" r:id="rId29"/>
    <p:sldId id="1476" r:id="rId30"/>
    <p:sldId id="1478" r:id="rId31"/>
    <p:sldId id="1481" r:id="rId32"/>
    <p:sldId id="1479" r:id="rId33"/>
    <p:sldId id="392" r:id="rId34"/>
    <p:sldId id="1482" r:id="rId35"/>
    <p:sldId id="395" r:id="rId36"/>
    <p:sldId id="399" r:id="rId37"/>
    <p:sldId id="400" r:id="rId38"/>
    <p:sldId id="401" r:id="rId39"/>
    <p:sldId id="1483" r:id="rId40"/>
    <p:sldId id="404" r:id="rId41"/>
    <p:sldId id="455" r:id="rId42"/>
    <p:sldId id="405" r:id="rId43"/>
    <p:sldId id="406" r:id="rId44"/>
    <p:sldId id="407" r:id="rId45"/>
    <p:sldId id="454" r:id="rId46"/>
    <p:sldId id="409" r:id="rId47"/>
    <p:sldId id="413" r:id="rId48"/>
    <p:sldId id="415" r:id="rId49"/>
    <p:sldId id="416" r:id="rId50"/>
    <p:sldId id="417" r:id="rId51"/>
    <p:sldId id="1484" r:id="rId52"/>
    <p:sldId id="453" r:id="rId53"/>
    <p:sldId id="422" r:id="rId54"/>
    <p:sldId id="425" r:id="rId55"/>
    <p:sldId id="426" r:id="rId56"/>
    <p:sldId id="427" r:id="rId57"/>
    <p:sldId id="428" r:id="rId58"/>
    <p:sldId id="1485" r:id="rId59"/>
    <p:sldId id="1486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40210-9A76-4288-B9FD-2E6EF58FA949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A8173-6EA7-483C-A1E0-CFB4950086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8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Axial skeleton in yellow, appendicular skeleton in cream in diagram A </a:t>
            </a:r>
          </a:p>
          <a:p>
            <a:r>
              <a:rPr lang="en-GB" dirty="0"/>
              <a:t>A = Anterior view</a:t>
            </a:r>
          </a:p>
          <a:p>
            <a:r>
              <a:rPr lang="en-GB" dirty="0"/>
              <a:t>B = Lateral 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47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F96A85-7B12-D143-8C60-4EC8075DB19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548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Environmental factors and diseases are also associated with</a:t>
            </a:r>
          </a:p>
          <a:p>
            <a:r>
              <a:rPr lang="en-GB" dirty="0"/>
              <a:t>decreased bone mass and can sometimes be influenced by</a:t>
            </a:r>
          </a:p>
          <a:p>
            <a:r>
              <a:rPr lang="en-GB" dirty="0"/>
              <a:t>changes in lifestyle. Immobility also causes osteoporosis, but</a:t>
            </a:r>
          </a:p>
          <a:p>
            <a:r>
              <a:rPr lang="en-GB" dirty="0"/>
              <a:t>this can be reversed with exercise and weight bearing activities. </a:t>
            </a:r>
          </a:p>
          <a:p>
            <a:r>
              <a:rPr lang="en-GB" dirty="0"/>
              <a:t>Exercise and calcium intake during early life thought to affect</a:t>
            </a:r>
          </a:p>
          <a:p>
            <a:r>
              <a:rPr lang="en-GB" dirty="0"/>
              <a:t>the bone mass of an individual, and therefore influence the risk</a:t>
            </a:r>
          </a:p>
          <a:p>
            <a:r>
              <a:rPr lang="en-GB" dirty="0"/>
              <a:t>of osteoporosis in later life. Osteoporosis therefore increases</a:t>
            </a:r>
          </a:p>
          <a:p>
            <a:r>
              <a:rPr lang="en-GB" dirty="0"/>
              <a:t>the risk of fractures in older individuals.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F96A85-7B12-D143-8C60-4EC8075DB191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28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01/05/2025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B9A29-4E87-0891-B95F-F59E847A9A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Introduction to Physiology</a:t>
            </a:r>
            <a:br>
              <a:rPr lang="en-GB" b="1" dirty="0"/>
            </a:br>
            <a:r>
              <a:rPr lang="en-GB" b="1" dirty="0"/>
              <a:t>BMPH 5023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ECBA70-99F3-A0D6-AC33-BBD1291754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200" dirty="0">
                <a:solidFill>
                  <a:schemeClr val="bg1"/>
                </a:solidFill>
              </a:rPr>
              <a:t>The Skeletal System</a:t>
            </a:r>
          </a:p>
          <a:p>
            <a:pPr algn="l"/>
            <a:endParaRPr lang="en-GB" b="1" dirty="0">
              <a:solidFill>
                <a:schemeClr val="bg1"/>
              </a:solidFill>
            </a:endParaRPr>
          </a:p>
          <a:p>
            <a:pPr algn="l"/>
            <a:r>
              <a:rPr lang="en-GB" sz="2000" dirty="0">
                <a:solidFill>
                  <a:schemeClr val="bg1"/>
                </a:solidFill>
              </a:rPr>
              <a:t>G Weaver – Module Lead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687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08E0E-F21F-0B71-D5B6-18B9B10D6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Classroom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B0C33-5199-458A-7A63-F3333BB85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3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12800" dirty="0">
                <a:latin typeface="Arial" panose="020B0604020202020204" pitchFamily="34" charset="0"/>
                <a:cs typeface="Arial" panose="020B0604020202020204" pitchFamily="34" charset="0"/>
              </a:rPr>
              <a:t>Respect is the key</a:t>
            </a:r>
          </a:p>
          <a:p>
            <a:pPr marL="0" indent="0">
              <a:buNone/>
            </a:pPr>
            <a:endParaRPr lang="en-GB" sz="5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800" dirty="0">
                <a:latin typeface="Arial" panose="020B0604020202020204" pitchFamily="34" charset="0"/>
                <a:cs typeface="Arial" panose="020B0604020202020204" pitchFamily="34" charset="0"/>
              </a:rPr>
              <a:t>Respect the lecturer</a:t>
            </a:r>
          </a:p>
          <a:p>
            <a:pPr marL="0" indent="0">
              <a:buNone/>
            </a:pPr>
            <a:endParaRPr lang="en-GB" sz="5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800" dirty="0">
                <a:latin typeface="Arial" panose="020B0604020202020204" pitchFamily="34" charset="0"/>
                <a:cs typeface="Arial" panose="020B0604020202020204" pitchFamily="34" charset="0"/>
              </a:rPr>
              <a:t>Respect others’ right to learn</a:t>
            </a:r>
          </a:p>
          <a:p>
            <a:pPr marL="0" indent="0">
              <a:buNone/>
            </a:pPr>
            <a:endParaRPr lang="en-GB" sz="5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800" dirty="0">
                <a:latin typeface="Arial" panose="020B0604020202020204" pitchFamily="34" charset="0"/>
                <a:cs typeface="Arial" panose="020B0604020202020204" pitchFamily="34" charset="0"/>
              </a:rPr>
              <a:t>Respect each other’s views</a:t>
            </a:r>
          </a:p>
          <a:p>
            <a:pPr marL="0" indent="0">
              <a:buNone/>
            </a:pPr>
            <a:endParaRPr lang="en-GB" sz="5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1200" dirty="0">
                <a:latin typeface="Arial" panose="020B0604020202020204" pitchFamily="34" charset="0"/>
                <a:cs typeface="Arial" panose="020B0604020202020204" pitchFamily="34" charset="0"/>
              </a:rPr>
              <a:t>General classroom expectations are the same for</a:t>
            </a:r>
          </a:p>
          <a:p>
            <a:pPr marL="0" indent="0">
              <a:buNone/>
            </a:pPr>
            <a:r>
              <a:rPr lang="en-GB" sz="11200" dirty="0">
                <a:latin typeface="Arial" panose="020B0604020202020204" pitchFamily="34" charset="0"/>
                <a:cs typeface="Arial" panose="020B0604020202020204" pitchFamily="34" charset="0"/>
              </a:rPr>
              <a:t>all students and are in the student contract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spect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 is the key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Respect the lecturer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Respect others’ right to learn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Respect each other’s views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General classroom expectations are the same for all students and are on the VLE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2361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DDAA2-5C21-57A1-444D-A2A1309BA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Body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7FA2D-CD21-C84E-5AD5-04538FEA355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Circulatory </a:t>
            </a:r>
          </a:p>
          <a:p>
            <a:pPr marL="0" indent="0" algn="ctr">
              <a:buNone/>
            </a:pPr>
            <a:r>
              <a:rPr lang="en-GB" sz="14400" dirty="0">
                <a:latin typeface="Arial" panose="020B0604020202020204" pitchFamily="34" charset="0"/>
                <a:cs typeface="Arial" panose="020B0604020202020204" pitchFamily="34" charset="0"/>
              </a:rPr>
              <a:t>Circulatory </a:t>
            </a:r>
          </a:p>
          <a:p>
            <a:pPr marL="0" indent="0" algn="ctr">
              <a:buNone/>
            </a:pPr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14400" dirty="0">
                <a:latin typeface="Arial" panose="020B0604020202020204" pitchFamily="34" charset="0"/>
                <a:cs typeface="Arial" panose="020B0604020202020204" pitchFamily="34" charset="0"/>
              </a:rPr>
              <a:t>Digestive </a:t>
            </a:r>
          </a:p>
          <a:p>
            <a:pPr marL="0" indent="0" algn="ctr">
              <a:buNone/>
            </a:pPr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14400" dirty="0">
                <a:latin typeface="Arial" panose="020B0604020202020204" pitchFamily="34" charset="0"/>
                <a:cs typeface="Arial" panose="020B0604020202020204" pitchFamily="34" charset="0"/>
              </a:rPr>
              <a:t>Respiratory</a:t>
            </a:r>
          </a:p>
          <a:p>
            <a:pPr marL="0" indent="0" algn="ctr">
              <a:buNone/>
            </a:pPr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14400" dirty="0">
                <a:latin typeface="Arial" panose="020B0604020202020204" pitchFamily="34" charset="0"/>
                <a:cs typeface="Arial" panose="020B0604020202020204" pitchFamily="34" charset="0"/>
              </a:rPr>
              <a:t>Endocrine 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Digestive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Respiratory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Endocrine 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8E453-947A-7F40-B527-C2AB177B7B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Urinary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4400" dirty="0">
                <a:latin typeface="Arial" panose="020B0604020202020204" pitchFamily="34" charset="0"/>
                <a:cs typeface="Arial" panose="020B0604020202020204" pitchFamily="34" charset="0"/>
              </a:rPr>
              <a:t>Urinary </a:t>
            </a:r>
          </a:p>
          <a:p>
            <a:pPr algn="ctr"/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14400" dirty="0">
                <a:latin typeface="Arial" panose="020B0604020202020204" pitchFamily="34" charset="0"/>
                <a:cs typeface="Arial" panose="020B0604020202020204" pitchFamily="34" charset="0"/>
              </a:rPr>
              <a:t>Nervous</a:t>
            </a:r>
          </a:p>
          <a:p>
            <a:pPr algn="ctr"/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14400" dirty="0">
                <a:latin typeface="Arial" panose="020B0604020202020204" pitchFamily="34" charset="0"/>
                <a:cs typeface="Arial" panose="020B0604020202020204" pitchFamily="34" charset="0"/>
              </a:rPr>
              <a:t>Skeletal</a:t>
            </a:r>
          </a:p>
          <a:p>
            <a:pPr algn="ctr"/>
            <a:endParaRPr lang="en-GB" sz="1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14400" dirty="0">
                <a:latin typeface="Arial" panose="020B0604020202020204" pitchFamily="34" charset="0"/>
                <a:cs typeface="Arial" panose="020B0604020202020204" pitchFamily="34" charset="0"/>
              </a:rPr>
              <a:t>Muscular 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aleway" panose="020B0503030101060003" pitchFamily="34" charset="77"/>
                <a:ea typeface="+mn-ea"/>
                <a:cs typeface="+mn-cs"/>
              </a:rPr>
              <a:t> 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1252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F2EEC-0A81-E532-EA03-943BF48D0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35216-D675-145E-763D-BC35635383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will be assessed through</a:t>
            </a:r>
          </a:p>
          <a:p>
            <a:endParaRPr lang="en-GB" dirty="0"/>
          </a:p>
          <a:p>
            <a:r>
              <a:rPr lang="en-GB" dirty="0"/>
              <a:t> A written assignment (Component 1) </a:t>
            </a:r>
          </a:p>
          <a:p>
            <a:r>
              <a:rPr lang="en-GB" dirty="0"/>
              <a:t>A practical assignment (Component 2)</a:t>
            </a:r>
          </a:p>
        </p:txBody>
      </p:sp>
    </p:spTree>
    <p:extLst>
      <p:ext uri="{BB962C8B-B14F-4D97-AF65-F5344CB8AC3E}">
        <p14:creationId xmlns:p14="http://schemas.microsoft.com/office/powerpoint/2010/main" val="2891163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9127E-4444-8AB8-5ECC-111F5FFD7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Employability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85DA3-160F-9436-63F9-03A3D3B22F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An understanding of the functions of the cell is essential</a:t>
            </a:r>
          </a:p>
          <a:p>
            <a:pPr marL="0" indent="0">
              <a:buNone/>
            </a:pPr>
            <a:r>
              <a:rPr lang="en-US" dirty="0"/>
              <a:t>in scientific and laboratory work.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Roles that involve an understanding of cell structure,</a:t>
            </a:r>
          </a:p>
          <a:p>
            <a:pPr marL="0" indent="0">
              <a:buNone/>
            </a:pPr>
            <a:r>
              <a:rPr lang="en-US" dirty="0"/>
              <a:t>body metabolism and management of metabolic</a:t>
            </a:r>
          </a:p>
          <a:p>
            <a:pPr marL="0" indent="0">
              <a:buNone/>
            </a:pPr>
            <a:r>
              <a:rPr lang="en-US" dirty="0"/>
              <a:t>disorders include: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Laboratory technician</a:t>
            </a:r>
          </a:p>
          <a:p>
            <a:pPr marL="0" indent="0">
              <a:buNone/>
            </a:pPr>
            <a:r>
              <a:rPr lang="en-US" dirty="0" err="1"/>
              <a:t>Haematology</a:t>
            </a:r>
            <a:r>
              <a:rPr lang="en-US" dirty="0"/>
              <a:t> / phlebotomy technician</a:t>
            </a:r>
          </a:p>
          <a:p>
            <a:pPr marL="0" indent="0">
              <a:buNone/>
            </a:pPr>
            <a:r>
              <a:rPr lang="en-US" dirty="0"/>
              <a:t>Dietician</a:t>
            </a:r>
          </a:p>
          <a:p>
            <a:pPr marL="0" indent="0">
              <a:buNone/>
            </a:pPr>
            <a:r>
              <a:rPr lang="en-US" dirty="0"/>
              <a:t>Nurse specialists in diabetes, urology, cardiology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4571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39B13-E392-100D-EC0B-95EC9D8AD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Aims for the session: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2B06D-B55B-357A-60D2-10628D8B9D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3200" dirty="0"/>
              <a:t>By the end of this session you should:    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Know how a bone is formed 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Be able to describe the structure of different types of bone tissue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Understand the functions of bone tissue in the body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4594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05C67-04FA-5A38-17B5-5F8635841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DEB6B-E4B3-A1FB-C8D9-6C563ADA9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Key facts: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Bones are living structures that are continuously being</a:t>
            </a:r>
          </a:p>
          <a:p>
            <a:pPr marL="0" indent="0">
              <a:buNone/>
            </a:pPr>
            <a:r>
              <a:rPr lang="en-GB" dirty="0"/>
              <a:t>regenerated.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There are different types of bones, classified as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long              irregular </a:t>
            </a:r>
          </a:p>
          <a:p>
            <a:pPr marL="0" indent="0" algn="ctr">
              <a:buNone/>
            </a:pPr>
            <a:r>
              <a:rPr lang="en-GB" dirty="0"/>
              <a:t>short              flat</a:t>
            </a:r>
          </a:p>
          <a:p>
            <a:pPr marL="0" indent="0" algn="ctr">
              <a:buNone/>
            </a:pPr>
            <a:r>
              <a:rPr lang="en-GB" dirty="0"/>
              <a:t>        sesamoid</a:t>
            </a:r>
          </a:p>
        </p:txBody>
      </p:sp>
    </p:spTree>
    <p:extLst>
      <p:ext uri="{BB962C8B-B14F-4D97-AF65-F5344CB8AC3E}">
        <p14:creationId xmlns:p14="http://schemas.microsoft.com/office/powerpoint/2010/main" val="2200140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80841-E5CE-3132-D340-1FA829B47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Bones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786D5044-3DDD-FF48-BA22-04ECE201C6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6668253"/>
              </p:ext>
            </p:extLst>
          </p:nvPr>
        </p:nvGraphicFramePr>
        <p:xfrm>
          <a:off x="457200" y="1600200"/>
          <a:ext cx="8229600" cy="357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0824">
                  <a:extLst>
                    <a:ext uri="{9D8B030D-6E8A-4147-A177-3AD203B41FA5}">
                      <a16:colId xmlns:a16="http://schemas.microsoft.com/office/drawing/2014/main" val="4241696050"/>
                    </a:ext>
                  </a:extLst>
                </a:gridCol>
                <a:gridCol w="3898776">
                  <a:extLst>
                    <a:ext uri="{9D8B030D-6E8A-4147-A177-3AD203B41FA5}">
                      <a16:colId xmlns:a16="http://schemas.microsoft.com/office/drawing/2014/main" val="546192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Types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Examples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7307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Long bones </a:t>
                      </a:r>
                      <a:r>
                        <a:rPr lang="en-GB" sz="1600" i="1" dirty="0"/>
                        <a:t>consist of</a:t>
                      </a:r>
                    </a:p>
                    <a:p>
                      <a:endParaRPr lang="en-GB" sz="1600" i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i="0" dirty="0"/>
                        <a:t>a shaft and 2 extremities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i="0" dirty="0"/>
                        <a:t>are longer than they are wide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Femur</a:t>
                      </a:r>
                    </a:p>
                    <a:p>
                      <a:r>
                        <a:rPr lang="en-GB" dirty="0"/>
                        <a:t>Tibia</a:t>
                      </a:r>
                    </a:p>
                    <a:p>
                      <a:r>
                        <a:rPr lang="en-GB" dirty="0"/>
                        <a:t>Fibula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3908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Short, irregular, flat and sesamoid bones</a:t>
                      </a:r>
                    </a:p>
                    <a:p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have no shafts or extremities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are diverse in shape and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Short bones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carpals (wrist)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Irregular bones – vertebrae, some skull bones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Flat bones – sternum, ribs and most skull bones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Sesamoid bones – patella (knee cap)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093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518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ACF47-EF49-B754-0A89-F2C0A7C40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29"/>
          </a:xfrm>
        </p:spPr>
        <p:txBody>
          <a:bodyPr/>
          <a:lstStyle/>
          <a:p>
            <a:r>
              <a:rPr lang="en-GB" b="1" dirty="0"/>
              <a:t>Long bones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9ABF7-6511-D03C-EDDA-82707AE82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3800" dirty="0"/>
              <a:t>Long bones have a shaft (called the diaphysis) and 2</a:t>
            </a:r>
          </a:p>
          <a:p>
            <a:pPr marL="0" indent="0">
              <a:buNone/>
            </a:pPr>
            <a:r>
              <a:rPr lang="en-GB" sz="3800" dirty="0"/>
              <a:t>extremities ( - the epiphyses). </a:t>
            </a:r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GB" sz="3800" dirty="0"/>
              <a:t>The shaft is composed of compact bone with a</a:t>
            </a:r>
          </a:p>
          <a:p>
            <a:pPr marL="0" indent="0">
              <a:buNone/>
            </a:pPr>
            <a:r>
              <a:rPr lang="en-GB" sz="3800" dirty="0"/>
              <a:t>central canal, containing fatty yellow bone marrow.</a:t>
            </a:r>
          </a:p>
          <a:p>
            <a:pPr marL="0" indent="0">
              <a:buNone/>
            </a:pPr>
            <a:endParaRPr lang="en-GB" sz="3800" dirty="0"/>
          </a:p>
          <a:p>
            <a:pPr marL="0" indent="0">
              <a:buNone/>
            </a:pPr>
            <a:r>
              <a:rPr lang="en-GB" sz="3800" dirty="0"/>
              <a:t>The extremities have an outer covering of compact bone</a:t>
            </a:r>
          </a:p>
          <a:p>
            <a:pPr marL="0" indent="0">
              <a:buNone/>
            </a:pPr>
            <a:r>
              <a:rPr lang="en-GB" sz="3800" dirty="0"/>
              <a:t>with spongy (cancellous) bone inside.</a:t>
            </a:r>
          </a:p>
          <a:p>
            <a:pPr marL="0" indent="0">
              <a:buNone/>
            </a:pPr>
            <a:r>
              <a:rPr lang="en-GB" sz="3800" dirty="0"/>
              <a:t> 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9117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3E9FA-9A52-DB7B-8303-F8E6E7041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Long bones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CDB40A-35C3-3DB4-599A-72A3A9925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410445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Long bones are covered by a vascular</a:t>
            </a:r>
          </a:p>
          <a:p>
            <a:pPr marL="0" indent="0">
              <a:buNone/>
            </a:pPr>
            <a:r>
              <a:rPr lang="en-GB" dirty="0"/>
              <a:t>membrane, the periosteum, which</a:t>
            </a:r>
          </a:p>
          <a:p>
            <a:pPr marL="0" indent="0">
              <a:buNone/>
            </a:pPr>
            <a:r>
              <a:rPr lang="en-GB" dirty="0"/>
              <a:t>has two layers. An outer layer that is</a:t>
            </a:r>
          </a:p>
          <a:p>
            <a:pPr marL="0" indent="0">
              <a:buNone/>
            </a:pPr>
            <a:r>
              <a:rPr lang="en-GB" dirty="0"/>
              <a:t>tough and fibrous and protects the</a:t>
            </a:r>
          </a:p>
          <a:p>
            <a:pPr marL="0" indent="0">
              <a:buNone/>
            </a:pPr>
            <a:r>
              <a:rPr lang="en-GB" dirty="0"/>
              <a:t>bone underneath.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An inner layer that contains cells that</a:t>
            </a:r>
          </a:p>
          <a:p>
            <a:pPr marL="0" indent="0">
              <a:buNone/>
            </a:pPr>
            <a:r>
              <a:rPr lang="en-GB" dirty="0"/>
              <a:t>are responsible for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production and breakdown </a:t>
            </a:r>
          </a:p>
          <a:p>
            <a:endParaRPr lang="en-GB" dirty="0"/>
          </a:p>
          <a:p>
            <a:r>
              <a:rPr lang="en-GB" dirty="0"/>
              <a:t>repair and regeneration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of bone tissue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CABFFF5-5FA3-1772-7CA6-1EED1CC1537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31772"/>
            <a:ext cx="2763182" cy="385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405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8CC96-7C0D-1D3E-559F-96ED11A69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Blood supply to bones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3CBBD-9161-6FD4-21DE-51FFDF65D4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Blood supply to the shaft of the bone is provided by one or more</a:t>
            </a:r>
          </a:p>
          <a:p>
            <a:pPr marL="0" indent="0">
              <a:buNone/>
            </a:pPr>
            <a:r>
              <a:rPr lang="en-GB" dirty="0"/>
              <a:t>arteries. 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 epiphyses have their own blood supply, connected by their</a:t>
            </a:r>
          </a:p>
          <a:p>
            <a:pPr marL="0" indent="0">
              <a:buNone/>
            </a:pPr>
            <a:r>
              <a:rPr lang="en-GB" dirty="0"/>
              <a:t>internal capillary networks.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sensory (nerve) supply usually enters the bone at the same</a:t>
            </a:r>
          </a:p>
          <a:p>
            <a:pPr marL="0" indent="0">
              <a:buNone/>
            </a:pPr>
            <a:r>
              <a:rPr lang="en-GB" dirty="0"/>
              <a:t>site as the artery, and branches throughout the bone.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Therefore bone injuries are often very painful.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8144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C16BA-643D-258F-DE9B-3A4F9C254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/>
              <a:t>Structure of short, irregular, flat and sesamoid bones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5B90-5EC8-2163-BA55-73777C6D794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These have a thin outer layer of compact bone with spongy bone inside containing red bone marrow. 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They are enclosed by periosteum </a:t>
            </a:r>
            <a:r>
              <a:rPr lang="en-GB" sz="2000" dirty="0"/>
              <a:t>(except in the inner layer of the skull where it is replaced by the outer covering of the brain, the dura mater). </a:t>
            </a:r>
          </a:p>
          <a:p>
            <a:endParaRPr lang="en-GB" dirty="0"/>
          </a:p>
        </p:txBody>
      </p:sp>
      <p:pic>
        <p:nvPicPr>
          <p:cNvPr id="5" name="Picture 2" descr="image">
            <a:extLst>
              <a:ext uri="{FF2B5EF4-FFF2-40B4-BE49-F238E27FC236}">
                <a16:creationId xmlns:a16="http://schemas.microsoft.com/office/drawing/2014/main" id="{8B4F9AD0-57AC-E793-8888-11853E0D182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00201"/>
            <a:ext cx="2952327" cy="348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7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48D8E-9E28-4023-4EC9-DAB75C845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Microscopic structure of bone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6B1EE-9A55-A943-E327-F921CA9EC7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dirty="0"/>
              <a:t>Bone is strong and durable connective tissue.  </a:t>
            </a:r>
          </a:p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r>
              <a:rPr lang="en-GB" sz="3400" dirty="0"/>
              <a:t>65% of bone is a mixture of calcium salts, mainly calcium</a:t>
            </a:r>
          </a:p>
          <a:p>
            <a:pPr marL="0" indent="0">
              <a:buNone/>
            </a:pPr>
            <a:r>
              <a:rPr lang="en-GB" sz="3400" dirty="0"/>
              <a:t>phosphate. This gives bone great hardness, but on its own</a:t>
            </a:r>
          </a:p>
          <a:p>
            <a:pPr marL="0" indent="0">
              <a:buNone/>
            </a:pPr>
            <a:r>
              <a:rPr lang="en-GB" sz="3400" dirty="0"/>
              <a:t>would be brittle and prone to shattering.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400" dirty="0"/>
              <a:t>The remaining third (35%) is organic material, called</a:t>
            </a:r>
          </a:p>
          <a:p>
            <a:pPr marL="0" indent="0">
              <a:buNone/>
            </a:pPr>
            <a:r>
              <a:rPr lang="en-GB" sz="3400" dirty="0"/>
              <a:t>osteoid, which is mainly collagen. Collagen is very strong</a:t>
            </a:r>
          </a:p>
          <a:p>
            <a:pPr marL="0" indent="0">
              <a:buNone/>
            </a:pPr>
            <a:r>
              <a:rPr lang="en-GB" sz="3400" dirty="0"/>
              <a:t>and gives bone some flexibility.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625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628A9-4594-E91F-6960-1562704D9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Bone cells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EBDA9-4349-4E80-054C-762A4ED54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10445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The cells responsible for bone formation are called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i="1" dirty="0">
                <a:solidFill>
                  <a:srgbClr val="0070C0"/>
                </a:solidFill>
              </a:rPr>
              <a:t>osteoblasts</a:t>
            </a:r>
            <a:r>
              <a:rPr lang="en-GB" dirty="0"/>
              <a:t>, which later mature into osteocytes. </a:t>
            </a:r>
          </a:p>
          <a:p>
            <a:pPr marL="0" indent="0">
              <a:buNone/>
            </a:pPr>
            <a:endParaRPr lang="en-GB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i="1" dirty="0">
                <a:solidFill>
                  <a:srgbClr val="0070C0"/>
                </a:solidFill>
              </a:rPr>
              <a:t>Osteoblasts</a:t>
            </a:r>
            <a:r>
              <a:rPr lang="en-GB" dirty="0"/>
              <a:t> and </a:t>
            </a:r>
            <a:r>
              <a:rPr lang="en-GB" i="1" dirty="0">
                <a:solidFill>
                  <a:schemeClr val="accent3"/>
                </a:solidFill>
              </a:rPr>
              <a:t>chondrocytes</a:t>
            </a:r>
            <a:r>
              <a:rPr lang="en-GB" dirty="0"/>
              <a:t> (cartilage-forming</a:t>
            </a:r>
          </a:p>
          <a:p>
            <a:pPr marL="0" indent="0">
              <a:buNone/>
            </a:pPr>
            <a:r>
              <a:rPr lang="en-GB" dirty="0"/>
              <a:t>cells) develop from the same basic fibrous tissue cells </a:t>
            </a:r>
          </a:p>
          <a:p>
            <a:pPr marL="0" indent="0">
              <a:buNone/>
            </a:pPr>
            <a:endParaRPr lang="en-GB" i="1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i="1" dirty="0">
                <a:solidFill>
                  <a:srgbClr val="00B050"/>
                </a:solidFill>
              </a:rPr>
              <a:t>Osteoclasts</a:t>
            </a:r>
            <a:r>
              <a:rPr lang="en-GB" dirty="0"/>
              <a:t> break down bone.</a:t>
            </a:r>
          </a:p>
          <a:p>
            <a:pPr marL="0" indent="0">
              <a:buNone/>
            </a:pPr>
            <a:r>
              <a:rPr lang="en-GB" dirty="0"/>
              <a:t>They are large cells made from the fusion of up to 20</a:t>
            </a:r>
          </a:p>
          <a:p>
            <a:pPr marL="0" indent="0">
              <a:buNone/>
            </a:pPr>
            <a:r>
              <a:rPr lang="en-GB" dirty="0"/>
              <a:t>monocytes.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12353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BC9E0-DF8C-13CC-A6CF-936C6FB8A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Bone 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1733BF-1C54-B3DD-F76B-49BC1390B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Compact (cortical) bone</a:t>
            </a:r>
          </a:p>
          <a:p>
            <a:pPr marL="0" indent="0">
              <a:buNone/>
            </a:pPr>
            <a:r>
              <a:rPr lang="en-GB" b="1" dirty="0"/>
              <a:t> </a:t>
            </a:r>
          </a:p>
          <a:p>
            <a:pPr marL="0" indent="0">
              <a:buNone/>
            </a:pPr>
            <a:r>
              <a:rPr lang="en-GB" dirty="0"/>
              <a:t>Compact bone makes up about 80% of the body bone mass.  </a:t>
            </a:r>
          </a:p>
          <a:p>
            <a:pPr marL="0" indent="0">
              <a:buNone/>
            </a:pPr>
            <a:r>
              <a:rPr lang="en-GB" dirty="0"/>
              <a:t>It comprises a large number of parallel tube-shaped structures</a:t>
            </a:r>
          </a:p>
          <a:p>
            <a:pPr marL="0" indent="0">
              <a:buNone/>
            </a:pPr>
            <a:r>
              <a:rPr lang="en-GB" dirty="0"/>
              <a:t>called osteons.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See diagram on next slide: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1750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D61EE-FDD2-4CC5-D697-1F69AA4ED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Cortical bone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B949E-3726-B3A1-957F-C49723EA741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Each osteon is made up of a</a:t>
            </a:r>
          </a:p>
          <a:p>
            <a:pPr marL="0" indent="0">
              <a:buNone/>
            </a:pPr>
            <a:r>
              <a:rPr lang="en-GB" dirty="0"/>
              <a:t>central canal surrounded by a</a:t>
            </a:r>
          </a:p>
          <a:p>
            <a:pPr marL="0" indent="0">
              <a:buNone/>
            </a:pPr>
            <a:r>
              <a:rPr lang="en-GB" dirty="0"/>
              <a:t>series of expanding rings, similar</a:t>
            </a:r>
          </a:p>
          <a:p>
            <a:pPr marL="0" indent="0">
              <a:buNone/>
            </a:pPr>
            <a:r>
              <a:rPr lang="en-GB" dirty="0"/>
              <a:t>to the growth rings of a tree (see</a:t>
            </a:r>
          </a:p>
          <a:p>
            <a:pPr marL="0" indent="0">
              <a:buNone/>
            </a:pPr>
            <a:r>
              <a:rPr lang="en-GB" dirty="0"/>
              <a:t>diagram).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Osteons tend to be aligned to</a:t>
            </a:r>
          </a:p>
          <a:p>
            <a:pPr marL="0" indent="0">
              <a:buNone/>
            </a:pPr>
            <a:r>
              <a:rPr lang="en-GB" dirty="0"/>
              <a:t>provide maximum strength for the</a:t>
            </a:r>
          </a:p>
          <a:p>
            <a:pPr marL="0" indent="0">
              <a:buNone/>
            </a:pPr>
            <a:r>
              <a:rPr lang="en-GB" dirty="0"/>
              <a:t>bone. </a:t>
            </a:r>
            <a:r>
              <a:rPr lang="en-GB" sz="2300" dirty="0"/>
              <a:t>For example, in the femur</a:t>
            </a:r>
          </a:p>
          <a:p>
            <a:pPr marL="0" indent="0">
              <a:buNone/>
            </a:pPr>
            <a:r>
              <a:rPr lang="en-GB" sz="2300" dirty="0"/>
              <a:t>(thigh bone), they run from one</a:t>
            </a:r>
          </a:p>
          <a:p>
            <a:pPr marL="0" indent="0">
              <a:buNone/>
            </a:pPr>
            <a:r>
              <a:rPr lang="en-GB" sz="2300" dirty="0"/>
              <a:t>epiphysis to the other. This gives the</a:t>
            </a:r>
          </a:p>
          <a:p>
            <a:pPr marL="0" indent="0">
              <a:buNone/>
            </a:pPr>
            <a:r>
              <a:rPr lang="en-GB" sz="2300" dirty="0"/>
              <a:t>bone great strength. </a:t>
            </a:r>
          </a:p>
          <a:p>
            <a:endParaRPr lang="en-GB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2E28C19-B1EE-8F64-EBCD-5CA3ACE575A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84784"/>
            <a:ext cx="3456384" cy="410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0560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6FFF8-D58B-1F5E-00E8-4D07FDE46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Cortical bone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7C58D6-EA76-3771-EE53-6D61811B3D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The central canal of the bone contains nerves,</a:t>
            </a:r>
          </a:p>
          <a:p>
            <a:pPr marL="0" indent="0">
              <a:buNone/>
            </a:pPr>
            <a:r>
              <a:rPr lang="en-GB" dirty="0"/>
              <a:t>lymphatics and blood vessels, and each central</a:t>
            </a:r>
          </a:p>
          <a:p>
            <a:pPr marL="0" indent="0">
              <a:buNone/>
            </a:pPr>
            <a:r>
              <a:rPr lang="en-GB" dirty="0"/>
              <a:t>canal is linked with neighbouring canals by</a:t>
            </a:r>
          </a:p>
          <a:p>
            <a:pPr marL="0" indent="0">
              <a:buNone/>
            </a:pPr>
            <a:r>
              <a:rPr lang="en-GB" dirty="0"/>
              <a:t>tunnels running at right angles between them,</a:t>
            </a:r>
          </a:p>
          <a:p>
            <a:pPr marL="0" indent="0">
              <a:buNone/>
            </a:pPr>
            <a:r>
              <a:rPr lang="en-GB" dirty="0"/>
              <a:t>called perforating canals.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further series of tiny channels in the bone structure</a:t>
            </a:r>
          </a:p>
          <a:p>
            <a:pPr marL="0" indent="0">
              <a:buNone/>
            </a:pPr>
            <a:r>
              <a:rPr lang="en-GB" dirty="0"/>
              <a:t>allows the circulation of interstitial fluid through the</a:t>
            </a:r>
          </a:p>
          <a:p>
            <a:pPr marL="0" indent="0">
              <a:buNone/>
            </a:pPr>
            <a:r>
              <a:rPr lang="en-GB" dirty="0"/>
              <a:t>bone.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1871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5F249-9F29-9D2B-7470-4988ADF6A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Microscopic structure of compact bone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AFDEB8-3F9B-4E00-D5EE-9794E5E1A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176465"/>
          </a:xfrm>
        </p:spPr>
        <p:txBody>
          <a:bodyPr/>
          <a:lstStyle/>
          <a:p>
            <a:pPr marL="0" indent="0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 </a:t>
            </a:r>
            <a:r>
              <a:rPr lang="en-GB" sz="1600" dirty="0">
                <a:solidFill>
                  <a:srgbClr val="000000"/>
                </a:solidFill>
                <a:latin typeface="Calibri" panose="020F0502020204030204" pitchFamily="34" charset="0"/>
              </a:rPr>
              <a:t>image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shows the light micrograph of osteocytes, showing the multiple fine processes that extend through bone structure and allow each cell to communicate directly with its neighbours. </a:t>
            </a:r>
            <a:endParaRPr lang="en-GB" sz="1600" dirty="0"/>
          </a:p>
          <a:p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FE5BC59-455E-5047-B499-66BAED929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3"/>
            <a:ext cx="7128792" cy="331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9359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9C3C-ED40-8948-8B30-44495D3B4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Spongy bone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60BF4-979D-76CE-C1EE-80F4E3171C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Spongy bone looks like a honeycomb.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Under the microscopic there is a framework consisting of few lamellae (small plates of bone) and osteocytes interconnected by canaliculi(small canals).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Osteocytes are nourished by interstitial fluid seeping into the bone through the tiny canaliculi.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23728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C928E-BCE1-D592-51F4-1BC79F19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Spongy bone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AD17C-D3C9-D6AD-C67A-BE43BF840F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1148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Spongy bone is lighter than compact bone, reducing the weight of the skeleton.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structure also contains red bone marrow. </a:t>
            </a:r>
          </a:p>
          <a:p>
            <a:endParaRPr lang="en-GB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C8FF708-99D8-221C-4A49-2931D267BBB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00200"/>
            <a:ext cx="3456384" cy="37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389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61D28-B5A0-F74A-96D6-183A0A365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– </a:t>
            </a:r>
            <a:r>
              <a:rPr lang="en-GB" sz="3200" dirty="0"/>
              <a:t>30 minutes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8FE6A-E0E9-AD20-8542-1AD489E109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In small groups:</a:t>
            </a:r>
          </a:p>
          <a:p>
            <a:pPr marL="0" indent="0">
              <a:buNone/>
            </a:pPr>
            <a:r>
              <a:rPr lang="en-GB" dirty="0"/>
              <a:t>Describe the process of ossification</a:t>
            </a:r>
          </a:p>
          <a:p>
            <a:pPr marL="0" indent="0">
              <a:buNone/>
            </a:pPr>
            <a:r>
              <a:rPr lang="en-GB" dirty="0"/>
              <a:t>Describe the growth of a long bone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Give examples of these types of bones:</a:t>
            </a:r>
          </a:p>
          <a:p>
            <a:pPr marL="0" indent="0">
              <a:buNone/>
            </a:pPr>
            <a:r>
              <a:rPr lang="en-GB" dirty="0"/>
              <a:t>a) long bones</a:t>
            </a:r>
          </a:p>
          <a:p>
            <a:pPr marL="0" indent="0">
              <a:buNone/>
            </a:pPr>
            <a:r>
              <a:rPr lang="en-GB" dirty="0"/>
              <a:t>b) flat bones</a:t>
            </a:r>
          </a:p>
          <a:p>
            <a:pPr marL="0" indent="0">
              <a:buNone/>
            </a:pPr>
            <a:r>
              <a:rPr lang="en-GB" dirty="0"/>
              <a:t>c) Irregular bones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Feedback in the class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12277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0BDC7-8BF0-B7E7-8F1B-5A90DEE0C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Bone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2F12D-8FF2-04AB-D514-2C112BC8F8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dirty="0"/>
              <a:t>During bone development, osteoblasts become calcified,</a:t>
            </a:r>
          </a:p>
          <a:p>
            <a:pPr marL="0" indent="0">
              <a:buNone/>
            </a:pPr>
            <a:r>
              <a:rPr lang="en-GB" sz="3400" dirty="0"/>
              <a:t>gradually changing into osteocytes as the bone matures.</a:t>
            </a:r>
          </a:p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r>
              <a:rPr lang="en-GB" sz="3400" dirty="0"/>
              <a:t>Bones lengthen during childhood, although this process</a:t>
            </a:r>
          </a:p>
          <a:p>
            <a:pPr marL="0" indent="0">
              <a:buNone/>
            </a:pPr>
            <a:r>
              <a:rPr lang="en-GB" sz="3400" dirty="0"/>
              <a:t>slows down as a result of hormonal influences towards the</a:t>
            </a:r>
          </a:p>
          <a:p>
            <a:pPr marL="0" indent="0">
              <a:buNone/>
            </a:pPr>
            <a:r>
              <a:rPr lang="en-GB" sz="3400" dirty="0"/>
              <a:t>end of puberty. </a:t>
            </a:r>
          </a:p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r>
              <a:rPr lang="en-GB" sz="3400" dirty="0"/>
              <a:t>Once all the bone has hardened through the process of</a:t>
            </a:r>
          </a:p>
          <a:p>
            <a:pPr marL="0" indent="0">
              <a:buNone/>
            </a:pPr>
            <a:r>
              <a:rPr lang="en-GB" sz="3400" dirty="0"/>
              <a:t>ossification, no further growth is possible.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4235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41AF9-BC77-22A7-C893-5188FDDDE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and bone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12BE0-F9CC-E308-EFAA-4D282C9C74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Bone growth lengthways permanently ceases once ossification</a:t>
            </a:r>
          </a:p>
          <a:p>
            <a:pPr marL="0" indent="0">
              <a:buNone/>
            </a:pPr>
            <a:r>
              <a:rPr lang="en-GB" dirty="0"/>
              <a:t>has occurred but thickening of bone is possible throughout life.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involves the laying down of new osteons at the periphery of the bone.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Weight-bearing exercise stimulates thickening of bone,</a:t>
            </a:r>
          </a:p>
          <a:p>
            <a:pPr marL="0" indent="0">
              <a:buNone/>
            </a:pPr>
            <a:r>
              <a:rPr lang="en-GB" dirty="0"/>
              <a:t>strengthening it and making it less liable to fracture.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Lack of exercise reverses these changes, leading to lighter, </a:t>
            </a:r>
          </a:p>
          <a:p>
            <a:pPr marL="0" indent="0">
              <a:buNone/>
            </a:pPr>
            <a:r>
              <a:rPr lang="en-GB" dirty="0"/>
              <a:t>weaker bones.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57022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02C73-4DBD-130D-77B7-38C39EC99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Diet and bone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4754C-5453-2A67-D936-A677BB03B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17160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9600" dirty="0"/>
              <a:t>Healthy bone tissue requires adequate dietary calcium and</a:t>
            </a:r>
          </a:p>
          <a:p>
            <a:pPr marL="0" indent="0">
              <a:buNone/>
            </a:pPr>
            <a:r>
              <a:rPr lang="en-GB" sz="9600" dirty="0"/>
              <a:t>vitamins  A, C and D.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9600" dirty="0"/>
          </a:p>
          <a:p>
            <a:pPr marL="0" indent="0">
              <a:buNone/>
            </a:pPr>
            <a:r>
              <a:rPr lang="en-GB" sz="9600" dirty="0"/>
              <a:t>Calcium, and smaller amounts of other minerals such as</a:t>
            </a:r>
          </a:p>
          <a:p>
            <a:pPr marL="0" indent="0">
              <a:buNone/>
            </a:pPr>
            <a:r>
              <a:rPr lang="en-GB" sz="9600" dirty="0"/>
              <a:t>phosphate, iron and manganese, are essential for adequate</a:t>
            </a:r>
          </a:p>
          <a:p>
            <a:pPr marL="0" indent="0">
              <a:buNone/>
            </a:pPr>
            <a:r>
              <a:rPr lang="en-GB" sz="9600" dirty="0"/>
              <a:t>mineralisation of bone.</a:t>
            </a:r>
          </a:p>
          <a:p>
            <a:pPr marL="0" indent="0">
              <a:buNone/>
            </a:pPr>
            <a:r>
              <a:rPr lang="en-GB" sz="9600" dirty="0"/>
              <a:t>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9600" dirty="0"/>
              <a:t>Vitamin A is needed for osteoblast activity. </a:t>
            </a:r>
          </a:p>
          <a:p>
            <a:pPr marL="0" indent="0">
              <a:buNone/>
            </a:pPr>
            <a:r>
              <a:rPr lang="en-GB" sz="9600" dirty="0"/>
              <a:t>Vitamin C is used in collagen synthesis</a:t>
            </a:r>
          </a:p>
          <a:p>
            <a:pPr marL="0" indent="0">
              <a:buNone/>
            </a:pPr>
            <a:r>
              <a:rPr lang="en-GB" sz="9600" dirty="0"/>
              <a:t>Vitamin D is required for calcium and phosphate</a:t>
            </a:r>
          </a:p>
          <a:p>
            <a:pPr marL="0" indent="0">
              <a:buNone/>
            </a:pPr>
            <a:r>
              <a:rPr lang="en-GB" sz="9600" dirty="0"/>
              <a:t>absorption from the intestinal tract</a:t>
            </a:r>
            <a:r>
              <a:rPr lang="en-GB" sz="2400" dirty="0"/>
              <a:t>.. 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92584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ED2BC-84DF-333C-697E-3582D22A7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Break</a:t>
            </a:r>
          </a:p>
        </p:txBody>
      </p:sp>
      <p:pic>
        <p:nvPicPr>
          <p:cNvPr id="5" name="Content Placeholder 4" descr="Chinese Teapot And Cup outline">
            <a:extLst>
              <a:ext uri="{FF2B5EF4-FFF2-40B4-BE49-F238E27FC236}">
                <a16:creationId xmlns:a16="http://schemas.microsoft.com/office/drawing/2014/main" id="{443DB0C1-CC0A-F355-D1C2-FC48D19740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1600" y="1916832"/>
            <a:ext cx="2376264" cy="2520280"/>
          </a:xfrm>
        </p:spPr>
      </p:pic>
      <p:pic>
        <p:nvPicPr>
          <p:cNvPr id="7" name="Graphic 6" descr="Coffee with solid fill">
            <a:extLst>
              <a:ext uri="{FF2B5EF4-FFF2-40B4-BE49-F238E27FC236}">
                <a16:creationId xmlns:a16="http://schemas.microsoft.com/office/drawing/2014/main" id="{DBAD8A60-81A3-E722-6DF8-7D5D3E4DC6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92080" y="1700808"/>
            <a:ext cx="2592288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249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390A7-4956-2A65-8A7A-D1D41907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skeleton</a:t>
            </a:r>
          </a:p>
        </p:txBody>
      </p:sp>
      <p:pic>
        <p:nvPicPr>
          <p:cNvPr id="4" name="Content Placeholder 3" descr="Skeleton, Bones, Anatomy, Human, Medical">
            <a:extLst>
              <a:ext uri="{FF2B5EF4-FFF2-40B4-BE49-F238E27FC236}">
                <a16:creationId xmlns:a16="http://schemas.microsoft.com/office/drawing/2014/main" id="{8BD28013-42DB-4C65-90BA-E95AC2C395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684076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2716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33C2C-1708-20AD-8433-A2EDE0740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0" dirty="0"/>
              <a:t>The bones of the skeleton are divided into two groups: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559D-5852-E7EE-FE17-C67B0C9C70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4104457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en-GB" sz="5000" dirty="0"/>
              <a:t>The axial skeleton</a:t>
            </a:r>
            <a:r>
              <a:rPr lang="en-GB" sz="4200" dirty="0"/>
              <a:t>                                                  </a:t>
            </a:r>
          </a:p>
          <a:p>
            <a:pPr marL="0" indent="0" algn="ctr">
              <a:buNone/>
            </a:pPr>
            <a:r>
              <a:rPr lang="en-GB" sz="4200" dirty="0"/>
              <a:t>(the central system) </a:t>
            </a:r>
          </a:p>
          <a:p>
            <a:pPr marL="0" indent="0">
              <a:buNone/>
            </a:pPr>
            <a:endParaRPr lang="en-GB" sz="4200" dirty="0"/>
          </a:p>
          <a:p>
            <a:pPr marL="0" indent="0">
              <a:buNone/>
            </a:pPr>
            <a:r>
              <a:rPr lang="en-GB" sz="5000" dirty="0"/>
              <a:t>The axial skeleton consists of 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5000" dirty="0"/>
              <a:t>the skull </a:t>
            </a:r>
          </a:p>
          <a:p>
            <a:r>
              <a:rPr lang="en-GB" sz="5000" dirty="0"/>
              <a:t>vertebral column </a:t>
            </a:r>
          </a:p>
          <a:p>
            <a:r>
              <a:rPr lang="en-GB" sz="5000" dirty="0"/>
              <a:t>ribs </a:t>
            </a:r>
          </a:p>
          <a:p>
            <a:r>
              <a:rPr lang="en-GB" sz="5000" dirty="0"/>
              <a:t>sternum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5000" dirty="0"/>
          </a:p>
          <a:p>
            <a:pPr marL="0" indent="0">
              <a:buNone/>
            </a:pPr>
            <a:r>
              <a:rPr lang="en-GB" sz="5000" dirty="0"/>
              <a:t>Together these bone structures</a:t>
            </a:r>
          </a:p>
          <a:p>
            <a:pPr marL="0" indent="0">
              <a:buNone/>
            </a:pPr>
            <a:r>
              <a:rPr lang="en-GB" sz="5000" dirty="0"/>
              <a:t>constitute the central bony core of the body, the axis.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785D7C-4FC1-92A4-162D-01E53A76DB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95800" y="1484784"/>
            <a:ext cx="4191000" cy="4104457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en-GB" sz="5000" dirty="0"/>
              <a:t>The appendicular skeleton               </a:t>
            </a:r>
          </a:p>
          <a:p>
            <a:pPr marL="0" indent="0" algn="ctr">
              <a:buNone/>
            </a:pPr>
            <a:r>
              <a:rPr lang="en-GB" sz="4000" dirty="0"/>
              <a:t>(the appendages) </a:t>
            </a:r>
          </a:p>
          <a:p>
            <a:pPr marL="0" indent="0">
              <a:buNone/>
            </a:pPr>
            <a:endParaRPr lang="en-GB" sz="5000" dirty="0"/>
          </a:p>
          <a:p>
            <a:pPr marL="0" indent="0">
              <a:buNone/>
            </a:pPr>
            <a:r>
              <a:rPr lang="en-GB" sz="5000" dirty="0"/>
              <a:t>The appendicular skeleton consists </a:t>
            </a:r>
          </a:p>
          <a:p>
            <a:pPr marL="0" indent="0">
              <a:buNone/>
            </a:pPr>
            <a:r>
              <a:rPr lang="en-GB" sz="5000" dirty="0"/>
              <a:t>of</a:t>
            </a:r>
          </a:p>
          <a:p>
            <a:pPr marL="0" indent="0">
              <a:buNone/>
            </a:pPr>
            <a:r>
              <a:rPr lang="en-GB" sz="5000" dirty="0"/>
              <a:t> </a:t>
            </a:r>
          </a:p>
          <a:p>
            <a:r>
              <a:rPr lang="en-GB" sz="5000" dirty="0"/>
              <a:t>the shoulder girdle </a:t>
            </a:r>
          </a:p>
          <a:p>
            <a:r>
              <a:rPr lang="en-GB" sz="5000" dirty="0"/>
              <a:t>the upper limbs  </a:t>
            </a:r>
          </a:p>
          <a:p>
            <a:r>
              <a:rPr lang="en-GB" sz="5000" dirty="0"/>
              <a:t>the pelvic girdle </a:t>
            </a:r>
          </a:p>
          <a:p>
            <a:r>
              <a:rPr lang="en-GB" sz="5000" dirty="0"/>
              <a:t>the lower limbs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35326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B6BCCA-3E1E-6E93-1E8B-8A28CA72F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149067"/>
            <a:ext cx="4752528" cy="5440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8736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AAD20-F6B1-14FE-E661-F1AC0F66C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Appendicular Skeleton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DF8A6-8BB5-CDDE-7A2C-08B3A3DF196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shoulder girdle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2800" dirty="0"/>
              <a:t>The shoulder girdle consists of two</a:t>
            </a:r>
          </a:p>
          <a:p>
            <a:pPr marL="0" indent="0">
              <a:buNone/>
            </a:pPr>
            <a:r>
              <a:rPr lang="en-GB" sz="2800" dirty="0"/>
              <a:t>scapulae (shoulder blades) and two</a:t>
            </a:r>
          </a:p>
          <a:p>
            <a:pPr marL="0" indent="0">
              <a:buNone/>
            </a:pPr>
            <a:r>
              <a:rPr lang="en-GB" sz="2800" dirty="0"/>
              <a:t>clavicles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800" dirty="0"/>
              <a:t>The clavicle provides the only bony</a:t>
            </a:r>
          </a:p>
          <a:p>
            <a:pPr marL="0" indent="0">
              <a:buNone/>
            </a:pPr>
            <a:r>
              <a:rPr lang="en-GB" sz="2800" dirty="0"/>
              <a:t>link between the upper limbs and the</a:t>
            </a:r>
          </a:p>
          <a:p>
            <a:pPr marL="0" indent="0">
              <a:buNone/>
            </a:pPr>
            <a:r>
              <a:rPr lang="en-GB" sz="2800" dirty="0"/>
              <a:t>axial skeleton.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600" dirty="0"/>
              <a:t>The clavicle is pictured opposite (above)</a:t>
            </a:r>
          </a:p>
          <a:p>
            <a:pPr marL="0" indent="0" algn="ctr">
              <a:buNone/>
            </a:pPr>
            <a:r>
              <a:rPr lang="en-GB" sz="1600" dirty="0"/>
              <a:t>The shoulder blade is pictured opposite (below)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3F29149A-A8FD-2C83-0792-CFBEE74D975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8577" y="1700809"/>
            <a:ext cx="2657846" cy="93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">
            <a:extLst>
              <a:ext uri="{FF2B5EF4-FFF2-40B4-BE49-F238E27FC236}">
                <a16:creationId xmlns:a16="http://schemas.microsoft.com/office/drawing/2014/main" id="{C155A6F6-0B52-C87B-548E-CF7D95B9F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3068960"/>
            <a:ext cx="3528392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6189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A79E3-0E37-485A-B051-C7A64B824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The </a:t>
            </a:r>
            <a:r>
              <a:rPr lang="en-GB" dirty="0" err="1"/>
              <a:t>Humerus</a:t>
            </a:r>
            <a:r>
              <a:rPr lang="en-GB" dirty="0"/>
              <a:t> </a:t>
            </a:r>
            <a:r>
              <a:rPr lang="en-GB" sz="2325" dirty="0"/>
              <a:t>– upper arm bone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E6DF3-57EA-4975-BEC0-C37B2F2540C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This is the bone of the upper arm</a:t>
            </a:r>
          </a:p>
          <a:p>
            <a:pPr marL="0" indent="0">
              <a:buNone/>
            </a:pPr>
            <a:r>
              <a:rPr lang="en-GB" sz="1575" dirty="0"/>
              <a:t>(pictured opposite).</a:t>
            </a:r>
          </a:p>
          <a:p>
            <a:pPr marL="0" indent="0">
              <a:buNone/>
            </a:pPr>
            <a:r>
              <a:rPr lang="en-GB" sz="1575" dirty="0"/>
              <a:t>                                                      </a:t>
            </a:r>
          </a:p>
          <a:p>
            <a:pPr marL="0" indent="0">
              <a:buNone/>
            </a:pPr>
            <a:r>
              <a:rPr lang="en-GB" dirty="0"/>
              <a:t>The head sits in the outside </a:t>
            </a:r>
          </a:p>
          <a:p>
            <a:pPr marL="0" indent="0">
              <a:buNone/>
            </a:pPr>
            <a:r>
              <a:rPr lang="en-GB" dirty="0"/>
              <a:t>socket of the scapula (shoulder</a:t>
            </a:r>
          </a:p>
          <a:p>
            <a:pPr marL="0" indent="0">
              <a:buNone/>
            </a:pPr>
            <a:r>
              <a:rPr lang="en-GB" dirty="0"/>
              <a:t>blade), forming the shoulder joint.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At the lower end the humerus</a:t>
            </a:r>
          </a:p>
          <a:p>
            <a:pPr marL="0" indent="0">
              <a:buNone/>
            </a:pPr>
            <a:r>
              <a:rPr lang="en-GB" dirty="0"/>
              <a:t>connects with the lower arm</a:t>
            </a:r>
          </a:p>
          <a:p>
            <a:pPr marL="0" indent="0">
              <a:buNone/>
            </a:pPr>
            <a:r>
              <a:rPr lang="en-GB" dirty="0"/>
              <a:t>bones, the radius and ulna, at</a:t>
            </a:r>
          </a:p>
          <a:p>
            <a:pPr marL="0" indent="0">
              <a:buNone/>
            </a:pPr>
            <a:r>
              <a:rPr lang="en-GB" dirty="0"/>
              <a:t>the elbow joint.</a:t>
            </a:r>
            <a:endParaRPr lang="en-GB" sz="1575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66CC68A-DD26-41A4-9C0C-84D43EC6914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672" y="1772816"/>
            <a:ext cx="265657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8741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63949-9F56-26F1-F8C0-B19FF14D2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Radius and the Ulna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2CB97-A19D-9C12-68B7-725988BD572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800" dirty="0"/>
              <a:t>These are the two bones of the</a:t>
            </a:r>
          </a:p>
          <a:p>
            <a:pPr marL="0" indent="0">
              <a:buNone/>
            </a:pPr>
            <a:r>
              <a:rPr lang="en-GB" sz="2800" dirty="0"/>
              <a:t>forearm.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They articulate (connect) with the</a:t>
            </a:r>
          </a:p>
          <a:p>
            <a:pPr marL="0" indent="0">
              <a:buNone/>
            </a:pPr>
            <a:r>
              <a:rPr lang="en-GB" sz="2800" dirty="0"/>
              <a:t>humerus at the elbow joint, the</a:t>
            </a:r>
          </a:p>
          <a:p>
            <a:pPr marL="0" indent="0">
              <a:buNone/>
            </a:pPr>
            <a:r>
              <a:rPr lang="en-GB" sz="2800" dirty="0"/>
              <a:t>carpal bones at the wrist joint and</a:t>
            </a:r>
          </a:p>
          <a:p>
            <a:pPr marL="0" indent="0">
              <a:buNone/>
            </a:pPr>
            <a:r>
              <a:rPr lang="en-GB" sz="2800" dirty="0"/>
              <a:t>with each other at the ends of the</a:t>
            </a:r>
          </a:p>
          <a:p>
            <a:pPr marL="0" indent="0">
              <a:buNone/>
            </a:pPr>
            <a:r>
              <a:rPr lang="en-GB" sz="2800" dirty="0"/>
              <a:t>bones.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A membrane connects the bones</a:t>
            </a:r>
          </a:p>
          <a:p>
            <a:pPr marL="0" indent="0">
              <a:buNone/>
            </a:pPr>
            <a:r>
              <a:rPr lang="en-GB" sz="2800" dirty="0"/>
              <a:t>along their shafts to stabilise</a:t>
            </a:r>
          </a:p>
          <a:p>
            <a:pPr marL="0" indent="0">
              <a:buNone/>
            </a:pPr>
            <a:r>
              <a:rPr lang="en-GB" sz="2800" dirty="0"/>
              <a:t>them and maintain their positions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pic>
        <p:nvPicPr>
          <p:cNvPr id="5" name="Content Placeholder 4" descr="image">
            <a:extLst>
              <a:ext uri="{FF2B5EF4-FFF2-40B4-BE49-F238E27FC236}">
                <a16:creationId xmlns:a16="http://schemas.microsoft.com/office/drawing/2014/main" id="{7E984E16-D246-AD63-E294-0AFBD696D3D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00200"/>
            <a:ext cx="3240360" cy="398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657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9BF191-8D21-4653-B6E6-2D4930FFA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Bones of the wrist and hand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DB4F502-FF09-490B-8E06-A1D49FA81C4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800" dirty="0"/>
              <a:t>There are eight carpal (wrist) bones</a:t>
            </a:r>
          </a:p>
          <a:p>
            <a:pPr marL="0" indent="0">
              <a:buNone/>
            </a:pPr>
            <a:r>
              <a:rPr lang="en-GB" sz="1800" dirty="0"/>
              <a:t>arranged in two rows of four.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Tendons of muscles lying in the </a:t>
            </a:r>
          </a:p>
          <a:p>
            <a:pPr marL="0" indent="0">
              <a:buNone/>
            </a:pPr>
            <a:r>
              <a:rPr lang="en-GB" sz="1800" dirty="0"/>
              <a:t>forearm cross the wrist and are </a:t>
            </a:r>
          </a:p>
          <a:p>
            <a:pPr marL="0" indent="0">
              <a:buNone/>
            </a:pPr>
            <a:r>
              <a:rPr lang="en-GB" sz="1800" dirty="0"/>
              <a:t>and are held close to the bones by</a:t>
            </a:r>
          </a:p>
          <a:p>
            <a:pPr marL="0" indent="0">
              <a:buNone/>
            </a:pPr>
            <a:r>
              <a:rPr lang="en-GB" sz="1800" dirty="0"/>
              <a:t>fibrous bands called retinacula.</a:t>
            </a:r>
          </a:p>
          <a:p>
            <a:pPr marL="0" indent="0" fontAlgn="base">
              <a:buNone/>
            </a:pPr>
            <a:endParaRPr lang="en-GB" sz="1800" dirty="0">
              <a:solidFill>
                <a:srgbClr val="000000"/>
              </a:solidFill>
              <a:latin typeface="Raleway" pitchFamily="2" charset="0"/>
            </a:endParaRPr>
          </a:p>
          <a:p>
            <a:pPr marL="0" indent="0" fontAlgn="base">
              <a:buNone/>
            </a:pPr>
            <a:r>
              <a:rPr lang="en-GB" sz="1800" dirty="0">
                <a:solidFill>
                  <a:srgbClr val="000000"/>
                </a:solidFill>
                <a:latin typeface="Raleway" pitchFamily="2" charset="0"/>
              </a:rPr>
              <a:t>There are 14 phalanges, (finger</a:t>
            </a:r>
          </a:p>
          <a:p>
            <a:pPr marL="0" indent="0" fontAlgn="base">
              <a:buNone/>
            </a:pPr>
            <a:r>
              <a:rPr lang="en-GB" sz="1800" dirty="0">
                <a:solidFill>
                  <a:srgbClr val="000000"/>
                </a:solidFill>
                <a:latin typeface="Raleway" pitchFamily="2" charset="0"/>
              </a:rPr>
              <a:t>bones) three in each finger and two</a:t>
            </a:r>
          </a:p>
          <a:p>
            <a:pPr marL="0" indent="0" fontAlgn="base">
              <a:buNone/>
            </a:pPr>
            <a:r>
              <a:rPr lang="en-GB" sz="1800" dirty="0">
                <a:solidFill>
                  <a:srgbClr val="000000"/>
                </a:solidFill>
                <a:latin typeface="Raleway" pitchFamily="2" charset="0"/>
              </a:rPr>
              <a:t>in the thumb. They articulate (link</a:t>
            </a:r>
          </a:p>
          <a:p>
            <a:pPr marL="0" indent="0" fontAlgn="base">
              <a:buNone/>
            </a:pPr>
            <a:r>
              <a:rPr lang="en-GB" sz="1800" dirty="0">
                <a:solidFill>
                  <a:srgbClr val="000000"/>
                </a:solidFill>
                <a:latin typeface="Raleway" pitchFamily="2" charset="0"/>
              </a:rPr>
              <a:t>to) the metacarpal bones by hinge</a:t>
            </a:r>
          </a:p>
          <a:p>
            <a:pPr marL="0" indent="0" fontAlgn="base">
              <a:buNone/>
            </a:pPr>
            <a:r>
              <a:rPr lang="en-GB" sz="1800" dirty="0">
                <a:solidFill>
                  <a:srgbClr val="000000"/>
                </a:solidFill>
                <a:latin typeface="Raleway" pitchFamily="2" charset="0"/>
              </a:rPr>
              <a:t>joints.  </a:t>
            </a:r>
          </a:p>
          <a:p>
            <a:pPr marL="0" indent="0" fontAlgn="base">
              <a:buNone/>
            </a:pP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6146" name="Picture 2" descr="image">
            <a:extLst>
              <a:ext uri="{FF2B5EF4-FFF2-40B4-BE49-F238E27FC236}">
                <a16:creationId xmlns:a16="http://schemas.microsoft.com/office/drawing/2014/main" id="{38B81662-2F5D-4C2D-BFA0-A6662CEE012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790" y="2416543"/>
            <a:ext cx="2728160" cy="313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5997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C8D8D-7032-4EDA-9E64-FC1435630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male and female </a:t>
            </a:r>
            <a:r>
              <a:rPr lang="en-GB" dirty="0" err="1"/>
              <a:t>pelves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2BDEE-CB3D-4406-9E15-36F94A40E8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995812"/>
            <a:ext cx="3886200" cy="349416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The lower limbs form joints with the</a:t>
            </a:r>
          </a:p>
          <a:p>
            <a:pPr marL="0" indent="0">
              <a:buNone/>
            </a:pPr>
            <a:r>
              <a:rPr lang="en-GB" dirty="0"/>
              <a:t>trunk at the pelvic girdle which is</a:t>
            </a:r>
          </a:p>
          <a:p>
            <a:pPr marL="0" indent="0">
              <a:buNone/>
            </a:pPr>
            <a:r>
              <a:rPr lang="en-GB" dirty="0"/>
              <a:t>formed from the two innominate (hip)</a:t>
            </a:r>
          </a:p>
          <a:p>
            <a:pPr marL="0" indent="0">
              <a:buNone/>
            </a:pPr>
            <a:r>
              <a:rPr lang="en-GB" dirty="0"/>
              <a:t>bones.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pelvis is formed by the pelvic</a:t>
            </a:r>
          </a:p>
          <a:p>
            <a:pPr marL="0" indent="0">
              <a:buNone/>
            </a:pPr>
            <a:r>
              <a:rPr lang="en-GB" dirty="0"/>
              <a:t>girdle and the sacrum. The shape of</a:t>
            </a:r>
          </a:p>
          <a:p>
            <a:pPr marL="0" indent="0">
              <a:buNone/>
            </a:pPr>
            <a:r>
              <a:rPr lang="en-GB" dirty="0"/>
              <a:t>the female pelvis allows for the</a:t>
            </a:r>
          </a:p>
          <a:p>
            <a:pPr marL="0" indent="0">
              <a:buNone/>
            </a:pPr>
            <a:r>
              <a:rPr lang="en-GB" dirty="0"/>
              <a:t>passage of the baby during childbirth.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female pelvis has lighter</a:t>
            </a:r>
          </a:p>
          <a:p>
            <a:pPr marL="0" indent="0">
              <a:buNone/>
            </a:pPr>
            <a:r>
              <a:rPr lang="en-GB" dirty="0"/>
              <a:t>bones, is more shallow and rounded</a:t>
            </a:r>
          </a:p>
          <a:p>
            <a:pPr marL="0" indent="0">
              <a:buNone/>
            </a:pPr>
            <a:r>
              <a:rPr lang="en-GB" dirty="0"/>
              <a:t>and is roomier comparison  the male.  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82A6F6EF-09A0-499E-96C1-AC4AA0625BE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829" y="3056052"/>
            <a:ext cx="3792521" cy="172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26463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AF1AF-5334-4A99-A0F2-6A4B836AA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lower limbs </a:t>
            </a:r>
            <a:br>
              <a:rPr lang="en-GB" dirty="0"/>
            </a:br>
            <a:r>
              <a:rPr lang="en-GB" sz="2100" dirty="0"/>
              <a:t>Femur (thigh bone)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1B85E-053D-472B-9C53-1123007307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41750"/>
            <a:ext cx="4051758" cy="3714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500" dirty="0"/>
              <a:t>The femur is the longest and heaviest</a:t>
            </a:r>
          </a:p>
          <a:p>
            <a:pPr marL="0" indent="0">
              <a:buNone/>
            </a:pPr>
            <a:r>
              <a:rPr lang="en-GB" sz="1500" dirty="0"/>
              <a:t>bone of the body. Its function is to</a:t>
            </a:r>
          </a:p>
          <a:p>
            <a:pPr marL="0" indent="0">
              <a:buNone/>
            </a:pPr>
            <a:r>
              <a:rPr lang="en-GB" sz="1500" dirty="0"/>
              <a:t>transmit the weight of the body</a:t>
            </a:r>
          </a:p>
          <a:p>
            <a:pPr marL="0" indent="0">
              <a:buNone/>
            </a:pPr>
            <a:r>
              <a:rPr lang="en-GB" sz="1500" dirty="0"/>
              <a:t>through the bones below the knee to</a:t>
            </a:r>
          </a:p>
          <a:p>
            <a:pPr marL="0" indent="0">
              <a:buNone/>
            </a:pPr>
            <a:r>
              <a:rPr lang="en-GB" sz="1500" dirty="0"/>
              <a:t>the foot.</a:t>
            </a:r>
          </a:p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sz="1500" dirty="0"/>
              <a:t>The head of the femur is rounded and fits</a:t>
            </a:r>
          </a:p>
          <a:p>
            <a:pPr marL="0" indent="0">
              <a:buNone/>
            </a:pPr>
            <a:r>
              <a:rPr lang="en-GB" sz="1500" dirty="0"/>
              <a:t>into the acetabulum of the hip bone to</a:t>
            </a:r>
          </a:p>
          <a:p>
            <a:pPr marL="0" indent="0">
              <a:buNone/>
            </a:pPr>
            <a:r>
              <a:rPr lang="en-GB" sz="1500" dirty="0"/>
              <a:t>form the hip joint. </a:t>
            </a:r>
          </a:p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sz="1500" dirty="0"/>
              <a:t>The neck of the femur extends outwards</a:t>
            </a:r>
          </a:p>
          <a:p>
            <a:pPr marL="0" indent="0">
              <a:buNone/>
            </a:pPr>
            <a:r>
              <a:rPr lang="en-GB" sz="1500" dirty="0"/>
              <a:t>and downwards from the head to the shaft.</a:t>
            </a:r>
          </a:p>
          <a:p>
            <a:pPr marL="0" indent="0">
              <a:buNone/>
            </a:pPr>
            <a:endParaRPr lang="en-GB" sz="1500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E5DB7294-30FE-4F1E-92BA-2575D903BFC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630" y="2088724"/>
            <a:ext cx="2714324" cy="326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4865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11BA0-A069-482C-A19A-165CEDBF9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Tibia and Fibula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A8D19-AA74-4FE8-83BE-4BD648DF56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25267"/>
            <a:ext cx="4009338" cy="360164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/>
              <a:t>Fibula 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fibula is the long slender</a:t>
            </a:r>
          </a:p>
          <a:p>
            <a:pPr marL="0" indent="0">
              <a:buNone/>
            </a:pPr>
            <a:r>
              <a:rPr lang="en-GB" dirty="0"/>
              <a:t>lateral bone in  the leg. The head of the</a:t>
            </a:r>
          </a:p>
          <a:p>
            <a:pPr marL="0" indent="0">
              <a:buNone/>
            </a:pPr>
            <a:r>
              <a:rPr lang="en-GB" dirty="0"/>
              <a:t>fibula articulates with  the tibia, forming</a:t>
            </a:r>
          </a:p>
          <a:p>
            <a:pPr marL="0" indent="0">
              <a:buNone/>
            </a:pPr>
            <a:r>
              <a:rPr lang="en-GB" dirty="0"/>
              <a:t>the tibiofibular joint.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lower part of the fibula</a:t>
            </a:r>
          </a:p>
          <a:p>
            <a:pPr marL="0" indent="0">
              <a:buNone/>
            </a:pPr>
            <a:r>
              <a:rPr lang="en-GB" dirty="0"/>
              <a:t>articulates with the tibia, and projects </a:t>
            </a:r>
          </a:p>
          <a:p>
            <a:pPr marL="0" indent="0">
              <a:buNone/>
            </a:pPr>
            <a:r>
              <a:rPr lang="en-GB" dirty="0"/>
              <a:t>beyond it to stabilise the ankle.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distal extremity of the tibia forms</a:t>
            </a:r>
          </a:p>
          <a:p>
            <a:pPr marL="0" indent="0">
              <a:buNone/>
            </a:pPr>
            <a:r>
              <a:rPr lang="en-GB" dirty="0"/>
              <a:t>the ankle joint.</a:t>
            </a:r>
          </a:p>
        </p:txBody>
      </p:sp>
      <p:pic>
        <p:nvPicPr>
          <p:cNvPr id="10242" name="Picture 2" descr="image">
            <a:extLst>
              <a:ext uri="{FF2B5EF4-FFF2-40B4-BE49-F238E27FC236}">
                <a16:creationId xmlns:a16="http://schemas.microsoft.com/office/drawing/2014/main" id="{20D73453-9BD1-4488-A5E3-3E555C58613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169" y="2150269"/>
            <a:ext cx="2569494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3309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11BA0-A069-482C-A19A-165CEDBF9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 Tibia and Fibula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A8D19-AA74-4FE8-83BE-4BD648DF56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25267"/>
            <a:ext cx="4009338" cy="360164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/>
              <a:t>Fibula 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fibula is the long slender</a:t>
            </a:r>
          </a:p>
          <a:p>
            <a:pPr marL="0" indent="0">
              <a:buNone/>
            </a:pPr>
            <a:r>
              <a:rPr lang="en-GB" dirty="0"/>
              <a:t>lateral bone in  the leg. The head of the</a:t>
            </a:r>
          </a:p>
          <a:p>
            <a:pPr marL="0" indent="0">
              <a:buNone/>
            </a:pPr>
            <a:r>
              <a:rPr lang="en-GB" dirty="0"/>
              <a:t>fibula articulates with  the tibia, forming</a:t>
            </a:r>
          </a:p>
          <a:p>
            <a:pPr marL="0" indent="0">
              <a:buNone/>
            </a:pPr>
            <a:r>
              <a:rPr lang="en-GB" dirty="0"/>
              <a:t>the tibiofibular joint.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lower part of the fibula</a:t>
            </a:r>
          </a:p>
          <a:p>
            <a:pPr marL="0" indent="0">
              <a:buNone/>
            </a:pPr>
            <a:r>
              <a:rPr lang="en-GB" dirty="0"/>
              <a:t>articulates with the tibia, and projects </a:t>
            </a:r>
          </a:p>
          <a:p>
            <a:pPr marL="0" indent="0">
              <a:buNone/>
            </a:pPr>
            <a:r>
              <a:rPr lang="en-GB" dirty="0"/>
              <a:t>beyond it to stabilise the ankle.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distal extremity of the tibia forms</a:t>
            </a:r>
          </a:p>
          <a:p>
            <a:pPr marL="0" indent="0">
              <a:buNone/>
            </a:pPr>
            <a:r>
              <a:rPr lang="en-GB" dirty="0"/>
              <a:t>the ankle joint.</a:t>
            </a:r>
          </a:p>
        </p:txBody>
      </p:sp>
      <p:pic>
        <p:nvPicPr>
          <p:cNvPr id="10242" name="Picture 2" descr="image">
            <a:extLst>
              <a:ext uri="{FF2B5EF4-FFF2-40B4-BE49-F238E27FC236}">
                <a16:creationId xmlns:a16="http://schemas.microsoft.com/office/drawing/2014/main" id="{20D73453-9BD1-4488-A5E3-3E555C58613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169" y="2150269"/>
            <a:ext cx="2569494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3039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A949410-BB52-47C4-A222-BEB07E8E0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Bones of the lower leg and foot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2BE0EBB-A8CD-4859-A124-B2DC0C50C24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7200" dirty="0"/>
              <a:t>Other bones in the lower leg include </a:t>
            </a:r>
          </a:p>
          <a:p>
            <a:pPr marL="0" indent="0">
              <a:buNone/>
            </a:pPr>
            <a:r>
              <a:rPr lang="en-GB" sz="7200" dirty="0"/>
              <a:t>the patella (knee cap) </a:t>
            </a:r>
          </a:p>
          <a:p>
            <a:pPr marL="0" indent="0">
              <a:buNone/>
            </a:pPr>
            <a:r>
              <a:rPr lang="en-GB" sz="7200" dirty="0"/>
              <a:t>tarsal (ankle bones) </a:t>
            </a:r>
          </a:p>
          <a:p>
            <a:pPr marL="0" indent="0">
              <a:buNone/>
            </a:pPr>
            <a:r>
              <a:rPr lang="en-GB" sz="7200" dirty="0"/>
              <a:t>the metatarsals (foot bones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7200" dirty="0"/>
              <a:t>Bones in the foot are supported by </a:t>
            </a:r>
          </a:p>
          <a:p>
            <a:pPr marL="0" indent="0">
              <a:buNone/>
            </a:pPr>
            <a:r>
              <a:rPr lang="en-GB" sz="7200" dirty="0"/>
              <a:t>ligaments and the actions of</a:t>
            </a:r>
          </a:p>
          <a:p>
            <a:pPr marL="0" indent="0">
              <a:buNone/>
            </a:pPr>
            <a:r>
              <a:rPr lang="en-GB" sz="7200" dirty="0"/>
              <a:t>associated muscles. This gives the  </a:t>
            </a:r>
          </a:p>
          <a:p>
            <a:pPr marL="0" indent="0">
              <a:buNone/>
            </a:pPr>
            <a:r>
              <a:rPr lang="en-GB" sz="7200" dirty="0"/>
              <a:t>sole of the foot an arched or </a:t>
            </a:r>
          </a:p>
          <a:p>
            <a:pPr marL="0" indent="0">
              <a:buNone/>
            </a:pPr>
            <a:r>
              <a:rPr lang="en-GB" sz="7200" dirty="0"/>
              <a:t>curved shape. </a:t>
            </a:r>
          </a:p>
          <a:p>
            <a:pPr marL="0" indent="0">
              <a:buNone/>
            </a:pPr>
            <a:endParaRPr lang="en-GB" sz="1350" dirty="0"/>
          </a:p>
          <a:p>
            <a:pPr marL="0" indent="0">
              <a:buNone/>
            </a:pPr>
            <a:r>
              <a:rPr lang="en-GB" sz="3750" dirty="0"/>
              <a:t>The diagram opposite shows the position of the ankle</a:t>
            </a:r>
          </a:p>
          <a:p>
            <a:pPr marL="0" indent="0">
              <a:buNone/>
            </a:pPr>
            <a:r>
              <a:rPr lang="en-GB" sz="3750" dirty="0"/>
              <a:t>and foot bones</a:t>
            </a:r>
            <a:r>
              <a:rPr lang="en-GB" sz="1350" dirty="0"/>
              <a:t>.</a:t>
            </a:r>
          </a:p>
        </p:txBody>
      </p:sp>
      <p:pic>
        <p:nvPicPr>
          <p:cNvPr id="11266" name="Picture 2" descr="image">
            <a:extLst>
              <a:ext uri="{FF2B5EF4-FFF2-40B4-BE49-F238E27FC236}">
                <a16:creationId xmlns:a16="http://schemas.microsoft.com/office/drawing/2014/main" id="{DFD697FE-4B84-421E-97D4-A20AF23E917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199" y="2226469"/>
            <a:ext cx="2959768" cy="2810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99427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D77D25F-85A2-4EA3-8E74-6B75ED2B0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Break time</a:t>
            </a:r>
          </a:p>
        </p:txBody>
      </p:sp>
      <p:pic>
        <p:nvPicPr>
          <p:cNvPr id="8" name="Content Placeholder 7" descr="Chinese Teapot And Cup outline">
            <a:extLst>
              <a:ext uri="{FF2B5EF4-FFF2-40B4-BE49-F238E27FC236}">
                <a16:creationId xmlns:a16="http://schemas.microsoft.com/office/drawing/2014/main" id="{24F24698-2675-40CF-8825-FD8DE87A84A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7142" y="2543439"/>
            <a:ext cx="2758572" cy="2591909"/>
          </a:xfrm>
        </p:spPr>
      </p:pic>
      <p:pic>
        <p:nvPicPr>
          <p:cNvPr id="17" name="Content Placeholder 16" descr="Coffee outline">
            <a:extLst>
              <a:ext uri="{FF2B5EF4-FFF2-40B4-BE49-F238E27FC236}">
                <a16:creationId xmlns:a16="http://schemas.microsoft.com/office/drawing/2014/main" id="{4A22B4A6-FF28-456D-885F-3B2ACAD3E93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209564" y="2342102"/>
            <a:ext cx="2676992" cy="2591910"/>
          </a:xfrm>
        </p:spPr>
      </p:pic>
    </p:spTree>
    <p:extLst>
      <p:ext uri="{BB962C8B-B14F-4D97-AF65-F5344CB8AC3E}">
        <p14:creationId xmlns:p14="http://schemas.microsoft.com/office/powerpoint/2010/main" val="36898128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37BC671-448E-40E9-AFDA-8ECCC9BB7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Joints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E6436B-E094-46A9-B63A-953D56C6D0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A joint is the point at which any two or more bones come</a:t>
            </a:r>
          </a:p>
          <a:p>
            <a:pPr marL="0" indent="0">
              <a:buNone/>
            </a:pPr>
            <a:r>
              <a:rPr lang="en-GB" dirty="0"/>
              <a:t>together (articulate). Joints allow flexibility and movement of</a:t>
            </a:r>
          </a:p>
          <a:p>
            <a:pPr marL="0" indent="0">
              <a:buNone/>
            </a:pPr>
            <a:r>
              <a:rPr lang="en-GB" dirty="0"/>
              <a:t>the skeleton and allow attachment between bones.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There are two main types of joints - fibrous and cartilaginous.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Cartilaginous joints are subdivided into more specialised</a:t>
            </a:r>
          </a:p>
          <a:p>
            <a:pPr marL="0" indent="0">
              <a:buNone/>
            </a:pPr>
            <a:r>
              <a:rPr lang="en-GB" dirty="0"/>
              <a:t> categories in line with their particular structure.</a:t>
            </a:r>
          </a:p>
        </p:txBody>
      </p:sp>
    </p:spTree>
    <p:extLst>
      <p:ext uri="{BB962C8B-B14F-4D97-AF65-F5344CB8AC3E}">
        <p14:creationId xmlns:p14="http://schemas.microsoft.com/office/powerpoint/2010/main" val="18194160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B2419-A62C-48BE-BEAF-9D7CE4A41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Fibrous joints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FBC48-8282-4E90-BC19-E833A245A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The bones forming these joints are linked with tough, fibrous</a:t>
            </a:r>
          </a:p>
          <a:p>
            <a:pPr marL="0" indent="0">
              <a:buNone/>
            </a:pPr>
            <a:r>
              <a:rPr lang="en-GB" dirty="0"/>
              <a:t> material. This often means that no movement is possible. </a:t>
            </a:r>
          </a:p>
          <a:p>
            <a:pPr marL="0" indent="0">
              <a:buNone/>
            </a:pPr>
            <a:r>
              <a:rPr lang="en-GB" dirty="0"/>
              <a:t>E.g. the joints between the skull bones, the sutures, are </a:t>
            </a:r>
          </a:p>
          <a:p>
            <a:pPr marL="0" indent="0">
              <a:buNone/>
            </a:pPr>
            <a:r>
              <a:rPr lang="en-GB" dirty="0"/>
              <a:t>completely immovable.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Sometimes limited movement is possible, for example </a:t>
            </a:r>
          </a:p>
          <a:p>
            <a:pPr marL="0" indent="0">
              <a:buNone/>
            </a:pPr>
            <a:r>
              <a:rPr lang="en-GB" dirty="0"/>
              <a:t>the tibia and fibula in the leg are held together along their shafts by </a:t>
            </a:r>
          </a:p>
          <a:p>
            <a:pPr marL="0" indent="0">
              <a:buNone/>
            </a:pPr>
            <a:r>
              <a:rPr lang="en-GB" dirty="0"/>
              <a:t>a sheet of fibrous tissue or membrane. This is a fibrous joint that </a:t>
            </a:r>
          </a:p>
          <a:p>
            <a:pPr marL="0" indent="0">
              <a:buNone/>
            </a:pPr>
            <a:r>
              <a:rPr lang="en-GB" dirty="0"/>
              <a:t>allows a limited amount of movement and stabilises the </a:t>
            </a:r>
          </a:p>
          <a:p>
            <a:pPr marL="0" indent="0">
              <a:buNone/>
            </a:pPr>
            <a:r>
              <a:rPr lang="en-GB" dirty="0"/>
              <a:t>alignment of the bones. </a:t>
            </a:r>
          </a:p>
        </p:txBody>
      </p:sp>
    </p:spTree>
    <p:extLst>
      <p:ext uri="{BB962C8B-B14F-4D97-AF65-F5344CB8AC3E}">
        <p14:creationId xmlns:p14="http://schemas.microsoft.com/office/powerpoint/2010/main" val="38404882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1F7EE-2DF2-48A9-B413-5079889D6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Cartilaginous joints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F1D15-221B-444D-9E9D-E17466AF7C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125267"/>
            <a:ext cx="7886700" cy="336470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These joints are formed by fibrocartilage, a tough material that</a:t>
            </a:r>
          </a:p>
          <a:p>
            <a:pPr marL="0" indent="0">
              <a:buNone/>
            </a:pPr>
            <a:r>
              <a:rPr lang="en-GB" dirty="0"/>
              <a:t>acts as a shock absorber. </a:t>
            </a:r>
          </a:p>
          <a:p>
            <a:pPr marL="0" indent="0">
              <a:buNone/>
            </a:pPr>
            <a:r>
              <a:rPr lang="en-GB" dirty="0"/>
              <a:t>The joint may be immovable although sometimes a limited</a:t>
            </a:r>
          </a:p>
          <a:p>
            <a:pPr marL="0" indent="0">
              <a:buNone/>
            </a:pPr>
            <a:r>
              <a:rPr lang="en-GB" dirty="0"/>
              <a:t>degree of movement can occur- </a:t>
            </a:r>
          </a:p>
          <a:p>
            <a:pPr marL="0" indent="0">
              <a:buNone/>
            </a:pPr>
            <a:r>
              <a:rPr lang="en-GB" dirty="0"/>
              <a:t>E.g. between the vertebrae, which are separated by the</a:t>
            </a:r>
          </a:p>
          <a:p>
            <a:pPr marL="0" indent="0">
              <a:buNone/>
            </a:pPr>
            <a:r>
              <a:rPr lang="en-GB" dirty="0"/>
              <a:t>intervertebral discs, or </a:t>
            </a:r>
          </a:p>
          <a:p>
            <a:pPr marL="0" indent="0">
              <a:buNone/>
            </a:pPr>
            <a:r>
              <a:rPr lang="en-GB" dirty="0"/>
              <a:t>at the symphysis pubis, to allow for childbirth. </a:t>
            </a:r>
          </a:p>
        </p:txBody>
      </p:sp>
    </p:spTree>
    <p:extLst>
      <p:ext uri="{BB962C8B-B14F-4D97-AF65-F5344CB8AC3E}">
        <p14:creationId xmlns:p14="http://schemas.microsoft.com/office/powerpoint/2010/main" val="5750277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262A8-6E49-4BA7-860E-62E12EC66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Cartilaginous joint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E1F485-6BB6-4FE9-AC8A-301C572492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062394"/>
            <a:ext cx="3886200" cy="342757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These joints are formed by fibrocartilage, a tough material that acts as a shock absorber. </a:t>
            </a:r>
          </a:p>
          <a:p>
            <a:pPr marL="0" indent="0">
              <a:buNone/>
            </a:pPr>
            <a:r>
              <a:rPr lang="en-GB" dirty="0"/>
              <a:t>The joint may be immovable although sometimes a limited degree of movement can occur </a:t>
            </a:r>
          </a:p>
          <a:p>
            <a:pPr marL="0" indent="0">
              <a:buNone/>
            </a:pPr>
            <a:r>
              <a:rPr lang="en-GB" dirty="0"/>
              <a:t>– </a:t>
            </a:r>
            <a:r>
              <a:rPr lang="en-GB" dirty="0" err="1"/>
              <a:t>eg</a:t>
            </a:r>
            <a:r>
              <a:rPr lang="en-GB" dirty="0"/>
              <a:t>, between the vertebrae, which are separated by the intervertebral discs, or at the symphysis pubis, to allow for childbirth. </a:t>
            </a:r>
          </a:p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2B7B1F0-5E54-4CD7-A9AB-A1A5E5D5B4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39312" y="2226468"/>
            <a:ext cx="3465877" cy="2434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2851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5F7CE-9CC8-4376-A9B9-48F9182C6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Synovial joints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69B47-29E5-4623-AEEE-5D92C512E71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Synovial joints have a synovial membrane - a sleeve of fibrous tissue holding the ends of the bones together and lubricated with a small amount of </a:t>
            </a:r>
            <a:r>
              <a:rPr lang="en-GB" i="1" dirty="0"/>
              <a:t>synovial</a:t>
            </a:r>
            <a:r>
              <a:rPr lang="en-GB" dirty="0"/>
              <a:t> </a:t>
            </a:r>
            <a:r>
              <a:rPr lang="en-GB" i="1" dirty="0"/>
              <a:t>fluid.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Most synovial joints permit a range of movement. 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02188819-E31C-423D-97EC-C3582E29D23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890" y="2226469"/>
            <a:ext cx="2591603" cy="285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3582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9E41-9462-4CA1-B6B4-4A927169A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r>
              <a:rPr lang="en-GB" dirty="0"/>
              <a:t>Synovial fluid -                                                                             </a:t>
            </a:r>
            <a:r>
              <a:rPr lang="en-GB" sz="2025" dirty="0"/>
              <a:t>a thick sticky fluid, of egg-white consistency, which fills the synovial cavity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E64B26-7765-4A9B-AE71-3052469E04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25267"/>
            <a:ext cx="3886200" cy="3601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/>
              <a:t>Synovial fluid: </a:t>
            </a:r>
          </a:p>
          <a:p>
            <a:pPr>
              <a:buFontTx/>
              <a:buChar char="-"/>
            </a:pPr>
            <a:r>
              <a:rPr lang="en-GB" sz="1800" dirty="0"/>
              <a:t>nourishes the structures within </a:t>
            </a:r>
          </a:p>
          <a:p>
            <a:pPr marL="0" indent="0">
              <a:buNone/>
            </a:pPr>
            <a:r>
              <a:rPr lang="en-GB" sz="1800" dirty="0"/>
              <a:t>   the joint cavity </a:t>
            </a:r>
          </a:p>
          <a:p>
            <a:pPr marL="0" indent="0">
              <a:buNone/>
            </a:pPr>
            <a:r>
              <a:rPr lang="en-GB" sz="1800" dirty="0"/>
              <a:t>- contains phagocytes to remove</a:t>
            </a:r>
          </a:p>
          <a:p>
            <a:pPr marL="0" indent="0">
              <a:buNone/>
            </a:pPr>
            <a:r>
              <a:rPr lang="en-GB" sz="1800" dirty="0"/>
              <a:t>  cell debris </a:t>
            </a:r>
          </a:p>
          <a:p>
            <a:pPr marL="0" indent="0">
              <a:buNone/>
            </a:pPr>
            <a:r>
              <a:rPr lang="en-GB" sz="1800" dirty="0"/>
              <a:t>- acts as a lubricant </a:t>
            </a:r>
          </a:p>
          <a:p>
            <a:pPr marL="0" indent="0">
              <a:buNone/>
            </a:pPr>
            <a:r>
              <a:rPr lang="en-GB" sz="1800" dirty="0"/>
              <a:t>- maintains joint stability </a:t>
            </a:r>
          </a:p>
          <a:p>
            <a:pPr>
              <a:buFontTx/>
              <a:buChar char="-"/>
            </a:pPr>
            <a:r>
              <a:rPr lang="en-GB" sz="1800" dirty="0"/>
              <a:t>prevents the ends of the bones</a:t>
            </a:r>
          </a:p>
          <a:p>
            <a:pPr marL="0" indent="0">
              <a:buNone/>
            </a:pPr>
            <a:r>
              <a:rPr lang="en-GB" sz="1800" dirty="0"/>
              <a:t>   from being separated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8D672E-B4AF-4246-8AFB-A8E6796FEB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2125267"/>
            <a:ext cx="3886200" cy="336470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300" dirty="0"/>
              <a:t>Sacs of synovial fluid or</a:t>
            </a:r>
          </a:p>
          <a:p>
            <a:pPr marL="0" indent="0">
              <a:buNone/>
            </a:pPr>
            <a:r>
              <a:rPr lang="en-GB" sz="3300" dirty="0"/>
              <a:t>bursae are present in some</a:t>
            </a:r>
          </a:p>
          <a:p>
            <a:pPr marL="0" indent="0">
              <a:buNone/>
            </a:pPr>
            <a:r>
              <a:rPr lang="en-GB" sz="3300" dirty="0"/>
              <a:t>joints, e.g. the knee. </a:t>
            </a:r>
          </a:p>
          <a:p>
            <a:endParaRPr lang="en-GB" sz="3300" dirty="0"/>
          </a:p>
          <a:p>
            <a:pPr marL="0" indent="0">
              <a:buNone/>
            </a:pPr>
            <a:r>
              <a:rPr lang="en-GB" sz="3300" dirty="0"/>
              <a:t>They act as cushions to</a:t>
            </a:r>
          </a:p>
          <a:p>
            <a:pPr marL="0" indent="0">
              <a:buNone/>
            </a:pPr>
            <a:r>
              <a:rPr lang="en-GB" sz="3300" dirty="0"/>
              <a:t>prevent friction  between a</a:t>
            </a:r>
          </a:p>
          <a:p>
            <a:pPr marL="0" indent="0">
              <a:buNone/>
            </a:pPr>
            <a:r>
              <a:rPr lang="en-GB" sz="3300" dirty="0"/>
              <a:t>bone and a ligament or</a:t>
            </a:r>
          </a:p>
          <a:p>
            <a:pPr marL="0" indent="0">
              <a:buNone/>
            </a:pPr>
            <a:r>
              <a:rPr lang="en-GB" sz="3300" dirty="0"/>
              <a:t>tendon, or skin where a                     </a:t>
            </a:r>
          </a:p>
          <a:p>
            <a:pPr marL="0" indent="0">
              <a:buNone/>
            </a:pPr>
            <a:r>
              <a:rPr lang="en-GB" sz="3300" dirty="0"/>
              <a:t>bone in a joint is near the</a:t>
            </a:r>
          </a:p>
          <a:p>
            <a:pPr marL="0" indent="0">
              <a:buNone/>
            </a:pPr>
            <a:r>
              <a:rPr lang="en-GB" sz="3300" dirty="0"/>
              <a:t>surface.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9198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0F44D-E264-439D-81AE-350B97790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joint structures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3298B5-607C-49C7-92E3-3A363CD04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i="1" dirty="0"/>
              <a:t>Ligaments</a:t>
            </a:r>
            <a:r>
              <a:rPr lang="en-GB" dirty="0"/>
              <a:t> that provide additional stability at most joints.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i="1" dirty="0"/>
              <a:t>Muscles </a:t>
            </a:r>
            <a:r>
              <a:rPr lang="en-GB" dirty="0"/>
              <a:t>or their </a:t>
            </a:r>
            <a:r>
              <a:rPr lang="en-GB" i="1" dirty="0"/>
              <a:t>tendons</a:t>
            </a:r>
            <a:r>
              <a:rPr lang="en-GB" dirty="0"/>
              <a:t> also provide stability and stretch</a:t>
            </a:r>
          </a:p>
          <a:p>
            <a:pPr marL="0" indent="0">
              <a:buNone/>
            </a:pPr>
            <a:r>
              <a:rPr lang="en-GB" dirty="0"/>
              <a:t>across the joints they move.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When the muscle contracts it shortens, pulling one bone</a:t>
            </a:r>
          </a:p>
          <a:p>
            <a:pPr marL="0" indent="0">
              <a:buNone/>
            </a:pPr>
            <a:r>
              <a:rPr lang="en-GB" dirty="0"/>
              <a:t>towards the other. </a:t>
            </a:r>
          </a:p>
        </p:txBody>
      </p:sp>
    </p:spTree>
    <p:extLst>
      <p:ext uri="{BB962C8B-B14F-4D97-AF65-F5344CB8AC3E}">
        <p14:creationId xmlns:p14="http://schemas.microsoft.com/office/powerpoint/2010/main" val="28231608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3524E-14FA-458C-8B80-EEAFD3CA4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synovial joints 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82D2788-A563-44F8-A053-674F4AF6394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2059168"/>
          <a:ext cx="7886698" cy="26300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59008">
                  <a:extLst>
                    <a:ext uri="{9D8B030D-6E8A-4147-A177-3AD203B41FA5}">
                      <a16:colId xmlns:a16="http://schemas.microsoft.com/office/drawing/2014/main" val="3051912220"/>
                    </a:ext>
                  </a:extLst>
                </a:gridCol>
                <a:gridCol w="2962373">
                  <a:extLst>
                    <a:ext uri="{9D8B030D-6E8A-4147-A177-3AD203B41FA5}">
                      <a16:colId xmlns:a16="http://schemas.microsoft.com/office/drawing/2014/main" val="3179462231"/>
                    </a:ext>
                  </a:extLst>
                </a:gridCol>
                <a:gridCol w="2965317">
                  <a:extLst>
                    <a:ext uri="{9D8B030D-6E8A-4147-A177-3AD203B41FA5}">
                      <a16:colId xmlns:a16="http://schemas.microsoft.com/office/drawing/2014/main" val="3174895241"/>
                    </a:ext>
                  </a:extLst>
                </a:gridCol>
              </a:tblGrid>
              <a:tr h="35293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Type of Joint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Location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Movement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564758378"/>
                  </a:ext>
                </a:extLst>
              </a:tr>
              <a:tr h="60917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Ball and socket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Shoulder, hip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Flexion, extension, abduction, adduction, rotation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558979430"/>
                  </a:ext>
                </a:extLst>
              </a:tr>
              <a:tr h="35293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Hinge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Elbow, knee, ankle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Flexion, extension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7816054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Gliding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Between the clavicles and: </a:t>
                      </a:r>
                    </a:p>
                    <a:p>
                      <a:pPr algn="ctr"/>
                      <a:r>
                        <a:rPr lang="en-GB" sz="1400" dirty="0"/>
                        <a:t>shoulder blade (back), sternum (front)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Expansion/relaxation of the chest cavity (breathing)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297649114"/>
                  </a:ext>
                </a:extLst>
              </a:tr>
              <a:tr h="35293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Pivot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Skull, spinal vertebrae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Head movement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662967436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Condyloid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Wrist, jaw, fingers, toes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Wrist flexion, up and down movement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9734150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58306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16524-8D6D-41FE-9F96-4B5439D73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400" dirty="0"/>
              <a:t>Joint movement is facilitated by the actions of muscles, attached to the bones by ligaments. 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42E58CE-2F1C-4771-94D8-69137368B60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42361" y="2226469"/>
          <a:ext cx="7772989" cy="25122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81486">
                  <a:extLst>
                    <a:ext uri="{9D8B030D-6E8A-4147-A177-3AD203B41FA5}">
                      <a16:colId xmlns:a16="http://schemas.microsoft.com/office/drawing/2014/main" val="2893453717"/>
                    </a:ext>
                  </a:extLst>
                </a:gridCol>
                <a:gridCol w="3891503">
                  <a:extLst>
                    <a:ext uri="{9D8B030D-6E8A-4147-A177-3AD203B41FA5}">
                      <a16:colId xmlns:a16="http://schemas.microsoft.com/office/drawing/2014/main" val="828402607"/>
                    </a:ext>
                  </a:extLst>
                </a:gridCol>
              </a:tblGrid>
              <a:tr h="41871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Major muscle groups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Location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585073233"/>
                  </a:ext>
                </a:extLst>
              </a:tr>
              <a:tr h="41871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Biceps/triceps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Upper arm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166072897"/>
                  </a:ext>
                </a:extLst>
              </a:tr>
              <a:tr h="41871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Pronator/supinator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Forearm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416123543"/>
                  </a:ext>
                </a:extLst>
              </a:tr>
              <a:tr h="41871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Deltoid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Shoulder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623373708"/>
                  </a:ext>
                </a:extLst>
              </a:tr>
              <a:tr h="41871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Quadriceps/ gluteal/hamstring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Thigh (upper leg)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432736934"/>
                  </a:ext>
                </a:extLst>
              </a:tr>
              <a:tr h="41871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Gastrocnemius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Calf (lower leg)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644738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7402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BAB07-47BF-E929-BD2E-326328996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- 30 minutes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67421-119D-6786-67BC-0A1F09CD9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In small groups</a:t>
            </a:r>
            <a:endParaRPr lang="en-GB" dirty="0">
              <a:highlight>
                <a:srgbClr val="071D49"/>
              </a:highlight>
            </a:endParaRPr>
          </a:p>
          <a:p>
            <a:pPr marL="0" indent="0">
              <a:buNone/>
            </a:pPr>
            <a:r>
              <a:rPr lang="en-GB" dirty="0"/>
              <a:t>Answer the following questions: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lphaLcParenR"/>
            </a:pPr>
            <a:r>
              <a:rPr lang="en-GB" dirty="0"/>
              <a:t>Which type of joint permits the most movement?</a:t>
            </a:r>
          </a:p>
          <a:p>
            <a:pPr marL="514350" indent="-514350">
              <a:buAutoNum type="alphaLcParenR"/>
            </a:pPr>
            <a:endParaRPr lang="en-GB" dirty="0"/>
          </a:p>
          <a:p>
            <a:pPr marL="514350" indent="-514350">
              <a:buAutoNum type="alphaLcParenR"/>
            </a:pPr>
            <a:r>
              <a:rPr lang="en-GB" dirty="0"/>
              <a:t>Use examples to compare a hinge joint and a ball and</a:t>
            </a:r>
          </a:p>
          <a:p>
            <a:pPr marL="0" indent="0">
              <a:buNone/>
            </a:pPr>
            <a:r>
              <a:rPr lang="en-GB" dirty="0"/>
              <a:t>      socket joint </a:t>
            </a:r>
          </a:p>
          <a:p>
            <a:pPr marL="514350" indent="-514350">
              <a:buAutoNum type="alphaLcParenR"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Class discussion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58913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8121471-1D79-46EB-8EF5-9B6C75392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Health focus  - osteoporosis</a:t>
            </a:r>
            <a:br>
              <a:rPr lang="en-GB" dirty="0"/>
            </a:br>
            <a:r>
              <a:rPr lang="en-GB" dirty="0"/>
              <a:t>     Causes and Features                        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BF7E8D-340F-4272-9AA4-7EF9065BD36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All adults experience a ‘loss of bone</a:t>
            </a:r>
          </a:p>
          <a:p>
            <a:pPr marL="0" indent="0">
              <a:buNone/>
            </a:pPr>
            <a:r>
              <a:rPr lang="en-GB" dirty="0"/>
              <a:t>Mass’ after the age of 35. This is</a:t>
            </a:r>
          </a:p>
          <a:p>
            <a:pPr marL="0" indent="0">
              <a:buNone/>
            </a:pPr>
            <a:r>
              <a:rPr lang="en-GB" dirty="0"/>
              <a:t>because bone tissue is reabsorbed</a:t>
            </a:r>
          </a:p>
          <a:p>
            <a:pPr marL="0" indent="0">
              <a:buNone/>
            </a:pPr>
            <a:r>
              <a:rPr lang="en-GB" dirty="0"/>
              <a:t>faster than it is being produced in the</a:t>
            </a:r>
          </a:p>
          <a:p>
            <a:pPr marL="0" indent="0">
              <a:buNone/>
            </a:pPr>
            <a:r>
              <a:rPr lang="en-GB" dirty="0"/>
              <a:t>body. 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Lower oestrogen levels after the</a:t>
            </a:r>
          </a:p>
          <a:p>
            <a:pPr marL="0" indent="0">
              <a:buNone/>
            </a:pPr>
            <a:r>
              <a:rPr lang="en-GB" dirty="0"/>
              <a:t>menopause can increase the rate of</a:t>
            </a:r>
          </a:p>
          <a:p>
            <a:pPr marL="0" indent="0">
              <a:buNone/>
            </a:pPr>
            <a:r>
              <a:rPr lang="en-GB" dirty="0"/>
              <a:t>bone loss in women, meaning that</a:t>
            </a:r>
          </a:p>
          <a:p>
            <a:pPr marL="0" indent="0">
              <a:buNone/>
            </a:pPr>
            <a:r>
              <a:rPr lang="en-GB" dirty="0"/>
              <a:t>bone density in women is less</a:t>
            </a:r>
          </a:p>
          <a:p>
            <a:pPr marL="0" indent="0">
              <a:buNone/>
            </a:pPr>
            <a:r>
              <a:rPr lang="en-GB" dirty="0"/>
              <a:t>than in men of the same age from this</a:t>
            </a:r>
          </a:p>
          <a:p>
            <a:pPr marL="0" indent="0">
              <a:buNone/>
            </a:pPr>
            <a:r>
              <a:rPr lang="en-GB" dirty="0"/>
              <a:t>point. </a:t>
            </a: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BD97E-3C6E-4A18-BD99-2D8BE546C2E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Skeletal deformity – gradual loss of</a:t>
            </a:r>
          </a:p>
          <a:p>
            <a:pPr marL="0" indent="0">
              <a:buNone/>
            </a:pPr>
            <a:r>
              <a:rPr lang="en-GB" dirty="0"/>
              <a:t>height with age, caused by</a:t>
            </a:r>
          </a:p>
          <a:p>
            <a:pPr marL="0" indent="0">
              <a:buNone/>
            </a:pPr>
            <a:r>
              <a:rPr lang="en-GB" dirty="0"/>
              <a:t>compression of vertebrae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bone pain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fractures –e.g. the hip (neck of femur),</a:t>
            </a:r>
          </a:p>
          <a:p>
            <a:pPr marL="0" indent="0">
              <a:buNone/>
            </a:pPr>
            <a:r>
              <a:rPr lang="en-GB" dirty="0"/>
              <a:t>wrist (</a:t>
            </a:r>
            <a:r>
              <a:rPr lang="en-GB" dirty="0" err="1"/>
              <a:t>Colles</a:t>
            </a:r>
            <a:r>
              <a:rPr lang="en-GB" dirty="0"/>
              <a:t>’ fracture) and vertebrae.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99275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B3636-F40A-4420-8F1B-0A136E70E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Osteoarthritis (osteoarthrosis, OA)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FE270-2735-4CF5-B5C1-152E8D53E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56792"/>
            <a:ext cx="7886700" cy="3933181"/>
          </a:xfrm>
        </p:spPr>
        <p:txBody>
          <a:bodyPr>
            <a:normAutofit fontScale="55000" lnSpcReduction="20000"/>
          </a:bodyPr>
          <a:lstStyle/>
          <a:p>
            <a:pPr>
              <a:buFontTx/>
              <a:buChar char="-"/>
            </a:pPr>
            <a:r>
              <a:rPr lang="en-GB" sz="4200" dirty="0"/>
              <a:t>a degenerative non-inflammatory disease that results in</a:t>
            </a:r>
          </a:p>
          <a:p>
            <a:pPr marL="0" indent="0">
              <a:buNone/>
            </a:pPr>
            <a:r>
              <a:rPr lang="en-GB" sz="4200" dirty="0"/>
              <a:t>pain and restricted movement of affected joints – mainly</a:t>
            </a:r>
          </a:p>
          <a:p>
            <a:pPr marL="0" indent="0">
              <a:buNone/>
            </a:pPr>
            <a:r>
              <a:rPr lang="en-GB" sz="4200" dirty="0"/>
              <a:t>the hips, knees and joints of the cervical and lower</a:t>
            </a:r>
          </a:p>
          <a:p>
            <a:pPr marL="0" indent="0">
              <a:buNone/>
            </a:pPr>
            <a:r>
              <a:rPr lang="en-GB" sz="4200" dirty="0"/>
              <a:t>lumbar spine. The damage caused by osteoarthritis results </a:t>
            </a:r>
          </a:p>
          <a:p>
            <a:pPr marL="0" indent="0">
              <a:buNone/>
            </a:pPr>
            <a:r>
              <a:rPr lang="en-GB" sz="4200" dirty="0"/>
              <a:t>in inflammation and fluid collect in the joint. This causes</a:t>
            </a:r>
          </a:p>
          <a:p>
            <a:pPr marL="0" indent="0">
              <a:buNone/>
            </a:pPr>
            <a:r>
              <a:rPr lang="en-GB" sz="4200" dirty="0"/>
              <a:t>causes pain and reduced joint mobility. </a:t>
            </a:r>
          </a:p>
          <a:p>
            <a:pPr marL="0" indent="0">
              <a:buNone/>
            </a:pPr>
            <a:r>
              <a:rPr lang="en-GB" sz="4200" dirty="0"/>
              <a:t> </a:t>
            </a:r>
          </a:p>
          <a:p>
            <a:pPr marL="0" indent="0">
              <a:buNone/>
            </a:pPr>
            <a:r>
              <a:rPr lang="en-GB" sz="4200" dirty="0"/>
              <a:t>In most cases, the cause of OA is unknown (primary OA),</a:t>
            </a:r>
          </a:p>
          <a:p>
            <a:pPr marL="0" indent="0">
              <a:buNone/>
            </a:pPr>
            <a:r>
              <a:rPr lang="en-GB" sz="4200" dirty="0"/>
              <a:t>but risk factors include excessive repetitive use of the</a:t>
            </a:r>
          </a:p>
          <a:p>
            <a:pPr marL="0" indent="0">
              <a:buNone/>
            </a:pPr>
            <a:r>
              <a:rPr lang="en-GB" sz="4200" dirty="0"/>
              <a:t>affected joints, female gender, increasing age, obesity and</a:t>
            </a:r>
          </a:p>
          <a:p>
            <a:pPr marL="0" indent="0">
              <a:buNone/>
            </a:pPr>
            <a:r>
              <a:rPr lang="en-GB" sz="4200" dirty="0"/>
              <a:t>heredity. </a:t>
            </a:r>
          </a:p>
          <a:p>
            <a:pPr marL="0" indent="0">
              <a:buNone/>
            </a:pPr>
            <a:endParaRPr lang="en-GB" sz="3825" dirty="0"/>
          </a:p>
          <a:p>
            <a:pPr marL="0" indent="0">
              <a:buNone/>
            </a:pPr>
            <a:endParaRPr lang="en-GB" sz="3825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91367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D1D0-E822-4C07-B226-6387DECEF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Sprains, strains and dislocations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6CBF9-505B-4482-8F04-06D6D2365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7638"/>
            <a:ext cx="7886700" cy="407233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These damage the soft tissues, tendons and ligaments round</a:t>
            </a:r>
          </a:p>
          <a:p>
            <a:pPr marL="0" indent="0">
              <a:buNone/>
            </a:pPr>
            <a:r>
              <a:rPr lang="en-GB" dirty="0"/>
              <a:t>the joint without penetrating the joint capsule.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dislocations there may be additional damage to</a:t>
            </a:r>
          </a:p>
          <a:p>
            <a:pPr marL="0" indent="0">
              <a:buNone/>
            </a:pPr>
            <a:r>
              <a:rPr lang="en-GB" dirty="0"/>
              <a:t>intracapsular structures by stretching- </a:t>
            </a:r>
          </a:p>
          <a:p>
            <a:pPr marL="0" indent="0">
              <a:buNone/>
            </a:pPr>
            <a:r>
              <a:rPr lang="en-GB" dirty="0"/>
              <a:t>e.g. to the long head of the biceps muscle in the shoulder joint.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repair is incomplete there may be some loss of stability,</a:t>
            </a:r>
          </a:p>
          <a:p>
            <a:pPr marL="0" indent="0">
              <a:buNone/>
            </a:pPr>
            <a:r>
              <a:rPr lang="en-GB" dirty="0"/>
              <a:t>which increases the risk of repeated injury. </a:t>
            </a:r>
          </a:p>
        </p:txBody>
      </p:sp>
    </p:spTree>
    <p:extLst>
      <p:ext uri="{BB962C8B-B14F-4D97-AF65-F5344CB8AC3E}">
        <p14:creationId xmlns:p14="http://schemas.microsoft.com/office/powerpoint/2010/main" val="18790662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E33E691-11DB-47F1-8147-6238D42A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Bone Fractures </a:t>
            </a:r>
            <a:br>
              <a:rPr lang="en-GB" dirty="0"/>
            </a:br>
            <a:r>
              <a:rPr lang="en-GB" sz="2325" dirty="0"/>
              <a:t>Bones may fracture (break) in different ways.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A2AB906-6F98-4162-B23B-3491930F2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099595"/>
          </a:xfrm>
        </p:spPr>
        <p:txBody>
          <a:bodyPr/>
          <a:lstStyle/>
          <a:p>
            <a:pPr marL="0" indent="0" algn="ctr">
              <a:buNone/>
            </a:pPr>
            <a:r>
              <a:rPr lang="en-GB" sz="1800" dirty="0"/>
              <a:t>The table shows the common classifications of bone fractures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C4FAB93-90AB-405B-A512-76B9C94504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102503"/>
              </p:ext>
            </p:extLst>
          </p:nvPr>
        </p:nvGraphicFramePr>
        <p:xfrm>
          <a:off x="755576" y="2132857"/>
          <a:ext cx="7632847" cy="35283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08926">
                  <a:extLst>
                    <a:ext uri="{9D8B030D-6E8A-4147-A177-3AD203B41FA5}">
                      <a16:colId xmlns:a16="http://schemas.microsoft.com/office/drawing/2014/main" val="1624065589"/>
                    </a:ext>
                  </a:extLst>
                </a:gridCol>
                <a:gridCol w="3823921">
                  <a:extLst>
                    <a:ext uri="{9D8B030D-6E8A-4147-A177-3AD203B41FA5}">
                      <a16:colId xmlns:a16="http://schemas.microsoft.com/office/drawing/2014/main" val="2929962573"/>
                    </a:ext>
                  </a:extLst>
                </a:gridCol>
              </a:tblGrid>
              <a:tr h="516873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Classification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Description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045856974"/>
                  </a:ext>
                </a:extLst>
              </a:tr>
              <a:tr h="56302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Hairline fracture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 fine fracture that does not completely break the bone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772515945"/>
                  </a:ext>
                </a:extLst>
              </a:tr>
              <a:tr h="56302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Simple/closed fracture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 complete break of the bone that does not puncture the skin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135544632"/>
                  </a:ext>
                </a:extLst>
              </a:tr>
              <a:tr h="805562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Spiral fracture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bone is fractured along part of its length (sometimes the result of an indirect impact injury)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779053118"/>
                  </a:ext>
                </a:extLst>
              </a:tr>
              <a:tr h="516873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err="1"/>
                        <a:t>Comminuted</a:t>
                      </a:r>
                      <a:r>
                        <a:rPr lang="en-GB" sz="1400" dirty="0"/>
                        <a:t> fracture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Bone is fragmented or splintered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920883349"/>
                  </a:ext>
                </a:extLst>
              </a:tr>
              <a:tr h="56302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Compound fracture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bone penetrates the skin (higher risk of infection) 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5670569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255797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133FB-F9F9-4A91-8A2F-5CCBA2E7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ACTIVITY</a:t>
            </a:r>
            <a:r>
              <a:rPr lang="en-GB" b="0" dirty="0"/>
              <a:t> – </a:t>
            </a:r>
            <a:r>
              <a:rPr lang="en-GB" sz="2700" dirty="0"/>
              <a:t>read the case study below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5C2CE-88BD-4996-836C-E49C1801F2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76 year old female visits the GP for an annual check-up.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Her history shows that she smokes 20 cigarettes a day and is a</a:t>
            </a:r>
          </a:p>
          <a:p>
            <a:pPr marL="0" indent="0">
              <a:buNone/>
            </a:pPr>
            <a:r>
              <a:rPr lang="en-GB" dirty="0"/>
              <a:t>heavy coffee drinker. She has had several fractured bones in</a:t>
            </a:r>
          </a:p>
          <a:p>
            <a:pPr marL="0" indent="0">
              <a:buNone/>
            </a:pPr>
            <a:r>
              <a:rPr lang="en-GB" dirty="0"/>
              <a:t>the last 5 years that required medical attention. On</a:t>
            </a:r>
          </a:p>
          <a:p>
            <a:pPr marL="0" indent="0">
              <a:buNone/>
            </a:pPr>
            <a:r>
              <a:rPr lang="en-GB" dirty="0"/>
              <a:t>examination she has lost 2.5cm in height over the past year.</a:t>
            </a:r>
          </a:p>
          <a:p>
            <a:pPr marL="0" indent="0">
              <a:buNone/>
            </a:pPr>
            <a:r>
              <a:rPr lang="en-GB" dirty="0"/>
              <a:t>She has also lost several kilos but says that she still wears the</a:t>
            </a:r>
          </a:p>
          <a:p>
            <a:pPr marL="0" indent="0">
              <a:buNone/>
            </a:pPr>
            <a:r>
              <a:rPr lang="en-GB" dirty="0"/>
              <a:t>same size clothes. </a:t>
            </a:r>
          </a:p>
        </p:txBody>
      </p:sp>
    </p:spTree>
    <p:extLst>
      <p:ext uri="{BB962C8B-B14F-4D97-AF65-F5344CB8AC3E}">
        <p14:creationId xmlns:p14="http://schemas.microsoft.com/office/powerpoint/2010/main" val="66175506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0B595-8D46-40F4-A360-BFE8CCEFF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Questions –</a:t>
            </a:r>
            <a:br>
              <a:rPr lang="en-GB" dirty="0"/>
            </a:br>
            <a:r>
              <a:rPr lang="en-GB" sz="2325" dirty="0"/>
              <a:t>answer the questions based on the information in the case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313C0-EE9E-462B-85E8-8886CD8011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sz="2700" dirty="0"/>
          </a:p>
          <a:p>
            <a:pPr marL="0" indent="0">
              <a:buNone/>
            </a:pPr>
            <a:r>
              <a:rPr lang="en-GB" sz="2700" dirty="0"/>
              <a:t>1. </a:t>
            </a:r>
            <a:r>
              <a:rPr lang="en-GB" sz="5000" dirty="0"/>
              <a:t>What bone disease is she exhibiting? </a:t>
            </a:r>
          </a:p>
          <a:p>
            <a:endParaRPr lang="en-GB" sz="3600" dirty="0"/>
          </a:p>
          <a:p>
            <a:pPr marL="0" indent="0">
              <a:buNone/>
            </a:pPr>
            <a:r>
              <a:rPr lang="en-GB" sz="3600" dirty="0"/>
              <a:t>2. </a:t>
            </a:r>
            <a:r>
              <a:rPr lang="en-GB" sz="5000" dirty="0"/>
              <a:t>Describe the bone changes in this condition on a macro and micro</a:t>
            </a:r>
          </a:p>
          <a:p>
            <a:pPr marL="0" indent="0">
              <a:buNone/>
            </a:pPr>
            <a:r>
              <a:rPr lang="en-GB" sz="5000" dirty="0"/>
              <a:t>   cellular level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3.  </a:t>
            </a:r>
            <a:r>
              <a:rPr lang="en-GB" sz="5000" dirty="0"/>
              <a:t>Suggest some treatments/lifestyle changes that she could make to</a:t>
            </a:r>
          </a:p>
          <a:p>
            <a:pPr marL="0" indent="0">
              <a:buNone/>
            </a:pPr>
            <a:r>
              <a:rPr lang="en-GB" sz="5000" dirty="0"/>
              <a:t>    address her current health situation? 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(Attributed to Ankey J, Colbert B, Dingle M, Lee K, Steggall M - Anatomy and Physiology for Nursing and Health Professionals 2009, Pearson Education). 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5599755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FCAF3-F441-0C34-2559-D6E493DF2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920817-E47D-2ECD-2685-BAB2865F91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This session has provided you with information about the main bone formations of the skeleton.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now know how the skeleton provides structural support, and have information about how the bones contribute to  maintaining health.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26096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DC6CC-5B4D-A516-3E10-0C5CB6B1F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65CEB-D36D-9519-640C-C892A446D2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dirty="0"/>
              <a:t>Ross J,  Wilson KJ, – Foundations of Anatomy and Physiology</a:t>
            </a:r>
          </a:p>
          <a:p>
            <a:pPr marL="0" indent="0">
              <a:buNone/>
            </a:pPr>
            <a:r>
              <a:rPr lang="en-GB" sz="1900" dirty="0"/>
              <a:t>13</a:t>
            </a:r>
            <a:r>
              <a:rPr lang="en-GB" sz="1900" baseline="30000" dirty="0"/>
              <a:t>th</a:t>
            </a:r>
            <a:r>
              <a:rPr lang="en-GB" sz="1900" dirty="0"/>
              <a:t> Edition Churchill Livingstone 2018</a:t>
            </a:r>
          </a:p>
          <a:p>
            <a:pPr marL="0" indent="0">
              <a:buNone/>
            </a:pPr>
            <a:r>
              <a:rPr lang="en-GB" sz="1900" dirty="0"/>
              <a:t> </a:t>
            </a:r>
          </a:p>
          <a:p>
            <a:pPr marL="0" indent="0">
              <a:buNone/>
            </a:pPr>
            <a:r>
              <a:rPr lang="en-GB" sz="1900" dirty="0"/>
              <a:t>Watson R  Anatomy and Physiology for Nurses</a:t>
            </a:r>
          </a:p>
          <a:p>
            <a:pPr marL="0" indent="0">
              <a:buNone/>
            </a:pPr>
            <a:r>
              <a:rPr lang="en-GB" sz="1900" dirty="0"/>
              <a:t>14</a:t>
            </a:r>
            <a:r>
              <a:rPr lang="en-GB" sz="1900" baseline="30000" dirty="0"/>
              <a:t>th</a:t>
            </a:r>
            <a:r>
              <a:rPr lang="en-GB" sz="1900" dirty="0"/>
              <a:t> Edition 2018 </a:t>
            </a:r>
            <a:r>
              <a:rPr lang="en-GB" sz="1900" dirty="0" err="1"/>
              <a:t>Balliere</a:t>
            </a:r>
            <a:r>
              <a:rPr lang="en-GB" sz="1900" dirty="0"/>
              <a:t> and Tindall (</a:t>
            </a:r>
            <a:r>
              <a:rPr lang="en-GB" sz="1900" dirty="0" err="1"/>
              <a:t>Elsever</a:t>
            </a:r>
            <a:r>
              <a:rPr lang="en-GB" sz="1900" dirty="0"/>
              <a:t>)</a:t>
            </a:r>
          </a:p>
          <a:p>
            <a:pPr marL="0" indent="0">
              <a:buNone/>
            </a:pPr>
            <a:r>
              <a:rPr lang="en-GB" sz="1900" dirty="0"/>
              <a:t> </a:t>
            </a:r>
          </a:p>
          <a:p>
            <a:pPr marL="0" indent="0">
              <a:buNone/>
            </a:pPr>
            <a:r>
              <a:rPr lang="en-GB" sz="1900" dirty="0" err="1"/>
              <a:t>Ankey</a:t>
            </a:r>
            <a:r>
              <a:rPr lang="en-GB" sz="1900" dirty="0"/>
              <a:t> J, Colbert B, Dingle M, Lee K, Steggall M – Anatomy and Physiology for Nursing and Health </a:t>
            </a:r>
            <a:r>
              <a:rPr lang="en-GB" sz="1900"/>
              <a:t>Professionals  </a:t>
            </a:r>
            <a:r>
              <a:rPr lang="en-GB" sz="1900" dirty="0"/>
              <a:t>UK/USA 2012 Pearson Publications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347479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1C78B1F6210C4E9A58F73BA6479D21" ma:contentTypeVersion="6" ma:contentTypeDescription="Create a new document." ma:contentTypeScope="" ma:versionID="b78d05b6eec685a36055f28f576ddb31">
  <xsd:schema xmlns:xsd="http://www.w3.org/2001/XMLSchema" xmlns:xs="http://www.w3.org/2001/XMLSchema" xmlns:p="http://schemas.microsoft.com/office/2006/metadata/properties" xmlns:ns3="f856874f-9946-48cd-ac29-4cb76853c4c1" targetNamespace="http://schemas.microsoft.com/office/2006/metadata/properties" ma:root="true" ma:fieldsID="1be8741af6f076b50e8a116112bcf74e" ns3:_="">
    <xsd:import namespace="f856874f-9946-48cd-ac29-4cb76853c4c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56874f-9946-48cd-ac29-4cb76853c4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92D6C58-3861-46FA-A662-9E464B6857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56874f-9946-48cd-ac29-4cb76853c4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f856874f-9946-48cd-ac29-4cb76853c4c1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322</TotalTime>
  <Words>3264</Words>
  <Application>Microsoft Office PowerPoint</Application>
  <PresentationFormat>On-screen Show (4:3)</PresentationFormat>
  <Paragraphs>624</Paragraphs>
  <Slides>56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2" baseType="lpstr">
      <vt:lpstr>Arial</vt:lpstr>
      <vt:lpstr>Calibri</vt:lpstr>
      <vt:lpstr>Myriad Pro</vt:lpstr>
      <vt:lpstr>Raleway</vt:lpstr>
      <vt:lpstr>Segoe UI</vt:lpstr>
      <vt:lpstr>20140311PresentationUWTSDTemplate</vt:lpstr>
      <vt:lpstr>Introduction to Physiology BMPH 5023 </vt:lpstr>
      <vt:lpstr>Classroom expectations</vt:lpstr>
      <vt:lpstr>Body systems</vt:lpstr>
      <vt:lpstr>Assessment</vt:lpstr>
      <vt:lpstr>Employability</vt:lpstr>
      <vt:lpstr>Aims for the session:</vt:lpstr>
      <vt:lpstr>Bones</vt:lpstr>
      <vt:lpstr>Bones</vt:lpstr>
      <vt:lpstr>Long bones</vt:lpstr>
      <vt:lpstr>Long bones</vt:lpstr>
      <vt:lpstr>Blood supply to bones</vt:lpstr>
      <vt:lpstr>Structure of short, irregular, flat and sesamoid bones </vt:lpstr>
      <vt:lpstr>Microscopic structure of bone</vt:lpstr>
      <vt:lpstr>Bone cells</vt:lpstr>
      <vt:lpstr>Bone types</vt:lpstr>
      <vt:lpstr>Cortical bone</vt:lpstr>
      <vt:lpstr>Cortical bone structure</vt:lpstr>
      <vt:lpstr>Microscopic structure of compact bone </vt:lpstr>
      <vt:lpstr>Spongy bone</vt:lpstr>
      <vt:lpstr>Spongy bone</vt:lpstr>
      <vt:lpstr>Activity – 30 minutes</vt:lpstr>
      <vt:lpstr>Bone development</vt:lpstr>
      <vt:lpstr>Exercise and bone</vt:lpstr>
      <vt:lpstr>Diet and bone</vt:lpstr>
      <vt:lpstr>Break</vt:lpstr>
      <vt:lpstr>The skeleton</vt:lpstr>
      <vt:lpstr>The bones of the skeleton are divided into two groups:</vt:lpstr>
      <vt:lpstr>PowerPoint Presentation</vt:lpstr>
      <vt:lpstr>The Appendicular Skeleton</vt:lpstr>
      <vt:lpstr> The Humerus – upper arm bone </vt:lpstr>
      <vt:lpstr>The Radius and the Ulna</vt:lpstr>
      <vt:lpstr>Bones of the wrist and hand</vt:lpstr>
      <vt:lpstr>The male and female pelves </vt:lpstr>
      <vt:lpstr>The lower limbs  Femur (thigh bone) </vt:lpstr>
      <vt:lpstr>The Tibia and Fibula </vt:lpstr>
      <vt:lpstr>The Tibia and Fibula </vt:lpstr>
      <vt:lpstr>Bones of the lower leg and foot</vt:lpstr>
      <vt:lpstr>Break time</vt:lpstr>
      <vt:lpstr>Joints</vt:lpstr>
      <vt:lpstr> Fibrous joints  </vt:lpstr>
      <vt:lpstr> Cartilaginous joints  </vt:lpstr>
      <vt:lpstr>Cartilaginous joint</vt:lpstr>
      <vt:lpstr> Synovial joints  </vt:lpstr>
      <vt:lpstr> Synovial fluid -                                                                             a thick sticky fluid, of egg-white consistency, which fills the synovial cavity </vt:lpstr>
      <vt:lpstr>Other joint structures</vt:lpstr>
      <vt:lpstr>Types of synovial joints </vt:lpstr>
      <vt:lpstr>Joint movement is facilitated by the actions of muscles, attached to the bones by ligaments. </vt:lpstr>
      <vt:lpstr>Activity - 30 minutes</vt:lpstr>
      <vt:lpstr>Health focus  - osteoporosis      Causes and Features                         </vt:lpstr>
      <vt:lpstr>Osteoarthritis (osteoarthrosis, OA) </vt:lpstr>
      <vt:lpstr>Sprains, strains and dislocations</vt:lpstr>
      <vt:lpstr>Bone Fractures  Bones may fracture (break) in different ways. </vt:lpstr>
      <vt:lpstr> ACTIVITY – read the case study below </vt:lpstr>
      <vt:lpstr>Questions – answer the questions based on the information in the case study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Gillian Weaver</cp:lastModifiedBy>
  <cp:revision>101</cp:revision>
  <dcterms:created xsi:type="dcterms:W3CDTF">2015-04-14T15:21:28Z</dcterms:created>
  <dcterms:modified xsi:type="dcterms:W3CDTF">2025-05-01T14:09:33Z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0x010100341C78B1F6210C4E9A58F73BA6479D21</vt:lpwstr>
  </property>
</Properties>
</file>