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 id="2147483790" r:id="rId3"/>
  </p:sldMasterIdLst>
  <p:notesMasterIdLst>
    <p:notesMasterId r:id="rId47"/>
  </p:notesMasterIdLst>
  <p:handoutMasterIdLst>
    <p:handoutMasterId r:id="rId48"/>
  </p:handoutMasterIdLst>
  <p:sldIdLst>
    <p:sldId id="294" r:id="rId4"/>
    <p:sldId id="518" r:id="rId5"/>
    <p:sldId id="517" r:id="rId6"/>
    <p:sldId id="331" r:id="rId7"/>
    <p:sldId id="258" r:id="rId8"/>
    <p:sldId id="332" r:id="rId9"/>
    <p:sldId id="333" r:id="rId10"/>
    <p:sldId id="364" r:id="rId11"/>
    <p:sldId id="334" r:id="rId12"/>
    <p:sldId id="335" r:id="rId13"/>
    <p:sldId id="336" r:id="rId14"/>
    <p:sldId id="337" r:id="rId15"/>
    <p:sldId id="354" r:id="rId16"/>
    <p:sldId id="355" r:id="rId17"/>
    <p:sldId id="338" r:id="rId18"/>
    <p:sldId id="339" r:id="rId19"/>
    <p:sldId id="340" r:id="rId20"/>
    <p:sldId id="365" r:id="rId21"/>
    <p:sldId id="341" r:id="rId22"/>
    <p:sldId id="346" r:id="rId23"/>
    <p:sldId id="342" r:id="rId24"/>
    <p:sldId id="343" r:id="rId25"/>
    <p:sldId id="345" r:id="rId26"/>
    <p:sldId id="352" r:id="rId27"/>
    <p:sldId id="350" r:id="rId28"/>
    <p:sldId id="351" r:id="rId29"/>
    <p:sldId id="366" r:id="rId30"/>
    <p:sldId id="344" r:id="rId31"/>
    <p:sldId id="347" r:id="rId32"/>
    <p:sldId id="353" r:id="rId33"/>
    <p:sldId id="356" r:id="rId34"/>
    <p:sldId id="363" r:id="rId35"/>
    <p:sldId id="519" r:id="rId36"/>
    <p:sldId id="360" r:id="rId37"/>
    <p:sldId id="361" r:id="rId38"/>
    <p:sldId id="362" r:id="rId39"/>
    <p:sldId id="367" r:id="rId40"/>
    <p:sldId id="348" r:id="rId41"/>
    <p:sldId id="357" r:id="rId42"/>
    <p:sldId id="358" r:id="rId43"/>
    <p:sldId id="359" r:id="rId44"/>
    <p:sldId id="368" r:id="rId45"/>
    <p:sldId id="370"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3549" autoAdjust="0"/>
  </p:normalViewPr>
  <p:slideViewPr>
    <p:cSldViewPr>
      <p:cViewPr varScale="1">
        <p:scale>
          <a:sx n="93" d="100"/>
          <a:sy n="93" d="100"/>
        </p:scale>
        <p:origin x="1284" y="90"/>
      </p:cViewPr>
      <p:guideLst>
        <p:guide orient="horz" pos="2160"/>
        <p:guide pos="2880"/>
      </p:guideLst>
    </p:cSldViewPr>
  </p:slideViewPr>
  <p:outlineViewPr>
    <p:cViewPr>
      <p:scale>
        <a:sx n="33" d="100"/>
        <a:sy n="33" d="100"/>
      </p:scale>
      <p:origin x="0" y="-6966"/>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1" d="100"/>
          <a:sy n="81" d="100"/>
        </p:scale>
        <p:origin x="402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D9A2EA-1489-499F-8283-5C133D29884A}"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1C942801-E8FA-4E9F-873C-4A2F4F029FA9}">
      <dgm:prSet phldrT="[Text]" custT="1"/>
      <dgm:spPr>
        <a:solidFill>
          <a:schemeClr val="accent1"/>
        </a:solidFill>
        <a:ln>
          <a:solidFill>
            <a:schemeClr val="tx2">
              <a:lumMod val="20000"/>
              <a:lumOff val="80000"/>
            </a:schemeClr>
          </a:solidFill>
        </a:ln>
      </dgm:spPr>
      <dgm:t>
        <a:bodyPr/>
        <a:lstStyle/>
        <a:p>
          <a:r>
            <a:rPr lang="en-GB" sz="1600" b="1" dirty="0">
              <a:solidFill>
                <a:schemeClr val="tx1"/>
              </a:solidFill>
            </a:rPr>
            <a:t>Research on Target Company</a:t>
          </a:r>
          <a:endParaRPr lang="en-US" sz="1600" b="1" dirty="0">
            <a:solidFill>
              <a:schemeClr val="tx1"/>
            </a:solidFill>
          </a:endParaRPr>
        </a:p>
      </dgm:t>
    </dgm:pt>
    <dgm:pt modelId="{3E1ECD6A-3583-4EC3-A96A-AC8BA4E24440}" type="parTrans" cxnId="{40EA2F12-36DE-4265-AD48-2EBB25434B5F}">
      <dgm:prSet/>
      <dgm:spPr/>
      <dgm:t>
        <a:bodyPr/>
        <a:lstStyle/>
        <a:p>
          <a:endParaRPr lang="en-US">
            <a:solidFill>
              <a:schemeClr val="tx1"/>
            </a:solidFill>
          </a:endParaRPr>
        </a:p>
      </dgm:t>
    </dgm:pt>
    <dgm:pt modelId="{332CED10-9894-4211-8F11-CD8997FAE6D8}" type="sibTrans" cxnId="{40EA2F12-36DE-4265-AD48-2EBB25434B5F}">
      <dgm:prSet/>
      <dgm:spPr/>
      <dgm:t>
        <a:bodyPr/>
        <a:lstStyle/>
        <a:p>
          <a:endParaRPr lang="en-US">
            <a:solidFill>
              <a:schemeClr val="tx1"/>
            </a:solidFill>
          </a:endParaRPr>
        </a:p>
      </dgm:t>
    </dgm:pt>
    <dgm:pt modelId="{523EF198-5A06-4D03-9984-5B646D4E4234}">
      <dgm:prSet phldrT="[Text]" custT="1"/>
      <dgm:spPr/>
      <dgm:t>
        <a:bodyPr/>
        <a:lstStyle/>
        <a:p>
          <a:r>
            <a:rPr lang="en-GB" sz="1400" dirty="0">
              <a:solidFill>
                <a:schemeClr val="tx1"/>
              </a:solidFill>
            </a:rPr>
            <a:t>Dumpster diving</a:t>
          </a:r>
          <a:endParaRPr lang="en-US" sz="1400" dirty="0">
            <a:solidFill>
              <a:schemeClr val="tx1"/>
            </a:solidFill>
          </a:endParaRPr>
        </a:p>
      </dgm:t>
    </dgm:pt>
    <dgm:pt modelId="{2DCCBBD9-98BC-400D-959A-A09DAECAD7D8}" type="parTrans" cxnId="{7525130E-34BA-4E2E-84DF-EB0E9EAB5981}">
      <dgm:prSet/>
      <dgm:spPr/>
      <dgm:t>
        <a:bodyPr/>
        <a:lstStyle/>
        <a:p>
          <a:endParaRPr lang="en-US">
            <a:solidFill>
              <a:schemeClr val="tx1"/>
            </a:solidFill>
          </a:endParaRPr>
        </a:p>
      </dgm:t>
    </dgm:pt>
    <dgm:pt modelId="{8E18B05D-6AA5-4C53-96F9-A098E85AC765}" type="sibTrans" cxnId="{7525130E-34BA-4E2E-84DF-EB0E9EAB5981}">
      <dgm:prSet/>
      <dgm:spPr/>
      <dgm:t>
        <a:bodyPr/>
        <a:lstStyle/>
        <a:p>
          <a:endParaRPr lang="en-US">
            <a:solidFill>
              <a:schemeClr val="tx1"/>
            </a:solidFill>
          </a:endParaRPr>
        </a:p>
      </dgm:t>
    </dgm:pt>
    <dgm:pt modelId="{140750E6-DA7A-4EED-9486-0D72308BBBF5}">
      <dgm:prSet phldrT="[Text]" custT="1"/>
      <dgm:spPr/>
      <dgm:t>
        <a:bodyPr/>
        <a:lstStyle/>
        <a:p>
          <a:r>
            <a:rPr lang="en-GB" sz="1600" b="1" dirty="0">
              <a:solidFill>
                <a:schemeClr val="tx1"/>
              </a:solidFill>
            </a:rPr>
            <a:t>Select Victim</a:t>
          </a:r>
          <a:endParaRPr lang="en-US" sz="1600" b="1" dirty="0">
            <a:solidFill>
              <a:schemeClr val="tx1"/>
            </a:solidFill>
          </a:endParaRPr>
        </a:p>
      </dgm:t>
    </dgm:pt>
    <dgm:pt modelId="{BDFA7247-044E-4408-B180-35FD19BC6551}" type="parTrans" cxnId="{58C413EB-1746-416A-8022-0E6D8C9EA10D}">
      <dgm:prSet/>
      <dgm:spPr/>
      <dgm:t>
        <a:bodyPr/>
        <a:lstStyle/>
        <a:p>
          <a:endParaRPr lang="en-US">
            <a:solidFill>
              <a:schemeClr val="tx1"/>
            </a:solidFill>
          </a:endParaRPr>
        </a:p>
      </dgm:t>
    </dgm:pt>
    <dgm:pt modelId="{8C7DB7E0-F60D-4864-87C2-1E1F17C397F6}" type="sibTrans" cxnId="{58C413EB-1746-416A-8022-0E6D8C9EA10D}">
      <dgm:prSet/>
      <dgm:spPr/>
      <dgm:t>
        <a:bodyPr/>
        <a:lstStyle/>
        <a:p>
          <a:endParaRPr lang="en-US">
            <a:solidFill>
              <a:schemeClr val="tx1"/>
            </a:solidFill>
          </a:endParaRPr>
        </a:p>
      </dgm:t>
    </dgm:pt>
    <dgm:pt modelId="{339173E7-9691-4F56-A6A0-6837DB95E1A3}">
      <dgm:prSet phldrT="[Text]" custT="1"/>
      <dgm:spPr/>
      <dgm:t>
        <a:bodyPr/>
        <a:lstStyle/>
        <a:p>
          <a:r>
            <a:rPr lang="en-GB" sz="1400" dirty="0">
              <a:solidFill>
                <a:schemeClr val="tx1"/>
              </a:solidFill>
            </a:rPr>
            <a:t>Vendors</a:t>
          </a:r>
          <a:endParaRPr lang="en-US" sz="1400" dirty="0">
            <a:solidFill>
              <a:schemeClr val="tx1"/>
            </a:solidFill>
          </a:endParaRPr>
        </a:p>
      </dgm:t>
    </dgm:pt>
    <dgm:pt modelId="{9673CCBE-CF71-47DB-8D1C-79F8D157BBC3}" type="parTrans" cxnId="{21D216CA-E25F-4DEB-8448-49B5B19DD945}">
      <dgm:prSet/>
      <dgm:spPr/>
      <dgm:t>
        <a:bodyPr/>
        <a:lstStyle/>
        <a:p>
          <a:endParaRPr lang="en-US">
            <a:solidFill>
              <a:schemeClr val="tx1"/>
            </a:solidFill>
          </a:endParaRPr>
        </a:p>
      </dgm:t>
    </dgm:pt>
    <dgm:pt modelId="{DF20433A-A576-4E5D-9ABD-4A7465BF0ED9}" type="sibTrans" cxnId="{21D216CA-E25F-4DEB-8448-49B5B19DD945}">
      <dgm:prSet/>
      <dgm:spPr/>
      <dgm:t>
        <a:bodyPr/>
        <a:lstStyle/>
        <a:p>
          <a:endParaRPr lang="en-US">
            <a:solidFill>
              <a:schemeClr val="tx1"/>
            </a:solidFill>
          </a:endParaRPr>
        </a:p>
      </dgm:t>
    </dgm:pt>
    <dgm:pt modelId="{61D8FB1F-F476-4324-ACC5-7AFFA7B08E3B}">
      <dgm:prSet phldrT="[Text]" custT="1"/>
      <dgm:spPr/>
      <dgm:t>
        <a:bodyPr/>
        <a:lstStyle/>
        <a:p>
          <a:r>
            <a:rPr lang="en-GB" sz="1400" dirty="0">
              <a:solidFill>
                <a:schemeClr val="tx1"/>
              </a:solidFill>
            </a:rPr>
            <a:t>Frustrated employees</a:t>
          </a:r>
          <a:endParaRPr lang="en-US" sz="1400" dirty="0">
            <a:solidFill>
              <a:schemeClr val="tx1"/>
            </a:solidFill>
          </a:endParaRPr>
        </a:p>
      </dgm:t>
    </dgm:pt>
    <dgm:pt modelId="{A74987D3-98F5-4756-8199-EA6DB0770F59}" type="parTrans" cxnId="{1CDCD3EA-C1F3-4ADA-B1D4-56A612AE827E}">
      <dgm:prSet/>
      <dgm:spPr/>
      <dgm:t>
        <a:bodyPr/>
        <a:lstStyle/>
        <a:p>
          <a:endParaRPr lang="en-US">
            <a:solidFill>
              <a:schemeClr val="tx1"/>
            </a:solidFill>
          </a:endParaRPr>
        </a:p>
      </dgm:t>
    </dgm:pt>
    <dgm:pt modelId="{C846402A-C31B-47E0-A059-6E5C4692ECF5}" type="sibTrans" cxnId="{1CDCD3EA-C1F3-4ADA-B1D4-56A612AE827E}">
      <dgm:prSet/>
      <dgm:spPr/>
      <dgm:t>
        <a:bodyPr/>
        <a:lstStyle/>
        <a:p>
          <a:endParaRPr lang="en-US">
            <a:solidFill>
              <a:schemeClr val="tx1"/>
            </a:solidFill>
          </a:endParaRPr>
        </a:p>
      </dgm:t>
    </dgm:pt>
    <dgm:pt modelId="{D404DDA6-D3AA-4C46-989F-65595D698AFD}">
      <dgm:prSet phldrT="[Text]" custT="1"/>
      <dgm:spPr/>
      <dgm:t>
        <a:bodyPr/>
        <a:lstStyle/>
        <a:p>
          <a:r>
            <a:rPr lang="en-GB" sz="1600" b="1" dirty="0">
              <a:solidFill>
                <a:schemeClr val="tx1"/>
              </a:solidFill>
            </a:rPr>
            <a:t>Develop relationships</a:t>
          </a:r>
          <a:endParaRPr lang="en-US" sz="1600" b="1" dirty="0">
            <a:solidFill>
              <a:schemeClr val="tx1"/>
            </a:solidFill>
          </a:endParaRPr>
        </a:p>
      </dgm:t>
    </dgm:pt>
    <dgm:pt modelId="{58707E2C-2E65-429B-BBB4-D46198D0C640}" type="parTrans" cxnId="{C8D29E85-D00B-49A5-B2BC-EF1A94089098}">
      <dgm:prSet/>
      <dgm:spPr/>
      <dgm:t>
        <a:bodyPr/>
        <a:lstStyle/>
        <a:p>
          <a:endParaRPr lang="en-US">
            <a:solidFill>
              <a:schemeClr val="tx1"/>
            </a:solidFill>
          </a:endParaRPr>
        </a:p>
      </dgm:t>
    </dgm:pt>
    <dgm:pt modelId="{5BEECFE6-B2A3-4F55-8736-40AA90F3A9FD}" type="sibTrans" cxnId="{C8D29E85-D00B-49A5-B2BC-EF1A94089098}">
      <dgm:prSet/>
      <dgm:spPr/>
      <dgm:t>
        <a:bodyPr/>
        <a:lstStyle/>
        <a:p>
          <a:endParaRPr lang="en-US">
            <a:solidFill>
              <a:schemeClr val="tx1"/>
            </a:solidFill>
          </a:endParaRPr>
        </a:p>
      </dgm:t>
    </dgm:pt>
    <dgm:pt modelId="{8990F901-D29D-4E24-BA07-B642CE2BEFE6}">
      <dgm:prSet phldrT="[Text]" custT="1"/>
      <dgm:spPr/>
      <dgm:t>
        <a:bodyPr/>
        <a:lstStyle/>
        <a:p>
          <a:r>
            <a:rPr lang="en-GB" sz="1400" dirty="0">
              <a:solidFill>
                <a:schemeClr val="tx1"/>
              </a:solidFill>
            </a:rPr>
            <a:t>New client for the vendor</a:t>
          </a:r>
          <a:endParaRPr lang="en-US" sz="1400" dirty="0">
            <a:solidFill>
              <a:schemeClr val="tx1"/>
            </a:solidFill>
          </a:endParaRPr>
        </a:p>
      </dgm:t>
    </dgm:pt>
    <dgm:pt modelId="{573BABCE-C51E-45F6-B969-C8278BA98547}" type="parTrans" cxnId="{097FB391-1A7C-4E0A-89FD-AF5AB6FCADFB}">
      <dgm:prSet/>
      <dgm:spPr/>
      <dgm:t>
        <a:bodyPr/>
        <a:lstStyle/>
        <a:p>
          <a:endParaRPr lang="en-US">
            <a:solidFill>
              <a:schemeClr val="tx1"/>
            </a:solidFill>
          </a:endParaRPr>
        </a:p>
      </dgm:t>
    </dgm:pt>
    <dgm:pt modelId="{581EA6AD-45C1-437F-B066-3C5B53976FC8}" type="sibTrans" cxnId="{097FB391-1A7C-4E0A-89FD-AF5AB6FCADFB}">
      <dgm:prSet/>
      <dgm:spPr/>
      <dgm:t>
        <a:bodyPr/>
        <a:lstStyle/>
        <a:p>
          <a:endParaRPr lang="en-US">
            <a:solidFill>
              <a:schemeClr val="tx1"/>
            </a:solidFill>
          </a:endParaRPr>
        </a:p>
      </dgm:t>
    </dgm:pt>
    <dgm:pt modelId="{1BB447F9-4DE7-4785-B386-CB6C5BE4A796}">
      <dgm:prSet phldrT="[Text]" custT="1"/>
      <dgm:spPr/>
      <dgm:t>
        <a:bodyPr/>
        <a:lstStyle/>
        <a:p>
          <a:r>
            <a:rPr lang="en-GB" sz="1400" dirty="0">
              <a:solidFill>
                <a:schemeClr val="tx1"/>
              </a:solidFill>
            </a:rPr>
            <a:t>Befriending employees</a:t>
          </a:r>
          <a:endParaRPr lang="en-US" sz="1400" dirty="0">
            <a:solidFill>
              <a:schemeClr val="tx1"/>
            </a:solidFill>
          </a:endParaRPr>
        </a:p>
      </dgm:t>
    </dgm:pt>
    <dgm:pt modelId="{30F1F900-32DD-4721-9ACE-23CFD96E0685}" type="parTrans" cxnId="{6B4D3A20-915B-4485-B3B7-D56B86948152}">
      <dgm:prSet/>
      <dgm:spPr/>
      <dgm:t>
        <a:bodyPr/>
        <a:lstStyle/>
        <a:p>
          <a:endParaRPr lang="en-US">
            <a:solidFill>
              <a:schemeClr val="tx1"/>
            </a:solidFill>
          </a:endParaRPr>
        </a:p>
      </dgm:t>
    </dgm:pt>
    <dgm:pt modelId="{A43DFA95-CC16-447F-981E-48111B2FEB24}" type="sibTrans" cxnId="{6B4D3A20-915B-4485-B3B7-D56B86948152}">
      <dgm:prSet/>
      <dgm:spPr/>
      <dgm:t>
        <a:bodyPr/>
        <a:lstStyle/>
        <a:p>
          <a:endParaRPr lang="en-US">
            <a:solidFill>
              <a:schemeClr val="tx1"/>
            </a:solidFill>
          </a:endParaRPr>
        </a:p>
      </dgm:t>
    </dgm:pt>
    <dgm:pt modelId="{E7A80F55-88B8-43B6-951F-6B5B186E9A0B}">
      <dgm:prSet phldrT="[Text]" custT="1"/>
      <dgm:spPr/>
      <dgm:t>
        <a:bodyPr/>
        <a:lstStyle/>
        <a:p>
          <a:r>
            <a:rPr lang="en-GB" sz="1600" b="1" dirty="0">
              <a:solidFill>
                <a:schemeClr val="tx1"/>
              </a:solidFill>
            </a:rPr>
            <a:t>Exploit the relationship</a:t>
          </a:r>
          <a:endParaRPr lang="en-US" sz="1600" b="1" dirty="0">
            <a:solidFill>
              <a:schemeClr val="tx1"/>
            </a:solidFill>
          </a:endParaRPr>
        </a:p>
      </dgm:t>
    </dgm:pt>
    <dgm:pt modelId="{99361BE2-BE7F-4444-BE8F-06A444A0A58C}" type="parTrans" cxnId="{8585A802-DFBD-42C4-9BAE-B65234171867}">
      <dgm:prSet/>
      <dgm:spPr/>
      <dgm:t>
        <a:bodyPr/>
        <a:lstStyle/>
        <a:p>
          <a:endParaRPr lang="en-US">
            <a:solidFill>
              <a:schemeClr val="tx1"/>
            </a:solidFill>
          </a:endParaRPr>
        </a:p>
      </dgm:t>
    </dgm:pt>
    <dgm:pt modelId="{14171E9D-00B3-4936-8FBF-3AE30DCF88A0}" type="sibTrans" cxnId="{8585A802-DFBD-42C4-9BAE-B65234171867}">
      <dgm:prSet/>
      <dgm:spPr/>
      <dgm:t>
        <a:bodyPr/>
        <a:lstStyle/>
        <a:p>
          <a:endParaRPr lang="en-US">
            <a:solidFill>
              <a:schemeClr val="tx1"/>
            </a:solidFill>
          </a:endParaRPr>
        </a:p>
      </dgm:t>
    </dgm:pt>
    <dgm:pt modelId="{B7A05225-9366-4477-823F-9D6924136D08}">
      <dgm:prSet phldrT="[Text]" custT="1"/>
      <dgm:spPr/>
      <dgm:t>
        <a:bodyPr/>
        <a:lstStyle/>
        <a:p>
          <a:r>
            <a:rPr lang="en-GB" sz="1400" dirty="0">
              <a:solidFill>
                <a:schemeClr val="tx1"/>
              </a:solidFill>
            </a:rPr>
            <a:t>Collect sensitive information</a:t>
          </a:r>
          <a:endParaRPr lang="en-US" sz="1400" dirty="0">
            <a:solidFill>
              <a:schemeClr val="tx1"/>
            </a:solidFill>
          </a:endParaRPr>
        </a:p>
      </dgm:t>
    </dgm:pt>
    <dgm:pt modelId="{3095BDF1-65DA-48D2-8722-211D971B452C}" type="parTrans" cxnId="{8E14A736-0C1F-40FA-90E0-0D18C1315C8E}">
      <dgm:prSet/>
      <dgm:spPr/>
      <dgm:t>
        <a:bodyPr/>
        <a:lstStyle/>
        <a:p>
          <a:endParaRPr lang="en-US">
            <a:solidFill>
              <a:schemeClr val="tx1"/>
            </a:solidFill>
          </a:endParaRPr>
        </a:p>
      </dgm:t>
    </dgm:pt>
    <dgm:pt modelId="{9B1E5E0D-A488-441C-B08F-DA0E38EDCCFD}" type="sibTrans" cxnId="{8E14A736-0C1F-40FA-90E0-0D18C1315C8E}">
      <dgm:prSet/>
      <dgm:spPr/>
      <dgm:t>
        <a:bodyPr/>
        <a:lstStyle/>
        <a:p>
          <a:endParaRPr lang="en-US">
            <a:solidFill>
              <a:schemeClr val="tx1"/>
            </a:solidFill>
          </a:endParaRPr>
        </a:p>
      </dgm:t>
    </dgm:pt>
    <dgm:pt modelId="{80A57A95-12B8-4F7F-A5CC-A04CE0505F1F}">
      <dgm:prSet phldrT="[Text]" custT="1"/>
      <dgm:spPr/>
      <dgm:t>
        <a:bodyPr/>
        <a:lstStyle/>
        <a:p>
          <a:r>
            <a:rPr lang="en-GB" sz="1600" dirty="0">
              <a:solidFill>
                <a:schemeClr val="tx1"/>
              </a:solidFill>
            </a:rPr>
            <a:t>Financial information</a:t>
          </a:r>
          <a:endParaRPr lang="en-US" sz="1600" dirty="0">
            <a:solidFill>
              <a:schemeClr val="tx1"/>
            </a:solidFill>
          </a:endParaRPr>
        </a:p>
      </dgm:t>
    </dgm:pt>
    <dgm:pt modelId="{B7D5EED6-E8A0-4612-A399-A3E670BA6C0E}" type="parTrans" cxnId="{32A42241-77DC-43C8-835E-930C6C78246B}">
      <dgm:prSet/>
      <dgm:spPr/>
      <dgm:t>
        <a:bodyPr/>
        <a:lstStyle/>
        <a:p>
          <a:endParaRPr lang="en-US">
            <a:solidFill>
              <a:schemeClr val="tx1"/>
            </a:solidFill>
          </a:endParaRPr>
        </a:p>
      </dgm:t>
    </dgm:pt>
    <dgm:pt modelId="{321A6B72-3743-4151-84C3-1C448FED99D6}" type="sibTrans" cxnId="{32A42241-77DC-43C8-835E-930C6C78246B}">
      <dgm:prSet/>
      <dgm:spPr/>
      <dgm:t>
        <a:bodyPr/>
        <a:lstStyle/>
        <a:p>
          <a:endParaRPr lang="en-US">
            <a:solidFill>
              <a:schemeClr val="tx1"/>
            </a:solidFill>
          </a:endParaRPr>
        </a:p>
      </dgm:t>
    </dgm:pt>
    <dgm:pt modelId="{75B99E3B-F603-465E-87E7-BABCD126198A}">
      <dgm:prSet phldrT="[Text]" custT="1"/>
      <dgm:spPr/>
      <dgm:t>
        <a:bodyPr/>
        <a:lstStyle/>
        <a:p>
          <a:r>
            <a:rPr lang="en-GB" sz="1600" dirty="0">
              <a:solidFill>
                <a:schemeClr val="tx1"/>
              </a:solidFill>
            </a:rPr>
            <a:t>Current technologies</a:t>
          </a:r>
          <a:endParaRPr lang="en-US" sz="1600" dirty="0">
            <a:solidFill>
              <a:schemeClr val="tx1"/>
            </a:solidFill>
          </a:endParaRPr>
        </a:p>
      </dgm:t>
    </dgm:pt>
    <dgm:pt modelId="{C0D5603F-05A6-49D0-88D3-FFE0273B6C0C}" type="parTrans" cxnId="{65FF3B25-3493-409C-BAAA-DE948310A4A3}">
      <dgm:prSet/>
      <dgm:spPr/>
      <dgm:t>
        <a:bodyPr/>
        <a:lstStyle/>
        <a:p>
          <a:endParaRPr lang="en-US">
            <a:solidFill>
              <a:schemeClr val="tx1"/>
            </a:solidFill>
          </a:endParaRPr>
        </a:p>
      </dgm:t>
    </dgm:pt>
    <dgm:pt modelId="{AE72E697-F1B1-4319-ACC7-2AA711E9730C}" type="sibTrans" cxnId="{65FF3B25-3493-409C-BAAA-DE948310A4A3}">
      <dgm:prSet/>
      <dgm:spPr/>
      <dgm:t>
        <a:bodyPr/>
        <a:lstStyle/>
        <a:p>
          <a:endParaRPr lang="en-US">
            <a:solidFill>
              <a:schemeClr val="tx1"/>
            </a:solidFill>
          </a:endParaRPr>
        </a:p>
      </dgm:t>
    </dgm:pt>
    <dgm:pt modelId="{899E866A-87F4-49C9-B329-386E6466E46D}">
      <dgm:prSet phldrT="[Text]" custT="1"/>
      <dgm:spPr/>
      <dgm:t>
        <a:bodyPr/>
        <a:lstStyle/>
        <a:p>
          <a:r>
            <a:rPr lang="en-GB" sz="1400" dirty="0">
              <a:solidFill>
                <a:schemeClr val="tx1"/>
              </a:solidFill>
            </a:rPr>
            <a:t>Websites</a:t>
          </a:r>
          <a:endParaRPr lang="en-US" sz="1400" dirty="0">
            <a:solidFill>
              <a:schemeClr val="tx1"/>
            </a:solidFill>
          </a:endParaRPr>
        </a:p>
      </dgm:t>
    </dgm:pt>
    <dgm:pt modelId="{0EE3D0B1-B160-43A2-B830-AFB039E176FD}" type="parTrans" cxnId="{9B37B5B8-E61E-4F03-8A6E-02C8D674C21E}">
      <dgm:prSet/>
      <dgm:spPr/>
      <dgm:t>
        <a:bodyPr/>
        <a:lstStyle/>
        <a:p>
          <a:endParaRPr lang="en-US">
            <a:solidFill>
              <a:schemeClr val="tx1"/>
            </a:solidFill>
          </a:endParaRPr>
        </a:p>
      </dgm:t>
    </dgm:pt>
    <dgm:pt modelId="{548C980A-5A09-49B0-B9E4-35C1F00A41B1}" type="sibTrans" cxnId="{9B37B5B8-E61E-4F03-8A6E-02C8D674C21E}">
      <dgm:prSet/>
      <dgm:spPr/>
      <dgm:t>
        <a:bodyPr/>
        <a:lstStyle/>
        <a:p>
          <a:endParaRPr lang="en-US">
            <a:solidFill>
              <a:schemeClr val="tx1"/>
            </a:solidFill>
          </a:endParaRPr>
        </a:p>
      </dgm:t>
    </dgm:pt>
    <dgm:pt modelId="{EABEED99-C74E-4861-8D50-002D109C4229}">
      <dgm:prSet phldrT="[Text]" custT="1"/>
      <dgm:spPr/>
      <dgm:t>
        <a:bodyPr/>
        <a:lstStyle/>
        <a:p>
          <a:r>
            <a:rPr lang="en-GB" sz="1400" dirty="0">
              <a:solidFill>
                <a:schemeClr val="tx1"/>
              </a:solidFill>
            </a:rPr>
            <a:t>Employees</a:t>
          </a:r>
          <a:endParaRPr lang="en-US" sz="1400" dirty="0">
            <a:solidFill>
              <a:schemeClr val="tx1"/>
            </a:solidFill>
          </a:endParaRPr>
        </a:p>
      </dgm:t>
    </dgm:pt>
    <dgm:pt modelId="{1F5382AE-A5C4-49DE-83A9-853EC0336346}" type="parTrans" cxnId="{0EEA3E0D-CC5D-44C1-92FF-FB08A94E6161}">
      <dgm:prSet/>
      <dgm:spPr/>
      <dgm:t>
        <a:bodyPr/>
        <a:lstStyle/>
        <a:p>
          <a:endParaRPr lang="en-US">
            <a:solidFill>
              <a:schemeClr val="tx1"/>
            </a:solidFill>
          </a:endParaRPr>
        </a:p>
      </dgm:t>
    </dgm:pt>
    <dgm:pt modelId="{1A2CBDD1-D89B-4DDE-8601-C2B66475F3A9}" type="sibTrans" cxnId="{0EEA3E0D-CC5D-44C1-92FF-FB08A94E6161}">
      <dgm:prSet/>
      <dgm:spPr/>
      <dgm:t>
        <a:bodyPr/>
        <a:lstStyle/>
        <a:p>
          <a:endParaRPr lang="en-US">
            <a:solidFill>
              <a:schemeClr val="tx1"/>
            </a:solidFill>
          </a:endParaRPr>
        </a:p>
      </dgm:t>
    </dgm:pt>
    <dgm:pt modelId="{78F8D021-53D3-43C3-9BD2-3D31049E2F15}" type="pres">
      <dgm:prSet presAssocID="{C4D9A2EA-1489-499F-8283-5C133D29884A}" presName="Name0" presStyleCnt="0">
        <dgm:presLayoutVars>
          <dgm:dir/>
          <dgm:animLvl val="lvl"/>
          <dgm:resizeHandles val="exact"/>
        </dgm:presLayoutVars>
      </dgm:prSet>
      <dgm:spPr/>
    </dgm:pt>
    <dgm:pt modelId="{F8D9526E-A66F-4E8B-BF5F-D42752600C02}" type="pres">
      <dgm:prSet presAssocID="{E7A80F55-88B8-43B6-951F-6B5B186E9A0B}" presName="boxAndChildren" presStyleCnt="0"/>
      <dgm:spPr/>
    </dgm:pt>
    <dgm:pt modelId="{003152B0-5C3C-4994-B0D3-D018BF7C2601}" type="pres">
      <dgm:prSet presAssocID="{E7A80F55-88B8-43B6-951F-6B5B186E9A0B}" presName="parentTextBox" presStyleLbl="node1" presStyleIdx="0" presStyleCnt="4"/>
      <dgm:spPr/>
    </dgm:pt>
    <dgm:pt modelId="{FAE47FA7-4CA6-4985-ACE1-E165BC798E39}" type="pres">
      <dgm:prSet presAssocID="{E7A80F55-88B8-43B6-951F-6B5B186E9A0B}" presName="entireBox" presStyleLbl="node1" presStyleIdx="0" presStyleCnt="4"/>
      <dgm:spPr/>
    </dgm:pt>
    <dgm:pt modelId="{04F328E6-9EB2-4627-8FFE-D338846F1521}" type="pres">
      <dgm:prSet presAssocID="{E7A80F55-88B8-43B6-951F-6B5B186E9A0B}" presName="descendantBox" presStyleCnt="0"/>
      <dgm:spPr/>
    </dgm:pt>
    <dgm:pt modelId="{3F8C9FA2-185B-4470-BB6E-6CA6BF1569FD}" type="pres">
      <dgm:prSet presAssocID="{B7A05225-9366-4477-823F-9D6924136D08}" presName="childTextBox" presStyleLbl="fgAccFollowNode1" presStyleIdx="0" presStyleCnt="10">
        <dgm:presLayoutVars>
          <dgm:bulletEnabled val="1"/>
        </dgm:presLayoutVars>
      </dgm:prSet>
      <dgm:spPr/>
    </dgm:pt>
    <dgm:pt modelId="{370A2267-2A22-4EDF-B849-A1FEC7BF2225}" type="pres">
      <dgm:prSet presAssocID="{80A57A95-12B8-4F7F-A5CC-A04CE0505F1F}" presName="childTextBox" presStyleLbl="fgAccFollowNode1" presStyleIdx="1" presStyleCnt="10">
        <dgm:presLayoutVars>
          <dgm:bulletEnabled val="1"/>
        </dgm:presLayoutVars>
      </dgm:prSet>
      <dgm:spPr/>
    </dgm:pt>
    <dgm:pt modelId="{D3AFA68D-9927-46AF-938D-151CECF113AC}" type="pres">
      <dgm:prSet presAssocID="{75B99E3B-F603-465E-87E7-BABCD126198A}" presName="childTextBox" presStyleLbl="fgAccFollowNode1" presStyleIdx="2" presStyleCnt="10">
        <dgm:presLayoutVars>
          <dgm:bulletEnabled val="1"/>
        </dgm:presLayoutVars>
      </dgm:prSet>
      <dgm:spPr/>
    </dgm:pt>
    <dgm:pt modelId="{C9637059-A36E-4D98-B457-0AC067B194A7}" type="pres">
      <dgm:prSet presAssocID="{5BEECFE6-B2A3-4F55-8736-40AA90F3A9FD}" presName="sp" presStyleCnt="0"/>
      <dgm:spPr/>
    </dgm:pt>
    <dgm:pt modelId="{E80246BD-77C8-4C2F-8F36-B918EB1FDC4D}" type="pres">
      <dgm:prSet presAssocID="{D404DDA6-D3AA-4C46-989F-65595D698AFD}" presName="arrowAndChildren" presStyleCnt="0"/>
      <dgm:spPr/>
    </dgm:pt>
    <dgm:pt modelId="{1038B0CB-005C-4661-9442-8F56A2A31CAA}" type="pres">
      <dgm:prSet presAssocID="{D404DDA6-D3AA-4C46-989F-65595D698AFD}" presName="parentTextArrow" presStyleLbl="node1" presStyleIdx="0" presStyleCnt="4"/>
      <dgm:spPr/>
    </dgm:pt>
    <dgm:pt modelId="{D2B3A6CD-F925-4C98-9E35-4C526A863848}" type="pres">
      <dgm:prSet presAssocID="{D404DDA6-D3AA-4C46-989F-65595D698AFD}" presName="arrow" presStyleLbl="node1" presStyleIdx="1" presStyleCnt="4"/>
      <dgm:spPr/>
    </dgm:pt>
    <dgm:pt modelId="{AFE7A95B-FC74-437F-8DC8-F1A331B1AF62}" type="pres">
      <dgm:prSet presAssocID="{D404DDA6-D3AA-4C46-989F-65595D698AFD}" presName="descendantArrow" presStyleCnt="0"/>
      <dgm:spPr/>
    </dgm:pt>
    <dgm:pt modelId="{33807C7B-27EE-41A5-BD21-E7FC2E081509}" type="pres">
      <dgm:prSet presAssocID="{8990F901-D29D-4E24-BA07-B642CE2BEFE6}" presName="childTextArrow" presStyleLbl="fgAccFollowNode1" presStyleIdx="3" presStyleCnt="10">
        <dgm:presLayoutVars>
          <dgm:bulletEnabled val="1"/>
        </dgm:presLayoutVars>
      </dgm:prSet>
      <dgm:spPr/>
    </dgm:pt>
    <dgm:pt modelId="{1705FE23-5D01-4D95-8965-39FA075AE885}" type="pres">
      <dgm:prSet presAssocID="{1BB447F9-4DE7-4785-B386-CB6C5BE4A796}" presName="childTextArrow" presStyleLbl="fgAccFollowNode1" presStyleIdx="4" presStyleCnt="10">
        <dgm:presLayoutVars>
          <dgm:bulletEnabled val="1"/>
        </dgm:presLayoutVars>
      </dgm:prSet>
      <dgm:spPr/>
    </dgm:pt>
    <dgm:pt modelId="{FE98681A-826E-4E2E-9840-597B6744D328}" type="pres">
      <dgm:prSet presAssocID="{8C7DB7E0-F60D-4864-87C2-1E1F17C397F6}" presName="sp" presStyleCnt="0"/>
      <dgm:spPr/>
    </dgm:pt>
    <dgm:pt modelId="{93971A40-DFA1-469E-8931-310B8F85FA92}" type="pres">
      <dgm:prSet presAssocID="{140750E6-DA7A-4EED-9486-0D72308BBBF5}" presName="arrowAndChildren" presStyleCnt="0"/>
      <dgm:spPr/>
    </dgm:pt>
    <dgm:pt modelId="{7CB95860-1614-4EC3-9F27-D70E4BBC931D}" type="pres">
      <dgm:prSet presAssocID="{140750E6-DA7A-4EED-9486-0D72308BBBF5}" presName="parentTextArrow" presStyleLbl="node1" presStyleIdx="1" presStyleCnt="4"/>
      <dgm:spPr/>
    </dgm:pt>
    <dgm:pt modelId="{BF959212-34AF-42A8-B281-1D1633D41AD8}" type="pres">
      <dgm:prSet presAssocID="{140750E6-DA7A-4EED-9486-0D72308BBBF5}" presName="arrow" presStyleLbl="node1" presStyleIdx="2" presStyleCnt="4" custLinFactNeighborY="644"/>
      <dgm:spPr/>
    </dgm:pt>
    <dgm:pt modelId="{F93EBA37-A467-46C0-ACFF-7FBBACA0AA25}" type="pres">
      <dgm:prSet presAssocID="{140750E6-DA7A-4EED-9486-0D72308BBBF5}" presName="descendantArrow" presStyleCnt="0"/>
      <dgm:spPr/>
    </dgm:pt>
    <dgm:pt modelId="{8BBB48DF-E701-4FE7-BEAC-54F2DC5BFF76}" type="pres">
      <dgm:prSet presAssocID="{339173E7-9691-4F56-A6A0-6837DB95E1A3}" presName="childTextArrow" presStyleLbl="fgAccFollowNode1" presStyleIdx="5" presStyleCnt="10">
        <dgm:presLayoutVars>
          <dgm:bulletEnabled val="1"/>
        </dgm:presLayoutVars>
      </dgm:prSet>
      <dgm:spPr/>
    </dgm:pt>
    <dgm:pt modelId="{42A402C3-F238-43AD-A3D1-B28B50A710D7}" type="pres">
      <dgm:prSet presAssocID="{61D8FB1F-F476-4324-ACC5-7AFFA7B08E3B}" presName="childTextArrow" presStyleLbl="fgAccFollowNode1" presStyleIdx="6" presStyleCnt="10">
        <dgm:presLayoutVars>
          <dgm:bulletEnabled val="1"/>
        </dgm:presLayoutVars>
      </dgm:prSet>
      <dgm:spPr/>
    </dgm:pt>
    <dgm:pt modelId="{A7673AEF-B696-4E35-BB0D-4574AD86A8C0}" type="pres">
      <dgm:prSet presAssocID="{332CED10-9894-4211-8F11-CD8997FAE6D8}" presName="sp" presStyleCnt="0"/>
      <dgm:spPr/>
    </dgm:pt>
    <dgm:pt modelId="{6E2498ED-1AE3-42F1-98DC-85063CC88C69}" type="pres">
      <dgm:prSet presAssocID="{1C942801-E8FA-4E9F-873C-4A2F4F029FA9}" presName="arrowAndChildren" presStyleCnt="0"/>
      <dgm:spPr/>
    </dgm:pt>
    <dgm:pt modelId="{D9E94A08-ADE5-47AA-BBC2-2905B1A1CF51}" type="pres">
      <dgm:prSet presAssocID="{1C942801-E8FA-4E9F-873C-4A2F4F029FA9}" presName="parentTextArrow" presStyleLbl="node1" presStyleIdx="2" presStyleCnt="4"/>
      <dgm:spPr/>
    </dgm:pt>
    <dgm:pt modelId="{FA3DABF8-DD45-4831-8ACB-BE7A42C0997C}" type="pres">
      <dgm:prSet presAssocID="{1C942801-E8FA-4E9F-873C-4A2F4F029FA9}" presName="arrow" presStyleLbl="node1" presStyleIdx="3" presStyleCnt="4"/>
      <dgm:spPr/>
    </dgm:pt>
    <dgm:pt modelId="{F6490DE0-8E47-4793-96FA-D769FBEAB62C}" type="pres">
      <dgm:prSet presAssocID="{1C942801-E8FA-4E9F-873C-4A2F4F029FA9}" presName="descendantArrow" presStyleCnt="0"/>
      <dgm:spPr/>
    </dgm:pt>
    <dgm:pt modelId="{B2F24EF2-EFFC-41E7-AF36-03D622A8EE72}" type="pres">
      <dgm:prSet presAssocID="{523EF198-5A06-4D03-9984-5B646D4E4234}" presName="childTextArrow" presStyleLbl="fgAccFollowNode1" presStyleIdx="7" presStyleCnt="10">
        <dgm:presLayoutVars>
          <dgm:bulletEnabled val="1"/>
        </dgm:presLayoutVars>
      </dgm:prSet>
      <dgm:spPr/>
    </dgm:pt>
    <dgm:pt modelId="{F1062638-3F16-4901-B2EC-5690D02165BD}" type="pres">
      <dgm:prSet presAssocID="{899E866A-87F4-49C9-B329-386E6466E46D}" presName="childTextArrow" presStyleLbl="fgAccFollowNode1" presStyleIdx="8" presStyleCnt="10">
        <dgm:presLayoutVars>
          <dgm:bulletEnabled val="1"/>
        </dgm:presLayoutVars>
      </dgm:prSet>
      <dgm:spPr/>
    </dgm:pt>
    <dgm:pt modelId="{2993D993-44EE-4388-8473-DEDA600F87CC}" type="pres">
      <dgm:prSet presAssocID="{EABEED99-C74E-4861-8D50-002D109C4229}" presName="childTextArrow" presStyleLbl="fgAccFollowNode1" presStyleIdx="9" presStyleCnt="10">
        <dgm:presLayoutVars>
          <dgm:bulletEnabled val="1"/>
        </dgm:presLayoutVars>
      </dgm:prSet>
      <dgm:spPr/>
    </dgm:pt>
  </dgm:ptLst>
  <dgm:cxnLst>
    <dgm:cxn modelId="{7A3CF300-DC20-4FE7-A885-B933D9D94046}" type="presOf" srcId="{1C942801-E8FA-4E9F-873C-4A2F4F029FA9}" destId="{D9E94A08-ADE5-47AA-BBC2-2905B1A1CF51}" srcOrd="0" destOrd="0" presId="urn:microsoft.com/office/officeart/2005/8/layout/process4"/>
    <dgm:cxn modelId="{8585A802-DFBD-42C4-9BAE-B65234171867}" srcId="{C4D9A2EA-1489-499F-8283-5C133D29884A}" destId="{E7A80F55-88B8-43B6-951F-6B5B186E9A0B}" srcOrd="3" destOrd="0" parTransId="{99361BE2-BE7F-4444-BE8F-06A444A0A58C}" sibTransId="{14171E9D-00B3-4936-8FBF-3AE30DCF88A0}"/>
    <dgm:cxn modelId="{EAF2F302-49CE-4638-9A52-8CF1BA6A80A4}" type="presOf" srcId="{D404DDA6-D3AA-4C46-989F-65595D698AFD}" destId="{D2B3A6CD-F925-4C98-9E35-4C526A863848}" srcOrd="1" destOrd="0" presId="urn:microsoft.com/office/officeart/2005/8/layout/process4"/>
    <dgm:cxn modelId="{0EEA3E0D-CC5D-44C1-92FF-FB08A94E6161}" srcId="{1C942801-E8FA-4E9F-873C-4A2F4F029FA9}" destId="{EABEED99-C74E-4861-8D50-002D109C4229}" srcOrd="2" destOrd="0" parTransId="{1F5382AE-A5C4-49DE-83A9-853EC0336346}" sibTransId="{1A2CBDD1-D89B-4DDE-8601-C2B66475F3A9}"/>
    <dgm:cxn modelId="{7525130E-34BA-4E2E-84DF-EB0E9EAB5981}" srcId="{1C942801-E8FA-4E9F-873C-4A2F4F029FA9}" destId="{523EF198-5A06-4D03-9984-5B646D4E4234}" srcOrd="0" destOrd="0" parTransId="{2DCCBBD9-98BC-400D-959A-A09DAECAD7D8}" sibTransId="{8E18B05D-6AA5-4C53-96F9-A098E85AC765}"/>
    <dgm:cxn modelId="{0E587811-0966-4507-9DA4-988A597D2053}" type="presOf" srcId="{140750E6-DA7A-4EED-9486-0D72308BBBF5}" destId="{BF959212-34AF-42A8-B281-1D1633D41AD8}" srcOrd="1" destOrd="0" presId="urn:microsoft.com/office/officeart/2005/8/layout/process4"/>
    <dgm:cxn modelId="{40EA2F12-36DE-4265-AD48-2EBB25434B5F}" srcId="{C4D9A2EA-1489-499F-8283-5C133D29884A}" destId="{1C942801-E8FA-4E9F-873C-4A2F4F029FA9}" srcOrd="0" destOrd="0" parTransId="{3E1ECD6A-3583-4EC3-A96A-AC8BA4E24440}" sibTransId="{332CED10-9894-4211-8F11-CD8997FAE6D8}"/>
    <dgm:cxn modelId="{0E81131A-3F0F-4E14-953F-BF4DE19FC7A0}" type="presOf" srcId="{523EF198-5A06-4D03-9984-5B646D4E4234}" destId="{B2F24EF2-EFFC-41E7-AF36-03D622A8EE72}" srcOrd="0" destOrd="0" presId="urn:microsoft.com/office/officeart/2005/8/layout/process4"/>
    <dgm:cxn modelId="{6B4D3A20-915B-4485-B3B7-D56B86948152}" srcId="{D404DDA6-D3AA-4C46-989F-65595D698AFD}" destId="{1BB447F9-4DE7-4785-B386-CB6C5BE4A796}" srcOrd="1" destOrd="0" parTransId="{30F1F900-32DD-4721-9ACE-23CFD96E0685}" sibTransId="{A43DFA95-CC16-447F-981E-48111B2FEB24}"/>
    <dgm:cxn modelId="{65FF3B25-3493-409C-BAAA-DE948310A4A3}" srcId="{E7A80F55-88B8-43B6-951F-6B5B186E9A0B}" destId="{75B99E3B-F603-465E-87E7-BABCD126198A}" srcOrd="2" destOrd="0" parTransId="{C0D5603F-05A6-49D0-88D3-FFE0273B6C0C}" sibTransId="{AE72E697-F1B1-4319-ACC7-2AA711E9730C}"/>
    <dgm:cxn modelId="{8E14A736-0C1F-40FA-90E0-0D18C1315C8E}" srcId="{E7A80F55-88B8-43B6-951F-6B5B186E9A0B}" destId="{B7A05225-9366-4477-823F-9D6924136D08}" srcOrd="0" destOrd="0" parTransId="{3095BDF1-65DA-48D2-8722-211D971B452C}" sibTransId="{9B1E5E0D-A488-441C-B08F-DA0E38EDCCFD}"/>
    <dgm:cxn modelId="{4F3AD038-35BF-4E8E-92AB-710B78BF89A7}" type="presOf" srcId="{75B99E3B-F603-465E-87E7-BABCD126198A}" destId="{D3AFA68D-9927-46AF-938D-151CECF113AC}" srcOrd="0" destOrd="0" presId="urn:microsoft.com/office/officeart/2005/8/layout/process4"/>
    <dgm:cxn modelId="{BE7EF83F-A49B-4F7A-B14E-5DA128B59505}" type="presOf" srcId="{899E866A-87F4-49C9-B329-386E6466E46D}" destId="{F1062638-3F16-4901-B2EC-5690D02165BD}" srcOrd="0" destOrd="0" presId="urn:microsoft.com/office/officeart/2005/8/layout/process4"/>
    <dgm:cxn modelId="{81E33D5F-6EE6-491F-970B-428E9CB5566B}" type="presOf" srcId="{C4D9A2EA-1489-499F-8283-5C133D29884A}" destId="{78F8D021-53D3-43C3-9BD2-3D31049E2F15}" srcOrd="0" destOrd="0" presId="urn:microsoft.com/office/officeart/2005/8/layout/process4"/>
    <dgm:cxn modelId="{32A42241-77DC-43C8-835E-930C6C78246B}" srcId="{E7A80F55-88B8-43B6-951F-6B5B186E9A0B}" destId="{80A57A95-12B8-4F7F-A5CC-A04CE0505F1F}" srcOrd="1" destOrd="0" parTransId="{B7D5EED6-E8A0-4612-A399-A3E670BA6C0E}" sibTransId="{321A6B72-3743-4151-84C3-1C448FED99D6}"/>
    <dgm:cxn modelId="{9BF4BE62-6681-4F70-AC99-A2B86223D595}" type="presOf" srcId="{E7A80F55-88B8-43B6-951F-6B5B186E9A0B}" destId="{003152B0-5C3C-4994-B0D3-D018BF7C2601}" srcOrd="0" destOrd="0" presId="urn:microsoft.com/office/officeart/2005/8/layout/process4"/>
    <dgm:cxn modelId="{A444CD44-1FBA-4C35-879D-A3C5934FA2A2}" type="presOf" srcId="{B7A05225-9366-4477-823F-9D6924136D08}" destId="{3F8C9FA2-185B-4470-BB6E-6CA6BF1569FD}" srcOrd="0" destOrd="0" presId="urn:microsoft.com/office/officeart/2005/8/layout/process4"/>
    <dgm:cxn modelId="{F52E3065-ECB1-4AC7-B9EE-BE48E3E2D4B1}" type="presOf" srcId="{D404DDA6-D3AA-4C46-989F-65595D698AFD}" destId="{1038B0CB-005C-4661-9442-8F56A2A31CAA}" srcOrd="0" destOrd="0" presId="urn:microsoft.com/office/officeart/2005/8/layout/process4"/>
    <dgm:cxn modelId="{0ED11648-E517-46AC-B1CC-78BFE1070755}" type="presOf" srcId="{1C942801-E8FA-4E9F-873C-4A2F4F029FA9}" destId="{FA3DABF8-DD45-4831-8ACB-BE7A42C0997C}" srcOrd="1" destOrd="0" presId="urn:microsoft.com/office/officeart/2005/8/layout/process4"/>
    <dgm:cxn modelId="{E88D5C6C-8C11-4C32-9B0F-9C293E6D0B17}" type="presOf" srcId="{339173E7-9691-4F56-A6A0-6837DB95E1A3}" destId="{8BBB48DF-E701-4FE7-BEAC-54F2DC5BFF76}" srcOrd="0" destOrd="0" presId="urn:microsoft.com/office/officeart/2005/8/layout/process4"/>
    <dgm:cxn modelId="{FE80437A-742E-4D71-94F8-F72B13248B00}" type="presOf" srcId="{8990F901-D29D-4E24-BA07-B642CE2BEFE6}" destId="{33807C7B-27EE-41A5-BD21-E7FC2E081509}" srcOrd="0" destOrd="0" presId="urn:microsoft.com/office/officeart/2005/8/layout/process4"/>
    <dgm:cxn modelId="{8154847F-FC81-46CB-A3C4-D4D3C7E2302A}" type="presOf" srcId="{140750E6-DA7A-4EED-9486-0D72308BBBF5}" destId="{7CB95860-1614-4EC3-9F27-D70E4BBC931D}" srcOrd="0" destOrd="0" presId="urn:microsoft.com/office/officeart/2005/8/layout/process4"/>
    <dgm:cxn modelId="{C8D29E85-D00B-49A5-B2BC-EF1A94089098}" srcId="{C4D9A2EA-1489-499F-8283-5C133D29884A}" destId="{D404DDA6-D3AA-4C46-989F-65595D698AFD}" srcOrd="2" destOrd="0" parTransId="{58707E2C-2E65-429B-BBB4-D46198D0C640}" sibTransId="{5BEECFE6-B2A3-4F55-8736-40AA90F3A9FD}"/>
    <dgm:cxn modelId="{36722C89-04C7-42C7-80CE-6B95B4352104}" type="presOf" srcId="{1BB447F9-4DE7-4785-B386-CB6C5BE4A796}" destId="{1705FE23-5D01-4D95-8965-39FA075AE885}" srcOrd="0" destOrd="0" presId="urn:microsoft.com/office/officeart/2005/8/layout/process4"/>
    <dgm:cxn modelId="{E921C88A-A3C5-4141-B3E4-7D527434F6B7}" type="presOf" srcId="{EABEED99-C74E-4861-8D50-002D109C4229}" destId="{2993D993-44EE-4388-8473-DEDA600F87CC}" srcOrd="0" destOrd="0" presId="urn:microsoft.com/office/officeart/2005/8/layout/process4"/>
    <dgm:cxn modelId="{097FB391-1A7C-4E0A-89FD-AF5AB6FCADFB}" srcId="{D404DDA6-D3AA-4C46-989F-65595D698AFD}" destId="{8990F901-D29D-4E24-BA07-B642CE2BEFE6}" srcOrd="0" destOrd="0" parTransId="{573BABCE-C51E-45F6-B969-C8278BA98547}" sibTransId="{581EA6AD-45C1-437F-B066-3C5B53976FC8}"/>
    <dgm:cxn modelId="{50C163B2-851F-4473-814B-4A255D13CBB9}" type="presOf" srcId="{E7A80F55-88B8-43B6-951F-6B5B186E9A0B}" destId="{FAE47FA7-4CA6-4985-ACE1-E165BC798E39}" srcOrd="1" destOrd="0" presId="urn:microsoft.com/office/officeart/2005/8/layout/process4"/>
    <dgm:cxn modelId="{9B37B5B8-E61E-4F03-8A6E-02C8D674C21E}" srcId="{1C942801-E8FA-4E9F-873C-4A2F4F029FA9}" destId="{899E866A-87F4-49C9-B329-386E6466E46D}" srcOrd="1" destOrd="0" parTransId="{0EE3D0B1-B160-43A2-B830-AFB039E176FD}" sibTransId="{548C980A-5A09-49B0-B9E4-35C1F00A41B1}"/>
    <dgm:cxn modelId="{21D216CA-E25F-4DEB-8448-49B5B19DD945}" srcId="{140750E6-DA7A-4EED-9486-0D72308BBBF5}" destId="{339173E7-9691-4F56-A6A0-6837DB95E1A3}" srcOrd="0" destOrd="0" parTransId="{9673CCBE-CF71-47DB-8D1C-79F8D157BBC3}" sibTransId="{DF20433A-A576-4E5D-9ABD-4A7465BF0ED9}"/>
    <dgm:cxn modelId="{1DC359E1-7190-4861-9929-C2D98B23103E}" type="presOf" srcId="{80A57A95-12B8-4F7F-A5CC-A04CE0505F1F}" destId="{370A2267-2A22-4EDF-B849-A1FEC7BF2225}" srcOrd="0" destOrd="0" presId="urn:microsoft.com/office/officeart/2005/8/layout/process4"/>
    <dgm:cxn modelId="{852DD5E8-A6D5-47AE-AC4D-00108DEFDE43}" type="presOf" srcId="{61D8FB1F-F476-4324-ACC5-7AFFA7B08E3B}" destId="{42A402C3-F238-43AD-A3D1-B28B50A710D7}" srcOrd="0" destOrd="0" presId="urn:microsoft.com/office/officeart/2005/8/layout/process4"/>
    <dgm:cxn modelId="{1CDCD3EA-C1F3-4ADA-B1D4-56A612AE827E}" srcId="{140750E6-DA7A-4EED-9486-0D72308BBBF5}" destId="{61D8FB1F-F476-4324-ACC5-7AFFA7B08E3B}" srcOrd="1" destOrd="0" parTransId="{A74987D3-98F5-4756-8199-EA6DB0770F59}" sibTransId="{C846402A-C31B-47E0-A059-6E5C4692ECF5}"/>
    <dgm:cxn modelId="{58C413EB-1746-416A-8022-0E6D8C9EA10D}" srcId="{C4D9A2EA-1489-499F-8283-5C133D29884A}" destId="{140750E6-DA7A-4EED-9486-0D72308BBBF5}" srcOrd="1" destOrd="0" parTransId="{BDFA7247-044E-4408-B180-35FD19BC6551}" sibTransId="{8C7DB7E0-F60D-4864-87C2-1E1F17C397F6}"/>
    <dgm:cxn modelId="{23DFD9CF-196A-4913-B463-D43D08246A47}" type="presParOf" srcId="{78F8D021-53D3-43C3-9BD2-3D31049E2F15}" destId="{F8D9526E-A66F-4E8B-BF5F-D42752600C02}" srcOrd="0" destOrd="0" presId="urn:microsoft.com/office/officeart/2005/8/layout/process4"/>
    <dgm:cxn modelId="{4A1EF43E-B24E-42B7-BD7C-779F55EAF8C3}" type="presParOf" srcId="{F8D9526E-A66F-4E8B-BF5F-D42752600C02}" destId="{003152B0-5C3C-4994-B0D3-D018BF7C2601}" srcOrd="0" destOrd="0" presId="urn:microsoft.com/office/officeart/2005/8/layout/process4"/>
    <dgm:cxn modelId="{E242BAEB-D20C-443E-9E62-C60382C2C4C5}" type="presParOf" srcId="{F8D9526E-A66F-4E8B-BF5F-D42752600C02}" destId="{FAE47FA7-4CA6-4985-ACE1-E165BC798E39}" srcOrd="1" destOrd="0" presId="urn:microsoft.com/office/officeart/2005/8/layout/process4"/>
    <dgm:cxn modelId="{26433FB8-B781-4BA5-82E7-7783CD4E5713}" type="presParOf" srcId="{F8D9526E-A66F-4E8B-BF5F-D42752600C02}" destId="{04F328E6-9EB2-4627-8FFE-D338846F1521}" srcOrd="2" destOrd="0" presId="urn:microsoft.com/office/officeart/2005/8/layout/process4"/>
    <dgm:cxn modelId="{7D26D347-FE73-4E75-B14B-964FFE3B811C}" type="presParOf" srcId="{04F328E6-9EB2-4627-8FFE-D338846F1521}" destId="{3F8C9FA2-185B-4470-BB6E-6CA6BF1569FD}" srcOrd="0" destOrd="0" presId="urn:microsoft.com/office/officeart/2005/8/layout/process4"/>
    <dgm:cxn modelId="{7331CE89-7D1E-4D14-ACDA-3D162F2657A2}" type="presParOf" srcId="{04F328E6-9EB2-4627-8FFE-D338846F1521}" destId="{370A2267-2A22-4EDF-B849-A1FEC7BF2225}" srcOrd="1" destOrd="0" presId="urn:microsoft.com/office/officeart/2005/8/layout/process4"/>
    <dgm:cxn modelId="{271A4CC6-00DC-432A-A377-5E5A15D88F72}" type="presParOf" srcId="{04F328E6-9EB2-4627-8FFE-D338846F1521}" destId="{D3AFA68D-9927-46AF-938D-151CECF113AC}" srcOrd="2" destOrd="0" presId="urn:microsoft.com/office/officeart/2005/8/layout/process4"/>
    <dgm:cxn modelId="{1BE3A059-A594-42E6-987E-EF3C379D2B3F}" type="presParOf" srcId="{78F8D021-53D3-43C3-9BD2-3D31049E2F15}" destId="{C9637059-A36E-4D98-B457-0AC067B194A7}" srcOrd="1" destOrd="0" presId="urn:microsoft.com/office/officeart/2005/8/layout/process4"/>
    <dgm:cxn modelId="{860A08AA-5DBA-45C2-BF67-8D36B222650B}" type="presParOf" srcId="{78F8D021-53D3-43C3-9BD2-3D31049E2F15}" destId="{E80246BD-77C8-4C2F-8F36-B918EB1FDC4D}" srcOrd="2" destOrd="0" presId="urn:microsoft.com/office/officeart/2005/8/layout/process4"/>
    <dgm:cxn modelId="{33BC8F34-90A2-4D3A-8410-B2236405531A}" type="presParOf" srcId="{E80246BD-77C8-4C2F-8F36-B918EB1FDC4D}" destId="{1038B0CB-005C-4661-9442-8F56A2A31CAA}" srcOrd="0" destOrd="0" presId="urn:microsoft.com/office/officeart/2005/8/layout/process4"/>
    <dgm:cxn modelId="{BCF1478F-76A6-4104-96C5-76262441D9C8}" type="presParOf" srcId="{E80246BD-77C8-4C2F-8F36-B918EB1FDC4D}" destId="{D2B3A6CD-F925-4C98-9E35-4C526A863848}" srcOrd="1" destOrd="0" presId="urn:microsoft.com/office/officeart/2005/8/layout/process4"/>
    <dgm:cxn modelId="{0B7DE540-E76E-42BE-A2E0-25CEB5BD1155}" type="presParOf" srcId="{E80246BD-77C8-4C2F-8F36-B918EB1FDC4D}" destId="{AFE7A95B-FC74-437F-8DC8-F1A331B1AF62}" srcOrd="2" destOrd="0" presId="urn:microsoft.com/office/officeart/2005/8/layout/process4"/>
    <dgm:cxn modelId="{CDE28D24-7FAF-4BC0-B1A4-002C68C5F181}" type="presParOf" srcId="{AFE7A95B-FC74-437F-8DC8-F1A331B1AF62}" destId="{33807C7B-27EE-41A5-BD21-E7FC2E081509}" srcOrd="0" destOrd="0" presId="urn:microsoft.com/office/officeart/2005/8/layout/process4"/>
    <dgm:cxn modelId="{95866125-8F55-4A0F-A26D-4D57D12134F8}" type="presParOf" srcId="{AFE7A95B-FC74-437F-8DC8-F1A331B1AF62}" destId="{1705FE23-5D01-4D95-8965-39FA075AE885}" srcOrd="1" destOrd="0" presId="urn:microsoft.com/office/officeart/2005/8/layout/process4"/>
    <dgm:cxn modelId="{6CFF90EE-D904-4997-A119-1139399721B5}" type="presParOf" srcId="{78F8D021-53D3-43C3-9BD2-3D31049E2F15}" destId="{FE98681A-826E-4E2E-9840-597B6744D328}" srcOrd="3" destOrd="0" presId="urn:microsoft.com/office/officeart/2005/8/layout/process4"/>
    <dgm:cxn modelId="{DD9E54B5-0B13-4BE6-AA05-9D558A2FA4FE}" type="presParOf" srcId="{78F8D021-53D3-43C3-9BD2-3D31049E2F15}" destId="{93971A40-DFA1-469E-8931-310B8F85FA92}" srcOrd="4" destOrd="0" presId="urn:microsoft.com/office/officeart/2005/8/layout/process4"/>
    <dgm:cxn modelId="{03101361-DF75-4DB2-A3AC-4A9EB1794687}" type="presParOf" srcId="{93971A40-DFA1-469E-8931-310B8F85FA92}" destId="{7CB95860-1614-4EC3-9F27-D70E4BBC931D}" srcOrd="0" destOrd="0" presId="urn:microsoft.com/office/officeart/2005/8/layout/process4"/>
    <dgm:cxn modelId="{943B7876-AA67-40E6-9109-02C1C9EA0A4B}" type="presParOf" srcId="{93971A40-DFA1-469E-8931-310B8F85FA92}" destId="{BF959212-34AF-42A8-B281-1D1633D41AD8}" srcOrd="1" destOrd="0" presId="urn:microsoft.com/office/officeart/2005/8/layout/process4"/>
    <dgm:cxn modelId="{73A91613-8E71-496C-851B-6B7B549AF911}" type="presParOf" srcId="{93971A40-DFA1-469E-8931-310B8F85FA92}" destId="{F93EBA37-A467-46C0-ACFF-7FBBACA0AA25}" srcOrd="2" destOrd="0" presId="urn:microsoft.com/office/officeart/2005/8/layout/process4"/>
    <dgm:cxn modelId="{5CAF4937-3002-455B-BDBF-2B14E35256BB}" type="presParOf" srcId="{F93EBA37-A467-46C0-ACFF-7FBBACA0AA25}" destId="{8BBB48DF-E701-4FE7-BEAC-54F2DC5BFF76}" srcOrd="0" destOrd="0" presId="urn:microsoft.com/office/officeart/2005/8/layout/process4"/>
    <dgm:cxn modelId="{5740D0E0-1FD9-4B76-9247-1BB3FF084EEE}" type="presParOf" srcId="{F93EBA37-A467-46C0-ACFF-7FBBACA0AA25}" destId="{42A402C3-F238-43AD-A3D1-B28B50A710D7}" srcOrd="1" destOrd="0" presId="urn:microsoft.com/office/officeart/2005/8/layout/process4"/>
    <dgm:cxn modelId="{DC615F53-2CBE-4331-8116-E0B62E9576BB}" type="presParOf" srcId="{78F8D021-53D3-43C3-9BD2-3D31049E2F15}" destId="{A7673AEF-B696-4E35-BB0D-4574AD86A8C0}" srcOrd="5" destOrd="0" presId="urn:microsoft.com/office/officeart/2005/8/layout/process4"/>
    <dgm:cxn modelId="{6A53C162-566F-4FE7-AB06-5BBC54766EC5}" type="presParOf" srcId="{78F8D021-53D3-43C3-9BD2-3D31049E2F15}" destId="{6E2498ED-1AE3-42F1-98DC-85063CC88C69}" srcOrd="6" destOrd="0" presId="urn:microsoft.com/office/officeart/2005/8/layout/process4"/>
    <dgm:cxn modelId="{57767CBD-8173-4135-9223-A7E43F3FBCFB}" type="presParOf" srcId="{6E2498ED-1AE3-42F1-98DC-85063CC88C69}" destId="{D9E94A08-ADE5-47AA-BBC2-2905B1A1CF51}" srcOrd="0" destOrd="0" presId="urn:microsoft.com/office/officeart/2005/8/layout/process4"/>
    <dgm:cxn modelId="{EDECD4C6-ADC9-410B-8A35-A9454A250664}" type="presParOf" srcId="{6E2498ED-1AE3-42F1-98DC-85063CC88C69}" destId="{FA3DABF8-DD45-4831-8ACB-BE7A42C0997C}" srcOrd="1" destOrd="0" presId="urn:microsoft.com/office/officeart/2005/8/layout/process4"/>
    <dgm:cxn modelId="{971C3414-24AF-4CF8-BAAF-6C69F8C0291B}" type="presParOf" srcId="{6E2498ED-1AE3-42F1-98DC-85063CC88C69}" destId="{F6490DE0-8E47-4793-96FA-D769FBEAB62C}" srcOrd="2" destOrd="0" presId="urn:microsoft.com/office/officeart/2005/8/layout/process4"/>
    <dgm:cxn modelId="{BA7E6A26-7EF7-4C51-88FB-9D8E0950CE3A}" type="presParOf" srcId="{F6490DE0-8E47-4793-96FA-D769FBEAB62C}" destId="{B2F24EF2-EFFC-41E7-AF36-03D622A8EE72}" srcOrd="0" destOrd="0" presId="urn:microsoft.com/office/officeart/2005/8/layout/process4"/>
    <dgm:cxn modelId="{2544C4DB-F34F-4F51-AF17-E3B059187AAB}" type="presParOf" srcId="{F6490DE0-8E47-4793-96FA-D769FBEAB62C}" destId="{F1062638-3F16-4901-B2EC-5690D02165BD}" srcOrd="1" destOrd="0" presId="urn:microsoft.com/office/officeart/2005/8/layout/process4"/>
    <dgm:cxn modelId="{A34BF035-F70E-430B-955F-B7E81B7F169E}" type="presParOf" srcId="{F6490DE0-8E47-4793-96FA-D769FBEAB62C}" destId="{2993D993-44EE-4388-8473-DEDA600F87CC}"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47FA7-4CA6-4985-ACE1-E165BC798E39}">
      <dsp:nvSpPr>
        <dsp:cNvPr id="0" name=""/>
        <dsp:cNvSpPr/>
      </dsp:nvSpPr>
      <dsp:spPr>
        <a:xfrm>
          <a:off x="0" y="2767751"/>
          <a:ext cx="8229600" cy="60551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Exploit the relationship</a:t>
          </a:r>
          <a:endParaRPr lang="en-US" sz="1600" b="1" kern="1200" dirty="0">
            <a:solidFill>
              <a:schemeClr val="tx1"/>
            </a:solidFill>
          </a:endParaRPr>
        </a:p>
      </dsp:txBody>
      <dsp:txXfrm>
        <a:off x="0" y="2767751"/>
        <a:ext cx="8229600" cy="326978"/>
      </dsp:txXfrm>
    </dsp:sp>
    <dsp:sp modelId="{3F8C9FA2-185B-4470-BB6E-6CA6BF1569FD}">
      <dsp:nvSpPr>
        <dsp:cNvPr id="0" name=""/>
        <dsp:cNvSpPr/>
      </dsp:nvSpPr>
      <dsp:spPr>
        <a:xfrm>
          <a:off x="4018" y="3082619"/>
          <a:ext cx="2740521" cy="27853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Collect sensitive information</a:t>
          </a:r>
          <a:endParaRPr lang="en-US" sz="1400" kern="1200" dirty="0">
            <a:solidFill>
              <a:schemeClr val="tx1"/>
            </a:solidFill>
          </a:endParaRPr>
        </a:p>
      </dsp:txBody>
      <dsp:txXfrm>
        <a:off x="4018" y="3082619"/>
        <a:ext cx="2740521" cy="278537"/>
      </dsp:txXfrm>
    </dsp:sp>
    <dsp:sp modelId="{370A2267-2A22-4EDF-B849-A1FEC7BF2225}">
      <dsp:nvSpPr>
        <dsp:cNvPr id="0" name=""/>
        <dsp:cNvSpPr/>
      </dsp:nvSpPr>
      <dsp:spPr>
        <a:xfrm>
          <a:off x="2744539" y="3082619"/>
          <a:ext cx="2740521" cy="27853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Financial information</a:t>
          </a:r>
          <a:endParaRPr lang="en-US" sz="1600" kern="1200" dirty="0">
            <a:solidFill>
              <a:schemeClr val="tx1"/>
            </a:solidFill>
          </a:endParaRPr>
        </a:p>
      </dsp:txBody>
      <dsp:txXfrm>
        <a:off x="2744539" y="3082619"/>
        <a:ext cx="2740521" cy="278537"/>
      </dsp:txXfrm>
    </dsp:sp>
    <dsp:sp modelId="{D3AFA68D-9927-46AF-938D-151CECF113AC}">
      <dsp:nvSpPr>
        <dsp:cNvPr id="0" name=""/>
        <dsp:cNvSpPr/>
      </dsp:nvSpPr>
      <dsp:spPr>
        <a:xfrm>
          <a:off x="5485060" y="3082619"/>
          <a:ext cx="2740521" cy="27853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Current technologies</a:t>
          </a:r>
          <a:endParaRPr lang="en-US" sz="1600" kern="1200" dirty="0">
            <a:solidFill>
              <a:schemeClr val="tx1"/>
            </a:solidFill>
          </a:endParaRPr>
        </a:p>
      </dsp:txBody>
      <dsp:txXfrm>
        <a:off x="5485060" y="3082619"/>
        <a:ext cx="2740521" cy="278537"/>
      </dsp:txXfrm>
    </dsp:sp>
    <dsp:sp modelId="{D2B3A6CD-F925-4C98-9E35-4C526A863848}">
      <dsp:nvSpPr>
        <dsp:cNvPr id="0" name=""/>
        <dsp:cNvSpPr/>
      </dsp:nvSpPr>
      <dsp:spPr>
        <a:xfrm rot="10800000">
          <a:off x="0" y="1845550"/>
          <a:ext cx="8229600" cy="93128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Develop relationships</a:t>
          </a:r>
          <a:endParaRPr lang="en-US" sz="1600" b="1" kern="1200" dirty="0">
            <a:solidFill>
              <a:schemeClr val="tx1"/>
            </a:solidFill>
          </a:endParaRPr>
        </a:p>
      </dsp:txBody>
      <dsp:txXfrm rot="-10800000">
        <a:off x="0" y="1845550"/>
        <a:ext cx="8229600" cy="326880"/>
      </dsp:txXfrm>
    </dsp:sp>
    <dsp:sp modelId="{33807C7B-27EE-41A5-BD21-E7FC2E081509}">
      <dsp:nvSpPr>
        <dsp:cNvPr id="0" name=""/>
        <dsp:cNvSpPr/>
      </dsp:nvSpPr>
      <dsp:spPr>
        <a:xfrm>
          <a:off x="0" y="2172430"/>
          <a:ext cx="4114799"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New client for the vendor</a:t>
          </a:r>
          <a:endParaRPr lang="en-US" sz="1400" kern="1200" dirty="0">
            <a:solidFill>
              <a:schemeClr val="tx1"/>
            </a:solidFill>
          </a:endParaRPr>
        </a:p>
      </dsp:txBody>
      <dsp:txXfrm>
        <a:off x="0" y="2172430"/>
        <a:ext cx="4114799" cy="278453"/>
      </dsp:txXfrm>
    </dsp:sp>
    <dsp:sp modelId="{1705FE23-5D01-4D95-8965-39FA075AE885}">
      <dsp:nvSpPr>
        <dsp:cNvPr id="0" name=""/>
        <dsp:cNvSpPr/>
      </dsp:nvSpPr>
      <dsp:spPr>
        <a:xfrm>
          <a:off x="4114800" y="2172430"/>
          <a:ext cx="4114799"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Befriending employees</a:t>
          </a:r>
          <a:endParaRPr lang="en-US" sz="1400" kern="1200" dirty="0">
            <a:solidFill>
              <a:schemeClr val="tx1"/>
            </a:solidFill>
          </a:endParaRPr>
        </a:p>
      </dsp:txBody>
      <dsp:txXfrm>
        <a:off x="4114800" y="2172430"/>
        <a:ext cx="4114799" cy="278453"/>
      </dsp:txXfrm>
    </dsp:sp>
    <dsp:sp modelId="{BF959212-34AF-42A8-B281-1D1633D41AD8}">
      <dsp:nvSpPr>
        <dsp:cNvPr id="0" name=""/>
        <dsp:cNvSpPr/>
      </dsp:nvSpPr>
      <dsp:spPr>
        <a:xfrm rot="10800000">
          <a:off x="0" y="929346"/>
          <a:ext cx="8229600" cy="93128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Select Victim</a:t>
          </a:r>
          <a:endParaRPr lang="en-US" sz="1600" b="1" kern="1200" dirty="0">
            <a:solidFill>
              <a:schemeClr val="tx1"/>
            </a:solidFill>
          </a:endParaRPr>
        </a:p>
      </dsp:txBody>
      <dsp:txXfrm rot="-10800000">
        <a:off x="0" y="929346"/>
        <a:ext cx="8229600" cy="326880"/>
      </dsp:txXfrm>
    </dsp:sp>
    <dsp:sp modelId="{8BBB48DF-E701-4FE7-BEAC-54F2DC5BFF76}">
      <dsp:nvSpPr>
        <dsp:cNvPr id="0" name=""/>
        <dsp:cNvSpPr/>
      </dsp:nvSpPr>
      <dsp:spPr>
        <a:xfrm>
          <a:off x="0" y="1250229"/>
          <a:ext cx="4114799"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Vendors</a:t>
          </a:r>
          <a:endParaRPr lang="en-US" sz="1400" kern="1200" dirty="0">
            <a:solidFill>
              <a:schemeClr val="tx1"/>
            </a:solidFill>
          </a:endParaRPr>
        </a:p>
      </dsp:txBody>
      <dsp:txXfrm>
        <a:off x="0" y="1250229"/>
        <a:ext cx="4114799" cy="278453"/>
      </dsp:txXfrm>
    </dsp:sp>
    <dsp:sp modelId="{42A402C3-F238-43AD-A3D1-B28B50A710D7}">
      <dsp:nvSpPr>
        <dsp:cNvPr id="0" name=""/>
        <dsp:cNvSpPr/>
      </dsp:nvSpPr>
      <dsp:spPr>
        <a:xfrm>
          <a:off x="4114800" y="1250229"/>
          <a:ext cx="4114799"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Frustrated employees</a:t>
          </a:r>
          <a:endParaRPr lang="en-US" sz="1400" kern="1200" dirty="0">
            <a:solidFill>
              <a:schemeClr val="tx1"/>
            </a:solidFill>
          </a:endParaRPr>
        </a:p>
      </dsp:txBody>
      <dsp:txXfrm>
        <a:off x="4114800" y="1250229"/>
        <a:ext cx="4114799" cy="278453"/>
      </dsp:txXfrm>
    </dsp:sp>
    <dsp:sp modelId="{FA3DABF8-DD45-4831-8ACB-BE7A42C0997C}">
      <dsp:nvSpPr>
        <dsp:cNvPr id="0" name=""/>
        <dsp:cNvSpPr/>
      </dsp:nvSpPr>
      <dsp:spPr>
        <a:xfrm rot="10800000">
          <a:off x="0" y="1147"/>
          <a:ext cx="8229600" cy="931284"/>
        </a:xfrm>
        <a:prstGeom prst="upArrowCallout">
          <a:avLst/>
        </a:prstGeom>
        <a:solidFill>
          <a:schemeClr val="accent1"/>
        </a:solidFill>
        <a:ln w="25400" cap="flat" cmpd="sng" algn="ctr">
          <a:solidFill>
            <a:schemeClr val="tx2">
              <a:lumMod val="20000"/>
              <a:lumOff val="8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Research on Target Company</a:t>
          </a:r>
          <a:endParaRPr lang="en-US" sz="1600" b="1" kern="1200" dirty="0">
            <a:solidFill>
              <a:schemeClr val="tx1"/>
            </a:solidFill>
          </a:endParaRPr>
        </a:p>
      </dsp:txBody>
      <dsp:txXfrm rot="-10800000">
        <a:off x="0" y="1147"/>
        <a:ext cx="8229600" cy="326880"/>
      </dsp:txXfrm>
    </dsp:sp>
    <dsp:sp modelId="{B2F24EF2-EFFC-41E7-AF36-03D622A8EE72}">
      <dsp:nvSpPr>
        <dsp:cNvPr id="0" name=""/>
        <dsp:cNvSpPr/>
      </dsp:nvSpPr>
      <dsp:spPr>
        <a:xfrm>
          <a:off x="4018" y="328027"/>
          <a:ext cx="2740521"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Dumpster diving</a:t>
          </a:r>
          <a:endParaRPr lang="en-US" sz="1400" kern="1200" dirty="0">
            <a:solidFill>
              <a:schemeClr val="tx1"/>
            </a:solidFill>
          </a:endParaRPr>
        </a:p>
      </dsp:txBody>
      <dsp:txXfrm>
        <a:off x="4018" y="328027"/>
        <a:ext cx="2740521" cy="278453"/>
      </dsp:txXfrm>
    </dsp:sp>
    <dsp:sp modelId="{F1062638-3F16-4901-B2EC-5690D02165BD}">
      <dsp:nvSpPr>
        <dsp:cNvPr id="0" name=""/>
        <dsp:cNvSpPr/>
      </dsp:nvSpPr>
      <dsp:spPr>
        <a:xfrm>
          <a:off x="2744539" y="328027"/>
          <a:ext cx="2740521"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Websites</a:t>
          </a:r>
          <a:endParaRPr lang="en-US" sz="1400" kern="1200" dirty="0">
            <a:solidFill>
              <a:schemeClr val="tx1"/>
            </a:solidFill>
          </a:endParaRPr>
        </a:p>
      </dsp:txBody>
      <dsp:txXfrm>
        <a:off x="2744539" y="328027"/>
        <a:ext cx="2740521" cy="278453"/>
      </dsp:txXfrm>
    </dsp:sp>
    <dsp:sp modelId="{2993D993-44EE-4388-8473-DEDA600F87CC}">
      <dsp:nvSpPr>
        <dsp:cNvPr id="0" name=""/>
        <dsp:cNvSpPr/>
      </dsp:nvSpPr>
      <dsp:spPr>
        <a:xfrm>
          <a:off x="5485060" y="328027"/>
          <a:ext cx="2740521" cy="27845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Employees</a:t>
          </a:r>
          <a:endParaRPr lang="en-US" sz="1400" kern="1200" dirty="0">
            <a:solidFill>
              <a:schemeClr val="tx1"/>
            </a:solidFill>
          </a:endParaRPr>
        </a:p>
      </dsp:txBody>
      <dsp:txXfrm>
        <a:off x="5485060" y="328027"/>
        <a:ext cx="2740521" cy="27845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Search Oracle Snoops Microsoft Trash bins</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66297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610630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8267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0295614"/>
      </p:ext>
    </p:extLst>
  </p:cSld>
  <p:clrMap bg1="lt1" tx1="dk1" bg2="lt2" tx2="dk2" accent1="accent1" accent2="accent2" accent3="accent3" accent4="accent4" accent5="accent5" accent6="accent6" hlink="hlink" folHlink="folHlink"/>
  <p:sldLayoutIdLst>
    <p:sldLayoutId id="214748378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441093197"/>
      </p:ext>
    </p:extLst>
  </p:cSld>
  <p:clrMap bg1="lt1" tx1="dk1" bg2="lt2" tx2="dk2" accent1="accent1" accent2="accent2" accent3="accent3" accent4="accent4" accent5="accent5" accent6="accent6" hlink="hlink" folHlink="folHlink"/>
  <p:sldLayoutIdLst>
    <p:sldLayoutId id="214748379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11851" y="1960186"/>
            <a:ext cx="3781652" cy="2898742"/>
          </a:xfrm>
        </p:spPr>
        <p:txBody>
          <a:bodyPr/>
          <a:lstStyle/>
          <a:p>
            <a:r>
              <a:rPr lang="en-US" sz="3000" b="1" dirty="0">
                <a:solidFill>
                  <a:schemeClr val="tx1"/>
                </a:solidFill>
                <a:effectLst>
                  <a:outerShdw blurRad="38100" dist="38100" dir="2700000" algn="tl">
                    <a:srgbClr val="000000">
                      <a:alpha val="43137"/>
                    </a:srgbClr>
                  </a:outerShdw>
                </a:effectLst>
              </a:rPr>
              <a:t>Social Engineering</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4938409" y="2430048"/>
            <a:ext cx="3864428" cy="1754326"/>
          </a:xfrm>
          <a:prstGeom prst="rect">
            <a:avLst/>
          </a:prstGeom>
        </p:spPr>
        <p:txBody>
          <a:bodyPr wrap="square">
            <a:spAutoFit/>
          </a:bodyPr>
          <a:lstStyle/>
          <a:p>
            <a:pPr algn="just" defTabSz="685800" eaLnBrk="1" fontAlgn="auto" hangingPunct="1">
              <a:spcBef>
                <a:spcPts val="0"/>
              </a:spcBef>
              <a:spcAft>
                <a:spcPts val="0"/>
              </a:spcAft>
            </a:pPr>
            <a:r>
              <a:rPr lang="en-US" sz="1350" i="1" dirty="0">
                <a:latin typeface="Calibri" panose="020F0502020204030204"/>
                <a:cs typeface="+mn-cs"/>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p:txBody>
      </p:sp>
      <p:sp>
        <p:nvSpPr>
          <p:cNvPr id="7" name="Rectangle 6">
            <a:extLst>
              <a:ext uri="{FF2B5EF4-FFF2-40B4-BE49-F238E27FC236}">
                <a16:creationId xmlns:a16="http://schemas.microsoft.com/office/drawing/2014/main" id="{31053FD3-26EB-4589-B51D-2B58354A539D}"/>
              </a:ext>
            </a:extLst>
          </p:cNvPr>
          <p:cNvSpPr/>
          <p:nvPr/>
        </p:nvSpPr>
        <p:spPr>
          <a:xfrm>
            <a:off x="144566" y="1783717"/>
            <a:ext cx="4253248" cy="2400657"/>
          </a:xfrm>
          <a:prstGeom prst="rect">
            <a:avLst/>
          </a:prstGeom>
        </p:spPr>
        <p:txBody>
          <a:bodyPr wrap="square">
            <a:spAutoFit/>
          </a:bodyPr>
          <a:lstStyle/>
          <a:p>
            <a:pPr defTabSz="685800" eaLnBrk="1" fontAlgn="auto" hangingPunct="1">
              <a:spcBef>
                <a:spcPts val="0"/>
              </a:spcBef>
              <a:spcAft>
                <a:spcPts val="0"/>
              </a:spcAft>
              <a:tabLst>
                <a:tab pos="3231356" algn="l"/>
                <a:tab pos="3293269" algn="l"/>
              </a:tabLst>
            </a:pPr>
            <a:r>
              <a:rPr lang="en-GB" sz="1500" b="1" i="1" dirty="0">
                <a:latin typeface="Calibri" panose="020F0502020204030204"/>
                <a:cs typeface="+mn-cs"/>
              </a:rPr>
              <a:t>Previous sessions…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Testing Terminologies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Information Security</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Hacking</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Understanding Risk</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Assessing, Managing and Monitoring Risk</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Cyber risk resilience</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Penetration Testing</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Laws and Standards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endParaRPr lang="en-GB" sz="1500" b="1" i="1" dirty="0">
              <a:latin typeface="Calibri" panose="020F0502020204030204"/>
              <a:cs typeface="+mn-cs"/>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48677" y="4050756"/>
            <a:ext cx="4045028" cy="1015663"/>
          </a:xfrm>
          <a:prstGeom prst="rect">
            <a:avLst/>
          </a:prstGeom>
        </p:spPr>
        <p:txBody>
          <a:bodyPr wrap="square">
            <a:spAutoFit/>
          </a:bodyPr>
          <a:lstStyle/>
          <a:p>
            <a:pPr defTabSz="685800" eaLnBrk="1" fontAlgn="auto" hangingPunct="1">
              <a:spcBef>
                <a:spcPts val="0"/>
              </a:spcBef>
              <a:spcAft>
                <a:spcPts val="0"/>
              </a:spcAft>
              <a:tabLst>
                <a:tab pos="3231356" algn="l"/>
                <a:tab pos="3293269" algn="l"/>
              </a:tabLst>
            </a:pPr>
            <a:r>
              <a:rPr lang="en-GB" sz="1500" b="1" i="1" dirty="0">
                <a:latin typeface="Calibri" panose="020F0502020204030204"/>
                <a:cs typeface="+mn-cs"/>
              </a:rPr>
              <a:t>Lab/ Tutorials</a:t>
            </a:r>
          </a:p>
          <a:p>
            <a:pPr marL="342900" indent="-342900" algn="just"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Download and Setup your Lab.</a:t>
            </a:r>
          </a:p>
          <a:p>
            <a:pPr marL="342900" indent="-342900" algn="just"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Coursework Description.</a:t>
            </a:r>
          </a:p>
          <a:p>
            <a:pPr marL="342900" indent="-342900" algn="just"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Activity 1</a:t>
            </a:r>
          </a:p>
        </p:txBody>
      </p:sp>
    </p:spTree>
    <p:extLst>
      <p:ext uri="{BB962C8B-B14F-4D97-AF65-F5344CB8AC3E}">
        <p14:creationId xmlns:p14="http://schemas.microsoft.com/office/powerpoint/2010/main" val="2987612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4953001" y="1732437"/>
            <a:ext cx="3864428" cy="2793072"/>
          </a:xfrm>
          <a:prstGeom prst="rect">
            <a:avLst/>
          </a:prstGeom>
        </p:spPr>
        <p:txBody>
          <a:bodyPr wrap="square">
            <a:spAutoFit/>
          </a:bodyPr>
          <a:lstStyle/>
          <a:p>
            <a:pPr algn="just" defTabSz="685800" eaLnBrk="1" fontAlgn="auto" hangingPunct="1">
              <a:spcBef>
                <a:spcPts val="0"/>
              </a:spcBef>
              <a:spcAft>
                <a:spcPts val="0"/>
              </a:spcAft>
            </a:pPr>
            <a:r>
              <a:rPr lang="en-US" sz="1350" i="1" dirty="0">
                <a:latin typeface="Calibri" panose="020F0502020204030204"/>
                <a:cs typeface="+mn-cs"/>
              </a:rPr>
              <a:t>During this week, we shall continue to understand Footprinting concepts focusing on different methodologies like Search Engines, Google Hacking Techniques etc.</a:t>
            </a:r>
          </a:p>
          <a:p>
            <a:pPr algn="just" defTabSz="685800" eaLnBrk="1" fontAlgn="auto" hangingPunct="1">
              <a:spcBef>
                <a:spcPts val="0"/>
              </a:spcBef>
              <a:spcAft>
                <a:spcPts val="0"/>
              </a:spcAft>
            </a:pPr>
            <a:endParaRPr lang="en-US" sz="1350" i="1" dirty="0">
              <a:latin typeface="Calibri" panose="020F0502020204030204"/>
              <a:cs typeface="+mn-cs"/>
            </a:endParaRPr>
          </a:p>
          <a:p>
            <a:pPr algn="just" defTabSz="685800" eaLnBrk="1" fontAlgn="auto" hangingPunct="1">
              <a:spcBef>
                <a:spcPts val="0"/>
              </a:spcBef>
              <a:spcAft>
                <a:spcPts val="0"/>
              </a:spcAft>
            </a:pPr>
            <a:r>
              <a:rPr lang="en-US" sz="1350" i="1" dirty="0">
                <a:latin typeface="Calibri" panose="020F0502020204030204"/>
                <a:cs typeface="+mn-cs"/>
              </a:rPr>
              <a:t>We shall also walkthrough Website Footprinting, Email Footprinting, Competitive Intelligence, Network Footprinting etc.</a:t>
            </a:r>
          </a:p>
          <a:p>
            <a:pPr algn="just" defTabSz="685800" eaLnBrk="1" fontAlgn="auto" hangingPunct="1">
              <a:spcBef>
                <a:spcPts val="0"/>
              </a:spcBef>
              <a:spcAft>
                <a:spcPts val="0"/>
              </a:spcAft>
            </a:pPr>
            <a:endParaRPr lang="en-US" sz="1350" i="1" dirty="0">
              <a:latin typeface="Calibri" panose="020F0502020204030204"/>
              <a:cs typeface="+mn-cs"/>
            </a:endParaRPr>
          </a:p>
          <a:p>
            <a:pPr algn="just" defTabSz="685800" eaLnBrk="1" fontAlgn="auto" hangingPunct="1">
              <a:spcBef>
                <a:spcPts val="0"/>
              </a:spcBef>
              <a:spcAft>
                <a:spcPts val="0"/>
              </a:spcAft>
            </a:pPr>
            <a:r>
              <a:rPr lang="en-US" sz="1350" i="1" dirty="0">
                <a:latin typeface="Calibri" panose="020F0502020204030204"/>
                <a:cs typeface="+mn-cs"/>
              </a:rPr>
              <a:t>During the tutorials, under isolated lab environment you will be using different Footprinting tools to understand the countermeasures and pen testing attacks.</a:t>
            </a:r>
          </a:p>
        </p:txBody>
      </p:sp>
      <p:sp>
        <p:nvSpPr>
          <p:cNvPr id="7" name="Rectangle 6">
            <a:extLst>
              <a:ext uri="{FF2B5EF4-FFF2-40B4-BE49-F238E27FC236}">
                <a16:creationId xmlns:a16="http://schemas.microsoft.com/office/drawing/2014/main" id="{31053FD3-26EB-4589-B51D-2B58354A539D}"/>
              </a:ext>
            </a:extLst>
          </p:cNvPr>
          <p:cNvSpPr/>
          <p:nvPr/>
        </p:nvSpPr>
        <p:spPr>
          <a:xfrm>
            <a:off x="158651" y="1929632"/>
            <a:ext cx="4253248" cy="1708160"/>
          </a:xfrm>
          <a:prstGeom prst="rect">
            <a:avLst/>
          </a:prstGeom>
        </p:spPr>
        <p:txBody>
          <a:bodyPr wrap="square">
            <a:spAutoFit/>
          </a:bodyPr>
          <a:lstStyle/>
          <a:p>
            <a:pPr defTabSz="685800" eaLnBrk="1" fontAlgn="auto" hangingPunct="1">
              <a:spcBef>
                <a:spcPts val="0"/>
              </a:spcBef>
              <a:spcAft>
                <a:spcPts val="0"/>
              </a:spcAft>
              <a:tabLst>
                <a:tab pos="3231356" algn="l"/>
                <a:tab pos="3293269" algn="l"/>
              </a:tabLst>
            </a:pPr>
            <a:r>
              <a:rPr lang="en-GB" sz="1500" b="1" i="1" dirty="0">
                <a:latin typeface="Calibri" panose="020F0502020204030204"/>
                <a:cs typeface="+mn-cs"/>
              </a:rPr>
              <a:t>Footprinting and Reconnaissance</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Introduction </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Concepts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Methodology</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Tools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Countermeasures</a:t>
            </a:r>
          </a:p>
          <a:p>
            <a:pPr marL="342900" indent="-342900"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Penetration Testing</a:t>
            </a:r>
          </a:p>
        </p:txBody>
      </p:sp>
      <p:sp>
        <p:nvSpPr>
          <p:cNvPr id="8" name="Rectangle 7">
            <a:extLst>
              <a:ext uri="{FF2B5EF4-FFF2-40B4-BE49-F238E27FC236}">
                <a16:creationId xmlns:a16="http://schemas.microsoft.com/office/drawing/2014/main" id="{A97F7D27-24C7-4D7C-B79F-78D707F617B4}"/>
              </a:ext>
            </a:extLst>
          </p:cNvPr>
          <p:cNvSpPr/>
          <p:nvPr/>
        </p:nvSpPr>
        <p:spPr>
          <a:xfrm>
            <a:off x="248677" y="4050755"/>
            <a:ext cx="4045028" cy="553998"/>
          </a:xfrm>
          <a:prstGeom prst="rect">
            <a:avLst/>
          </a:prstGeom>
        </p:spPr>
        <p:txBody>
          <a:bodyPr wrap="square">
            <a:spAutoFit/>
          </a:bodyPr>
          <a:lstStyle/>
          <a:p>
            <a:pPr defTabSz="685800" eaLnBrk="1" fontAlgn="auto" hangingPunct="1">
              <a:spcBef>
                <a:spcPts val="0"/>
              </a:spcBef>
              <a:spcAft>
                <a:spcPts val="0"/>
              </a:spcAft>
              <a:tabLst>
                <a:tab pos="3231356" algn="l"/>
                <a:tab pos="3293269" algn="l"/>
              </a:tabLst>
            </a:pPr>
            <a:r>
              <a:rPr lang="en-GB" sz="1500" b="1" i="1" dirty="0">
                <a:latin typeface="Calibri" panose="020F0502020204030204"/>
                <a:cs typeface="+mn-cs"/>
              </a:rPr>
              <a:t>Lab/ Tutorials</a:t>
            </a:r>
          </a:p>
          <a:p>
            <a:pPr marL="342900" indent="-342900" algn="just" defTabSz="685800" eaLnBrk="1" fontAlgn="auto" hangingPunct="1">
              <a:spcBef>
                <a:spcPts val="0"/>
              </a:spcBef>
              <a:spcAft>
                <a:spcPts val="0"/>
              </a:spcAft>
              <a:buFont typeface="Wingdings" panose="05000000000000000000" pitchFamily="2" charset="2"/>
              <a:buChar char="Ø"/>
              <a:tabLst>
                <a:tab pos="3231356" algn="l"/>
                <a:tab pos="3293269" algn="l"/>
              </a:tabLst>
            </a:pPr>
            <a:r>
              <a:rPr lang="en-GB" sz="1500" b="1" i="1" dirty="0">
                <a:latin typeface="Calibri" panose="020F0502020204030204"/>
                <a:cs typeface="+mn-cs"/>
              </a:rPr>
              <a:t>Activity 2 – Various Footprinting Process.</a:t>
            </a:r>
          </a:p>
        </p:txBody>
      </p:sp>
    </p:spTree>
    <p:extLst>
      <p:ext uri="{BB962C8B-B14F-4D97-AF65-F5344CB8AC3E}">
        <p14:creationId xmlns:p14="http://schemas.microsoft.com/office/powerpoint/2010/main" val="180608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dirty="0"/>
              <a:t>Social Engineering</a:t>
            </a:r>
          </a:p>
          <a:p>
            <a:pPr eaLnBrk="1" hangingPunct="1">
              <a:defRPr/>
            </a:pPr>
            <a:r>
              <a:rPr lang="en-GB" altLang="en-US" dirty="0"/>
              <a:t>Types of Social engineering</a:t>
            </a:r>
          </a:p>
          <a:p>
            <a:pPr eaLnBrk="1" hangingPunct="1">
              <a:defRPr/>
            </a:pPr>
            <a:r>
              <a:rPr lang="en-GB" altLang="en-US" dirty="0"/>
              <a:t>Behaviours vulnerable to attacks</a:t>
            </a:r>
          </a:p>
          <a:p>
            <a:pPr eaLnBrk="1" hangingPunct="1">
              <a:defRPr/>
            </a:pPr>
            <a:r>
              <a:rPr lang="en-GB" altLang="en-US" dirty="0"/>
              <a:t>Social engineering threats and defences</a:t>
            </a:r>
          </a:p>
          <a:p>
            <a:pPr eaLnBrk="1" hangingPunct="1">
              <a:defRPr/>
            </a:pPr>
            <a:r>
              <a:rPr lang="en-GB" altLang="en-US" dirty="0"/>
              <a:t>Countermeasures for social engineering</a:t>
            </a:r>
          </a:p>
          <a:p>
            <a:pPr eaLnBrk="1" hangingPunct="1">
              <a:defRPr/>
            </a:pPr>
            <a:r>
              <a:rPr lang="en-GB" altLang="en-US" dirty="0"/>
              <a:t>Policies and procedures</a:t>
            </a:r>
          </a:p>
          <a:p>
            <a:pPr eaLnBrk="1" hangingPunct="1">
              <a:defRPr/>
            </a:pPr>
            <a:r>
              <a:rPr lang="en-GB" altLang="en-US" dirty="0"/>
              <a:t>Identity theft</a:t>
            </a: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 calcmode="lin" valueType="num">
                                      <p:cBhvr additive="base">
                                        <p:cTn id="43"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5</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What is Social Engineering</a:t>
            </a:r>
          </a:p>
        </p:txBody>
      </p:sp>
      <p:sp>
        <p:nvSpPr>
          <p:cNvPr id="9222" name="Rectangle 3"/>
          <p:cNvSpPr>
            <a:spLocks noGrp="1"/>
          </p:cNvSpPr>
          <p:nvPr>
            <p:ph type="body" idx="1"/>
          </p:nvPr>
        </p:nvSpPr>
        <p:spPr>
          <a:xfrm>
            <a:off x="457200" y="1600200"/>
            <a:ext cx="8229600" cy="3916363"/>
          </a:xfrm>
        </p:spPr>
        <p:txBody>
          <a:bodyPr/>
          <a:lstStyle/>
          <a:p>
            <a:pPr eaLnBrk="1" hangingPunct="1"/>
            <a:r>
              <a:rPr lang="en-GB" altLang="en-US" sz="2800" dirty="0"/>
              <a:t>Attacking  the human side of corporate network</a:t>
            </a:r>
          </a:p>
          <a:p>
            <a:pPr eaLnBrk="1" hangingPunct="1"/>
            <a:r>
              <a:rPr lang="en-GB" altLang="en-US" sz="2800" dirty="0"/>
              <a:t>Companies with authentication process, firewalls, VPN’s, network monitoring are still open to attack</a:t>
            </a:r>
          </a:p>
          <a:p>
            <a:pPr eaLnBrk="1" hangingPunct="1"/>
            <a:r>
              <a:rPr lang="en-GB" altLang="en-US" sz="2800" dirty="0"/>
              <a:t>An employee may unknowingly give away key information</a:t>
            </a:r>
          </a:p>
          <a:p>
            <a:pPr lvl="1" eaLnBrk="1" hangingPunct="1"/>
            <a:r>
              <a:rPr lang="en-GB" altLang="en-US" sz="2400" dirty="0"/>
              <a:t>Over a phone</a:t>
            </a:r>
          </a:p>
          <a:p>
            <a:pPr lvl="1" eaLnBrk="1" hangingPunct="1"/>
            <a:r>
              <a:rPr lang="en-GB" altLang="en-US" sz="2400" dirty="0"/>
              <a:t>In a pub talking to colleagues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02EFD-96FD-439D-9AF4-D7D9EE622F79}"/>
              </a:ext>
            </a:extLst>
          </p:cNvPr>
          <p:cNvSpPr>
            <a:spLocks noGrp="1"/>
          </p:cNvSpPr>
          <p:nvPr>
            <p:ph type="title"/>
          </p:nvPr>
        </p:nvSpPr>
        <p:spPr/>
        <p:txBody>
          <a:bodyPr/>
          <a:lstStyle/>
          <a:p>
            <a:r>
              <a:rPr lang="en-GB" dirty="0"/>
              <a:t>What is Social Engineering (cont’d)</a:t>
            </a:r>
            <a:endParaRPr lang="en-US" dirty="0"/>
          </a:p>
        </p:txBody>
      </p:sp>
      <p:sp>
        <p:nvSpPr>
          <p:cNvPr id="3" name="Content Placeholder 2">
            <a:extLst>
              <a:ext uri="{FF2B5EF4-FFF2-40B4-BE49-F238E27FC236}">
                <a16:creationId xmlns:a16="http://schemas.microsoft.com/office/drawing/2014/main" id="{E258849B-79C7-46F9-BAC1-2C52CD97C064}"/>
              </a:ext>
            </a:extLst>
          </p:cNvPr>
          <p:cNvSpPr>
            <a:spLocks noGrp="1"/>
          </p:cNvSpPr>
          <p:nvPr>
            <p:ph idx="1"/>
          </p:nvPr>
        </p:nvSpPr>
        <p:spPr/>
        <p:txBody>
          <a:bodyPr/>
          <a:lstStyle/>
          <a:p>
            <a:r>
              <a:rPr lang="en-GB" sz="2400" dirty="0"/>
              <a:t>Social engineering is a tactic or trick of gaining sensitive information by exploiting human nature</a:t>
            </a:r>
          </a:p>
          <a:p>
            <a:pPr lvl="1"/>
            <a:r>
              <a:rPr lang="en-GB" sz="2400" dirty="0"/>
              <a:t>Trust</a:t>
            </a:r>
          </a:p>
          <a:p>
            <a:pPr lvl="1"/>
            <a:r>
              <a:rPr lang="en-GB" sz="2400" dirty="0"/>
              <a:t>Fear</a:t>
            </a:r>
          </a:p>
          <a:p>
            <a:pPr lvl="1"/>
            <a:r>
              <a:rPr lang="en-GB" sz="2400" dirty="0"/>
              <a:t>Desire to help</a:t>
            </a:r>
          </a:p>
          <a:p>
            <a:r>
              <a:rPr lang="en-GB" sz="2400" dirty="0"/>
              <a:t>Social is gathering information</a:t>
            </a:r>
          </a:p>
          <a:p>
            <a:pPr lvl="1"/>
            <a:r>
              <a:rPr lang="en-GB" sz="2400" dirty="0"/>
              <a:t>Sensitive information</a:t>
            </a:r>
          </a:p>
          <a:p>
            <a:pPr lvl="1"/>
            <a:r>
              <a:rPr lang="en-GB" sz="2400" dirty="0"/>
              <a:t>Authorization details</a:t>
            </a:r>
          </a:p>
          <a:p>
            <a:pPr lvl="1"/>
            <a:r>
              <a:rPr lang="en-GB" sz="2400" dirty="0"/>
              <a:t>Access details</a:t>
            </a:r>
          </a:p>
        </p:txBody>
      </p:sp>
      <p:sp>
        <p:nvSpPr>
          <p:cNvPr id="4" name="Date Placeholder 3">
            <a:extLst>
              <a:ext uri="{FF2B5EF4-FFF2-40B4-BE49-F238E27FC236}">
                <a16:creationId xmlns:a16="http://schemas.microsoft.com/office/drawing/2014/main" id="{D3675D95-701F-4DD7-83E1-D9F09AB9B344}"/>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1F9D8A1A-2547-40D2-8C95-5BEF613A87AF}"/>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708269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AEE00-40A7-4901-8006-B3BF4A3E7929}"/>
              </a:ext>
            </a:extLst>
          </p:cNvPr>
          <p:cNvSpPr>
            <a:spLocks noGrp="1"/>
          </p:cNvSpPr>
          <p:nvPr>
            <p:ph type="title"/>
          </p:nvPr>
        </p:nvSpPr>
        <p:spPr/>
        <p:txBody>
          <a:bodyPr/>
          <a:lstStyle/>
          <a:p>
            <a:r>
              <a:rPr lang="en-GB" sz="4000" dirty="0"/>
              <a:t>Attack Vector – Human weakness</a:t>
            </a:r>
            <a:endParaRPr lang="en-US" sz="4000" dirty="0"/>
          </a:p>
        </p:txBody>
      </p:sp>
      <p:sp>
        <p:nvSpPr>
          <p:cNvPr id="3" name="Content Placeholder 2">
            <a:extLst>
              <a:ext uri="{FF2B5EF4-FFF2-40B4-BE49-F238E27FC236}">
                <a16:creationId xmlns:a16="http://schemas.microsoft.com/office/drawing/2014/main" id="{DE4B315D-E150-4730-AB56-DEB74E2B3FB0}"/>
              </a:ext>
            </a:extLst>
          </p:cNvPr>
          <p:cNvSpPr>
            <a:spLocks noGrp="1"/>
          </p:cNvSpPr>
          <p:nvPr>
            <p:ph idx="1"/>
          </p:nvPr>
        </p:nvSpPr>
        <p:spPr/>
        <p:txBody>
          <a:bodyPr/>
          <a:lstStyle/>
          <a:p>
            <a:r>
              <a:rPr lang="en-GB" sz="2400" dirty="0"/>
              <a:t>People are considered the weakest link in organisational security</a:t>
            </a:r>
          </a:p>
          <a:p>
            <a:r>
              <a:rPr lang="en-GB" sz="2400" dirty="0"/>
              <a:t>Social engineering is the hardest form of attack to defend against</a:t>
            </a:r>
          </a:p>
          <a:p>
            <a:r>
              <a:rPr lang="en-GB" sz="2400" dirty="0"/>
              <a:t>Humans cannot be protected with hardware or software</a:t>
            </a:r>
          </a:p>
          <a:p>
            <a:r>
              <a:rPr lang="en-GB" sz="2400" dirty="0"/>
              <a:t>A successful defence depends on good security policies, awareness programmes and training programmes</a:t>
            </a:r>
            <a:endParaRPr lang="en-US" sz="2400" dirty="0"/>
          </a:p>
        </p:txBody>
      </p:sp>
      <p:sp>
        <p:nvSpPr>
          <p:cNvPr id="4" name="Date Placeholder 3">
            <a:extLst>
              <a:ext uri="{FF2B5EF4-FFF2-40B4-BE49-F238E27FC236}">
                <a16:creationId xmlns:a16="http://schemas.microsoft.com/office/drawing/2014/main" id="{55DEDA4F-30C0-493F-A2E6-8F8BD65D515D}"/>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95AF3918-8913-4E53-9DF2-97C79C94611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32176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B2CB629-0F34-44CF-BF4A-99E0871AC6D6}"/>
              </a:ext>
            </a:extLst>
          </p:cNvPr>
          <p:cNvSpPr>
            <a:spLocks noGrp="1"/>
          </p:cNvSpPr>
          <p:nvPr>
            <p:ph type="ctrTitle"/>
          </p:nvPr>
        </p:nvSpPr>
        <p:spPr/>
        <p:txBody>
          <a:bodyPr/>
          <a:lstStyle/>
          <a:p>
            <a:r>
              <a:rPr lang="en-GB" dirty="0"/>
              <a:t>Types of Social engineering</a:t>
            </a:r>
            <a:endParaRPr lang="en-US" dirty="0"/>
          </a:p>
        </p:txBody>
      </p:sp>
      <p:sp>
        <p:nvSpPr>
          <p:cNvPr id="4" name="Date Placeholder 3">
            <a:extLst>
              <a:ext uri="{FF2B5EF4-FFF2-40B4-BE49-F238E27FC236}">
                <a16:creationId xmlns:a16="http://schemas.microsoft.com/office/drawing/2014/main" id="{D5B543D1-D451-49C2-9AC8-2EF6BC90BCC9}"/>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124EF8D8-8343-462A-BDCE-4AEB66F5E02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25428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27886-16FC-4E09-8FB4-DD803DA05921}"/>
              </a:ext>
            </a:extLst>
          </p:cNvPr>
          <p:cNvSpPr>
            <a:spLocks noGrp="1"/>
          </p:cNvSpPr>
          <p:nvPr>
            <p:ph type="title"/>
          </p:nvPr>
        </p:nvSpPr>
        <p:spPr/>
        <p:txBody>
          <a:bodyPr/>
          <a:lstStyle/>
          <a:p>
            <a:r>
              <a:rPr lang="en-GB" dirty="0"/>
              <a:t>Types of Social Engineering</a:t>
            </a:r>
            <a:endParaRPr lang="en-US" dirty="0"/>
          </a:p>
        </p:txBody>
      </p:sp>
      <p:sp>
        <p:nvSpPr>
          <p:cNvPr id="3" name="Content Placeholder 2">
            <a:extLst>
              <a:ext uri="{FF2B5EF4-FFF2-40B4-BE49-F238E27FC236}">
                <a16:creationId xmlns:a16="http://schemas.microsoft.com/office/drawing/2014/main" id="{909DB8CC-0916-4B49-A28D-85FDC46E8569}"/>
              </a:ext>
            </a:extLst>
          </p:cNvPr>
          <p:cNvSpPr>
            <a:spLocks noGrp="1"/>
          </p:cNvSpPr>
          <p:nvPr>
            <p:ph idx="1"/>
          </p:nvPr>
        </p:nvSpPr>
        <p:spPr>
          <a:xfrm>
            <a:off x="457200" y="1628800"/>
            <a:ext cx="8229600" cy="3917032"/>
          </a:xfrm>
        </p:spPr>
        <p:txBody>
          <a:bodyPr/>
          <a:lstStyle/>
          <a:p>
            <a:r>
              <a:rPr lang="en-GB" sz="2400" dirty="0"/>
              <a:t>Human-based</a:t>
            </a:r>
          </a:p>
          <a:p>
            <a:pPr lvl="1"/>
            <a:r>
              <a:rPr lang="en-GB" sz="2400" dirty="0"/>
              <a:t>Gathering information through interaction</a:t>
            </a:r>
          </a:p>
          <a:p>
            <a:pPr lvl="1"/>
            <a:r>
              <a:rPr lang="en-GB" sz="2400" dirty="0"/>
              <a:t>Exploit human nature, trust, fear and helping nature</a:t>
            </a:r>
          </a:p>
          <a:p>
            <a:pPr lvl="1"/>
            <a:r>
              <a:rPr lang="en-GB" sz="2400" dirty="0"/>
              <a:t>Netflix series, Tinder Swindler, Inventing Anna.</a:t>
            </a:r>
          </a:p>
          <a:p>
            <a:pPr lvl="1"/>
            <a:endParaRPr lang="en-GB" sz="2400" dirty="0"/>
          </a:p>
          <a:p>
            <a:r>
              <a:rPr lang="en-GB" sz="2400" dirty="0"/>
              <a:t>Computer-based</a:t>
            </a:r>
          </a:p>
          <a:p>
            <a:pPr lvl="1"/>
            <a:r>
              <a:rPr lang="en-GB" sz="2400" dirty="0"/>
              <a:t>Spam emails / email attachments</a:t>
            </a:r>
          </a:p>
          <a:p>
            <a:pPr lvl="1"/>
            <a:r>
              <a:rPr lang="en-GB" sz="2400" dirty="0"/>
              <a:t>Fake websites / popup windows</a:t>
            </a:r>
          </a:p>
          <a:p>
            <a:pPr lvl="1"/>
            <a:r>
              <a:rPr lang="en-GB" sz="2400" dirty="0"/>
              <a:t>Phishing</a:t>
            </a:r>
          </a:p>
          <a:p>
            <a:pPr marL="0" indent="0">
              <a:buNone/>
            </a:pPr>
            <a:endParaRPr lang="en-US" sz="2400" dirty="0"/>
          </a:p>
        </p:txBody>
      </p:sp>
      <p:sp>
        <p:nvSpPr>
          <p:cNvPr id="4" name="Date Placeholder 3">
            <a:extLst>
              <a:ext uri="{FF2B5EF4-FFF2-40B4-BE49-F238E27FC236}">
                <a16:creationId xmlns:a16="http://schemas.microsoft.com/office/drawing/2014/main" id="{31ABB71D-37A5-4DE9-8D60-53332DCC2C47}"/>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C65EF6C5-ED41-4B4E-AD85-6759DDBCC3C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34069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C0A8-5B16-4E69-9F4D-E9B3B0413626}"/>
              </a:ext>
            </a:extLst>
          </p:cNvPr>
          <p:cNvSpPr>
            <a:spLocks noGrp="1"/>
          </p:cNvSpPr>
          <p:nvPr>
            <p:ph type="title"/>
          </p:nvPr>
        </p:nvSpPr>
        <p:spPr/>
        <p:txBody>
          <a:bodyPr/>
          <a:lstStyle/>
          <a:p>
            <a:r>
              <a:rPr lang="en-GB" sz="4000" dirty="0"/>
              <a:t>Human Based Social Engineering</a:t>
            </a:r>
            <a:endParaRPr lang="en-US" sz="4000" dirty="0"/>
          </a:p>
        </p:txBody>
      </p:sp>
      <p:sp>
        <p:nvSpPr>
          <p:cNvPr id="3" name="Content Placeholder 2">
            <a:extLst>
              <a:ext uri="{FF2B5EF4-FFF2-40B4-BE49-F238E27FC236}">
                <a16:creationId xmlns:a16="http://schemas.microsoft.com/office/drawing/2014/main" id="{B03EACC2-E5DC-4CA1-A230-DAC5F18874BC}"/>
              </a:ext>
            </a:extLst>
          </p:cNvPr>
          <p:cNvSpPr>
            <a:spLocks noGrp="1"/>
          </p:cNvSpPr>
          <p:nvPr>
            <p:ph idx="1"/>
          </p:nvPr>
        </p:nvSpPr>
        <p:spPr/>
        <p:txBody>
          <a:bodyPr/>
          <a:lstStyle/>
          <a:p>
            <a:r>
              <a:rPr lang="en-GB" sz="2400" dirty="0"/>
              <a:t>Posing as a legitimate End User</a:t>
            </a:r>
          </a:p>
          <a:p>
            <a:pPr lvl="1"/>
            <a:r>
              <a:rPr lang="en-GB" sz="2000" dirty="0"/>
              <a:t>Attacker gives their identity and asks for information like a password</a:t>
            </a:r>
          </a:p>
          <a:p>
            <a:pPr lvl="1"/>
            <a:endParaRPr lang="en-GB" sz="2000" dirty="0"/>
          </a:p>
          <a:p>
            <a:r>
              <a:rPr lang="en-GB" sz="2400" dirty="0"/>
              <a:t>Posing as an important User</a:t>
            </a:r>
          </a:p>
          <a:p>
            <a:pPr lvl="1"/>
            <a:r>
              <a:rPr lang="en-GB" sz="2000" dirty="0"/>
              <a:t>Attacker poses as a VIP of the organisation or a high ranking official</a:t>
            </a:r>
            <a:endParaRPr lang="en-US" sz="2000" dirty="0"/>
          </a:p>
        </p:txBody>
      </p:sp>
      <p:sp>
        <p:nvSpPr>
          <p:cNvPr id="4" name="Date Placeholder 3">
            <a:extLst>
              <a:ext uri="{FF2B5EF4-FFF2-40B4-BE49-F238E27FC236}">
                <a16:creationId xmlns:a16="http://schemas.microsoft.com/office/drawing/2014/main" id="{C5A15419-F6C9-4131-B8F8-A9CBD0575194}"/>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BF613DC2-B837-4E8C-B99A-067B2A61A00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8853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C247A-7D9C-443E-AE7A-AC3F818D9A19}"/>
              </a:ext>
            </a:extLst>
          </p:cNvPr>
          <p:cNvSpPr>
            <a:spLocks noGrp="1"/>
          </p:cNvSpPr>
          <p:nvPr>
            <p:ph type="title"/>
          </p:nvPr>
        </p:nvSpPr>
        <p:spPr/>
        <p:txBody>
          <a:bodyPr/>
          <a:lstStyle/>
          <a:p>
            <a:r>
              <a:rPr lang="en-GB" sz="4000" dirty="0"/>
              <a:t>Human based Social Engineering (cont’d)</a:t>
            </a:r>
            <a:endParaRPr lang="en-US" sz="4000" dirty="0"/>
          </a:p>
        </p:txBody>
      </p:sp>
      <p:sp>
        <p:nvSpPr>
          <p:cNvPr id="3" name="Content Placeholder 2">
            <a:extLst>
              <a:ext uri="{FF2B5EF4-FFF2-40B4-BE49-F238E27FC236}">
                <a16:creationId xmlns:a16="http://schemas.microsoft.com/office/drawing/2014/main" id="{3EF0CEFE-D7D0-4182-96BE-B2536620D337}"/>
              </a:ext>
            </a:extLst>
          </p:cNvPr>
          <p:cNvSpPr>
            <a:spLocks noGrp="1"/>
          </p:cNvSpPr>
          <p:nvPr>
            <p:ph idx="1"/>
          </p:nvPr>
        </p:nvSpPr>
        <p:spPr/>
        <p:txBody>
          <a:bodyPr/>
          <a:lstStyle/>
          <a:p>
            <a:r>
              <a:rPr lang="en-GB" sz="2400" dirty="0"/>
              <a:t>Posing as technical support</a:t>
            </a:r>
          </a:p>
          <a:p>
            <a:pPr lvl="1"/>
            <a:r>
              <a:rPr lang="en-GB" sz="2000" dirty="0"/>
              <a:t>Calling as a technical support staff</a:t>
            </a:r>
          </a:p>
          <a:p>
            <a:pPr lvl="1"/>
            <a:r>
              <a:rPr lang="en-GB" sz="2000" dirty="0"/>
              <a:t>Calls from HMRC, saying authorities are looking for you for not paying tax, please call this number immediately if you want to avoid legal action</a:t>
            </a:r>
          </a:p>
          <a:p>
            <a:r>
              <a:rPr lang="en-GB" sz="2400" dirty="0"/>
              <a:t>Eavesdropping</a:t>
            </a:r>
          </a:p>
          <a:p>
            <a:pPr lvl="1"/>
            <a:r>
              <a:rPr lang="en-GB" sz="2000" dirty="0"/>
              <a:t>Overhearing conversations </a:t>
            </a:r>
          </a:p>
          <a:p>
            <a:r>
              <a:rPr lang="en-GB" sz="2400" dirty="0"/>
              <a:t>Shoulder surfing</a:t>
            </a:r>
          </a:p>
          <a:p>
            <a:pPr lvl="1"/>
            <a:r>
              <a:rPr lang="en-GB" sz="2000" dirty="0"/>
              <a:t>When you enter passwords or ATM pins</a:t>
            </a:r>
            <a:endParaRPr lang="en-US" sz="2000" dirty="0"/>
          </a:p>
        </p:txBody>
      </p:sp>
      <p:sp>
        <p:nvSpPr>
          <p:cNvPr id="4" name="Date Placeholder 3">
            <a:extLst>
              <a:ext uri="{FF2B5EF4-FFF2-40B4-BE49-F238E27FC236}">
                <a16:creationId xmlns:a16="http://schemas.microsoft.com/office/drawing/2014/main" id="{EE8AEDC9-F799-4967-BEF4-66A1FBC0FE74}"/>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80E702C4-D411-49A4-A024-6B997326A53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505056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E48A-0C61-4DF6-BE17-5BED495090C1}"/>
              </a:ext>
            </a:extLst>
          </p:cNvPr>
          <p:cNvSpPr>
            <a:spLocks noGrp="1"/>
          </p:cNvSpPr>
          <p:nvPr>
            <p:ph type="title"/>
          </p:nvPr>
        </p:nvSpPr>
        <p:spPr/>
        <p:txBody>
          <a:bodyPr/>
          <a:lstStyle/>
          <a:p>
            <a:r>
              <a:rPr lang="en-GB" sz="4000" dirty="0"/>
              <a:t>Human based Social Engineering (cont’d)</a:t>
            </a:r>
            <a:endParaRPr lang="en-US" sz="4000" dirty="0"/>
          </a:p>
        </p:txBody>
      </p:sp>
      <p:sp>
        <p:nvSpPr>
          <p:cNvPr id="3" name="Content Placeholder 2">
            <a:extLst>
              <a:ext uri="{FF2B5EF4-FFF2-40B4-BE49-F238E27FC236}">
                <a16:creationId xmlns:a16="http://schemas.microsoft.com/office/drawing/2014/main" id="{853078CB-F63C-4EAE-BF43-A81849448CA3}"/>
              </a:ext>
            </a:extLst>
          </p:cNvPr>
          <p:cNvSpPr>
            <a:spLocks noGrp="1"/>
          </p:cNvSpPr>
          <p:nvPr>
            <p:ph idx="1"/>
          </p:nvPr>
        </p:nvSpPr>
        <p:spPr/>
        <p:txBody>
          <a:bodyPr/>
          <a:lstStyle/>
          <a:p>
            <a:r>
              <a:rPr lang="en-GB" sz="2400" dirty="0"/>
              <a:t>Using a third person</a:t>
            </a:r>
          </a:p>
          <a:p>
            <a:pPr lvl="1"/>
            <a:r>
              <a:rPr lang="en-GB" sz="2000" dirty="0"/>
              <a:t>Attacker saying, they have permission from a high-level employee</a:t>
            </a:r>
          </a:p>
          <a:p>
            <a:pPr lvl="1"/>
            <a:r>
              <a:rPr lang="en-GB" sz="2000" dirty="0"/>
              <a:t>This information could have been obtained from social engineering another high-level employee</a:t>
            </a:r>
          </a:p>
          <a:p>
            <a:r>
              <a:rPr lang="en-GB" sz="2400" dirty="0"/>
              <a:t>Dumpster diving</a:t>
            </a:r>
          </a:p>
          <a:p>
            <a:pPr lvl="1"/>
            <a:r>
              <a:rPr lang="en-GB" sz="2000" dirty="0"/>
              <a:t>Diving into company dumpsters literally</a:t>
            </a:r>
          </a:p>
          <a:p>
            <a:pPr lvl="1"/>
            <a:r>
              <a:rPr lang="en-GB" sz="2000" dirty="0"/>
              <a:t>Look for shredded documents</a:t>
            </a:r>
          </a:p>
          <a:p>
            <a:pPr lvl="1"/>
            <a:r>
              <a:rPr lang="en-GB" sz="2000" dirty="0"/>
              <a:t>Receipts, paper printouts</a:t>
            </a:r>
            <a:endParaRPr lang="en-US" sz="2000" dirty="0"/>
          </a:p>
        </p:txBody>
      </p:sp>
      <p:sp>
        <p:nvSpPr>
          <p:cNvPr id="4" name="Date Placeholder 3">
            <a:extLst>
              <a:ext uri="{FF2B5EF4-FFF2-40B4-BE49-F238E27FC236}">
                <a16:creationId xmlns:a16="http://schemas.microsoft.com/office/drawing/2014/main" id="{AF9E5B9F-655D-4E6C-93A0-572C7DAAD438}"/>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6658C30D-4A21-40A6-99B3-5EABABAAB6D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1834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55E52-C969-4E6F-9544-7F537C680770}"/>
              </a:ext>
            </a:extLst>
          </p:cNvPr>
          <p:cNvSpPr>
            <a:spLocks noGrp="1"/>
          </p:cNvSpPr>
          <p:nvPr>
            <p:ph type="title"/>
          </p:nvPr>
        </p:nvSpPr>
        <p:spPr/>
        <p:txBody>
          <a:bodyPr/>
          <a:lstStyle/>
          <a:p>
            <a:r>
              <a:rPr lang="en-GB" sz="4000" dirty="0"/>
              <a:t>Human based Social Engineering (cont’d)</a:t>
            </a:r>
            <a:endParaRPr lang="en-US" sz="4000" dirty="0"/>
          </a:p>
        </p:txBody>
      </p:sp>
      <p:sp>
        <p:nvSpPr>
          <p:cNvPr id="3" name="Content Placeholder 2">
            <a:extLst>
              <a:ext uri="{FF2B5EF4-FFF2-40B4-BE49-F238E27FC236}">
                <a16:creationId xmlns:a16="http://schemas.microsoft.com/office/drawing/2014/main" id="{8401AB03-9C74-45BF-A0BD-914C4004938D}"/>
              </a:ext>
            </a:extLst>
          </p:cNvPr>
          <p:cNvSpPr>
            <a:spLocks noGrp="1"/>
          </p:cNvSpPr>
          <p:nvPr>
            <p:ph idx="1"/>
          </p:nvPr>
        </p:nvSpPr>
        <p:spPr/>
        <p:txBody>
          <a:bodyPr/>
          <a:lstStyle/>
          <a:p>
            <a:r>
              <a:rPr lang="en-GB" sz="2800" dirty="0"/>
              <a:t>Dumpster diving (cont’d)</a:t>
            </a:r>
          </a:p>
          <a:p>
            <a:pPr lvl="1"/>
            <a:r>
              <a:rPr lang="en-GB" sz="2400" dirty="0"/>
              <a:t>User desk sticky notes</a:t>
            </a:r>
          </a:p>
          <a:p>
            <a:pPr lvl="1"/>
            <a:r>
              <a:rPr lang="en-GB" sz="2400" dirty="0"/>
              <a:t>Phone bills</a:t>
            </a:r>
          </a:p>
          <a:p>
            <a:pPr lvl="1"/>
            <a:r>
              <a:rPr lang="en-GB" sz="2400" dirty="0"/>
              <a:t>Contact information</a:t>
            </a:r>
          </a:p>
          <a:p>
            <a:pPr lvl="1"/>
            <a:r>
              <a:rPr lang="en-GB" sz="2400" dirty="0"/>
              <a:t>Financial information</a:t>
            </a:r>
          </a:p>
          <a:p>
            <a:pPr lvl="1"/>
            <a:r>
              <a:rPr lang="en-GB" sz="2400" dirty="0"/>
              <a:t>Operation related information</a:t>
            </a:r>
            <a:endParaRPr lang="en-US" sz="2400" dirty="0"/>
          </a:p>
        </p:txBody>
      </p:sp>
      <p:sp>
        <p:nvSpPr>
          <p:cNvPr id="4" name="Date Placeholder 3">
            <a:extLst>
              <a:ext uri="{FF2B5EF4-FFF2-40B4-BE49-F238E27FC236}">
                <a16:creationId xmlns:a16="http://schemas.microsoft.com/office/drawing/2014/main" id="{E89DA777-E628-45B3-80B5-41FED1864278}"/>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7942008C-62F8-4D07-86D4-771A92B280A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408737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4949-A250-4B42-8694-71DD7AABB000}"/>
              </a:ext>
            </a:extLst>
          </p:cNvPr>
          <p:cNvSpPr>
            <a:spLocks noGrp="1"/>
          </p:cNvSpPr>
          <p:nvPr>
            <p:ph type="title"/>
          </p:nvPr>
        </p:nvSpPr>
        <p:spPr/>
        <p:txBody>
          <a:bodyPr/>
          <a:lstStyle/>
          <a:p>
            <a:r>
              <a:rPr lang="en-GB" dirty="0"/>
              <a:t>Class Activity </a:t>
            </a:r>
            <a:endParaRPr lang="en-US" dirty="0"/>
          </a:p>
        </p:txBody>
      </p:sp>
      <p:sp>
        <p:nvSpPr>
          <p:cNvPr id="3" name="Content Placeholder 2">
            <a:extLst>
              <a:ext uri="{FF2B5EF4-FFF2-40B4-BE49-F238E27FC236}">
                <a16:creationId xmlns:a16="http://schemas.microsoft.com/office/drawing/2014/main" id="{CF870E53-5A13-49FE-BA6D-505E2C1D37B5}"/>
              </a:ext>
            </a:extLst>
          </p:cNvPr>
          <p:cNvSpPr>
            <a:spLocks noGrp="1"/>
          </p:cNvSpPr>
          <p:nvPr>
            <p:ph idx="1"/>
          </p:nvPr>
        </p:nvSpPr>
        <p:spPr/>
        <p:txBody>
          <a:bodyPr/>
          <a:lstStyle/>
          <a:p>
            <a:r>
              <a:rPr lang="en-GB" dirty="0"/>
              <a:t>Take 10 mins to research a dumpster diving incident on a search engine of your choice</a:t>
            </a:r>
            <a:endParaRPr lang="en-US" dirty="0"/>
          </a:p>
        </p:txBody>
      </p:sp>
      <p:sp>
        <p:nvSpPr>
          <p:cNvPr id="4" name="Date Placeholder 3">
            <a:extLst>
              <a:ext uri="{FF2B5EF4-FFF2-40B4-BE49-F238E27FC236}">
                <a16:creationId xmlns:a16="http://schemas.microsoft.com/office/drawing/2014/main" id="{2C193BEF-7E03-4719-B903-4EA72DDB9071}"/>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84A58F51-2322-4762-B1D6-5A2A8E20155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2647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F0131-DEAD-4849-8227-9D581376B3A1}"/>
              </a:ext>
            </a:extLst>
          </p:cNvPr>
          <p:cNvSpPr>
            <a:spLocks noGrp="1"/>
          </p:cNvSpPr>
          <p:nvPr>
            <p:ph type="title"/>
          </p:nvPr>
        </p:nvSpPr>
        <p:spPr/>
        <p:txBody>
          <a:bodyPr/>
          <a:lstStyle/>
          <a:p>
            <a:r>
              <a:rPr lang="en-GB" sz="4000" dirty="0"/>
              <a:t>Human based Social Engineering (cont’d)</a:t>
            </a:r>
            <a:endParaRPr lang="en-US" sz="4000" dirty="0"/>
          </a:p>
        </p:txBody>
      </p:sp>
      <p:sp>
        <p:nvSpPr>
          <p:cNvPr id="3" name="Content Placeholder 2">
            <a:extLst>
              <a:ext uri="{FF2B5EF4-FFF2-40B4-BE49-F238E27FC236}">
                <a16:creationId xmlns:a16="http://schemas.microsoft.com/office/drawing/2014/main" id="{2A5929AE-F8FB-4473-A119-D756E5F7542C}"/>
              </a:ext>
            </a:extLst>
          </p:cNvPr>
          <p:cNvSpPr>
            <a:spLocks noGrp="1"/>
          </p:cNvSpPr>
          <p:nvPr>
            <p:ph idx="1"/>
          </p:nvPr>
        </p:nvSpPr>
        <p:spPr/>
        <p:txBody>
          <a:bodyPr/>
          <a:lstStyle/>
          <a:p>
            <a:r>
              <a:rPr lang="en-GB" sz="2400" dirty="0"/>
              <a:t>Tailgating</a:t>
            </a:r>
          </a:p>
          <a:p>
            <a:pPr lvl="1"/>
            <a:r>
              <a:rPr lang="en-GB" sz="2000" dirty="0"/>
              <a:t>Unauthorised person</a:t>
            </a:r>
          </a:p>
          <a:p>
            <a:pPr lvl="1"/>
            <a:r>
              <a:rPr lang="en-GB" sz="2000" dirty="0"/>
              <a:t>Wearing a fake badge</a:t>
            </a:r>
          </a:p>
          <a:p>
            <a:pPr lvl="1"/>
            <a:r>
              <a:rPr lang="en-GB" sz="2000" dirty="0"/>
              <a:t>Human nature to keep the door open for people following us to entire a building</a:t>
            </a:r>
            <a:endParaRPr lang="en-US" sz="2000" dirty="0"/>
          </a:p>
          <a:p>
            <a:r>
              <a:rPr lang="en-GB" sz="2400" dirty="0"/>
              <a:t>Piggybacking</a:t>
            </a:r>
          </a:p>
          <a:p>
            <a:pPr lvl="1"/>
            <a:r>
              <a:rPr lang="en-GB" sz="2000" dirty="0"/>
              <a:t>Forgot my ID at home, please help</a:t>
            </a:r>
          </a:p>
          <a:p>
            <a:r>
              <a:rPr lang="en-GB" sz="2400" dirty="0"/>
              <a:t>Reverse Social engineering</a:t>
            </a:r>
          </a:p>
          <a:p>
            <a:pPr lvl="1"/>
            <a:r>
              <a:rPr lang="en-GB" sz="2000" dirty="0"/>
              <a:t>Sabotage - Calls from HMRC</a:t>
            </a:r>
          </a:p>
          <a:p>
            <a:pPr lvl="1"/>
            <a:r>
              <a:rPr lang="en-GB" sz="2000" dirty="0"/>
              <a:t>Marketing – We know you have recently been in a car accident</a:t>
            </a:r>
          </a:p>
        </p:txBody>
      </p:sp>
      <p:sp>
        <p:nvSpPr>
          <p:cNvPr id="4" name="Date Placeholder 3">
            <a:extLst>
              <a:ext uri="{FF2B5EF4-FFF2-40B4-BE49-F238E27FC236}">
                <a16:creationId xmlns:a16="http://schemas.microsoft.com/office/drawing/2014/main" id="{BD95F234-5B34-46DE-AF67-B81D8ACE7FFD}"/>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C60DBBD4-5E9E-4AEC-BE7F-948B8A7019F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986466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6F2B-0F13-4E85-9675-29A5E3BDC595}"/>
              </a:ext>
            </a:extLst>
          </p:cNvPr>
          <p:cNvSpPr>
            <a:spLocks noGrp="1"/>
          </p:cNvSpPr>
          <p:nvPr>
            <p:ph type="title"/>
          </p:nvPr>
        </p:nvSpPr>
        <p:spPr/>
        <p:txBody>
          <a:bodyPr/>
          <a:lstStyle/>
          <a:p>
            <a:r>
              <a:rPr lang="en-GB" sz="4000" dirty="0"/>
              <a:t>Computer based Social Engineering</a:t>
            </a:r>
            <a:endParaRPr lang="en-US" sz="4000" dirty="0"/>
          </a:p>
        </p:txBody>
      </p:sp>
      <p:sp>
        <p:nvSpPr>
          <p:cNvPr id="3" name="Content Placeholder 2">
            <a:extLst>
              <a:ext uri="{FF2B5EF4-FFF2-40B4-BE49-F238E27FC236}">
                <a16:creationId xmlns:a16="http://schemas.microsoft.com/office/drawing/2014/main" id="{C8370CC7-BB8A-49BF-9D3C-C93E9E04D883}"/>
              </a:ext>
            </a:extLst>
          </p:cNvPr>
          <p:cNvSpPr>
            <a:spLocks noGrp="1"/>
          </p:cNvSpPr>
          <p:nvPr>
            <p:ph idx="1"/>
          </p:nvPr>
        </p:nvSpPr>
        <p:spPr/>
        <p:txBody>
          <a:bodyPr/>
          <a:lstStyle/>
          <a:p>
            <a:r>
              <a:rPr lang="en-GB" sz="2400" dirty="0"/>
              <a:t>Email attachments</a:t>
            </a:r>
          </a:p>
          <a:p>
            <a:pPr lvl="1"/>
            <a:r>
              <a:rPr lang="en-GB" sz="2000" dirty="0" err="1"/>
              <a:t>url</a:t>
            </a:r>
            <a:r>
              <a:rPr lang="en-GB" sz="2000" dirty="0"/>
              <a:t> links</a:t>
            </a:r>
          </a:p>
          <a:p>
            <a:pPr lvl="1"/>
            <a:r>
              <a:rPr lang="en-GB" sz="2000" dirty="0"/>
              <a:t>Jpeg images</a:t>
            </a:r>
          </a:p>
          <a:p>
            <a:pPr lvl="1"/>
            <a:r>
              <a:rPr lang="en-GB" sz="2000" dirty="0"/>
              <a:t>Known example, ‘I Love You’, ‘Anna Kournikova.jpeg’ (worm)</a:t>
            </a:r>
          </a:p>
          <a:p>
            <a:pPr lvl="1"/>
            <a:endParaRPr lang="en-GB" sz="2000" dirty="0"/>
          </a:p>
          <a:p>
            <a:r>
              <a:rPr lang="en-GB" sz="2400" dirty="0"/>
              <a:t>Pop-up windows</a:t>
            </a:r>
          </a:p>
          <a:p>
            <a:pPr lvl="1"/>
            <a:r>
              <a:rPr lang="en-GB" sz="2000" dirty="0"/>
              <a:t>Gaming websites</a:t>
            </a:r>
          </a:p>
          <a:p>
            <a:pPr lvl="1"/>
            <a:r>
              <a:rPr lang="en-GB" sz="2000" dirty="0"/>
              <a:t>Adult websites</a:t>
            </a:r>
          </a:p>
          <a:p>
            <a:endParaRPr lang="en-US" sz="2400" dirty="0"/>
          </a:p>
        </p:txBody>
      </p:sp>
      <p:sp>
        <p:nvSpPr>
          <p:cNvPr id="4" name="Date Placeholder 3">
            <a:extLst>
              <a:ext uri="{FF2B5EF4-FFF2-40B4-BE49-F238E27FC236}">
                <a16:creationId xmlns:a16="http://schemas.microsoft.com/office/drawing/2014/main" id="{4CD43F41-8963-4D22-B4F0-BD40FF556A63}"/>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333DF09B-FB83-4EEC-B268-7CD3A2ED6EF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842061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D747-E7B0-4D79-8918-34ECC916F3D7}"/>
              </a:ext>
            </a:extLst>
          </p:cNvPr>
          <p:cNvSpPr>
            <a:spLocks noGrp="1"/>
          </p:cNvSpPr>
          <p:nvPr>
            <p:ph type="title"/>
          </p:nvPr>
        </p:nvSpPr>
        <p:spPr/>
        <p:txBody>
          <a:bodyPr/>
          <a:lstStyle/>
          <a:p>
            <a:r>
              <a:rPr lang="en-GB" sz="4000" dirty="0"/>
              <a:t>Computer based Social Engineering (cont’d)</a:t>
            </a:r>
            <a:endParaRPr lang="en-US" sz="4000" dirty="0"/>
          </a:p>
        </p:txBody>
      </p:sp>
      <p:sp>
        <p:nvSpPr>
          <p:cNvPr id="3" name="Content Placeholder 2">
            <a:extLst>
              <a:ext uri="{FF2B5EF4-FFF2-40B4-BE49-F238E27FC236}">
                <a16:creationId xmlns:a16="http://schemas.microsoft.com/office/drawing/2014/main" id="{8E42AA39-ACE4-451B-AAD9-902C6CC9FE78}"/>
              </a:ext>
            </a:extLst>
          </p:cNvPr>
          <p:cNvSpPr>
            <a:spLocks noGrp="1"/>
          </p:cNvSpPr>
          <p:nvPr>
            <p:ph idx="1"/>
          </p:nvPr>
        </p:nvSpPr>
        <p:spPr/>
        <p:txBody>
          <a:bodyPr/>
          <a:lstStyle/>
          <a:p>
            <a:r>
              <a:rPr lang="en-GB" sz="2400" dirty="0"/>
              <a:t>Web based delivery</a:t>
            </a:r>
          </a:p>
          <a:p>
            <a:pPr lvl="1"/>
            <a:r>
              <a:rPr lang="en-GB" sz="2000" dirty="0"/>
              <a:t>Capturing usernames and passwords</a:t>
            </a:r>
          </a:p>
          <a:p>
            <a:pPr lvl="1"/>
            <a:r>
              <a:rPr lang="en-GB" sz="2000" dirty="0"/>
              <a:t>Phishing</a:t>
            </a:r>
          </a:p>
          <a:p>
            <a:pPr lvl="2"/>
            <a:r>
              <a:rPr lang="en-GB" sz="1600" dirty="0"/>
              <a:t>Verify your account</a:t>
            </a:r>
          </a:p>
          <a:p>
            <a:pPr lvl="2"/>
            <a:r>
              <a:rPr lang="en-GB" sz="1600" dirty="0"/>
              <a:t>Update your information</a:t>
            </a:r>
          </a:p>
          <a:p>
            <a:pPr lvl="2"/>
            <a:r>
              <a:rPr lang="en-GB" sz="1600" dirty="0"/>
              <a:t>Your account will be closed or suspended</a:t>
            </a:r>
          </a:p>
          <a:p>
            <a:pPr lvl="1"/>
            <a:r>
              <a:rPr lang="en-GB" sz="2000" dirty="0" err="1"/>
              <a:t>url</a:t>
            </a:r>
            <a:r>
              <a:rPr lang="en-GB" sz="2000" dirty="0"/>
              <a:t> obfuscation</a:t>
            </a:r>
          </a:p>
          <a:p>
            <a:r>
              <a:rPr lang="en-GB" sz="2400" dirty="0"/>
              <a:t>Spam emails</a:t>
            </a:r>
          </a:p>
          <a:p>
            <a:pPr lvl="1"/>
            <a:r>
              <a:rPr lang="en-GB" sz="2000" dirty="0"/>
              <a:t>Unwanted or irrelevant emails, </a:t>
            </a:r>
          </a:p>
          <a:p>
            <a:r>
              <a:rPr lang="en-GB" sz="2400" dirty="0"/>
              <a:t>Tools – </a:t>
            </a:r>
          </a:p>
          <a:p>
            <a:pPr lvl="1"/>
            <a:r>
              <a:rPr lang="en-GB" sz="2000" dirty="0" err="1"/>
              <a:t>Netcraft</a:t>
            </a:r>
            <a:r>
              <a:rPr lang="en-GB" sz="2000" dirty="0"/>
              <a:t>, </a:t>
            </a:r>
            <a:r>
              <a:rPr lang="en-GB" sz="2000" dirty="0" err="1"/>
              <a:t>PhishTank</a:t>
            </a:r>
            <a:r>
              <a:rPr lang="en-GB" sz="2000" dirty="0"/>
              <a:t> site checker, GFI mail essentials, Sophos</a:t>
            </a:r>
          </a:p>
        </p:txBody>
      </p:sp>
      <p:sp>
        <p:nvSpPr>
          <p:cNvPr id="4" name="Date Placeholder 3">
            <a:extLst>
              <a:ext uri="{FF2B5EF4-FFF2-40B4-BE49-F238E27FC236}">
                <a16:creationId xmlns:a16="http://schemas.microsoft.com/office/drawing/2014/main" id="{D44D2E12-9992-4426-AD7C-A77C18FA145C}"/>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9F25B9A3-042C-455B-90F8-31E08AE496E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48687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A952FA-49F1-4D01-B953-7F709907C23F}"/>
              </a:ext>
            </a:extLst>
          </p:cNvPr>
          <p:cNvSpPr>
            <a:spLocks noGrp="1"/>
          </p:cNvSpPr>
          <p:nvPr>
            <p:ph type="ctrTitle"/>
          </p:nvPr>
        </p:nvSpPr>
        <p:spPr/>
        <p:txBody>
          <a:bodyPr/>
          <a:lstStyle/>
          <a:p>
            <a:r>
              <a:rPr lang="en-GB" dirty="0"/>
              <a:t>Behaviours vulnerable to attack</a:t>
            </a:r>
            <a:endParaRPr lang="en-US" dirty="0"/>
          </a:p>
        </p:txBody>
      </p:sp>
      <p:sp>
        <p:nvSpPr>
          <p:cNvPr id="4" name="Date Placeholder 3">
            <a:extLst>
              <a:ext uri="{FF2B5EF4-FFF2-40B4-BE49-F238E27FC236}">
                <a16:creationId xmlns:a16="http://schemas.microsoft.com/office/drawing/2014/main" id="{6AC0E1C6-7135-4FD2-9EB1-7D2C1925AAF4}"/>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5883AC44-8FAA-4E2A-BF52-631C5FC009E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188309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E810-B8D4-47BE-8046-A103B78B114C}"/>
              </a:ext>
            </a:extLst>
          </p:cNvPr>
          <p:cNvSpPr>
            <a:spLocks noGrp="1"/>
          </p:cNvSpPr>
          <p:nvPr>
            <p:ph type="title"/>
          </p:nvPr>
        </p:nvSpPr>
        <p:spPr/>
        <p:txBody>
          <a:bodyPr/>
          <a:lstStyle/>
          <a:p>
            <a:r>
              <a:rPr lang="en-GB" dirty="0"/>
              <a:t>Reasons for attack success</a:t>
            </a:r>
            <a:endParaRPr lang="en-US" dirty="0"/>
          </a:p>
        </p:txBody>
      </p:sp>
      <p:sp>
        <p:nvSpPr>
          <p:cNvPr id="3" name="Content Placeholder 2">
            <a:extLst>
              <a:ext uri="{FF2B5EF4-FFF2-40B4-BE49-F238E27FC236}">
                <a16:creationId xmlns:a16="http://schemas.microsoft.com/office/drawing/2014/main" id="{5FA56DED-E399-47B1-90FA-94AD346173A4}"/>
              </a:ext>
            </a:extLst>
          </p:cNvPr>
          <p:cNvSpPr>
            <a:spLocks noGrp="1"/>
          </p:cNvSpPr>
          <p:nvPr>
            <p:ph idx="1"/>
          </p:nvPr>
        </p:nvSpPr>
        <p:spPr/>
        <p:txBody>
          <a:bodyPr/>
          <a:lstStyle/>
          <a:p>
            <a:r>
              <a:rPr lang="en-GB" sz="2400" dirty="0"/>
              <a:t>Lack of knowledge</a:t>
            </a:r>
          </a:p>
          <a:p>
            <a:pPr lvl="1"/>
            <a:r>
              <a:rPr lang="en-GB" sz="2000" dirty="0"/>
              <a:t>Work specific knowledge</a:t>
            </a:r>
          </a:p>
          <a:p>
            <a:pPr lvl="1"/>
            <a:r>
              <a:rPr lang="en-GB" sz="2000" dirty="0"/>
              <a:t>Little knowledge of computer systems</a:t>
            </a:r>
          </a:p>
          <a:p>
            <a:pPr lvl="1"/>
            <a:r>
              <a:rPr lang="en-GB" sz="2000" dirty="0"/>
              <a:t>Lack of understanding of security and security procedures</a:t>
            </a:r>
          </a:p>
          <a:p>
            <a:r>
              <a:rPr lang="en-GB" sz="2400" dirty="0"/>
              <a:t>Deception</a:t>
            </a:r>
          </a:p>
          <a:p>
            <a:pPr lvl="1"/>
            <a:r>
              <a:rPr lang="en-GB" sz="2000" dirty="0"/>
              <a:t>Visual deception</a:t>
            </a:r>
          </a:p>
          <a:p>
            <a:pPr lvl="2"/>
            <a:r>
              <a:rPr lang="en-GB" sz="1600" dirty="0"/>
              <a:t>Websites look like original websites</a:t>
            </a:r>
          </a:p>
          <a:p>
            <a:pPr lvl="2"/>
            <a:r>
              <a:rPr lang="en-GB" sz="1600" dirty="0"/>
              <a:t>Names and images look legitimate</a:t>
            </a:r>
          </a:p>
          <a:p>
            <a:pPr lvl="1"/>
            <a:r>
              <a:rPr lang="en-GB" sz="2000" dirty="0"/>
              <a:t>Not paying attention to indicators</a:t>
            </a:r>
          </a:p>
          <a:p>
            <a:pPr lvl="2"/>
            <a:r>
              <a:rPr lang="en-GB" sz="1600" dirty="0"/>
              <a:t>Busy living life, going to work, to school</a:t>
            </a:r>
          </a:p>
          <a:p>
            <a:pPr lvl="2"/>
            <a:r>
              <a:rPr lang="en-GB" sz="1600" dirty="0"/>
              <a:t>Have personal problems to worry about</a:t>
            </a:r>
            <a:endParaRPr lang="en-US" sz="1600" dirty="0"/>
          </a:p>
        </p:txBody>
      </p:sp>
      <p:sp>
        <p:nvSpPr>
          <p:cNvPr id="4" name="Date Placeholder 3">
            <a:extLst>
              <a:ext uri="{FF2B5EF4-FFF2-40B4-BE49-F238E27FC236}">
                <a16:creationId xmlns:a16="http://schemas.microsoft.com/office/drawing/2014/main" id="{BE4D57DC-E243-4163-B214-0C0F11B7E476}"/>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0544BD64-E74A-4AD9-BCB3-4EA902CE0944}"/>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8107266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7B8B5-132F-400B-B434-8B9AF373A7F1}"/>
              </a:ext>
            </a:extLst>
          </p:cNvPr>
          <p:cNvSpPr>
            <a:spLocks noGrp="1"/>
          </p:cNvSpPr>
          <p:nvPr>
            <p:ph type="title"/>
          </p:nvPr>
        </p:nvSpPr>
        <p:spPr/>
        <p:txBody>
          <a:bodyPr/>
          <a:lstStyle/>
          <a:p>
            <a:r>
              <a:rPr lang="en-GB" dirty="0"/>
              <a:t>Behaviours Vulnerable to attack</a:t>
            </a:r>
            <a:endParaRPr lang="en-US" dirty="0"/>
          </a:p>
        </p:txBody>
      </p:sp>
      <p:sp>
        <p:nvSpPr>
          <p:cNvPr id="3" name="Content Placeholder 2">
            <a:extLst>
              <a:ext uri="{FF2B5EF4-FFF2-40B4-BE49-F238E27FC236}">
                <a16:creationId xmlns:a16="http://schemas.microsoft.com/office/drawing/2014/main" id="{236DEA63-B1BC-4925-A398-9CFD5450C86A}"/>
              </a:ext>
            </a:extLst>
          </p:cNvPr>
          <p:cNvSpPr>
            <a:spLocks noGrp="1"/>
          </p:cNvSpPr>
          <p:nvPr>
            <p:ph idx="1"/>
          </p:nvPr>
        </p:nvSpPr>
        <p:spPr/>
        <p:txBody>
          <a:bodyPr/>
          <a:lstStyle/>
          <a:p>
            <a:r>
              <a:rPr lang="en-GB" sz="1800" dirty="0"/>
              <a:t>Trust </a:t>
            </a:r>
          </a:p>
          <a:p>
            <a:pPr lvl="1"/>
            <a:r>
              <a:rPr lang="en-GB" sz="1800" dirty="0"/>
              <a:t>Some people easily trust others</a:t>
            </a:r>
          </a:p>
          <a:p>
            <a:r>
              <a:rPr lang="en-GB" sz="1800" dirty="0"/>
              <a:t>Ignorance</a:t>
            </a:r>
          </a:p>
          <a:p>
            <a:pPr lvl="1"/>
            <a:r>
              <a:rPr lang="en-GB" sz="1800" dirty="0"/>
              <a:t>About social engineering and its effects</a:t>
            </a:r>
          </a:p>
          <a:p>
            <a:pPr lvl="1"/>
            <a:r>
              <a:rPr lang="en-GB" sz="1800" dirty="0"/>
              <a:t>Thinking the person is just being friendly</a:t>
            </a:r>
          </a:p>
          <a:p>
            <a:r>
              <a:rPr lang="en-GB" sz="1800" dirty="0"/>
              <a:t>Fear</a:t>
            </a:r>
          </a:p>
          <a:p>
            <a:pPr lvl="1"/>
            <a:r>
              <a:rPr lang="en-GB" sz="1800" dirty="0"/>
              <a:t>Threat of loss, legal action, arrest</a:t>
            </a:r>
          </a:p>
          <a:p>
            <a:r>
              <a:rPr lang="en-GB" sz="1800" dirty="0"/>
              <a:t>Greed</a:t>
            </a:r>
          </a:p>
          <a:p>
            <a:pPr lvl="1"/>
            <a:r>
              <a:rPr lang="en-GB" sz="1800" dirty="0"/>
              <a:t>Promising the target either money or something they want</a:t>
            </a:r>
          </a:p>
          <a:p>
            <a:r>
              <a:rPr lang="en-US" sz="1800" dirty="0"/>
              <a:t>Moral Duty</a:t>
            </a:r>
          </a:p>
          <a:p>
            <a:pPr lvl="1"/>
            <a:r>
              <a:rPr lang="en-US" sz="1400" dirty="0"/>
              <a:t>Helping nature</a:t>
            </a:r>
          </a:p>
          <a:p>
            <a:pPr lvl="1"/>
            <a:endParaRPr lang="en-US" sz="1800" dirty="0"/>
          </a:p>
        </p:txBody>
      </p:sp>
      <p:sp>
        <p:nvSpPr>
          <p:cNvPr id="4" name="Date Placeholder 3">
            <a:extLst>
              <a:ext uri="{FF2B5EF4-FFF2-40B4-BE49-F238E27FC236}">
                <a16:creationId xmlns:a16="http://schemas.microsoft.com/office/drawing/2014/main" id="{5E315F4E-A839-4EFD-A99C-E1B348492969}"/>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2AD7267B-664B-4771-98A1-30E9E7EBE575}"/>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299956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2F2F6-DD1E-46CE-B528-22307E78D53D}"/>
              </a:ext>
            </a:extLst>
          </p:cNvPr>
          <p:cNvSpPr>
            <a:spLocks noGrp="1"/>
          </p:cNvSpPr>
          <p:nvPr>
            <p:ph type="title"/>
          </p:nvPr>
        </p:nvSpPr>
        <p:spPr/>
        <p:txBody>
          <a:bodyPr/>
          <a:lstStyle/>
          <a:p>
            <a:r>
              <a:rPr lang="en-GB" dirty="0"/>
              <a:t>Insider attack</a:t>
            </a:r>
            <a:endParaRPr lang="en-US" dirty="0"/>
          </a:p>
        </p:txBody>
      </p:sp>
      <p:sp>
        <p:nvSpPr>
          <p:cNvPr id="3" name="Content Placeholder 2">
            <a:extLst>
              <a:ext uri="{FF2B5EF4-FFF2-40B4-BE49-F238E27FC236}">
                <a16:creationId xmlns:a16="http://schemas.microsoft.com/office/drawing/2014/main" id="{66C500F1-F0D0-4974-9F39-F6DDAB6177D5}"/>
              </a:ext>
            </a:extLst>
          </p:cNvPr>
          <p:cNvSpPr>
            <a:spLocks noGrp="1"/>
          </p:cNvSpPr>
          <p:nvPr>
            <p:ph idx="1"/>
          </p:nvPr>
        </p:nvSpPr>
        <p:spPr/>
        <p:txBody>
          <a:bodyPr/>
          <a:lstStyle/>
          <a:p>
            <a:r>
              <a:rPr lang="en-GB" sz="2400" dirty="0"/>
              <a:t>Competitor wants to cause damage</a:t>
            </a:r>
          </a:p>
          <a:p>
            <a:r>
              <a:rPr lang="en-GB" sz="2400" dirty="0"/>
              <a:t>It only takes 1 disgruntled employee to compromise a company</a:t>
            </a:r>
          </a:p>
          <a:p>
            <a:r>
              <a:rPr lang="en-GB" sz="2400" dirty="0"/>
              <a:t>Over 60% of attacks occur behind firewalls</a:t>
            </a:r>
          </a:p>
          <a:p>
            <a:r>
              <a:rPr lang="en-GB" sz="2400" dirty="0"/>
              <a:t>Easy to launch an attack</a:t>
            </a:r>
          </a:p>
          <a:p>
            <a:r>
              <a:rPr lang="en-GB" sz="2400" dirty="0"/>
              <a:t>Difficult to prevent</a:t>
            </a:r>
          </a:p>
          <a:p>
            <a:r>
              <a:rPr lang="en-GB" sz="2400" dirty="0"/>
              <a:t>Difficult to catch the attacker</a:t>
            </a:r>
          </a:p>
          <a:p>
            <a:r>
              <a:rPr lang="en-GB" sz="2400" dirty="0"/>
              <a:t>Higher chance of attack being successful</a:t>
            </a:r>
            <a:endParaRPr lang="en-US" sz="2400" dirty="0"/>
          </a:p>
        </p:txBody>
      </p:sp>
      <p:sp>
        <p:nvSpPr>
          <p:cNvPr id="4" name="Date Placeholder 3">
            <a:extLst>
              <a:ext uri="{FF2B5EF4-FFF2-40B4-BE49-F238E27FC236}">
                <a16:creationId xmlns:a16="http://schemas.microsoft.com/office/drawing/2014/main" id="{EE080F97-840D-41D2-BF27-0BA1D94DC12B}"/>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A509857C-AE14-4600-936B-8EF1F299362E}"/>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701414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E7579-B9B5-497F-BF9D-72CADC42333B}"/>
              </a:ext>
            </a:extLst>
          </p:cNvPr>
          <p:cNvSpPr>
            <a:spLocks noGrp="1"/>
          </p:cNvSpPr>
          <p:nvPr>
            <p:ph type="title"/>
          </p:nvPr>
        </p:nvSpPr>
        <p:spPr/>
        <p:txBody>
          <a:bodyPr/>
          <a:lstStyle/>
          <a:p>
            <a:r>
              <a:rPr lang="en-GB" dirty="0"/>
              <a:t>Insider attack (cont’d)</a:t>
            </a:r>
            <a:endParaRPr lang="en-US" dirty="0"/>
          </a:p>
        </p:txBody>
      </p:sp>
      <p:sp>
        <p:nvSpPr>
          <p:cNvPr id="3" name="Content Placeholder 2">
            <a:extLst>
              <a:ext uri="{FF2B5EF4-FFF2-40B4-BE49-F238E27FC236}">
                <a16:creationId xmlns:a16="http://schemas.microsoft.com/office/drawing/2014/main" id="{300410C5-8720-48B8-BA19-42C1802FDB5F}"/>
              </a:ext>
            </a:extLst>
          </p:cNvPr>
          <p:cNvSpPr>
            <a:spLocks noGrp="1"/>
          </p:cNvSpPr>
          <p:nvPr>
            <p:ph idx="1"/>
          </p:nvPr>
        </p:nvSpPr>
        <p:spPr/>
        <p:txBody>
          <a:bodyPr/>
          <a:lstStyle/>
          <a:p>
            <a:r>
              <a:rPr lang="en-GB" sz="2400" dirty="0"/>
              <a:t>Target vectors</a:t>
            </a:r>
          </a:p>
          <a:p>
            <a:pPr lvl="1"/>
            <a:r>
              <a:rPr lang="en-GB" sz="2000" dirty="0"/>
              <a:t>Company network</a:t>
            </a:r>
          </a:p>
          <a:p>
            <a:pPr lvl="1"/>
            <a:r>
              <a:rPr lang="en-GB" sz="2000" dirty="0"/>
              <a:t>Company secrets</a:t>
            </a:r>
          </a:p>
          <a:p>
            <a:r>
              <a:rPr lang="en-US" sz="2400" dirty="0"/>
              <a:t>Reasons</a:t>
            </a:r>
          </a:p>
          <a:p>
            <a:pPr lvl="1"/>
            <a:r>
              <a:rPr lang="en-US" sz="2000" dirty="0"/>
              <a:t>Frustrated with the job or manager</a:t>
            </a:r>
          </a:p>
          <a:p>
            <a:pPr lvl="1"/>
            <a:r>
              <a:rPr lang="en-US" sz="2000" dirty="0"/>
              <a:t>No promotion</a:t>
            </a:r>
          </a:p>
          <a:p>
            <a:pPr lvl="1"/>
            <a:r>
              <a:rPr lang="en-US" sz="2000" dirty="0"/>
              <a:t>Cannot deal with stress </a:t>
            </a:r>
          </a:p>
          <a:p>
            <a:pPr lvl="1"/>
            <a:r>
              <a:rPr lang="en-US" sz="2000" dirty="0"/>
              <a:t>Or have internal conflict with colleagues</a:t>
            </a:r>
          </a:p>
        </p:txBody>
      </p:sp>
      <p:sp>
        <p:nvSpPr>
          <p:cNvPr id="4" name="Date Placeholder 3">
            <a:extLst>
              <a:ext uri="{FF2B5EF4-FFF2-40B4-BE49-F238E27FC236}">
                <a16:creationId xmlns:a16="http://schemas.microsoft.com/office/drawing/2014/main" id="{D76BDD7A-779C-45ED-88D2-829B35BAF6F1}"/>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8A173496-275A-441A-99CD-765B364C7F7B}"/>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870411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00EF1-02A4-4748-88EF-3F01FC0E3EC9}"/>
              </a:ext>
            </a:extLst>
          </p:cNvPr>
          <p:cNvSpPr>
            <a:spLocks noGrp="1"/>
          </p:cNvSpPr>
          <p:nvPr>
            <p:ph type="title"/>
          </p:nvPr>
        </p:nvSpPr>
        <p:spPr/>
        <p:txBody>
          <a:bodyPr/>
          <a:lstStyle/>
          <a:p>
            <a:r>
              <a:rPr lang="en-GB" sz="3600" dirty="0"/>
              <a:t>Common targets of Social Engineering</a:t>
            </a:r>
            <a:endParaRPr lang="en-US" sz="3600" dirty="0"/>
          </a:p>
        </p:txBody>
      </p:sp>
      <p:sp>
        <p:nvSpPr>
          <p:cNvPr id="3" name="Content Placeholder 2">
            <a:extLst>
              <a:ext uri="{FF2B5EF4-FFF2-40B4-BE49-F238E27FC236}">
                <a16:creationId xmlns:a16="http://schemas.microsoft.com/office/drawing/2014/main" id="{30D0ED41-FB04-4833-A53D-813F52C4B060}"/>
              </a:ext>
            </a:extLst>
          </p:cNvPr>
          <p:cNvSpPr>
            <a:spLocks noGrp="1"/>
          </p:cNvSpPr>
          <p:nvPr>
            <p:ph idx="1"/>
          </p:nvPr>
        </p:nvSpPr>
        <p:spPr/>
        <p:txBody>
          <a:bodyPr/>
          <a:lstStyle/>
          <a:p>
            <a:r>
              <a:rPr lang="en-GB" sz="2400" dirty="0"/>
              <a:t>Receptionists and help desk personnel</a:t>
            </a:r>
          </a:p>
          <a:p>
            <a:endParaRPr lang="en-GB" sz="2400" dirty="0"/>
          </a:p>
          <a:p>
            <a:r>
              <a:rPr lang="en-US" sz="2400" dirty="0"/>
              <a:t>Technical support executives</a:t>
            </a:r>
          </a:p>
          <a:p>
            <a:endParaRPr lang="en-US" sz="2400" dirty="0"/>
          </a:p>
          <a:p>
            <a:r>
              <a:rPr lang="en-US" sz="2400" dirty="0"/>
              <a:t>Vendors of target organizations</a:t>
            </a:r>
          </a:p>
          <a:p>
            <a:endParaRPr lang="en-US" sz="2400" dirty="0"/>
          </a:p>
          <a:p>
            <a:r>
              <a:rPr lang="en-US" sz="2400" dirty="0"/>
              <a:t>System administrators and users</a:t>
            </a:r>
          </a:p>
        </p:txBody>
      </p:sp>
      <p:sp>
        <p:nvSpPr>
          <p:cNvPr id="4" name="Date Placeholder 3">
            <a:extLst>
              <a:ext uri="{FF2B5EF4-FFF2-40B4-BE49-F238E27FC236}">
                <a16:creationId xmlns:a16="http://schemas.microsoft.com/office/drawing/2014/main" id="{5B176B17-3008-4195-B021-B8497F7ABAB4}"/>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616D3630-3B53-482E-BF5D-3F6D3D5833A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250836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E0481-DB7C-4834-B5C1-EE2FFD05BA9C}"/>
              </a:ext>
            </a:extLst>
          </p:cNvPr>
          <p:cNvSpPr>
            <a:spLocks noGrp="1"/>
          </p:cNvSpPr>
          <p:nvPr>
            <p:ph type="title"/>
          </p:nvPr>
        </p:nvSpPr>
        <p:spPr/>
        <p:txBody>
          <a:bodyPr/>
          <a:lstStyle/>
          <a:p>
            <a:r>
              <a:rPr lang="en-GB" dirty="0"/>
              <a:t>Impact on The organisation</a:t>
            </a:r>
            <a:endParaRPr lang="en-US" dirty="0"/>
          </a:p>
        </p:txBody>
      </p:sp>
      <p:sp>
        <p:nvSpPr>
          <p:cNvPr id="3" name="Content Placeholder 2">
            <a:extLst>
              <a:ext uri="{FF2B5EF4-FFF2-40B4-BE49-F238E27FC236}">
                <a16:creationId xmlns:a16="http://schemas.microsoft.com/office/drawing/2014/main" id="{72276F83-7DEC-4AB7-B3F1-9EBEE4ECC539}"/>
              </a:ext>
            </a:extLst>
          </p:cNvPr>
          <p:cNvSpPr>
            <a:spLocks noGrp="1"/>
          </p:cNvSpPr>
          <p:nvPr>
            <p:ph idx="1"/>
          </p:nvPr>
        </p:nvSpPr>
        <p:spPr/>
        <p:txBody>
          <a:bodyPr/>
          <a:lstStyle/>
          <a:p>
            <a:r>
              <a:rPr lang="en-GB" dirty="0"/>
              <a:t>Economic losses</a:t>
            </a:r>
          </a:p>
          <a:p>
            <a:r>
              <a:rPr lang="en-GB" dirty="0"/>
              <a:t>Damage of goodwill</a:t>
            </a:r>
          </a:p>
          <a:p>
            <a:r>
              <a:rPr lang="en-GB" dirty="0"/>
              <a:t>Loss of privacy</a:t>
            </a:r>
          </a:p>
          <a:p>
            <a:r>
              <a:rPr lang="en-GB" dirty="0"/>
              <a:t>Dangers of terrorism</a:t>
            </a:r>
          </a:p>
          <a:p>
            <a:r>
              <a:rPr lang="en-GB" dirty="0"/>
              <a:t>Lawsuits</a:t>
            </a:r>
          </a:p>
          <a:p>
            <a:r>
              <a:rPr lang="en-GB" dirty="0"/>
              <a:t>Temporary or permanent closure</a:t>
            </a:r>
            <a:endParaRPr lang="en-US" dirty="0"/>
          </a:p>
        </p:txBody>
      </p:sp>
      <p:sp>
        <p:nvSpPr>
          <p:cNvPr id="4" name="Date Placeholder 3">
            <a:extLst>
              <a:ext uri="{FF2B5EF4-FFF2-40B4-BE49-F238E27FC236}">
                <a16:creationId xmlns:a16="http://schemas.microsoft.com/office/drawing/2014/main" id="{0AA4A90C-22E1-45F1-8A82-4763BBB8655D}"/>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825092D4-F987-417C-9CF2-5572FEA3AA00}"/>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315826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9879-B9B4-4123-AA6F-FD527776DE22}"/>
              </a:ext>
            </a:extLst>
          </p:cNvPr>
          <p:cNvSpPr>
            <a:spLocks noGrp="1"/>
          </p:cNvSpPr>
          <p:nvPr>
            <p:ph type="title"/>
          </p:nvPr>
        </p:nvSpPr>
        <p:spPr/>
        <p:txBody>
          <a:bodyPr/>
          <a:lstStyle/>
          <a:p>
            <a:r>
              <a:rPr lang="en-GB" dirty="0"/>
              <a:t>Warning Signs of an attack</a:t>
            </a:r>
            <a:endParaRPr lang="en-US" dirty="0"/>
          </a:p>
        </p:txBody>
      </p:sp>
      <p:sp>
        <p:nvSpPr>
          <p:cNvPr id="3" name="Content Placeholder 2">
            <a:extLst>
              <a:ext uri="{FF2B5EF4-FFF2-40B4-BE49-F238E27FC236}">
                <a16:creationId xmlns:a16="http://schemas.microsoft.com/office/drawing/2014/main" id="{CBF5A596-EF20-43AC-9E96-16C401607BE5}"/>
              </a:ext>
            </a:extLst>
          </p:cNvPr>
          <p:cNvSpPr>
            <a:spLocks noGrp="1"/>
          </p:cNvSpPr>
          <p:nvPr>
            <p:ph idx="1"/>
          </p:nvPr>
        </p:nvSpPr>
        <p:spPr/>
        <p:txBody>
          <a:bodyPr/>
          <a:lstStyle/>
          <a:p>
            <a:r>
              <a:rPr lang="en-GB" sz="2400" dirty="0"/>
              <a:t>Unable to give a valid call-back number</a:t>
            </a:r>
          </a:p>
          <a:p>
            <a:r>
              <a:rPr lang="en-GB" sz="2400" dirty="0"/>
              <a:t>Make informal requests</a:t>
            </a:r>
          </a:p>
          <a:p>
            <a:r>
              <a:rPr lang="en-GB" sz="2400" dirty="0"/>
              <a:t>Claim authority</a:t>
            </a:r>
          </a:p>
          <a:p>
            <a:r>
              <a:rPr lang="en-GB" sz="2400" dirty="0"/>
              <a:t>Show haste</a:t>
            </a:r>
          </a:p>
          <a:p>
            <a:r>
              <a:rPr lang="en-GB" sz="2400" dirty="0"/>
              <a:t>Compliment or praise unusually</a:t>
            </a:r>
          </a:p>
          <a:p>
            <a:r>
              <a:rPr lang="en-GB" sz="2400" dirty="0"/>
              <a:t>Show discomfort when questioned</a:t>
            </a:r>
          </a:p>
          <a:p>
            <a:r>
              <a:rPr lang="en-GB" sz="2400" dirty="0"/>
              <a:t>Threaten of dire consequences if information is not provided</a:t>
            </a:r>
            <a:endParaRPr lang="en-US" sz="2400" dirty="0"/>
          </a:p>
        </p:txBody>
      </p:sp>
      <p:sp>
        <p:nvSpPr>
          <p:cNvPr id="4" name="Date Placeholder 3">
            <a:extLst>
              <a:ext uri="{FF2B5EF4-FFF2-40B4-BE49-F238E27FC236}">
                <a16:creationId xmlns:a16="http://schemas.microsoft.com/office/drawing/2014/main" id="{DBF91F9A-A7EB-43C2-BD4D-0F6A83D08053}"/>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572D66B3-FDBD-4610-9104-BA48512141EA}"/>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70053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39904-A06A-4D98-8B0F-D53FA5297DE6}"/>
              </a:ext>
            </a:extLst>
          </p:cNvPr>
          <p:cNvSpPr>
            <a:spLocks noGrp="1"/>
          </p:cNvSpPr>
          <p:nvPr>
            <p:ph type="title"/>
          </p:nvPr>
        </p:nvSpPr>
        <p:spPr>
          <a:xfrm>
            <a:off x="457200" y="274638"/>
            <a:ext cx="8229600" cy="922114"/>
          </a:xfrm>
        </p:spPr>
        <p:txBody>
          <a:bodyPr/>
          <a:lstStyle/>
          <a:p>
            <a:r>
              <a:rPr lang="en-GB" sz="4000" dirty="0"/>
              <a:t>Phases of Social Engineering Attack</a:t>
            </a:r>
            <a:endParaRPr lang="en-US" sz="4000" dirty="0"/>
          </a:p>
        </p:txBody>
      </p:sp>
      <p:graphicFrame>
        <p:nvGraphicFramePr>
          <p:cNvPr id="6" name="Content Placeholder 5">
            <a:extLst>
              <a:ext uri="{FF2B5EF4-FFF2-40B4-BE49-F238E27FC236}">
                <a16:creationId xmlns:a16="http://schemas.microsoft.com/office/drawing/2014/main" id="{1D6C00E5-D407-4BBF-8739-601AB168E3A9}"/>
              </a:ext>
            </a:extLst>
          </p:cNvPr>
          <p:cNvGraphicFramePr>
            <a:graphicFrameLocks noGrp="1"/>
          </p:cNvGraphicFramePr>
          <p:nvPr>
            <p:ph idx="1"/>
            <p:extLst>
              <p:ext uri="{D42A27DB-BD31-4B8C-83A1-F6EECF244321}">
                <p14:modId xmlns:p14="http://schemas.microsoft.com/office/powerpoint/2010/main" val="3205256523"/>
              </p:ext>
            </p:extLst>
          </p:nvPr>
        </p:nvGraphicFramePr>
        <p:xfrm>
          <a:off x="457200" y="2142148"/>
          <a:ext cx="8229600" cy="33744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2CE9C5F-456A-42B3-A0E3-3F5802DD6266}"/>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F640403B-5753-4574-BF94-721518AF6D97}"/>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
        <p:nvSpPr>
          <p:cNvPr id="8" name="TextBox 7">
            <a:extLst>
              <a:ext uri="{FF2B5EF4-FFF2-40B4-BE49-F238E27FC236}">
                <a16:creationId xmlns:a16="http://schemas.microsoft.com/office/drawing/2014/main" id="{D2720188-C24F-4348-81B4-E18B645751D9}"/>
              </a:ext>
            </a:extLst>
          </p:cNvPr>
          <p:cNvSpPr txBox="1"/>
          <p:nvPr/>
        </p:nvSpPr>
        <p:spPr>
          <a:xfrm>
            <a:off x="457200" y="1484784"/>
            <a:ext cx="8229600" cy="369332"/>
          </a:xfrm>
          <a:prstGeom prst="rect">
            <a:avLst/>
          </a:prstGeom>
          <a:noFill/>
        </p:spPr>
        <p:txBody>
          <a:bodyPr wrap="square" rtlCol="0">
            <a:spAutoFit/>
          </a:bodyPr>
          <a:lstStyle/>
          <a:p>
            <a:r>
              <a:rPr lang="en-GB" dirty="0"/>
              <a:t>Four Phases of a Social Engineering Attack:</a:t>
            </a:r>
            <a:endParaRPr lang="en-US" dirty="0"/>
          </a:p>
        </p:txBody>
      </p:sp>
    </p:spTree>
    <p:extLst>
      <p:ext uri="{BB962C8B-B14F-4D97-AF65-F5344CB8AC3E}">
        <p14:creationId xmlns:p14="http://schemas.microsoft.com/office/powerpoint/2010/main" val="16050253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A7574D-7486-4FF6-AC8A-C92867D7F774}"/>
              </a:ext>
            </a:extLst>
          </p:cNvPr>
          <p:cNvSpPr>
            <a:spLocks noGrp="1"/>
          </p:cNvSpPr>
          <p:nvPr>
            <p:ph type="ctrTitle"/>
          </p:nvPr>
        </p:nvSpPr>
        <p:spPr/>
        <p:txBody>
          <a:bodyPr/>
          <a:lstStyle/>
          <a:p>
            <a:r>
              <a:rPr lang="en-GB" dirty="0"/>
              <a:t>Countermeasures</a:t>
            </a:r>
            <a:endParaRPr lang="en-US" dirty="0"/>
          </a:p>
        </p:txBody>
      </p:sp>
      <p:sp>
        <p:nvSpPr>
          <p:cNvPr id="4" name="Date Placeholder 3">
            <a:extLst>
              <a:ext uri="{FF2B5EF4-FFF2-40B4-BE49-F238E27FC236}">
                <a16:creationId xmlns:a16="http://schemas.microsoft.com/office/drawing/2014/main" id="{BBB7E89C-2332-470D-9446-9E4F65424687}"/>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4F3E2238-8E36-49FB-8341-AE97B10D7C6C}"/>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232105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1A6D6-864E-41EF-9B1F-36EC88484F85}"/>
              </a:ext>
            </a:extLst>
          </p:cNvPr>
          <p:cNvSpPr>
            <a:spLocks noGrp="1"/>
          </p:cNvSpPr>
          <p:nvPr>
            <p:ph type="title"/>
          </p:nvPr>
        </p:nvSpPr>
        <p:spPr/>
        <p:txBody>
          <a:bodyPr/>
          <a:lstStyle/>
          <a:p>
            <a:r>
              <a:rPr lang="en-GB" dirty="0"/>
              <a:t>Countermeasures</a:t>
            </a:r>
            <a:endParaRPr lang="en-US" dirty="0"/>
          </a:p>
        </p:txBody>
      </p:sp>
      <p:sp>
        <p:nvSpPr>
          <p:cNvPr id="3" name="Content Placeholder 2">
            <a:extLst>
              <a:ext uri="{FF2B5EF4-FFF2-40B4-BE49-F238E27FC236}">
                <a16:creationId xmlns:a16="http://schemas.microsoft.com/office/drawing/2014/main" id="{D70EA191-0DC1-4FD9-86B5-8D2B062E78BD}"/>
              </a:ext>
            </a:extLst>
          </p:cNvPr>
          <p:cNvSpPr>
            <a:spLocks noGrp="1"/>
          </p:cNvSpPr>
          <p:nvPr>
            <p:ph idx="1"/>
          </p:nvPr>
        </p:nvSpPr>
        <p:spPr/>
        <p:txBody>
          <a:bodyPr/>
          <a:lstStyle/>
          <a:p>
            <a:r>
              <a:rPr lang="en-GB" sz="2400" dirty="0"/>
              <a:t>There is no single solution</a:t>
            </a:r>
          </a:p>
          <a:p>
            <a:endParaRPr lang="en-GB" sz="2400" dirty="0"/>
          </a:p>
          <a:p>
            <a:r>
              <a:rPr lang="en-GB" sz="2400" dirty="0"/>
              <a:t>Some recommendations</a:t>
            </a:r>
          </a:p>
          <a:p>
            <a:pPr lvl="1"/>
            <a:r>
              <a:rPr lang="en-GB" sz="2000" dirty="0"/>
              <a:t>Separation of duties</a:t>
            </a:r>
          </a:p>
          <a:p>
            <a:pPr lvl="1"/>
            <a:r>
              <a:rPr lang="en-GB" sz="2000" dirty="0"/>
              <a:t>Rotation of duties</a:t>
            </a:r>
          </a:p>
          <a:p>
            <a:pPr lvl="1"/>
            <a:r>
              <a:rPr lang="en-GB" sz="2000" dirty="0"/>
              <a:t>Least privileges</a:t>
            </a:r>
          </a:p>
          <a:p>
            <a:pPr lvl="1"/>
            <a:r>
              <a:rPr lang="en-GB" sz="2000" dirty="0"/>
              <a:t>Controlled access</a:t>
            </a:r>
          </a:p>
          <a:p>
            <a:pPr lvl="1"/>
            <a:r>
              <a:rPr lang="en-GB" sz="2000" dirty="0"/>
              <a:t>Logging and auditing</a:t>
            </a:r>
          </a:p>
          <a:p>
            <a:pPr lvl="1"/>
            <a:r>
              <a:rPr lang="en-GB" sz="2000" dirty="0"/>
              <a:t>Legal policies</a:t>
            </a:r>
          </a:p>
        </p:txBody>
      </p:sp>
      <p:sp>
        <p:nvSpPr>
          <p:cNvPr id="4" name="Date Placeholder 3">
            <a:extLst>
              <a:ext uri="{FF2B5EF4-FFF2-40B4-BE49-F238E27FC236}">
                <a16:creationId xmlns:a16="http://schemas.microsoft.com/office/drawing/2014/main" id="{86C6B369-87BE-44E2-B655-614D7F375CA0}"/>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67C14C94-4B0D-4709-B055-E175640F1B0A}"/>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7602961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83881-8246-4E71-ABFB-C6447335AC5E}"/>
              </a:ext>
            </a:extLst>
          </p:cNvPr>
          <p:cNvSpPr>
            <a:spLocks noGrp="1"/>
          </p:cNvSpPr>
          <p:nvPr>
            <p:ph type="title"/>
          </p:nvPr>
        </p:nvSpPr>
        <p:spPr/>
        <p:txBody>
          <a:bodyPr/>
          <a:lstStyle/>
          <a:p>
            <a:r>
              <a:rPr lang="en-GB" dirty="0"/>
              <a:t>Policies and procedures</a:t>
            </a:r>
            <a:endParaRPr lang="en-US" dirty="0"/>
          </a:p>
        </p:txBody>
      </p:sp>
      <p:sp>
        <p:nvSpPr>
          <p:cNvPr id="3" name="Content Placeholder 2">
            <a:extLst>
              <a:ext uri="{FF2B5EF4-FFF2-40B4-BE49-F238E27FC236}">
                <a16:creationId xmlns:a16="http://schemas.microsoft.com/office/drawing/2014/main" id="{E908DCF6-E7B5-4C23-8373-6633BC37E5D3}"/>
              </a:ext>
            </a:extLst>
          </p:cNvPr>
          <p:cNvSpPr>
            <a:spLocks noGrp="1"/>
          </p:cNvSpPr>
          <p:nvPr>
            <p:ph idx="1"/>
          </p:nvPr>
        </p:nvSpPr>
        <p:spPr/>
        <p:txBody>
          <a:bodyPr/>
          <a:lstStyle/>
          <a:p>
            <a:r>
              <a:rPr lang="en-GB" sz="2800" dirty="0"/>
              <a:t>Most critical component for any organisation</a:t>
            </a:r>
          </a:p>
          <a:p>
            <a:r>
              <a:rPr lang="en-GB" sz="2800" dirty="0"/>
              <a:t>Information security policy</a:t>
            </a:r>
          </a:p>
          <a:p>
            <a:r>
              <a:rPr lang="en-GB" sz="2800" dirty="0"/>
              <a:t>Fair usage policy</a:t>
            </a:r>
          </a:p>
          <a:p>
            <a:r>
              <a:rPr lang="en-GB" sz="2800" dirty="0"/>
              <a:t>Acceptable use policy</a:t>
            </a:r>
          </a:p>
          <a:p>
            <a:r>
              <a:rPr lang="en-GB" sz="2800" dirty="0"/>
              <a:t>Password policy</a:t>
            </a:r>
          </a:p>
          <a:p>
            <a:r>
              <a:rPr lang="en-GB" sz="2800" dirty="0"/>
              <a:t>Operational guidelines</a:t>
            </a:r>
          </a:p>
          <a:p>
            <a:r>
              <a:rPr lang="en-GB" sz="2800" dirty="0"/>
              <a:t>Physical security policies</a:t>
            </a:r>
            <a:endParaRPr lang="en-US" sz="2800" dirty="0"/>
          </a:p>
        </p:txBody>
      </p:sp>
      <p:sp>
        <p:nvSpPr>
          <p:cNvPr id="4" name="Date Placeholder 3">
            <a:extLst>
              <a:ext uri="{FF2B5EF4-FFF2-40B4-BE49-F238E27FC236}">
                <a16:creationId xmlns:a16="http://schemas.microsoft.com/office/drawing/2014/main" id="{26F6AFF8-912D-431F-9ABA-55576ED632F9}"/>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50C4D7B9-A48A-406D-86A1-0B6A6057BA5D}"/>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1845752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5DC8E-E782-4183-A67D-587A987734FB}"/>
              </a:ext>
            </a:extLst>
          </p:cNvPr>
          <p:cNvSpPr>
            <a:spLocks noGrp="1"/>
          </p:cNvSpPr>
          <p:nvPr>
            <p:ph type="title"/>
          </p:nvPr>
        </p:nvSpPr>
        <p:spPr/>
        <p:txBody>
          <a:bodyPr/>
          <a:lstStyle/>
          <a:p>
            <a:r>
              <a:rPr lang="en-GB" dirty="0"/>
              <a:t>Security - Checklist</a:t>
            </a:r>
            <a:endParaRPr lang="en-US" dirty="0"/>
          </a:p>
        </p:txBody>
      </p:sp>
      <p:sp>
        <p:nvSpPr>
          <p:cNvPr id="3" name="Content Placeholder 2">
            <a:extLst>
              <a:ext uri="{FF2B5EF4-FFF2-40B4-BE49-F238E27FC236}">
                <a16:creationId xmlns:a16="http://schemas.microsoft.com/office/drawing/2014/main" id="{285AB079-2F9C-4E96-8A38-B08A910B653F}"/>
              </a:ext>
            </a:extLst>
          </p:cNvPr>
          <p:cNvSpPr>
            <a:spLocks noGrp="1"/>
          </p:cNvSpPr>
          <p:nvPr>
            <p:ph idx="1"/>
          </p:nvPr>
        </p:nvSpPr>
        <p:spPr/>
        <p:txBody>
          <a:bodyPr/>
          <a:lstStyle/>
          <a:p>
            <a:r>
              <a:rPr lang="en-GB" sz="2400" dirty="0"/>
              <a:t>User account setup – active directory</a:t>
            </a:r>
          </a:p>
          <a:p>
            <a:r>
              <a:rPr lang="en-GB" sz="2400" dirty="0"/>
              <a:t>Password policies – age, length, complexity</a:t>
            </a:r>
          </a:p>
          <a:p>
            <a:r>
              <a:rPr lang="en-GB" sz="2400" dirty="0"/>
              <a:t>Helpdesk procedures – Caller ID system, CCTV</a:t>
            </a:r>
          </a:p>
          <a:p>
            <a:r>
              <a:rPr lang="en-GB" sz="2400" dirty="0"/>
              <a:t>Access privileges – Access to various parts of network or buildings</a:t>
            </a:r>
          </a:p>
          <a:p>
            <a:r>
              <a:rPr lang="en-GB" sz="2400" dirty="0"/>
              <a:t>Violations – disciplinary actions, reporting violations</a:t>
            </a:r>
          </a:p>
          <a:p>
            <a:r>
              <a:rPr lang="en-GB" sz="2400" dirty="0"/>
              <a:t>Employee identification – ID badges with pictures, smart ID’s</a:t>
            </a:r>
          </a:p>
        </p:txBody>
      </p:sp>
      <p:sp>
        <p:nvSpPr>
          <p:cNvPr id="4" name="Date Placeholder 3">
            <a:extLst>
              <a:ext uri="{FF2B5EF4-FFF2-40B4-BE49-F238E27FC236}">
                <a16:creationId xmlns:a16="http://schemas.microsoft.com/office/drawing/2014/main" id="{E61E4960-0FD7-44A1-A926-F668FB9F2048}"/>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CDDB5374-C8F7-47E6-A5A4-A466AA3764F9}"/>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935389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0AEE8-FA3C-4E70-BFFA-B860E2FFA71A}"/>
              </a:ext>
            </a:extLst>
          </p:cNvPr>
          <p:cNvSpPr>
            <a:spLocks noGrp="1"/>
          </p:cNvSpPr>
          <p:nvPr>
            <p:ph type="title"/>
          </p:nvPr>
        </p:nvSpPr>
        <p:spPr/>
        <p:txBody>
          <a:bodyPr/>
          <a:lstStyle/>
          <a:p>
            <a:r>
              <a:rPr lang="en-GB" dirty="0"/>
              <a:t>Security – Checklist (cont’d)</a:t>
            </a:r>
            <a:endParaRPr lang="en-US" dirty="0"/>
          </a:p>
        </p:txBody>
      </p:sp>
      <p:sp>
        <p:nvSpPr>
          <p:cNvPr id="3" name="Content Placeholder 2">
            <a:extLst>
              <a:ext uri="{FF2B5EF4-FFF2-40B4-BE49-F238E27FC236}">
                <a16:creationId xmlns:a16="http://schemas.microsoft.com/office/drawing/2014/main" id="{0690E27A-8019-4EF7-83D2-5C9EDF024201}"/>
              </a:ext>
            </a:extLst>
          </p:cNvPr>
          <p:cNvSpPr>
            <a:spLocks noGrp="1"/>
          </p:cNvSpPr>
          <p:nvPr>
            <p:ph idx="1"/>
          </p:nvPr>
        </p:nvSpPr>
        <p:spPr/>
        <p:txBody>
          <a:bodyPr/>
          <a:lstStyle/>
          <a:p>
            <a:r>
              <a:rPr lang="en-GB" sz="2400" dirty="0"/>
              <a:t>Privacy policies – protect company information</a:t>
            </a:r>
          </a:p>
          <a:p>
            <a:r>
              <a:rPr lang="en-GB" sz="2400" dirty="0"/>
              <a:t>Paper documents – shred or burn</a:t>
            </a:r>
          </a:p>
          <a:p>
            <a:r>
              <a:rPr lang="en-GB" sz="2400" dirty="0"/>
              <a:t>Physical access restrictions and signs – protect sensitive areas, locked doors</a:t>
            </a:r>
          </a:p>
          <a:p>
            <a:r>
              <a:rPr lang="en-GB" sz="2400" dirty="0"/>
              <a:t>Virus control – software, reporting procedures</a:t>
            </a:r>
          </a:p>
          <a:p>
            <a:r>
              <a:rPr lang="en-GB" sz="2400" dirty="0"/>
              <a:t>Awareness programs, training programs</a:t>
            </a:r>
            <a:endParaRPr lang="en-US" sz="2400" dirty="0"/>
          </a:p>
        </p:txBody>
      </p:sp>
      <p:sp>
        <p:nvSpPr>
          <p:cNvPr id="4" name="Date Placeholder 3">
            <a:extLst>
              <a:ext uri="{FF2B5EF4-FFF2-40B4-BE49-F238E27FC236}">
                <a16:creationId xmlns:a16="http://schemas.microsoft.com/office/drawing/2014/main" id="{C56C9993-C446-463A-BF51-2CD35863D446}"/>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EC0BC801-6223-41EF-9897-62DB6ED39FB7}"/>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295388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81038-9A0C-4858-BC28-1C9B330A3D7A}"/>
              </a:ext>
            </a:extLst>
          </p:cNvPr>
          <p:cNvSpPr>
            <a:spLocks noGrp="1"/>
          </p:cNvSpPr>
          <p:nvPr>
            <p:ph type="title"/>
          </p:nvPr>
        </p:nvSpPr>
        <p:spPr/>
        <p:txBody>
          <a:bodyPr/>
          <a:lstStyle/>
          <a:p>
            <a:r>
              <a:rPr lang="en-GB" dirty="0"/>
              <a:t>Anti Phishing Tools</a:t>
            </a:r>
            <a:endParaRPr lang="en-US" dirty="0"/>
          </a:p>
        </p:txBody>
      </p:sp>
      <p:sp>
        <p:nvSpPr>
          <p:cNvPr id="3" name="Content Placeholder 2">
            <a:extLst>
              <a:ext uri="{FF2B5EF4-FFF2-40B4-BE49-F238E27FC236}">
                <a16:creationId xmlns:a16="http://schemas.microsoft.com/office/drawing/2014/main" id="{920D1C9C-5C2F-444F-93A2-CA6AE76B68AB}"/>
              </a:ext>
            </a:extLst>
          </p:cNvPr>
          <p:cNvSpPr>
            <a:spLocks noGrp="1"/>
          </p:cNvSpPr>
          <p:nvPr>
            <p:ph idx="1"/>
          </p:nvPr>
        </p:nvSpPr>
        <p:spPr/>
        <p:txBody>
          <a:bodyPr/>
          <a:lstStyle/>
          <a:p>
            <a:r>
              <a:rPr lang="en-GB" sz="2400" dirty="0" err="1"/>
              <a:t>Netcraft</a:t>
            </a:r>
            <a:r>
              <a:rPr lang="en-GB" sz="2400" dirty="0"/>
              <a:t> (extension or software)</a:t>
            </a:r>
          </a:p>
          <a:p>
            <a:pPr lvl="1"/>
            <a:r>
              <a:rPr lang="en-GB" sz="2000" dirty="0"/>
              <a:t>Alerts user when connected to a phishing site</a:t>
            </a:r>
          </a:p>
          <a:p>
            <a:pPr lvl="1"/>
            <a:r>
              <a:rPr lang="en-GB" sz="2000" dirty="0"/>
              <a:t>Blocks the user from accessing such sites</a:t>
            </a:r>
          </a:p>
          <a:p>
            <a:pPr lvl="1"/>
            <a:r>
              <a:rPr lang="en-GB" sz="2000" dirty="0"/>
              <a:t>Traps </a:t>
            </a:r>
            <a:r>
              <a:rPr lang="en-GB" sz="2000" dirty="0" err="1"/>
              <a:t>urls</a:t>
            </a:r>
            <a:endParaRPr lang="en-GB" sz="2000" dirty="0"/>
          </a:p>
          <a:p>
            <a:pPr lvl="1"/>
            <a:r>
              <a:rPr lang="en-GB" sz="2000" dirty="0"/>
              <a:t>Protects against pop-up windows</a:t>
            </a:r>
          </a:p>
          <a:p>
            <a:r>
              <a:rPr lang="en-GB" sz="2400" dirty="0" err="1"/>
              <a:t>PhishTank</a:t>
            </a:r>
            <a:r>
              <a:rPr lang="en-GB" sz="2400" dirty="0"/>
              <a:t> </a:t>
            </a:r>
            <a:r>
              <a:rPr lang="en-GB" sz="2400" dirty="0" err="1"/>
              <a:t>Sitechecker</a:t>
            </a:r>
            <a:r>
              <a:rPr lang="en-GB" sz="2400" dirty="0"/>
              <a:t> (extension for browsers)</a:t>
            </a:r>
          </a:p>
          <a:p>
            <a:pPr lvl="1"/>
            <a:r>
              <a:rPr lang="en-GB" sz="2000" dirty="0"/>
              <a:t>Database of all phishing sites</a:t>
            </a:r>
          </a:p>
          <a:p>
            <a:pPr lvl="1"/>
            <a:r>
              <a:rPr lang="en-GB" sz="2000" dirty="0"/>
              <a:t>Blocks page of known URL’s</a:t>
            </a:r>
            <a:endParaRPr lang="en-US" sz="2000" dirty="0"/>
          </a:p>
        </p:txBody>
      </p:sp>
      <p:sp>
        <p:nvSpPr>
          <p:cNvPr id="4" name="Date Placeholder 3">
            <a:extLst>
              <a:ext uri="{FF2B5EF4-FFF2-40B4-BE49-F238E27FC236}">
                <a16:creationId xmlns:a16="http://schemas.microsoft.com/office/drawing/2014/main" id="{474A72D4-D674-4330-98F7-6C2F0BE3F85F}"/>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410B4F2B-C93F-4299-A9D6-3D275DEB0F45}"/>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03209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F978-83E4-49CA-934E-56F82B3F3602}"/>
              </a:ext>
            </a:extLst>
          </p:cNvPr>
          <p:cNvSpPr>
            <a:spLocks noGrp="1"/>
          </p:cNvSpPr>
          <p:nvPr>
            <p:ph type="title"/>
          </p:nvPr>
        </p:nvSpPr>
        <p:spPr/>
        <p:txBody>
          <a:bodyPr/>
          <a:lstStyle/>
          <a:p>
            <a:r>
              <a:rPr lang="en-GB" dirty="0"/>
              <a:t>Anti Phishing Tools (cont’d)</a:t>
            </a:r>
            <a:endParaRPr lang="en-US" dirty="0"/>
          </a:p>
        </p:txBody>
      </p:sp>
      <p:sp>
        <p:nvSpPr>
          <p:cNvPr id="3" name="Content Placeholder 2">
            <a:extLst>
              <a:ext uri="{FF2B5EF4-FFF2-40B4-BE49-F238E27FC236}">
                <a16:creationId xmlns:a16="http://schemas.microsoft.com/office/drawing/2014/main" id="{6E7501FF-3F8F-474C-8646-4A58266AC892}"/>
              </a:ext>
            </a:extLst>
          </p:cNvPr>
          <p:cNvSpPr>
            <a:spLocks noGrp="1"/>
          </p:cNvSpPr>
          <p:nvPr>
            <p:ph idx="1"/>
          </p:nvPr>
        </p:nvSpPr>
        <p:spPr/>
        <p:txBody>
          <a:bodyPr/>
          <a:lstStyle/>
          <a:p>
            <a:r>
              <a:rPr lang="en-GB" sz="2400" dirty="0"/>
              <a:t>GFI </a:t>
            </a:r>
            <a:r>
              <a:rPr lang="en-GB" sz="2400" dirty="0" err="1"/>
              <a:t>Mailessentials</a:t>
            </a:r>
            <a:endParaRPr lang="en-GB" sz="2400" dirty="0"/>
          </a:p>
          <a:p>
            <a:pPr lvl="1"/>
            <a:r>
              <a:rPr lang="en-GB" sz="2000" dirty="0"/>
              <a:t>Module for Microsoft outlook</a:t>
            </a:r>
          </a:p>
          <a:p>
            <a:pPr lvl="1"/>
            <a:r>
              <a:rPr lang="en-GB" sz="2000" dirty="0"/>
              <a:t>Checks for typical keywords in mails</a:t>
            </a:r>
          </a:p>
          <a:p>
            <a:pPr lvl="1"/>
            <a:r>
              <a:rPr lang="en-GB" sz="2000" dirty="0"/>
              <a:t>Updates database of blacklist mails</a:t>
            </a:r>
          </a:p>
          <a:p>
            <a:r>
              <a:rPr lang="en-GB" sz="2400" dirty="0"/>
              <a:t>Phishing Sweeper Enterprise</a:t>
            </a:r>
          </a:p>
          <a:p>
            <a:pPr lvl="1"/>
            <a:r>
              <a:rPr lang="en-GB" sz="2000" dirty="0"/>
              <a:t>Installs phishing sweeper throughout the organisation</a:t>
            </a:r>
          </a:p>
          <a:p>
            <a:pPr lvl="1"/>
            <a:r>
              <a:rPr lang="en-GB" sz="2000" dirty="0"/>
              <a:t>Effective tool for spam and spoofed emails</a:t>
            </a:r>
          </a:p>
          <a:p>
            <a:pPr lvl="1"/>
            <a:r>
              <a:rPr lang="en-GB" sz="2000" dirty="0"/>
              <a:t>Provides mail protection website protection alerts and logs</a:t>
            </a:r>
          </a:p>
          <a:p>
            <a:pPr lvl="1"/>
            <a:endParaRPr lang="en-US" sz="2400" dirty="0"/>
          </a:p>
        </p:txBody>
      </p:sp>
      <p:sp>
        <p:nvSpPr>
          <p:cNvPr id="4" name="Date Placeholder 3">
            <a:extLst>
              <a:ext uri="{FF2B5EF4-FFF2-40B4-BE49-F238E27FC236}">
                <a16:creationId xmlns:a16="http://schemas.microsoft.com/office/drawing/2014/main" id="{06807C13-394D-4094-AA20-781B3F5DDE42}"/>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42206B49-30E1-44D9-B4D2-8755A76803E8}"/>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2681878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B84BA-F002-4A98-9B1E-9679B4641B17}"/>
              </a:ext>
            </a:extLst>
          </p:cNvPr>
          <p:cNvSpPr>
            <a:spLocks noGrp="1"/>
          </p:cNvSpPr>
          <p:nvPr>
            <p:ph type="title"/>
          </p:nvPr>
        </p:nvSpPr>
        <p:spPr/>
        <p:txBody>
          <a:bodyPr/>
          <a:lstStyle/>
          <a:p>
            <a:r>
              <a:rPr lang="en-GB" dirty="0"/>
              <a:t>Internet content filter</a:t>
            </a:r>
            <a:endParaRPr lang="en-US" dirty="0"/>
          </a:p>
        </p:txBody>
      </p:sp>
      <p:sp>
        <p:nvSpPr>
          <p:cNvPr id="3" name="Content Placeholder 2">
            <a:extLst>
              <a:ext uri="{FF2B5EF4-FFF2-40B4-BE49-F238E27FC236}">
                <a16:creationId xmlns:a16="http://schemas.microsoft.com/office/drawing/2014/main" id="{BE382B4B-C3C0-4C13-AAD2-4B9A2E938BFD}"/>
              </a:ext>
            </a:extLst>
          </p:cNvPr>
          <p:cNvSpPr>
            <a:spLocks noGrp="1"/>
          </p:cNvSpPr>
          <p:nvPr>
            <p:ph idx="1"/>
          </p:nvPr>
        </p:nvSpPr>
        <p:spPr/>
        <p:txBody>
          <a:bodyPr/>
          <a:lstStyle/>
          <a:p>
            <a:r>
              <a:rPr lang="en-GB" sz="2400" dirty="0"/>
              <a:t>Software that blocks unwanted content</a:t>
            </a:r>
          </a:p>
          <a:p>
            <a:endParaRPr lang="en-GB" sz="2400" dirty="0"/>
          </a:p>
          <a:p>
            <a:r>
              <a:rPr lang="en-GB" sz="2400" dirty="0"/>
              <a:t>Filters well known keywords and URLs</a:t>
            </a:r>
          </a:p>
          <a:p>
            <a:endParaRPr lang="en-GB" sz="2400" dirty="0"/>
          </a:p>
          <a:p>
            <a:r>
              <a:rPr lang="en-GB" sz="2400" dirty="0"/>
              <a:t>More advanced filters can block chat rooms, instant messaging file downloads</a:t>
            </a:r>
          </a:p>
          <a:p>
            <a:endParaRPr lang="en-GB" sz="2400" dirty="0"/>
          </a:p>
          <a:p>
            <a:r>
              <a:rPr lang="en-GB" sz="2400" dirty="0"/>
              <a:t>There are filters to block SPAM</a:t>
            </a:r>
            <a:endParaRPr lang="en-US" sz="2400" dirty="0"/>
          </a:p>
        </p:txBody>
      </p:sp>
      <p:sp>
        <p:nvSpPr>
          <p:cNvPr id="4" name="Date Placeholder 3">
            <a:extLst>
              <a:ext uri="{FF2B5EF4-FFF2-40B4-BE49-F238E27FC236}">
                <a16:creationId xmlns:a16="http://schemas.microsoft.com/office/drawing/2014/main" id="{645933A3-367E-4670-8B36-203105CA7E4B}"/>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DA83C7E7-3D30-408F-8853-C7D372E52574}"/>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59199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8FD1-6FD9-49E5-8323-C151F32DB88B}"/>
              </a:ext>
            </a:extLst>
          </p:cNvPr>
          <p:cNvSpPr>
            <a:spLocks noGrp="1"/>
          </p:cNvSpPr>
          <p:nvPr>
            <p:ph type="title"/>
          </p:nvPr>
        </p:nvSpPr>
        <p:spPr/>
        <p:txBody>
          <a:bodyPr/>
          <a:lstStyle/>
          <a:p>
            <a:r>
              <a:rPr lang="en-GB" dirty="0"/>
              <a:t>Anti Spam techniques</a:t>
            </a:r>
            <a:endParaRPr lang="en-US" dirty="0"/>
          </a:p>
        </p:txBody>
      </p:sp>
      <p:sp>
        <p:nvSpPr>
          <p:cNvPr id="3" name="Content Placeholder 2">
            <a:extLst>
              <a:ext uri="{FF2B5EF4-FFF2-40B4-BE49-F238E27FC236}">
                <a16:creationId xmlns:a16="http://schemas.microsoft.com/office/drawing/2014/main" id="{E78FC087-AE43-41FB-9C3B-01807236C06D}"/>
              </a:ext>
            </a:extLst>
          </p:cNvPr>
          <p:cNvSpPr>
            <a:spLocks noGrp="1"/>
          </p:cNvSpPr>
          <p:nvPr>
            <p:ph idx="1"/>
          </p:nvPr>
        </p:nvSpPr>
        <p:spPr/>
        <p:txBody>
          <a:bodyPr/>
          <a:lstStyle/>
          <a:p>
            <a:r>
              <a:rPr lang="en-GB" sz="1800" dirty="0"/>
              <a:t>Signature based content filter</a:t>
            </a:r>
          </a:p>
          <a:p>
            <a:pPr lvl="1"/>
            <a:r>
              <a:rPr lang="en-GB" sz="1400" dirty="0"/>
              <a:t>Received messages are checked for certain patterns</a:t>
            </a:r>
          </a:p>
          <a:p>
            <a:r>
              <a:rPr lang="en-GB" sz="1800" dirty="0"/>
              <a:t>Bayesian content filtering</a:t>
            </a:r>
          </a:p>
          <a:p>
            <a:pPr lvl="1"/>
            <a:r>
              <a:rPr lang="en-GB" sz="1400" dirty="0"/>
              <a:t>Filters and sorts emails into different folders</a:t>
            </a:r>
          </a:p>
          <a:p>
            <a:r>
              <a:rPr lang="en-GB" sz="1800" dirty="0"/>
              <a:t>Collaborative content filtering</a:t>
            </a:r>
          </a:p>
          <a:p>
            <a:pPr lvl="1"/>
            <a:r>
              <a:rPr lang="en-GB" sz="1400" dirty="0"/>
              <a:t>Users share their desired and undesired emails (report spam or not)</a:t>
            </a:r>
          </a:p>
          <a:p>
            <a:r>
              <a:rPr lang="en-GB" sz="1800" dirty="0"/>
              <a:t>Black-Listing</a:t>
            </a:r>
          </a:p>
          <a:p>
            <a:pPr lvl="1"/>
            <a:r>
              <a:rPr lang="en-GB" sz="1400" dirty="0"/>
              <a:t>Use of spam detection tools to report bad IP address</a:t>
            </a:r>
          </a:p>
          <a:p>
            <a:r>
              <a:rPr lang="en-GB" sz="1800" dirty="0"/>
              <a:t>White-Listing</a:t>
            </a:r>
          </a:p>
          <a:p>
            <a:pPr lvl="1"/>
            <a:r>
              <a:rPr lang="en-GB" sz="1400" dirty="0"/>
              <a:t>Accepts all emails from a certain IP address</a:t>
            </a:r>
          </a:p>
          <a:p>
            <a:r>
              <a:rPr lang="en-GB" sz="1800" dirty="0"/>
              <a:t>Grey-Listing</a:t>
            </a:r>
          </a:p>
          <a:p>
            <a:pPr lvl="1"/>
            <a:r>
              <a:rPr lang="en-GB" sz="1400" dirty="0"/>
              <a:t>Does not accept emails from IP address which were not previously successfully connected to the mail server </a:t>
            </a:r>
            <a:endParaRPr lang="en-US" sz="1400" dirty="0"/>
          </a:p>
        </p:txBody>
      </p:sp>
      <p:sp>
        <p:nvSpPr>
          <p:cNvPr id="4" name="Date Placeholder 3">
            <a:extLst>
              <a:ext uri="{FF2B5EF4-FFF2-40B4-BE49-F238E27FC236}">
                <a16:creationId xmlns:a16="http://schemas.microsoft.com/office/drawing/2014/main" id="{A89F8C31-270D-4DB3-AA65-BB93C8E78E93}"/>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A666CA83-5131-41D7-AE62-81145B158CA5}"/>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682885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9A5FE-CF48-4EE2-AF7E-802B4D1F0600}"/>
              </a:ext>
            </a:extLst>
          </p:cNvPr>
          <p:cNvSpPr>
            <a:spLocks noGrp="1"/>
          </p:cNvSpPr>
          <p:nvPr>
            <p:ph type="title"/>
          </p:nvPr>
        </p:nvSpPr>
        <p:spPr/>
        <p:txBody>
          <a:bodyPr/>
          <a:lstStyle/>
          <a:p>
            <a:r>
              <a:rPr lang="en-GB" dirty="0"/>
              <a:t>Anti Spam tools</a:t>
            </a:r>
            <a:endParaRPr lang="en-US" dirty="0"/>
          </a:p>
        </p:txBody>
      </p:sp>
      <p:sp>
        <p:nvSpPr>
          <p:cNvPr id="3" name="Content Placeholder 2">
            <a:extLst>
              <a:ext uri="{FF2B5EF4-FFF2-40B4-BE49-F238E27FC236}">
                <a16:creationId xmlns:a16="http://schemas.microsoft.com/office/drawing/2014/main" id="{81BFC983-3B5E-494C-9BD2-EA1470DE825B}"/>
              </a:ext>
            </a:extLst>
          </p:cNvPr>
          <p:cNvSpPr>
            <a:spLocks noGrp="1"/>
          </p:cNvSpPr>
          <p:nvPr>
            <p:ph idx="1"/>
          </p:nvPr>
        </p:nvSpPr>
        <p:spPr/>
        <p:txBody>
          <a:bodyPr/>
          <a:lstStyle/>
          <a:p>
            <a:r>
              <a:rPr lang="en-GB" sz="2000" dirty="0"/>
              <a:t>AEVITA Stop SPAM Email</a:t>
            </a:r>
          </a:p>
          <a:p>
            <a:pPr lvl="1"/>
            <a:r>
              <a:rPr lang="en-US" sz="1800" dirty="0"/>
              <a:t>Stop spam email</a:t>
            </a:r>
          </a:p>
          <a:p>
            <a:pPr lvl="1"/>
            <a:r>
              <a:rPr lang="en-US" sz="1800" dirty="0"/>
              <a:t>Introduces spambot block, ignored by a normal mailing program</a:t>
            </a:r>
          </a:p>
          <a:p>
            <a:r>
              <a:rPr lang="en-US" sz="2200" dirty="0" err="1"/>
              <a:t>SpamExperts</a:t>
            </a:r>
            <a:r>
              <a:rPr lang="en-US" sz="2200" dirty="0"/>
              <a:t> Desktop</a:t>
            </a:r>
          </a:p>
          <a:p>
            <a:pPr lvl="1"/>
            <a:r>
              <a:rPr lang="en-US" sz="1800" dirty="0"/>
              <a:t>Works as spam filter with any email program</a:t>
            </a:r>
          </a:p>
          <a:p>
            <a:pPr lvl="1"/>
            <a:r>
              <a:rPr lang="en-US" sz="1800" dirty="0"/>
              <a:t>Not dependent on keywords but checks the content</a:t>
            </a:r>
          </a:p>
          <a:p>
            <a:r>
              <a:rPr lang="en-US" sz="2200" dirty="0" err="1"/>
              <a:t>SpamEater</a:t>
            </a:r>
            <a:r>
              <a:rPr lang="en-US" sz="2200" dirty="0"/>
              <a:t> Pro</a:t>
            </a:r>
          </a:p>
          <a:p>
            <a:pPr lvl="1"/>
            <a:r>
              <a:rPr lang="en-US" sz="1800" dirty="0"/>
              <a:t>Anti-spam and email notification system</a:t>
            </a:r>
          </a:p>
          <a:p>
            <a:pPr lvl="1"/>
            <a:r>
              <a:rPr lang="en-US" sz="1800" dirty="0"/>
              <a:t>Provides complex rule processing, POP3 wizard</a:t>
            </a:r>
          </a:p>
          <a:p>
            <a:r>
              <a:rPr lang="en-US" sz="2200" dirty="0" err="1"/>
              <a:t>SpamWeasel</a:t>
            </a:r>
            <a:endParaRPr lang="en-US" sz="2200" dirty="0"/>
          </a:p>
          <a:p>
            <a:pPr lvl="1"/>
            <a:r>
              <a:rPr lang="en-US" sz="1800" dirty="0"/>
              <a:t>Removes spam before it gets into the inbox</a:t>
            </a:r>
          </a:p>
        </p:txBody>
      </p:sp>
      <p:sp>
        <p:nvSpPr>
          <p:cNvPr id="4" name="Date Placeholder 3">
            <a:extLst>
              <a:ext uri="{FF2B5EF4-FFF2-40B4-BE49-F238E27FC236}">
                <a16:creationId xmlns:a16="http://schemas.microsoft.com/office/drawing/2014/main" id="{0752623F-3A82-4211-9993-D2967565D5F9}"/>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F027A9B7-70D3-48B2-A8C5-7CF72C1C7763}"/>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960429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0D8581F-45BB-4D13-A384-EF1CCBBAA169}"/>
              </a:ext>
            </a:extLst>
          </p:cNvPr>
          <p:cNvSpPr>
            <a:spLocks noGrp="1"/>
          </p:cNvSpPr>
          <p:nvPr>
            <p:ph type="ctrTitle"/>
          </p:nvPr>
        </p:nvSpPr>
        <p:spPr/>
        <p:txBody>
          <a:bodyPr/>
          <a:lstStyle/>
          <a:p>
            <a:r>
              <a:rPr lang="en-GB" dirty="0"/>
              <a:t>Identity Theft</a:t>
            </a:r>
            <a:endParaRPr lang="en-US" dirty="0"/>
          </a:p>
        </p:txBody>
      </p:sp>
      <p:sp>
        <p:nvSpPr>
          <p:cNvPr id="4" name="Date Placeholder 3">
            <a:extLst>
              <a:ext uri="{FF2B5EF4-FFF2-40B4-BE49-F238E27FC236}">
                <a16:creationId xmlns:a16="http://schemas.microsoft.com/office/drawing/2014/main" id="{9193CA89-84E8-4707-904C-123AD70978BB}"/>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2530F4B0-7668-4420-8290-38714F5FBBD5}"/>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960657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EAD1-64DE-4144-8355-1A68A53A7972}"/>
              </a:ext>
            </a:extLst>
          </p:cNvPr>
          <p:cNvSpPr>
            <a:spLocks noGrp="1"/>
          </p:cNvSpPr>
          <p:nvPr>
            <p:ph type="title"/>
          </p:nvPr>
        </p:nvSpPr>
        <p:spPr/>
        <p:txBody>
          <a:bodyPr/>
          <a:lstStyle/>
          <a:p>
            <a:r>
              <a:rPr lang="en-GB" dirty="0"/>
              <a:t>Identity Theft</a:t>
            </a:r>
            <a:endParaRPr lang="en-US" dirty="0"/>
          </a:p>
        </p:txBody>
      </p:sp>
      <p:sp>
        <p:nvSpPr>
          <p:cNvPr id="3" name="Content Placeholder 2">
            <a:extLst>
              <a:ext uri="{FF2B5EF4-FFF2-40B4-BE49-F238E27FC236}">
                <a16:creationId xmlns:a16="http://schemas.microsoft.com/office/drawing/2014/main" id="{A567C8CA-BE59-4532-878E-7B422CA36695}"/>
              </a:ext>
            </a:extLst>
          </p:cNvPr>
          <p:cNvSpPr>
            <a:spLocks noGrp="1"/>
          </p:cNvSpPr>
          <p:nvPr>
            <p:ph idx="1"/>
          </p:nvPr>
        </p:nvSpPr>
        <p:spPr/>
        <p:txBody>
          <a:bodyPr/>
          <a:lstStyle/>
          <a:p>
            <a:r>
              <a:rPr lang="en-GB" sz="2400" dirty="0"/>
              <a:t>Serious problem</a:t>
            </a:r>
          </a:p>
          <a:p>
            <a:r>
              <a:rPr lang="en-GB" sz="2400" dirty="0"/>
              <a:t>Occurs when someone steals your information for fraudulent purpose</a:t>
            </a:r>
          </a:p>
          <a:p>
            <a:r>
              <a:rPr lang="en-GB" sz="2400" dirty="0"/>
              <a:t>Frequent news reports</a:t>
            </a:r>
            <a:endParaRPr lang="en-US" sz="2400" dirty="0"/>
          </a:p>
        </p:txBody>
      </p:sp>
      <p:sp>
        <p:nvSpPr>
          <p:cNvPr id="4" name="Date Placeholder 3">
            <a:extLst>
              <a:ext uri="{FF2B5EF4-FFF2-40B4-BE49-F238E27FC236}">
                <a16:creationId xmlns:a16="http://schemas.microsoft.com/office/drawing/2014/main" id="{C93EF536-12A4-48E6-AC33-7DA447346D30}"/>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79B78731-A41D-4149-B955-3804A4B4AB7E}"/>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37194848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AFBC-9483-4EB0-B9B6-F484943CAFBA}"/>
              </a:ext>
            </a:extLst>
          </p:cNvPr>
          <p:cNvSpPr>
            <a:spLocks noGrp="1"/>
          </p:cNvSpPr>
          <p:nvPr>
            <p:ph type="title"/>
          </p:nvPr>
        </p:nvSpPr>
        <p:spPr/>
        <p:txBody>
          <a:bodyPr/>
          <a:lstStyle/>
          <a:p>
            <a:r>
              <a:rPr lang="en-GB" sz="4800" dirty="0"/>
              <a:t>How is Identity Stolen</a:t>
            </a:r>
            <a:endParaRPr lang="en-US" sz="4800" dirty="0"/>
          </a:p>
        </p:txBody>
      </p:sp>
      <p:sp>
        <p:nvSpPr>
          <p:cNvPr id="3" name="Content Placeholder 2">
            <a:extLst>
              <a:ext uri="{FF2B5EF4-FFF2-40B4-BE49-F238E27FC236}">
                <a16:creationId xmlns:a16="http://schemas.microsoft.com/office/drawing/2014/main" id="{4A3A07EF-13B0-4C41-9B8F-949F3B29204B}"/>
              </a:ext>
            </a:extLst>
          </p:cNvPr>
          <p:cNvSpPr>
            <a:spLocks noGrp="1"/>
          </p:cNvSpPr>
          <p:nvPr>
            <p:ph idx="1"/>
          </p:nvPr>
        </p:nvSpPr>
        <p:spPr/>
        <p:txBody>
          <a:bodyPr/>
          <a:lstStyle/>
          <a:p>
            <a:r>
              <a:rPr lang="en-GB" sz="2800" dirty="0"/>
              <a:t>Dumpster diving – stolen utility bills</a:t>
            </a:r>
          </a:p>
          <a:p>
            <a:endParaRPr lang="en-GB" sz="2800" dirty="0"/>
          </a:p>
          <a:p>
            <a:r>
              <a:rPr lang="en-GB" sz="2800" dirty="0"/>
              <a:t>Online stealing - Stealing or intercepting emails</a:t>
            </a:r>
          </a:p>
          <a:p>
            <a:endParaRPr lang="en-US" sz="2800" dirty="0"/>
          </a:p>
          <a:p>
            <a:r>
              <a:rPr lang="en-US" sz="2800" dirty="0"/>
              <a:t>Onsite stealing – robbery </a:t>
            </a:r>
          </a:p>
        </p:txBody>
      </p:sp>
      <p:sp>
        <p:nvSpPr>
          <p:cNvPr id="4" name="Date Placeholder 3">
            <a:extLst>
              <a:ext uri="{FF2B5EF4-FFF2-40B4-BE49-F238E27FC236}">
                <a16:creationId xmlns:a16="http://schemas.microsoft.com/office/drawing/2014/main" id="{E66C7B25-D86B-46DB-9EB1-A83314FFD83D}"/>
              </a:ext>
            </a:extLst>
          </p:cNvPr>
          <p:cNvSpPr>
            <a:spLocks noGrp="1"/>
          </p:cNvSpPr>
          <p:nvPr>
            <p:ph type="dt" sz="half" idx="10"/>
          </p:nvPr>
        </p:nvSpPr>
        <p:spPr/>
        <p:txBody>
          <a:bodyPr/>
          <a:lstStyle/>
          <a:p>
            <a:pPr>
              <a:defRPr/>
            </a:pPr>
            <a:fld id="{2303D31F-598B-47EE-BA37-93F097A3D676}" type="datetime1">
              <a:rPr lang="en-GB" altLang="en-US" sz="1100" smtClean="0"/>
              <a:pPr>
                <a:defRPr/>
              </a:pPr>
              <a:t>04/12/2024</a:t>
            </a:fld>
            <a:endParaRPr lang="en-GB" altLang="en-US" sz="1100"/>
          </a:p>
        </p:txBody>
      </p:sp>
      <p:sp>
        <p:nvSpPr>
          <p:cNvPr id="5" name="Slide Number Placeholder 4">
            <a:extLst>
              <a:ext uri="{FF2B5EF4-FFF2-40B4-BE49-F238E27FC236}">
                <a16:creationId xmlns:a16="http://schemas.microsoft.com/office/drawing/2014/main" id="{9FC8B1A3-2E93-46F6-9885-617264E01687}"/>
              </a:ext>
            </a:extLst>
          </p:cNvPr>
          <p:cNvSpPr>
            <a:spLocks noGrp="1"/>
          </p:cNvSpPr>
          <p:nvPr>
            <p:ph type="sldNum" sz="quarter" idx="12"/>
          </p:nvPr>
        </p:nvSpPr>
        <p:spPr/>
        <p:txBody>
          <a:bodyPr/>
          <a:lstStyle/>
          <a:p>
            <a:pPr>
              <a:defRPr/>
            </a:pPr>
            <a:fld id="{6550E941-99E4-4403-A917-B30FF69A9617}" type="slidenum">
              <a:rPr lang="en-GB" altLang="en-US" sz="1400" smtClean="0"/>
              <a:pPr>
                <a:defRPr/>
              </a:pPr>
              <a:t>39</a:t>
            </a:fld>
            <a:endParaRPr lang="en-GB" altLang="en-US" sz="1400"/>
          </a:p>
        </p:txBody>
      </p:sp>
    </p:spTree>
    <p:extLst>
      <p:ext uri="{BB962C8B-B14F-4D97-AF65-F5344CB8AC3E}">
        <p14:creationId xmlns:p14="http://schemas.microsoft.com/office/powerpoint/2010/main" val="9804677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6CA7-BC56-4DE3-8505-52A2F853FB6A}"/>
              </a:ext>
            </a:extLst>
          </p:cNvPr>
          <p:cNvSpPr>
            <a:spLocks noGrp="1"/>
          </p:cNvSpPr>
          <p:nvPr>
            <p:ph type="title"/>
          </p:nvPr>
        </p:nvSpPr>
        <p:spPr/>
        <p:txBody>
          <a:bodyPr/>
          <a:lstStyle/>
          <a:p>
            <a:r>
              <a:rPr lang="en-GB" dirty="0"/>
              <a:t>How is Identity Stolen</a:t>
            </a:r>
            <a:endParaRPr lang="en-US" dirty="0"/>
          </a:p>
        </p:txBody>
      </p:sp>
      <p:sp>
        <p:nvSpPr>
          <p:cNvPr id="3" name="Content Placeholder 2">
            <a:extLst>
              <a:ext uri="{FF2B5EF4-FFF2-40B4-BE49-F238E27FC236}">
                <a16:creationId xmlns:a16="http://schemas.microsoft.com/office/drawing/2014/main" id="{CAA316EA-9AB7-450E-8D44-07469BBEF63C}"/>
              </a:ext>
            </a:extLst>
          </p:cNvPr>
          <p:cNvSpPr>
            <a:spLocks noGrp="1"/>
          </p:cNvSpPr>
          <p:nvPr>
            <p:ph idx="1"/>
          </p:nvPr>
        </p:nvSpPr>
        <p:spPr/>
        <p:txBody>
          <a:bodyPr/>
          <a:lstStyle/>
          <a:p>
            <a:r>
              <a:rPr lang="en-GB" sz="2400" dirty="0"/>
              <a:t>Get a drivers license</a:t>
            </a:r>
          </a:p>
          <a:p>
            <a:pPr lvl="1"/>
            <a:r>
              <a:rPr lang="en-GB" sz="2000" dirty="0"/>
              <a:t>Utility bills</a:t>
            </a:r>
          </a:p>
          <a:p>
            <a:pPr lvl="1"/>
            <a:r>
              <a:rPr lang="en-GB" sz="2000" dirty="0"/>
              <a:t>Photo – look for someone </a:t>
            </a:r>
            <a:r>
              <a:rPr lang="en-GB" sz="2000" dirty="0" err="1"/>
              <a:t>simillar</a:t>
            </a:r>
            <a:endParaRPr lang="en-GB" sz="2000" dirty="0"/>
          </a:p>
          <a:p>
            <a:r>
              <a:rPr lang="en-GB" sz="2400" dirty="0"/>
              <a:t>Access back account details</a:t>
            </a:r>
          </a:p>
          <a:p>
            <a:r>
              <a:rPr lang="en-GB" sz="2400" dirty="0"/>
              <a:t>Or change details on previous bank account</a:t>
            </a:r>
          </a:p>
          <a:p>
            <a:r>
              <a:rPr lang="en-GB" sz="2400" dirty="0"/>
              <a:t>Get replacement bank cards</a:t>
            </a:r>
          </a:p>
          <a:p>
            <a:r>
              <a:rPr lang="en-US" sz="2400" dirty="0"/>
              <a:t>Apply for loans through third party – car loans</a:t>
            </a:r>
          </a:p>
          <a:p>
            <a:r>
              <a:rPr lang="en-US" sz="2400" dirty="0"/>
              <a:t>Credit checks is only done using names</a:t>
            </a:r>
          </a:p>
        </p:txBody>
      </p:sp>
      <p:sp>
        <p:nvSpPr>
          <p:cNvPr id="4" name="Date Placeholder 3">
            <a:extLst>
              <a:ext uri="{FF2B5EF4-FFF2-40B4-BE49-F238E27FC236}">
                <a16:creationId xmlns:a16="http://schemas.microsoft.com/office/drawing/2014/main" id="{495B91F2-34E0-438B-A4B4-440E6171B265}"/>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C747A2C2-FE86-4A1A-8B06-649FCB2B1A9D}"/>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9220465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7386B-4B8A-4B80-A2DF-C77CE3223431}"/>
              </a:ext>
            </a:extLst>
          </p:cNvPr>
          <p:cNvSpPr>
            <a:spLocks noGrp="1"/>
          </p:cNvSpPr>
          <p:nvPr>
            <p:ph type="title"/>
          </p:nvPr>
        </p:nvSpPr>
        <p:spPr/>
        <p:txBody>
          <a:bodyPr/>
          <a:lstStyle/>
          <a:p>
            <a:r>
              <a:rPr lang="en-GB" dirty="0"/>
              <a:t>What else..</a:t>
            </a:r>
            <a:endParaRPr lang="en-US" dirty="0"/>
          </a:p>
        </p:txBody>
      </p:sp>
      <p:sp>
        <p:nvSpPr>
          <p:cNvPr id="3" name="Content Placeholder 2">
            <a:extLst>
              <a:ext uri="{FF2B5EF4-FFF2-40B4-BE49-F238E27FC236}">
                <a16:creationId xmlns:a16="http://schemas.microsoft.com/office/drawing/2014/main" id="{E4BE2617-3853-4024-A830-16B349DAB2EE}"/>
              </a:ext>
            </a:extLst>
          </p:cNvPr>
          <p:cNvSpPr>
            <a:spLocks noGrp="1"/>
          </p:cNvSpPr>
          <p:nvPr>
            <p:ph idx="1"/>
          </p:nvPr>
        </p:nvSpPr>
        <p:spPr/>
        <p:txBody>
          <a:bodyPr/>
          <a:lstStyle/>
          <a:p>
            <a:r>
              <a:rPr lang="en-GB" sz="2400" dirty="0"/>
              <a:t>Shut down utility services</a:t>
            </a:r>
          </a:p>
          <a:p>
            <a:endParaRPr lang="en-GB" sz="2400" dirty="0"/>
          </a:p>
          <a:p>
            <a:r>
              <a:rPr lang="en-GB" sz="2400" dirty="0"/>
              <a:t>Make the life real person hell</a:t>
            </a:r>
          </a:p>
          <a:p>
            <a:endParaRPr lang="en-GB" sz="2400" dirty="0"/>
          </a:p>
          <a:p>
            <a:r>
              <a:rPr lang="en-GB" sz="2400" dirty="0"/>
              <a:t>Authorities look for the real person in case of a fraud</a:t>
            </a:r>
          </a:p>
          <a:p>
            <a:endParaRPr lang="en-GB" sz="2400" dirty="0"/>
          </a:p>
          <a:p>
            <a:r>
              <a:rPr lang="en-GB" sz="2400" dirty="0"/>
              <a:t>One bit of information is all someone needs to steal your identity</a:t>
            </a:r>
            <a:endParaRPr lang="en-US" sz="2400" dirty="0"/>
          </a:p>
        </p:txBody>
      </p:sp>
      <p:sp>
        <p:nvSpPr>
          <p:cNvPr id="4" name="Date Placeholder 3">
            <a:extLst>
              <a:ext uri="{FF2B5EF4-FFF2-40B4-BE49-F238E27FC236}">
                <a16:creationId xmlns:a16="http://schemas.microsoft.com/office/drawing/2014/main" id="{9BE26E65-DB2E-4CEC-A20D-D96C2A467E3E}"/>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09AD9225-EC63-4463-BCE3-C4B50B978CEE}"/>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42038957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47CD-CF59-42E5-82CE-DE4F5506C588}"/>
              </a:ext>
            </a:extLst>
          </p:cNvPr>
          <p:cNvSpPr>
            <a:spLocks noGrp="1"/>
          </p:cNvSpPr>
          <p:nvPr>
            <p:ph type="title"/>
          </p:nvPr>
        </p:nvSpPr>
        <p:spPr/>
        <p:txBody>
          <a:bodyPr/>
          <a:lstStyle/>
          <a:p>
            <a:r>
              <a:rPr lang="en-GB" dirty="0"/>
              <a:t>Summary</a:t>
            </a:r>
            <a:endParaRPr lang="en-US" dirty="0"/>
          </a:p>
        </p:txBody>
      </p:sp>
      <p:sp>
        <p:nvSpPr>
          <p:cNvPr id="3" name="Content Placeholder 2">
            <a:extLst>
              <a:ext uri="{FF2B5EF4-FFF2-40B4-BE49-F238E27FC236}">
                <a16:creationId xmlns:a16="http://schemas.microsoft.com/office/drawing/2014/main" id="{141253BB-C122-4154-8BBB-451C452EBE98}"/>
              </a:ext>
            </a:extLst>
          </p:cNvPr>
          <p:cNvSpPr>
            <a:spLocks noGrp="1"/>
          </p:cNvSpPr>
          <p:nvPr>
            <p:ph idx="1"/>
          </p:nvPr>
        </p:nvSpPr>
        <p:spPr/>
        <p:txBody>
          <a:bodyPr/>
          <a:lstStyle/>
          <a:p>
            <a:pPr eaLnBrk="1" hangingPunct="1">
              <a:defRPr/>
            </a:pPr>
            <a:r>
              <a:rPr lang="en-GB" altLang="en-US" sz="2400" dirty="0"/>
              <a:t>Social Engineering</a:t>
            </a:r>
          </a:p>
          <a:p>
            <a:pPr eaLnBrk="1" hangingPunct="1">
              <a:defRPr/>
            </a:pPr>
            <a:r>
              <a:rPr lang="en-GB" altLang="en-US" sz="2400" dirty="0"/>
              <a:t>Types of Social engineering</a:t>
            </a:r>
          </a:p>
          <a:p>
            <a:pPr eaLnBrk="1" hangingPunct="1">
              <a:defRPr/>
            </a:pPr>
            <a:r>
              <a:rPr lang="en-GB" altLang="en-US" sz="2400" dirty="0"/>
              <a:t>Behaviours vulnerable to attacks</a:t>
            </a:r>
          </a:p>
          <a:p>
            <a:pPr eaLnBrk="1" hangingPunct="1">
              <a:defRPr/>
            </a:pPr>
            <a:r>
              <a:rPr lang="en-GB" altLang="en-US" sz="2400" dirty="0"/>
              <a:t>Social engineering threats and defences</a:t>
            </a:r>
          </a:p>
          <a:p>
            <a:pPr eaLnBrk="1" hangingPunct="1">
              <a:defRPr/>
            </a:pPr>
            <a:r>
              <a:rPr lang="en-GB" altLang="en-US" sz="2400" dirty="0"/>
              <a:t>Countermeasures</a:t>
            </a:r>
          </a:p>
          <a:p>
            <a:pPr eaLnBrk="1" hangingPunct="1">
              <a:defRPr/>
            </a:pPr>
            <a:r>
              <a:rPr lang="en-GB" altLang="en-US" sz="2400" dirty="0"/>
              <a:t>Policies and procedures</a:t>
            </a:r>
          </a:p>
          <a:p>
            <a:pPr eaLnBrk="1" hangingPunct="1">
              <a:defRPr/>
            </a:pPr>
            <a:r>
              <a:rPr lang="en-GB" altLang="en-US" sz="2400" dirty="0"/>
              <a:t>Identity theft</a:t>
            </a:r>
          </a:p>
        </p:txBody>
      </p:sp>
      <p:sp>
        <p:nvSpPr>
          <p:cNvPr id="4" name="Date Placeholder 3">
            <a:extLst>
              <a:ext uri="{FF2B5EF4-FFF2-40B4-BE49-F238E27FC236}">
                <a16:creationId xmlns:a16="http://schemas.microsoft.com/office/drawing/2014/main" id="{30727834-EAC0-4E3F-B705-E5BCB1F64943}"/>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6C0F6B56-97B1-4AD1-8330-54A200A7DE16}"/>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7785613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B9BB190-433D-4672-82FC-73195CB4FE17}"/>
              </a:ext>
            </a:extLst>
          </p:cNvPr>
          <p:cNvSpPr>
            <a:spLocks noGrp="1"/>
          </p:cNvSpPr>
          <p:nvPr>
            <p:ph type="dt" sz="half" idx="10"/>
          </p:nvPr>
        </p:nvSpPr>
        <p:spPr/>
        <p:txBody>
          <a:bodyPr/>
          <a:lstStyle/>
          <a:p>
            <a:pPr>
              <a:defRPr/>
            </a:pPr>
            <a:fld id="{2303D31F-598B-47EE-BA37-93F097A3D676}" type="datetime1">
              <a:rPr lang="en-GB" altLang="en-US" smtClean="0"/>
              <a:pPr>
                <a:defRPr/>
              </a:pPr>
              <a:t>04/12/2024</a:t>
            </a:fld>
            <a:endParaRPr lang="en-GB" altLang="en-US"/>
          </a:p>
        </p:txBody>
      </p:sp>
      <p:sp>
        <p:nvSpPr>
          <p:cNvPr id="5" name="Slide Number Placeholder 4">
            <a:extLst>
              <a:ext uri="{FF2B5EF4-FFF2-40B4-BE49-F238E27FC236}">
                <a16:creationId xmlns:a16="http://schemas.microsoft.com/office/drawing/2014/main" id="{F94049CC-AB3C-4BC7-9B9D-AD16BABA2F1C}"/>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
        <p:nvSpPr>
          <p:cNvPr id="6" name="Content Placeholder 1">
            <a:extLst>
              <a:ext uri="{FF2B5EF4-FFF2-40B4-BE49-F238E27FC236}">
                <a16:creationId xmlns:a16="http://schemas.microsoft.com/office/drawing/2014/main" id="{23D9EAE8-E5D2-4770-92A8-8FC54158188F}"/>
              </a:ext>
            </a:extLst>
          </p:cNvPr>
          <p:cNvSpPr txBox="1">
            <a:spLocks/>
          </p:cNvSpPr>
          <p:nvPr/>
        </p:nvSpPr>
        <p:spPr bwMode="auto">
          <a:xfrm>
            <a:off x="282468" y="1470581"/>
            <a:ext cx="7169852" cy="3864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endParaRPr lang="en-GB" dirty="0"/>
          </a:p>
        </p:txBody>
      </p:sp>
    </p:spTree>
    <p:extLst>
      <p:ext uri="{BB962C8B-B14F-4D97-AF65-F5344CB8AC3E}">
        <p14:creationId xmlns:p14="http://schemas.microsoft.com/office/powerpoint/2010/main" val="28273113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1071</TotalTime>
  <Words>1700</Words>
  <Application>Microsoft Office PowerPoint</Application>
  <PresentationFormat>On-screen Show (4:3)</PresentationFormat>
  <Paragraphs>423</Paragraphs>
  <Slides>43</Slides>
  <Notes>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43</vt:i4>
      </vt:variant>
    </vt:vector>
  </HeadingPairs>
  <TitlesOfParts>
    <vt:vector size="51" baseType="lpstr">
      <vt:lpstr>Myriad Pro</vt:lpstr>
      <vt:lpstr>Arial</vt:lpstr>
      <vt:lpstr>Calibri</vt:lpstr>
      <vt:lpstr>Verdana</vt:lpstr>
      <vt:lpstr>Wingdings</vt:lpstr>
      <vt:lpstr>20140311PresentationUWTSDTemplate</vt:lpstr>
      <vt:lpstr>UWTSD 200_Subtitle 4</vt:lpstr>
      <vt:lpstr>UWTSD 200_Title Page 2</vt:lpstr>
      <vt:lpstr>PowerPoint Presentation</vt:lpstr>
      <vt:lpstr>PowerPoint Presentation</vt:lpstr>
      <vt:lpstr>PowerPoint Presentation</vt:lpstr>
      <vt:lpstr>Lesson Aims</vt:lpstr>
      <vt:lpstr>What is Social Engineering</vt:lpstr>
      <vt:lpstr>What is Social Engineering (cont’d)</vt:lpstr>
      <vt:lpstr>Attack Vector – Human weakness</vt:lpstr>
      <vt:lpstr>Types of Social engineering</vt:lpstr>
      <vt:lpstr>Types of Social Engineering</vt:lpstr>
      <vt:lpstr>Human Based Social Engineering</vt:lpstr>
      <vt:lpstr>Human based Social Engineering (cont’d)</vt:lpstr>
      <vt:lpstr>Human based Social Engineering (cont’d)</vt:lpstr>
      <vt:lpstr>Human based Social Engineering (cont’d)</vt:lpstr>
      <vt:lpstr>Class Activity </vt:lpstr>
      <vt:lpstr>Human based Social Engineering (cont’d)</vt:lpstr>
      <vt:lpstr>Computer based Social Engineering</vt:lpstr>
      <vt:lpstr>Computer based Social Engineering (cont’d)</vt:lpstr>
      <vt:lpstr>Behaviours vulnerable to attack</vt:lpstr>
      <vt:lpstr>Reasons for attack success</vt:lpstr>
      <vt:lpstr>Behaviours Vulnerable to attack</vt:lpstr>
      <vt:lpstr>Insider attack</vt:lpstr>
      <vt:lpstr>Insider attack (cont’d)</vt:lpstr>
      <vt:lpstr>Common targets of Social Engineering</vt:lpstr>
      <vt:lpstr>Impact on The organisation</vt:lpstr>
      <vt:lpstr>Warning Signs of an attack</vt:lpstr>
      <vt:lpstr>Phases of Social Engineering Attack</vt:lpstr>
      <vt:lpstr>Countermeasures</vt:lpstr>
      <vt:lpstr>Countermeasures</vt:lpstr>
      <vt:lpstr>Policies and procedures</vt:lpstr>
      <vt:lpstr>Security - Checklist</vt:lpstr>
      <vt:lpstr>Security – Checklist (cont’d)</vt:lpstr>
      <vt:lpstr>Anti Phishing Tools</vt:lpstr>
      <vt:lpstr>Anti Phishing Tools (cont’d)</vt:lpstr>
      <vt:lpstr>Internet content filter</vt:lpstr>
      <vt:lpstr>Anti Spam techniques</vt:lpstr>
      <vt:lpstr>Anti Spam tools</vt:lpstr>
      <vt:lpstr>Identity Theft</vt:lpstr>
      <vt:lpstr>Identity Theft</vt:lpstr>
      <vt:lpstr>How is Identity Stolen</vt:lpstr>
      <vt:lpstr>How is Identity Stolen</vt:lpstr>
      <vt:lpstr>What else..</vt:lpstr>
      <vt:lpstr>Summary</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Ghanem</cp:lastModifiedBy>
  <cp:revision>72</cp:revision>
  <cp:lastPrinted>2018-07-09T15:27:01Z</cp:lastPrinted>
  <dcterms:created xsi:type="dcterms:W3CDTF">2002-10-07T19:43:58Z</dcterms:created>
  <dcterms:modified xsi:type="dcterms:W3CDTF">2024-12-04T11:02:44Z</dcterms:modified>
</cp:coreProperties>
</file>