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58"/>
  </p:normalViewPr>
  <p:slideViewPr>
    <p:cSldViewPr snapToGrid="0">
      <p:cViewPr varScale="1">
        <p:scale>
          <a:sx n="90" d="100"/>
          <a:sy n="90" d="100"/>
        </p:scale>
        <p:origin x="370" y="67"/>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4328"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10CF92-47EB-A948-BD89-E7B761DAAD0D}" type="datetimeFigureOut">
              <a:rPr lang="en-US" smtClean="0"/>
              <a:t>2/13/2026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AD7F4A-2B25-A049-B4FC-FBE4FE29E1C8}" type="slidenum">
              <a:rPr lang="en-US" smtClean="0"/>
              <a:t>‹#›</a:t>
            </a:fld>
            <a:endParaRPr lang="en-US"/>
          </a:p>
        </p:txBody>
      </p:sp>
    </p:spTree>
    <p:extLst>
      <p:ext uri="{BB962C8B-B14F-4D97-AF65-F5344CB8AC3E}">
        <p14:creationId xmlns:p14="http://schemas.microsoft.com/office/powerpoint/2010/main" val="917650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CAD7F4A-2B25-A049-B4FC-FBE4FE29E1C8}" type="slidenum">
              <a:rPr lang="en-US" smtClean="0"/>
              <a:t>2</a:t>
            </a:fld>
            <a:endParaRPr lang="en-US"/>
          </a:p>
        </p:txBody>
      </p:sp>
    </p:spTree>
    <p:extLst>
      <p:ext uri="{BB962C8B-B14F-4D97-AF65-F5344CB8AC3E}">
        <p14:creationId xmlns:p14="http://schemas.microsoft.com/office/powerpoint/2010/main" val="1841961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8F70D-F3D9-6CE6-0CB2-2863F154E2A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28AB91E-5CBD-E6B7-2C31-1B6B5E8BC2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FC633A6-7B06-D261-702E-9B827816D3CE}"/>
              </a:ext>
            </a:extLst>
          </p:cNvPr>
          <p:cNvSpPr>
            <a:spLocks noGrp="1"/>
          </p:cNvSpPr>
          <p:nvPr>
            <p:ph type="dt" sz="half" idx="10"/>
          </p:nvPr>
        </p:nvSpPr>
        <p:spPr/>
        <p:txBody>
          <a:bodyPr/>
          <a:lstStyle/>
          <a:p>
            <a:fld id="{8BFA4BEE-7026-A845-AD8F-0A7C4CE43B24}" type="datetime1">
              <a:rPr lang="en-GB" smtClean="0"/>
              <a:t>13/02/2026</a:t>
            </a:fld>
            <a:endParaRPr lang="en-US"/>
          </a:p>
        </p:txBody>
      </p:sp>
      <p:sp>
        <p:nvSpPr>
          <p:cNvPr id="5" name="Footer Placeholder 4">
            <a:extLst>
              <a:ext uri="{FF2B5EF4-FFF2-40B4-BE49-F238E27FC236}">
                <a16:creationId xmlns:a16="http://schemas.microsoft.com/office/drawing/2014/main" id="{F5DD7D16-5702-ED0A-5FBC-92706B7670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E92F6A-2364-46E1-26D7-D44D27FA372E}"/>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3562178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BCEED-EE90-44E4-8422-AA46BD256F5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2BF8C8E-7B1D-2098-8D2B-FDA2057949B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0B266C7-9CB5-1ED6-44CE-B541CD3B46BC}"/>
              </a:ext>
            </a:extLst>
          </p:cNvPr>
          <p:cNvSpPr>
            <a:spLocks noGrp="1"/>
          </p:cNvSpPr>
          <p:nvPr>
            <p:ph type="dt" sz="half" idx="10"/>
          </p:nvPr>
        </p:nvSpPr>
        <p:spPr/>
        <p:txBody>
          <a:bodyPr/>
          <a:lstStyle/>
          <a:p>
            <a:fld id="{7A48BA2A-EECA-184C-8274-2DA57E09AEE0}" type="datetime1">
              <a:rPr lang="en-GB" smtClean="0"/>
              <a:t>13/02/2026</a:t>
            </a:fld>
            <a:endParaRPr lang="en-US"/>
          </a:p>
        </p:txBody>
      </p:sp>
      <p:sp>
        <p:nvSpPr>
          <p:cNvPr id="5" name="Footer Placeholder 4">
            <a:extLst>
              <a:ext uri="{FF2B5EF4-FFF2-40B4-BE49-F238E27FC236}">
                <a16:creationId xmlns:a16="http://schemas.microsoft.com/office/drawing/2014/main" id="{A94CEF64-FDD8-ACBD-B1EB-D88025AD9C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05962E-FFDE-5F47-7B22-D586452EA686}"/>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830834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FCC90-A222-8DBC-275C-982598D17AD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66A0152-F9C0-68A9-1F5E-B5EA26AC8C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A13A350-AC02-B4D3-81E0-86B7CF758857}"/>
              </a:ext>
            </a:extLst>
          </p:cNvPr>
          <p:cNvSpPr>
            <a:spLocks noGrp="1"/>
          </p:cNvSpPr>
          <p:nvPr>
            <p:ph type="dt" sz="half" idx="10"/>
          </p:nvPr>
        </p:nvSpPr>
        <p:spPr/>
        <p:txBody>
          <a:bodyPr/>
          <a:lstStyle/>
          <a:p>
            <a:fld id="{80A8261E-4AC5-394B-BF37-D8161CFAB4D1}" type="datetime1">
              <a:rPr lang="en-GB" smtClean="0"/>
              <a:t>13/02/2026</a:t>
            </a:fld>
            <a:endParaRPr lang="en-US"/>
          </a:p>
        </p:txBody>
      </p:sp>
      <p:sp>
        <p:nvSpPr>
          <p:cNvPr id="5" name="Footer Placeholder 4">
            <a:extLst>
              <a:ext uri="{FF2B5EF4-FFF2-40B4-BE49-F238E27FC236}">
                <a16:creationId xmlns:a16="http://schemas.microsoft.com/office/drawing/2014/main" id="{FF9557BD-7CC6-34D4-81B2-EFB645FF6B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CACB05-0BFC-CA8D-CC86-651B60F5F5AC}"/>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1629004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CE751-AD44-250B-B9A3-7853C950884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FEF81F0-3827-B5C5-6F57-729263047E3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5006F50-175F-8B17-3973-D6284D2E094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0A0AFE0-DD6A-8138-DDFD-BABB5E7E090C}"/>
              </a:ext>
            </a:extLst>
          </p:cNvPr>
          <p:cNvSpPr>
            <a:spLocks noGrp="1"/>
          </p:cNvSpPr>
          <p:nvPr>
            <p:ph type="dt" sz="half" idx="10"/>
          </p:nvPr>
        </p:nvSpPr>
        <p:spPr/>
        <p:txBody>
          <a:bodyPr/>
          <a:lstStyle/>
          <a:p>
            <a:fld id="{9232D4B8-AF4C-FA4E-B05F-2BC1650DB653}" type="datetime1">
              <a:rPr lang="en-GB" smtClean="0"/>
              <a:t>13/02/2026</a:t>
            </a:fld>
            <a:endParaRPr lang="en-US"/>
          </a:p>
        </p:txBody>
      </p:sp>
      <p:sp>
        <p:nvSpPr>
          <p:cNvPr id="6" name="Footer Placeholder 5">
            <a:extLst>
              <a:ext uri="{FF2B5EF4-FFF2-40B4-BE49-F238E27FC236}">
                <a16:creationId xmlns:a16="http://schemas.microsoft.com/office/drawing/2014/main" id="{5EC6BFEF-F7C9-D712-B101-E039F2E13D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FC9251-6AC2-7E63-3B31-45EC03A749E2}"/>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4160468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AB61-086F-EDB5-7D19-E14C3B8646C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AB0EE07-6D4E-6971-10D7-69F790BC30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D7E4261-A020-7E10-F755-B5FDA8492D0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1EC7C2B-B9DB-43E6-1B36-60FCFC313B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175D8C1-05A5-277B-0B2C-699BA22E3A9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C7C2046-348D-E632-37C9-DDA3BB5B7EED}"/>
              </a:ext>
            </a:extLst>
          </p:cNvPr>
          <p:cNvSpPr>
            <a:spLocks noGrp="1"/>
          </p:cNvSpPr>
          <p:nvPr>
            <p:ph type="dt" sz="half" idx="10"/>
          </p:nvPr>
        </p:nvSpPr>
        <p:spPr/>
        <p:txBody>
          <a:bodyPr/>
          <a:lstStyle/>
          <a:p>
            <a:fld id="{4B7E4DAA-7DC9-A84A-8DAC-AC14FD94BF01}" type="datetime1">
              <a:rPr lang="en-GB" smtClean="0"/>
              <a:t>13/02/2026</a:t>
            </a:fld>
            <a:endParaRPr lang="en-US"/>
          </a:p>
        </p:txBody>
      </p:sp>
      <p:sp>
        <p:nvSpPr>
          <p:cNvPr id="8" name="Footer Placeholder 7">
            <a:extLst>
              <a:ext uri="{FF2B5EF4-FFF2-40B4-BE49-F238E27FC236}">
                <a16:creationId xmlns:a16="http://schemas.microsoft.com/office/drawing/2014/main" id="{74D2D898-BE0F-1ACE-3BA4-76BEFAAE7CE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93448B8-42DB-D8E1-CFAB-707330749E05}"/>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2325653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9922E-ADA7-2C52-5038-50E17B062C3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3894121-BD86-286A-9874-9A8FA5E56E41}"/>
              </a:ext>
            </a:extLst>
          </p:cNvPr>
          <p:cNvSpPr>
            <a:spLocks noGrp="1"/>
          </p:cNvSpPr>
          <p:nvPr>
            <p:ph type="dt" sz="half" idx="10"/>
          </p:nvPr>
        </p:nvSpPr>
        <p:spPr/>
        <p:txBody>
          <a:bodyPr/>
          <a:lstStyle/>
          <a:p>
            <a:fld id="{C81E38D5-0D45-0C4E-B461-4166B13C66AB}" type="datetime1">
              <a:rPr lang="en-GB" smtClean="0"/>
              <a:t>13/02/2026</a:t>
            </a:fld>
            <a:endParaRPr lang="en-US"/>
          </a:p>
        </p:txBody>
      </p:sp>
      <p:sp>
        <p:nvSpPr>
          <p:cNvPr id="4" name="Footer Placeholder 3">
            <a:extLst>
              <a:ext uri="{FF2B5EF4-FFF2-40B4-BE49-F238E27FC236}">
                <a16:creationId xmlns:a16="http://schemas.microsoft.com/office/drawing/2014/main" id="{1A16ECC7-6C13-F96A-1C84-FF877BE2F0A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9865183-80B0-C7CE-F53C-2A432BB4F3D0}"/>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1659313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64CEB3-F533-9890-F707-9EF170CAE183}"/>
              </a:ext>
            </a:extLst>
          </p:cNvPr>
          <p:cNvSpPr>
            <a:spLocks noGrp="1"/>
          </p:cNvSpPr>
          <p:nvPr>
            <p:ph type="dt" sz="half" idx="10"/>
          </p:nvPr>
        </p:nvSpPr>
        <p:spPr/>
        <p:txBody>
          <a:bodyPr/>
          <a:lstStyle/>
          <a:p>
            <a:fld id="{50F7A7AE-BD4F-924D-B080-BF50AEDA1159}" type="datetime1">
              <a:rPr lang="en-GB" smtClean="0"/>
              <a:t>13/02/2026</a:t>
            </a:fld>
            <a:endParaRPr lang="en-US"/>
          </a:p>
        </p:txBody>
      </p:sp>
      <p:sp>
        <p:nvSpPr>
          <p:cNvPr id="3" name="Footer Placeholder 2">
            <a:extLst>
              <a:ext uri="{FF2B5EF4-FFF2-40B4-BE49-F238E27FC236}">
                <a16:creationId xmlns:a16="http://schemas.microsoft.com/office/drawing/2014/main" id="{9C937580-FAEF-E0E7-6A88-5D4C751F633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E882FF8-2C1B-0B1F-968D-A2A88DAC3194}"/>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4038689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0BF3D-D0B1-0E3E-8AC0-89A11FF4BEC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628A0C2-924A-99A2-272C-745C912AD5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451232E-F19B-ADB3-5C11-D2590F5E2A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F509E7D-62F7-70FF-8F50-9AE461CB809E}"/>
              </a:ext>
            </a:extLst>
          </p:cNvPr>
          <p:cNvSpPr>
            <a:spLocks noGrp="1"/>
          </p:cNvSpPr>
          <p:nvPr>
            <p:ph type="dt" sz="half" idx="10"/>
          </p:nvPr>
        </p:nvSpPr>
        <p:spPr/>
        <p:txBody>
          <a:bodyPr/>
          <a:lstStyle/>
          <a:p>
            <a:fld id="{49E6F180-8DA9-2745-AC51-407F7D94D041}" type="datetime1">
              <a:rPr lang="en-GB" smtClean="0"/>
              <a:t>13/02/2026</a:t>
            </a:fld>
            <a:endParaRPr lang="en-US"/>
          </a:p>
        </p:txBody>
      </p:sp>
      <p:sp>
        <p:nvSpPr>
          <p:cNvPr id="6" name="Footer Placeholder 5">
            <a:extLst>
              <a:ext uri="{FF2B5EF4-FFF2-40B4-BE49-F238E27FC236}">
                <a16:creationId xmlns:a16="http://schemas.microsoft.com/office/drawing/2014/main" id="{8477373D-5540-37EF-940E-D215D7B374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C546C8-CE88-A066-4701-71985D68025A}"/>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82845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05662-09D3-841D-778E-7D448C18A9A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CF4657D-8CBE-7EBA-DD5B-9679F9A923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7BDD02F-DF18-070A-B1A1-071BCEE761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52B7FA-A12C-FBC2-54A9-130BC0307DCB}"/>
              </a:ext>
            </a:extLst>
          </p:cNvPr>
          <p:cNvSpPr>
            <a:spLocks noGrp="1"/>
          </p:cNvSpPr>
          <p:nvPr>
            <p:ph type="dt" sz="half" idx="10"/>
          </p:nvPr>
        </p:nvSpPr>
        <p:spPr/>
        <p:txBody>
          <a:bodyPr/>
          <a:lstStyle/>
          <a:p>
            <a:fld id="{FB3A9D65-DB88-8548-8450-6AE10F5059DD}" type="datetime1">
              <a:rPr lang="en-GB" smtClean="0"/>
              <a:t>13/02/2026</a:t>
            </a:fld>
            <a:endParaRPr lang="en-US"/>
          </a:p>
        </p:txBody>
      </p:sp>
      <p:sp>
        <p:nvSpPr>
          <p:cNvPr id="6" name="Footer Placeholder 5">
            <a:extLst>
              <a:ext uri="{FF2B5EF4-FFF2-40B4-BE49-F238E27FC236}">
                <a16:creationId xmlns:a16="http://schemas.microsoft.com/office/drawing/2014/main" id="{519D63CD-B005-0B2F-1E4D-C3C25F30DC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C48FA1-ACEA-4E24-F239-8D50A889ADE6}"/>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3040764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D6852-BF67-41E1-F703-89E18DF177F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4ED8C07-C920-FF56-B455-E7CF1FDFCBE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D434DD-82E0-AD0A-4F22-1869A8EFB72F}"/>
              </a:ext>
            </a:extLst>
          </p:cNvPr>
          <p:cNvSpPr>
            <a:spLocks noGrp="1"/>
          </p:cNvSpPr>
          <p:nvPr>
            <p:ph type="dt" sz="half" idx="10"/>
          </p:nvPr>
        </p:nvSpPr>
        <p:spPr/>
        <p:txBody>
          <a:bodyPr/>
          <a:lstStyle/>
          <a:p>
            <a:fld id="{AB0BFF94-E1F7-414F-8CDE-69869C409A58}" type="datetime1">
              <a:rPr lang="en-GB" smtClean="0"/>
              <a:t>13/02/2026</a:t>
            </a:fld>
            <a:endParaRPr lang="en-US"/>
          </a:p>
        </p:txBody>
      </p:sp>
      <p:sp>
        <p:nvSpPr>
          <p:cNvPr id="5" name="Footer Placeholder 4">
            <a:extLst>
              <a:ext uri="{FF2B5EF4-FFF2-40B4-BE49-F238E27FC236}">
                <a16:creationId xmlns:a16="http://schemas.microsoft.com/office/drawing/2014/main" id="{C2A82FB5-DD4F-0345-52CC-00942B45D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C62AEB-5AE8-5445-F09C-8898D0D42541}"/>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1950583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A6FCE0-43ED-52CE-3D7F-183DB84F8EB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F22EC67-FF6A-8C45-7122-946B4A01F80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029D4ED-61F9-3EA9-94F4-B9A43E20F470}"/>
              </a:ext>
            </a:extLst>
          </p:cNvPr>
          <p:cNvSpPr>
            <a:spLocks noGrp="1"/>
          </p:cNvSpPr>
          <p:nvPr>
            <p:ph type="dt" sz="half" idx="10"/>
          </p:nvPr>
        </p:nvSpPr>
        <p:spPr/>
        <p:txBody>
          <a:bodyPr/>
          <a:lstStyle/>
          <a:p>
            <a:fld id="{CB7E15F3-C7AB-7D49-BABB-1C6CD444C793}" type="datetime1">
              <a:rPr lang="en-GB" smtClean="0"/>
              <a:t>13/02/2026</a:t>
            </a:fld>
            <a:endParaRPr lang="en-US"/>
          </a:p>
        </p:txBody>
      </p:sp>
      <p:sp>
        <p:nvSpPr>
          <p:cNvPr id="5" name="Footer Placeholder 4">
            <a:extLst>
              <a:ext uri="{FF2B5EF4-FFF2-40B4-BE49-F238E27FC236}">
                <a16:creationId xmlns:a16="http://schemas.microsoft.com/office/drawing/2014/main" id="{50BE2D5E-1042-E44F-3039-80DD6C50CE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DBC53C-8ADC-16E7-05A2-250B51A79A75}"/>
              </a:ext>
            </a:extLst>
          </p:cNvPr>
          <p:cNvSpPr>
            <a:spLocks noGrp="1"/>
          </p:cNvSpPr>
          <p:nvPr>
            <p:ph type="sldNum" sz="quarter" idx="12"/>
          </p:nvPr>
        </p:nvSpPr>
        <p:spPr/>
        <p:txBody>
          <a:bodyPr/>
          <a:lstStyle/>
          <a:p>
            <a:fld id="{6F8BE503-B575-0A44-A99C-8BFD3D5191DD}" type="slidenum">
              <a:rPr lang="en-US" smtClean="0"/>
              <a:t>‹#›</a:t>
            </a:fld>
            <a:endParaRPr lang="en-US"/>
          </a:p>
        </p:txBody>
      </p:sp>
    </p:spTree>
    <p:extLst>
      <p:ext uri="{BB962C8B-B14F-4D97-AF65-F5344CB8AC3E}">
        <p14:creationId xmlns:p14="http://schemas.microsoft.com/office/powerpoint/2010/main" val="1172010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3F1C29-460C-85D0-304F-0EF83D03B8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C28E41B-945F-5FEF-7D20-21F4540C44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DDAD3B-83D6-3056-FE65-C493EDA282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2961BE3-10D2-2B49-9D2A-A3E6F984D62A}" type="datetime1">
              <a:rPr lang="en-GB" smtClean="0"/>
              <a:t>13/02/2026</a:t>
            </a:fld>
            <a:endParaRPr lang="en-US"/>
          </a:p>
        </p:txBody>
      </p:sp>
      <p:sp>
        <p:nvSpPr>
          <p:cNvPr id="5" name="Footer Placeholder 4">
            <a:extLst>
              <a:ext uri="{FF2B5EF4-FFF2-40B4-BE49-F238E27FC236}">
                <a16:creationId xmlns:a16="http://schemas.microsoft.com/office/drawing/2014/main" id="{5A4622E0-6C0A-B39F-5F51-91FE6BD3A5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29F317F-E886-9936-A20B-C90414F49F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8BE503-B575-0A44-A99C-8BFD3D5191DD}" type="slidenum">
              <a:rPr lang="en-US" smtClean="0"/>
              <a:t>‹#›</a:t>
            </a:fld>
            <a:endParaRPr lang="en-US"/>
          </a:p>
        </p:txBody>
      </p:sp>
    </p:spTree>
    <p:extLst>
      <p:ext uri="{BB962C8B-B14F-4D97-AF65-F5344CB8AC3E}">
        <p14:creationId xmlns:p14="http://schemas.microsoft.com/office/powerpoint/2010/main" val="2031028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NUL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NUL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NUL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NULL" TargetMode="External"/><Relationship Id="rId2" Type="http://schemas.openxmlformats.org/officeDocument/2006/relationships/hyperlink" Target="NUL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NULL" TargetMode="External"/><Relationship Id="rId2" Type="http://schemas.openxmlformats.org/officeDocument/2006/relationships/hyperlink" Target="NULL" TargetMode="External"/><Relationship Id="rId1" Type="http://schemas.openxmlformats.org/officeDocument/2006/relationships/slideLayout" Target="../slideLayouts/slideLayout2.xml"/><Relationship Id="rId4" Type="http://schemas.openxmlformats.org/officeDocument/2006/relationships/hyperlink" Target="NULL"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143B4-C62E-79DC-CCAE-E69D091FE6D9}"/>
              </a:ext>
            </a:extLst>
          </p:cNvPr>
          <p:cNvSpPr>
            <a:spLocks noGrp="1"/>
          </p:cNvSpPr>
          <p:nvPr>
            <p:ph type="ctrTitle"/>
          </p:nvPr>
        </p:nvSpPr>
        <p:spPr/>
        <p:txBody>
          <a:bodyPr>
            <a:normAutofit fontScale="90000"/>
          </a:bodyPr>
          <a:lstStyle/>
          <a:p>
            <a:br>
              <a:rPr lang="en-US" dirty="0"/>
            </a:br>
            <a:br>
              <a:rPr lang="en-US" dirty="0"/>
            </a:br>
            <a:br>
              <a:rPr lang="en-US" dirty="0"/>
            </a:br>
            <a:br>
              <a:rPr lang="en-US" dirty="0"/>
            </a:br>
            <a:br>
              <a:rPr lang="en-US" dirty="0"/>
            </a:br>
            <a:br>
              <a:rPr lang="en-US" dirty="0"/>
            </a:br>
            <a:br>
              <a:rPr lang="en-US" dirty="0"/>
            </a:br>
            <a:endParaRPr lang="en-US" dirty="0"/>
          </a:p>
        </p:txBody>
      </p:sp>
      <p:sp>
        <p:nvSpPr>
          <p:cNvPr id="3" name="Subtitle 2">
            <a:extLst>
              <a:ext uri="{FF2B5EF4-FFF2-40B4-BE49-F238E27FC236}">
                <a16:creationId xmlns:a16="http://schemas.microsoft.com/office/drawing/2014/main" id="{96F15210-0916-154A-624E-3C4FF32C1262}"/>
              </a:ext>
            </a:extLst>
          </p:cNvPr>
          <p:cNvSpPr>
            <a:spLocks noGrp="1"/>
          </p:cNvSpPr>
          <p:nvPr>
            <p:ph type="subTitle" idx="1"/>
          </p:nvPr>
        </p:nvSpPr>
        <p:spPr>
          <a:xfrm>
            <a:off x="1524000" y="797442"/>
            <a:ext cx="9144000" cy="4460358"/>
          </a:xfrm>
        </p:spPr>
        <p:txBody>
          <a:bodyPr>
            <a:normAutofit/>
          </a:bodyPr>
          <a:lstStyle/>
          <a:p>
            <a:pPr algn="l"/>
            <a:r>
              <a:rPr lang="en-US" sz="2000" dirty="0">
                <a:latin typeface="Arial" panose="020B0604020202020204" pitchFamily="34" charset="0"/>
                <a:cs typeface="Arial" panose="020B0604020202020204" pitchFamily="34" charset="0"/>
              </a:rPr>
              <a:t>Student Name		</a:t>
            </a:r>
            <a:r>
              <a:rPr lang="en-US" sz="2000">
                <a:latin typeface="Arial" panose="020B0604020202020204" pitchFamily="34" charset="0"/>
                <a:cs typeface="Arial" panose="020B0604020202020204" pitchFamily="34" charset="0"/>
              </a:rPr>
              <a:t>	Muhammad Ali ( 2415145 </a:t>
            </a:r>
            <a:r>
              <a:rPr lang="en-US" sz="2000" dirty="0">
                <a:latin typeface="Arial" panose="020B0604020202020204" pitchFamily="34" charset="0"/>
                <a:cs typeface="Arial" panose="020B0604020202020204" pitchFamily="34" charset="0"/>
              </a:rPr>
              <a:t>)</a:t>
            </a:r>
          </a:p>
          <a:p>
            <a:pPr algn="l"/>
            <a:r>
              <a:rPr lang="en-US" sz="2000" dirty="0" err="1">
                <a:latin typeface="Arial" panose="020B0604020202020204" pitchFamily="34" charset="0"/>
                <a:cs typeface="Arial" panose="020B0604020202020204" pitchFamily="34" charset="0"/>
              </a:rPr>
              <a:t>Programme</a:t>
            </a:r>
            <a:r>
              <a:rPr lang="en-US" sz="2000" dirty="0">
                <a:latin typeface="Arial" panose="020B0604020202020204" pitchFamily="34" charset="0"/>
                <a:cs typeface="Arial" panose="020B0604020202020204" pitchFamily="34" charset="0"/>
              </a:rPr>
              <a:t>			BA (Hons) Leadership and Management Skills 				for the Workplace</a:t>
            </a:r>
          </a:p>
          <a:p>
            <a:pPr algn="l"/>
            <a:r>
              <a:rPr lang="en-US" sz="2000" dirty="0">
                <a:latin typeface="Arial" panose="020B0604020202020204" pitchFamily="34" charset="0"/>
                <a:cs typeface="Arial" panose="020B0604020202020204" pitchFamily="34" charset="0"/>
              </a:rPr>
              <a:t>Module				Managing Business Information</a:t>
            </a:r>
          </a:p>
          <a:p>
            <a:pPr algn="l"/>
            <a:r>
              <a:rPr lang="en-US" sz="2000" dirty="0">
                <a:latin typeface="Arial" panose="020B0604020202020204" pitchFamily="34" charset="0"/>
                <a:cs typeface="Arial" panose="020B0604020202020204" pitchFamily="34" charset="0"/>
              </a:rPr>
              <a:t>Module code			LCLM 5004</a:t>
            </a:r>
          </a:p>
          <a:p>
            <a:pPr algn="l"/>
            <a:r>
              <a:rPr lang="en-US" sz="2000" dirty="0">
                <a:latin typeface="Arial" panose="020B0604020202020204" pitchFamily="34" charset="0"/>
                <a:cs typeface="Arial" panose="020B0604020202020204" pitchFamily="34" charset="0"/>
              </a:rPr>
              <a:t>Lecturer			Kareem Sani</a:t>
            </a:r>
          </a:p>
          <a:p>
            <a:pPr algn="l"/>
            <a:r>
              <a:rPr lang="en-US" sz="2000" dirty="0">
                <a:latin typeface="Arial" panose="020B0604020202020204" pitchFamily="34" charset="0"/>
                <a:cs typeface="Arial" panose="020B0604020202020204" pitchFamily="34" charset="0"/>
              </a:rPr>
              <a:t>Assignment tittle		1-Group Presentation on Different Information 				Systems</a:t>
            </a:r>
          </a:p>
          <a:p>
            <a:pPr algn="l"/>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4258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652C7-CA16-A555-4E5C-48F468285AD0}"/>
              </a:ext>
            </a:extLst>
          </p:cNvPr>
          <p:cNvSpPr>
            <a:spLocks noGrp="1"/>
          </p:cNvSpPr>
          <p:nvPr>
            <p:ph type="title"/>
          </p:nvPr>
        </p:nvSpPr>
        <p:spPr/>
        <p:txBody>
          <a:bodyPr>
            <a:normAutofit/>
          </a:bodyPr>
          <a:lstStyle/>
          <a:p>
            <a:r>
              <a:rPr lang="en-US" sz="2000" b="1" dirty="0">
                <a:latin typeface="Arial" panose="020B0604020202020204" pitchFamily="34" charset="0"/>
                <a:cs typeface="Arial" panose="020B0604020202020204" pitchFamily="34" charset="0"/>
              </a:rPr>
              <a:t>Slides</a:t>
            </a:r>
          </a:p>
        </p:txBody>
      </p:sp>
      <p:sp>
        <p:nvSpPr>
          <p:cNvPr id="3" name="Content Placeholder 2">
            <a:extLst>
              <a:ext uri="{FF2B5EF4-FFF2-40B4-BE49-F238E27FC236}">
                <a16:creationId xmlns:a16="http://schemas.microsoft.com/office/drawing/2014/main" id="{B44D8CD9-8FAF-8E18-B1D1-929124565E31}"/>
              </a:ext>
            </a:extLst>
          </p:cNvPr>
          <p:cNvSpPr>
            <a:spLocks noGrp="1"/>
          </p:cNvSpPr>
          <p:nvPr>
            <p:ph idx="1"/>
          </p:nvPr>
        </p:nvSpPr>
        <p:spPr/>
        <p:txBody>
          <a:bodyPr>
            <a:normAutofit/>
          </a:bodyPr>
          <a:lstStyle/>
          <a:p>
            <a:pPr marL="0" indent="0">
              <a:buNone/>
            </a:pPr>
            <a:r>
              <a:rPr lang="en-GB" sz="2000" b="1" dirty="0">
                <a:latin typeface="Arial" panose="020B0604020202020204" pitchFamily="34" charset="0"/>
                <a:cs typeface="Arial" panose="020B0604020202020204" pitchFamily="34" charset="0"/>
              </a:rPr>
              <a:t>Modernizing Business Information Systems:					3 </a:t>
            </a:r>
          </a:p>
          <a:p>
            <a:pPr marL="0" indent="0">
              <a:buNone/>
            </a:pPr>
            <a:r>
              <a:rPr lang="en-GB" sz="2000" b="1" dirty="0">
                <a:latin typeface="Arial" panose="020B0604020202020204" pitchFamily="34" charset="0"/>
                <a:cs typeface="Arial" panose="020B0604020202020204" pitchFamily="34" charset="0"/>
              </a:rPr>
              <a:t>Enhancing Efficiency, Decision-Making, and Customer Experience</a:t>
            </a:r>
          </a:p>
          <a:p>
            <a:pPr marL="0" indent="0">
              <a:buNone/>
            </a:pPr>
            <a:r>
              <a:rPr lang="en-GB" sz="2000" b="1" dirty="0">
                <a:latin typeface="Arial" panose="020B0604020202020204" pitchFamily="34" charset="0"/>
                <a:cs typeface="Arial" panose="020B0604020202020204" pitchFamily="34" charset="0"/>
              </a:rPr>
              <a:t>Overview of Information Systems Types and Their Impact			4</a:t>
            </a:r>
          </a:p>
          <a:p>
            <a:pPr marL="0" indent="0">
              <a:buNone/>
            </a:pPr>
            <a:r>
              <a:rPr lang="en-GB" sz="2000" b="1" dirty="0">
                <a:latin typeface="Arial" panose="020B0604020202020204" pitchFamily="34" charset="0"/>
                <a:cs typeface="Arial" panose="020B0604020202020204" pitchFamily="34" charset="0"/>
              </a:rPr>
              <a:t>Analysis and Comparison of Three Key Information Systems			5</a:t>
            </a:r>
          </a:p>
          <a:p>
            <a:pPr marL="0" indent="0">
              <a:buNone/>
            </a:pPr>
            <a:r>
              <a:rPr lang="en-GB" sz="2000" b="1" dirty="0">
                <a:latin typeface="Arial" panose="020B0604020202020204" pitchFamily="34" charset="0"/>
                <a:cs typeface="Arial" panose="020B0604020202020204" pitchFamily="34" charset="0"/>
              </a:rPr>
              <a:t>Ethical Considerations in Information Systems				6</a:t>
            </a:r>
          </a:p>
          <a:p>
            <a:pPr marL="0" indent="0">
              <a:buNone/>
            </a:pPr>
            <a:r>
              <a:rPr lang="en-GB" sz="2000" b="1" dirty="0">
                <a:latin typeface="Arial" panose="020B0604020202020204" pitchFamily="34" charset="0"/>
                <a:cs typeface="Arial" panose="020B0604020202020204" pitchFamily="34" charset="0"/>
              </a:rPr>
              <a:t>Real-World Case Studies							7</a:t>
            </a:r>
          </a:p>
          <a:p>
            <a:pPr marL="0" indent="0">
              <a:buNone/>
            </a:pPr>
            <a:r>
              <a:rPr lang="en-GB" sz="2000" b="1" dirty="0">
                <a:latin typeface="Arial" panose="020B0604020202020204" pitchFamily="34" charset="0"/>
                <a:cs typeface="Arial" panose="020B0604020202020204" pitchFamily="34" charset="0"/>
              </a:rPr>
              <a:t>Recommendations								8</a:t>
            </a:r>
          </a:p>
          <a:p>
            <a:pPr marL="0" indent="0">
              <a:buNone/>
            </a:pPr>
            <a:r>
              <a:rPr lang="en-GB" sz="2000" b="1" dirty="0">
                <a:latin typeface="Arial" panose="020B0604020202020204" pitchFamily="34" charset="0"/>
                <a:cs typeface="Arial" panose="020B0604020202020204" pitchFamily="34" charset="0"/>
              </a:rPr>
              <a:t>References									9</a:t>
            </a:r>
            <a:br>
              <a:rPr lang="en-GB" sz="2000" dirty="0">
                <a:latin typeface="Arial" panose="020B0604020202020204" pitchFamily="34" charset="0"/>
                <a:cs typeface="Arial" panose="020B0604020202020204" pitchFamily="34" charset="0"/>
              </a:rPr>
            </a:br>
            <a:br>
              <a:rPr lang="en-GB" sz="2000" dirty="0"/>
            </a:br>
            <a:br>
              <a:rPr lang="en-GB" sz="2000" dirty="0"/>
            </a:br>
            <a:br>
              <a:rPr lang="en-GB" sz="2000" dirty="0">
                <a:latin typeface="Arial" panose="020B0604020202020204" pitchFamily="34" charset="0"/>
                <a:cs typeface="Arial" panose="020B0604020202020204" pitchFamily="34" charset="0"/>
              </a:rPr>
            </a:br>
            <a:endParaRPr lang="en-US" sz="2000" dirty="0"/>
          </a:p>
        </p:txBody>
      </p:sp>
    </p:spTree>
    <p:extLst>
      <p:ext uri="{BB962C8B-B14F-4D97-AF65-F5344CB8AC3E}">
        <p14:creationId xmlns:p14="http://schemas.microsoft.com/office/powerpoint/2010/main" val="2594507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4BE5F-438F-F9CA-DF29-F9286180947F}"/>
              </a:ext>
            </a:extLst>
          </p:cNvPr>
          <p:cNvSpPr>
            <a:spLocks noGrp="1"/>
          </p:cNvSpPr>
          <p:nvPr>
            <p:ph type="title"/>
          </p:nvPr>
        </p:nvSpPr>
        <p:spPr/>
        <p:txBody>
          <a:bodyPr>
            <a:normAutofit fontScale="90000"/>
          </a:bodyPr>
          <a:lstStyle/>
          <a:p>
            <a:br>
              <a:rPr lang="en-GB" sz="2200" b="1" dirty="0">
                <a:latin typeface="Arial" panose="020B0604020202020204" pitchFamily="34" charset="0"/>
                <a:cs typeface="Arial" panose="020B0604020202020204" pitchFamily="34" charset="0"/>
              </a:rPr>
            </a:b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Modernizing Business Information Systems: Enhancing Efficiency, Decision-Making, and Customer Experience</a:t>
            </a:r>
            <a:br>
              <a:rPr lang="en-GB" sz="2200" dirty="0">
                <a:latin typeface="Arial" panose="020B060402020202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FB7D5EAC-0236-43E9-A456-EA55898F3769}"/>
              </a:ext>
            </a:extLst>
          </p:cNvPr>
          <p:cNvSpPr>
            <a:spLocks noGrp="1"/>
          </p:cNvSpPr>
          <p:nvPr>
            <p:ph idx="1"/>
          </p:nvPr>
        </p:nvSpPr>
        <p:spPr>
          <a:xfrm>
            <a:off x="838200" y="1499191"/>
            <a:ext cx="10515600" cy="4677772"/>
          </a:xfrm>
        </p:spPr>
        <p:txBody>
          <a:bodyPr/>
          <a:lstStyle/>
          <a:p>
            <a:pPr marL="0" indent="0">
              <a:buNone/>
            </a:pPr>
            <a:r>
              <a:rPr lang="en-GB" sz="2000" b="1" dirty="0">
                <a:latin typeface="Arial" panose="020B0604020202020204" pitchFamily="34" charset="0"/>
                <a:cs typeface="Arial" panose="020B0604020202020204" pitchFamily="34" charset="0"/>
              </a:rPr>
              <a:t>Introduction: The Role of Information Systems in Business</a:t>
            </a:r>
          </a:p>
          <a:p>
            <a:pPr marL="0" indent="0">
              <a:buNone/>
            </a:pPr>
            <a:br>
              <a:rPr lang="en-GB" dirty="0"/>
            </a:br>
            <a:r>
              <a:rPr lang="en-GB" sz="2000" i="1" dirty="0">
                <a:latin typeface="Arial" panose="020B0604020202020204" pitchFamily="34" charset="0"/>
                <a:cs typeface="Arial" panose="020B0604020202020204" pitchFamily="34" charset="0"/>
              </a:rPr>
              <a:t>Information systems (IS) are integral to modern business operations, serving as the backbone for processing data, supporting decision-making, and fostering competitive advantage. By integrating hardware, software, people, and processes, information systems enable organizations to streamline workflows, improve efficiency, and enhance the customer experience. As businesses expand, leveraging the right information systems becomes essential for maintaining agility and sustaining growth in a competitive landscape (</a:t>
            </a:r>
            <a:r>
              <a:rPr lang="en-GB" sz="2000" i="1" dirty="0">
                <a:latin typeface="Arial" panose="020B0604020202020204" pitchFamily="34" charset="0"/>
                <a:cs typeface="Arial" panose="020B0604020202020204" pitchFamily="34" charset="0"/>
                <a:hlinkClick r:id="rId2" invalidUrl="http://#references"/>
              </a:rPr>
              <a:t>Laudon &amp; Laudon, 2022</a:t>
            </a:r>
            <a:r>
              <a:rPr lang="en-GB" sz="2000" i="1" dirty="0">
                <a:latin typeface="Arial" panose="020B0604020202020204" pitchFamily="34" charset="0"/>
                <a:cs typeface="Arial" panose="020B0604020202020204" pitchFamily="34" charset="0"/>
              </a:rPr>
              <a:t>).</a:t>
            </a:r>
          </a:p>
          <a:p>
            <a:pPr marL="0" indent="0">
              <a:buNone/>
            </a:pPr>
            <a:endParaRPr lang="en-US" i="1" dirty="0"/>
          </a:p>
          <a:p>
            <a:pPr marL="0" indent="0">
              <a:buNone/>
            </a:pPr>
            <a:endParaRPr lang="en-US" dirty="0"/>
          </a:p>
        </p:txBody>
      </p:sp>
    </p:spTree>
    <p:extLst>
      <p:ext uri="{BB962C8B-B14F-4D97-AF65-F5344CB8AC3E}">
        <p14:creationId xmlns:p14="http://schemas.microsoft.com/office/powerpoint/2010/main" val="40304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E1BF8-AC9E-B428-99DD-EE93844A3C7F}"/>
              </a:ext>
            </a:extLst>
          </p:cNvPr>
          <p:cNvSpPr>
            <a:spLocks noGrp="1"/>
          </p:cNvSpPr>
          <p:nvPr>
            <p:ph type="title"/>
          </p:nvPr>
        </p:nvSpPr>
        <p:spPr/>
        <p:txBody>
          <a:bodyPr>
            <a:normAutofit fontScale="90000"/>
          </a:bodyPr>
          <a:lstStyle/>
          <a:p>
            <a:br>
              <a:rPr lang="en-GB" sz="2200" b="1" dirty="0">
                <a:latin typeface="Arial" panose="020B0604020202020204" pitchFamily="34" charset="0"/>
                <a:cs typeface="Arial" panose="020B0604020202020204" pitchFamily="34" charset="0"/>
              </a:rPr>
            </a:b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Overview of Information Systems Types and Their Impact</a:t>
            </a:r>
            <a:br>
              <a:rPr lang="en-GB" dirty="0"/>
            </a:br>
            <a:endParaRPr lang="en-US" dirty="0"/>
          </a:p>
        </p:txBody>
      </p:sp>
      <p:sp>
        <p:nvSpPr>
          <p:cNvPr id="3" name="Content Placeholder 2">
            <a:extLst>
              <a:ext uri="{FF2B5EF4-FFF2-40B4-BE49-F238E27FC236}">
                <a16:creationId xmlns:a16="http://schemas.microsoft.com/office/drawing/2014/main" id="{F8B4FA63-F6E2-1E3A-F536-9EAB6DDEEA35}"/>
              </a:ext>
            </a:extLst>
          </p:cNvPr>
          <p:cNvSpPr>
            <a:spLocks noGrp="1"/>
          </p:cNvSpPr>
          <p:nvPr>
            <p:ph idx="1"/>
          </p:nvPr>
        </p:nvSpPr>
        <p:spPr/>
        <p:txBody>
          <a:bodyPr>
            <a:normAutofit fontScale="55000" lnSpcReduction="20000"/>
          </a:bodyPr>
          <a:lstStyle/>
          <a:p>
            <a:pPr marL="0" indent="0">
              <a:buNone/>
            </a:pPr>
            <a:r>
              <a:rPr lang="en-GB" sz="3200" dirty="0">
                <a:latin typeface="Arial" panose="020B0604020202020204" pitchFamily="34" charset="0"/>
                <a:cs typeface="Arial" panose="020B0604020202020204" pitchFamily="34" charset="0"/>
              </a:rPr>
              <a:t>There are several types of business information systems, each designed to meet specific organizational needs and goals:</a:t>
            </a:r>
          </a:p>
          <a:p>
            <a:pPr lvl="0"/>
            <a:r>
              <a:rPr lang="en-GB" sz="3200" b="1" dirty="0">
                <a:latin typeface="Arial" panose="020B0604020202020204" pitchFamily="34" charset="0"/>
                <a:cs typeface="Arial" panose="020B0604020202020204" pitchFamily="34" charset="0"/>
              </a:rPr>
              <a:t>Transaction Processing Systems (TPS):</a:t>
            </a:r>
            <a:r>
              <a:rPr lang="en-GB" sz="3200"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rPr>
              <a:t>Automate routine, day-to-day transactions (e.g., sales, payroll), ensuring accuracy and speed.</a:t>
            </a:r>
          </a:p>
          <a:p>
            <a:pPr lvl="0"/>
            <a:r>
              <a:rPr lang="en-GB" sz="3200" b="1" dirty="0">
                <a:latin typeface="Arial" panose="020B0604020202020204" pitchFamily="34" charset="0"/>
                <a:cs typeface="Arial" panose="020B0604020202020204" pitchFamily="34" charset="0"/>
              </a:rPr>
              <a:t>Management Information Systems (MIS):</a:t>
            </a:r>
            <a:r>
              <a:rPr lang="en-GB" sz="3200"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rPr>
              <a:t>Aggregate and summarize data from TPS to support mid-level management decision-making.</a:t>
            </a:r>
          </a:p>
          <a:p>
            <a:pPr lvl="0"/>
            <a:r>
              <a:rPr lang="en-GB" sz="3200" b="1" dirty="0">
                <a:latin typeface="Arial" panose="020B0604020202020204" pitchFamily="34" charset="0"/>
                <a:cs typeface="Arial" panose="020B0604020202020204" pitchFamily="34" charset="0"/>
              </a:rPr>
              <a:t>Decision Support Systems (DSS):</a:t>
            </a:r>
            <a:r>
              <a:rPr lang="en-GB" sz="3200"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rPr>
              <a:t>Provide analytical tools and models to assist in complex, non-routine decisions.</a:t>
            </a:r>
          </a:p>
          <a:p>
            <a:pPr lvl="0"/>
            <a:r>
              <a:rPr lang="en-GB" sz="3200" b="1" dirty="0">
                <a:latin typeface="Arial" panose="020B0604020202020204" pitchFamily="34" charset="0"/>
                <a:cs typeface="Arial" panose="020B0604020202020204" pitchFamily="34" charset="0"/>
              </a:rPr>
              <a:t>Customer Relationship Management (CRM):</a:t>
            </a:r>
            <a:r>
              <a:rPr lang="en-GB" sz="3200"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rPr>
              <a:t>Streamline customer interactions, improve marketing, and boost sales.</a:t>
            </a:r>
          </a:p>
          <a:p>
            <a:pPr lvl="0"/>
            <a:r>
              <a:rPr lang="en-GB" sz="3200" b="1" dirty="0">
                <a:latin typeface="Arial" panose="020B0604020202020204" pitchFamily="34" charset="0"/>
                <a:cs typeface="Arial" panose="020B0604020202020204" pitchFamily="34" charset="0"/>
              </a:rPr>
              <a:t>Enterprise Resource Planning (ERP):</a:t>
            </a:r>
            <a:r>
              <a:rPr lang="en-GB" sz="3200"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rPr>
              <a:t>Integrate core business processes (finance, HR, supply chain) into a unified platform.</a:t>
            </a:r>
          </a:p>
          <a:p>
            <a:pPr lvl="0"/>
            <a:r>
              <a:rPr lang="en-GB" sz="3200" b="1" dirty="0">
                <a:latin typeface="Arial" panose="020B0604020202020204" pitchFamily="34" charset="0"/>
                <a:cs typeface="Arial" panose="020B0604020202020204" pitchFamily="34" charset="0"/>
              </a:rPr>
              <a:t>Supply Chain Management (SCM):</a:t>
            </a:r>
            <a:r>
              <a:rPr lang="en-GB" sz="3200"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rPr>
              <a:t>Optimize the flow of goods, information, and finances across the supply chain.</a:t>
            </a:r>
          </a:p>
          <a:p>
            <a:r>
              <a:rPr lang="en-GB" sz="3200" i="1" dirty="0">
                <a:latin typeface="Arial" panose="020B0604020202020204" pitchFamily="34" charset="0"/>
                <a:cs typeface="Arial" panose="020B0604020202020204" pitchFamily="34" charset="0"/>
              </a:rPr>
              <a:t>Each system impacts efficiency, data-driven decision-making, and the ability to adapt to market changes (</a:t>
            </a:r>
            <a:r>
              <a:rPr lang="en-GB" sz="3200" i="1" dirty="0">
                <a:latin typeface="Arial" panose="020B0604020202020204" pitchFamily="34" charset="0"/>
                <a:cs typeface="Arial" panose="020B0604020202020204" pitchFamily="34" charset="0"/>
                <a:hlinkClick r:id="rId2" invalidUrl="http://#references"/>
              </a:rPr>
              <a:t>O’Brien &amp; Marakas, 2019</a:t>
            </a:r>
            <a:r>
              <a:rPr lang="en-GB" sz="3200" i="1" dirty="0">
                <a:latin typeface="Arial" panose="020B0604020202020204" pitchFamily="34" charset="0"/>
                <a:cs typeface="Arial" panose="020B0604020202020204" pitchFamily="34" charset="0"/>
              </a:rPr>
              <a:t>).</a:t>
            </a:r>
          </a:p>
          <a:p>
            <a:endParaRPr lang="en-US" dirty="0"/>
          </a:p>
        </p:txBody>
      </p:sp>
    </p:spTree>
    <p:extLst>
      <p:ext uri="{BB962C8B-B14F-4D97-AF65-F5344CB8AC3E}">
        <p14:creationId xmlns:p14="http://schemas.microsoft.com/office/powerpoint/2010/main" val="1892649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62CF0-CFDF-B346-18CF-E7A5A2C08733}"/>
              </a:ext>
            </a:extLst>
          </p:cNvPr>
          <p:cNvSpPr>
            <a:spLocks noGrp="1"/>
          </p:cNvSpPr>
          <p:nvPr>
            <p:ph type="title"/>
          </p:nvPr>
        </p:nvSpPr>
        <p:spPr>
          <a:xfrm>
            <a:off x="838200" y="397023"/>
            <a:ext cx="10515600" cy="1325563"/>
          </a:xfrm>
        </p:spPr>
        <p:txBody>
          <a:bodyPr>
            <a:normAutofit fontScale="90000"/>
          </a:bodyPr>
          <a:lstStyle/>
          <a:p>
            <a:br>
              <a:rPr lang="en-GB" sz="2200" b="1" dirty="0">
                <a:latin typeface="Arial" panose="020B0604020202020204" pitchFamily="34" charset="0"/>
                <a:cs typeface="Arial" panose="020B0604020202020204" pitchFamily="34" charset="0"/>
              </a:rPr>
            </a:b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Analysis and Comparison of Three Key Information Systems</a:t>
            </a:r>
            <a:br>
              <a:rPr lang="en-GB" dirty="0"/>
            </a:br>
            <a:endParaRPr lang="en-US" dirty="0"/>
          </a:p>
        </p:txBody>
      </p:sp>
      <p:sp>
        <p:nvSpPr>
          <p:cNvPr id="3" name="Content Placeholder 2">
            <a:extLst>
              <a:ext uri="{FF2B5EF4-FFF2-40B4-BE49-F238E27FC236}">
                <a16:creationId xmlns:a16="http://schemas.microsoft.com/office/drawing/2014/main" id="{F6535F2A-8C02-8355-71C9-95C8429CCABA}"/>
              </a:ext>
            </a:extLst>
          </p:cNvPr>
          <p:cNvSpPr>
            <a:spLocks noGrp="1"/>
          </p:cNvSpPr>
          <p:nvPr>
            <p:ph idx="1"/>
          </p:nvPr>
        </p:nvSpPr>
        <p:spPr/>
        <p:txBody>
          <a:bodyPr>
            <a:normAutofit fontScale="47500" lnSpcReduction="20000"/>
          </a:bodyPr>
          <a:lstStyle/>
          <a:p>
            <a:pPr marL="0" indent="0">
              <a:buNone/>
            </a:pPr>
            <a:r>
              <a:rPr lang="en-GB" sz="3600" b="1" dirty="0">
                <a:latin typeface="Arial" panose="020B0604020202020204" pitchFamily="34" charset="0"/>
                <a:cs typeface="Arial" panose="020B0604020202020204" pitchFamily="34" charset="0"/>
              </a:rPr>
              <a:t>1. Transaction Processing Systems (TPS)</a:t>
            </a:r>
            <a:endParaRPr lang="en-GB" sz="3600" dirty="0">
              <a:latin typeface="Arial" panose="020B0604020202020204" pitchFamily="34" charset="0"/>
              <a:cs typeface="Arial" panose="020B0604020202020204" pitchFamily="34" charset="0"/>
            </a:endParaRPr>
          </a:p>
          <a:p>
            <a:pPr lvl="0"/>
            <a:r>
              <a:rPr lang="en-GB" sz="3600" b="1" dirty="0">
                <a:latin typeface="Arial" panose="020B0604020202020204" pitchFamily="34" charset="0"/>
                <a:cs typeface="Arial" panose="020B0604020202020204" pitchFamily="34" charset="0"/>
              </a:rPr>
              <a:t>Functions: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Automate and record daily transactions (e.g., order entry, billing).</a:t>
            </a:r>
          </a:p>
          <a:p>
            <a:pPr lvl="0"/>
            <a:r>
              <a:rPr lang="en-GB" sz="3600" b="1" dirty="0">
                <a:latin typeface="Arial" panose="020B0604020202020204" pitchFamily="34" charset="0"/>
                <a:cs typeface="Arial" panose="020B0604020202020204" pitchFamily="34" charset="0"/>
              </a:rPr>
              <a:t>Benefits: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Reliability, speed, accuracy, and scalability for routine operations.</a:t>
            </a:r>
          </a:p>
          <a:p>
            <a:pPr lvl="0"/>
            <a:r>
              <a:rPr lang="en-GB" sz="3600" b="1" dirty="0">
                <a:latin typeface="Arial" panose="020B0604020202020204" pitchFamily="34" charset="0"/>
                <a:cs typeface="Arial" panose="020B0604020202020204" pitchFamily="34" charset="0"/>
              </a:rPr>
              <a:t>Limitations: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Limited analytical capability; focus is on operational efficiency rather than strategic insights.</a:t>
            </a:r>
          </a:p>
          <a:p>
            <a:pPr marL="0" indent="0">
              <a:buNone/>
            </a:pPr>
            <a:r>
              <a:rPr lang="en-GB" sz="3600" b="1" dirty="0">
                <a:latin typeface="Arial" panose="020B0604020202020204" pitchFamily="34" charset="0"/>
                <a:cs typeface="Arial" panose="020B0604020202020204" pitchFamily="34" charset="0"/>
              </a:rPr>
              <a:t>2. Customer Relationship Management (CRM)</a:t>
            </a:r>
            <a:endParaRPr lang="en-GB" sz="3600" dirty="0">
              <a:latin typeface="Arial" panose="020B0604020202020204" pitchFamily="34" charset="0"/>
              <a:cs typeface="Arial" panose="020B0604020202020204" pitchFamily="34" charset="0"/>
            </a:endParaRPr>
          </a:p>
          <a:p>
            <a:pPr lvl="0"/>
            <a:r>
              <a:rPr lang="en-GB" sz="3600" b="1" dirty="0">
                <a:latin typeface="Arial" panose="020B0604020202020204" pitchFamily="34" charset="0"/>
                <a:cs typeface="Arial" panose="020B0604020202020204" pitchFamily="34" charset="0"/>
              </a:rPr>
              <a:t>Functions: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Manage customer data, track interactions, support marketing/sales campaigns.</a:t>
            </a:r>
          </a:p>
          <a:p>
            <a:pPr lvl="0"/>
            <a:r>
              <a:rPr lang="en-GB" sz="3600" b="1" dirty="0">
                <a:latin typeface="Arial" panose="020B0604020202020204" pitchFamily="34" charset="0"/>
                <a:cs typeface="Arial" panose="020B0604020202020204" pitchFamily="34" charset="0"/>
              </a:rPr>
              <a:t>Benefits: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Enhanced customer experience, personalized service, improved retention and sales growth.</a:t>
            </a:r>
          </a:p>
          <a:p>
            <a:pPr lvl="0"/>
            <a:r>
              <a:rPr lang="en-GB" sz="3600" b="1" dirty="0">
                <a:latin typeface="Arial" panose="020B0604020202020204" pitchFamily="34" charset="0"/>
                <a:cs typeface="Arial" panose="020B0604020202020204" pitchFamily="34" charset="0"/>
              </a:rPr>
              <a:t>Limitations: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Data integration challenges, requires cultural change, potential privacy concerns.</a:t>
            </a:r>
          </a:p>
          <a:p>
            <a:pPr marL="0" indent="0">
              <a:buNone/>
            </a:pPr>
            <a:r>
              <a:rPr lang="en-GB" sz="3600" b="1" dirty="0">
                <a:latin typeface="Arial" panose="020B0604020202020204" pitchFamily="34" charset="0"/>
                <a:cs typeface="Arial" panose="020B0604020202020204" pitchFamily="34" charset="0"/>
              </a:rPr>
              <a:t>3. Enterprise Resource Planning (ERP)</a:t>
            </a:r>
            <a:endParaRPr lang="en-GB" sz="3600" dirty="0">
              <a:latin typeface="Arial" panose="020B0604020202020204" pitchFamily="34" charset="0"/>
              <a:cs typeface="Arial" panose="020B0604020202020204" pitchFamily="34" charset="0"/>
            </a:endParaRPr>
          </a:p>
          <a:p>
            <a:pPr lvl="0"/>
            <a:r>
              <a:rPr lang="en-GB" sz="3600" b="1" dirty="0">
                <a:latin typeface="Arial" panose="020B0604020202020204" pitchFamily="34" charset="0"/>
                <a:cs typeface="Arial" panose="020B0604020202020204" pitchFamily="34" charset="0"/>
              </a:rPr>
              <a:t>Functions: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Integrate various business processes (finance, HR, production) into a single system.</a:t>
            </a:r>
          </a:p>
          <a:p>
            <a:pPr lvl="0"/>
            <a:r>
              <a:rPr lang="en-GB" sz="3600" b="1" dirty="0">
                <a:latin typeface="Arial" panose="020B0604020202020204" pitchFamily="34" charset="0"/>
                <a:cs typeface="Arial" panose="020B0604020202020204" pitchFamily="34" charset="0"/>
              </a:rPr>
              <a:t>Benefits: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Real-time data visibility, improved coordination, reduced redundancy, supports strategic planning.</a:t>
            </a:r>
          </a:p>
          <a:p>
            <a:pPr lvl="0"/>
            <a:r>
              <a:rPr lang="en-GB" sz="3600" b="1" dirty="0">
                <a:latin typeface="Arial" panose="020B0604020202020204" pitchFamily="34" charset="0"/>
                <a:cs typeface="Arial" panose="020B0604020202020204" pitchFamily="34" charset="0"/>
              </a:rPr>
              <a:t>Limitations: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High implementation costs, significant change management, complexity (</a:t>
            </a:r>
            <a:r>
              <a:rPr lang="en-GB" sz="3600" i="1" dirty="0">
                <a:latin typeface="Arial" panose="020B0604020202020204" pitchFamily="34" charset="0"/>
                <a:cs typeface="Arial" panose="020B0604020202020204" pitchFamily="34" charset="0"/>
                <a:hlinkClick r:id="rId2" invalidUrl="http://#references"/>
              </a:rPr>
              <a:t>Kumar &amp; Van Hillegersberg, 2000</a:t>
            </a:r>
            <a:r>
              <a:rPr lang="en-GB" sz="3600" i="1" dirty="0">
                <a:latin typeface="Arial" panose="020B0604020202020204" pitchFamily="34" charset="0"/>
                <a:cs typeface="Arial" panose="020B0604020202020204" pitchFamily="34" charset="0"/>
              </a:rPr>
              <a:t>)</a:t>
            </a:r>
            <a:r>
              <a:rPr lang="en-GB" sz="3600" dirty="0">
                <a:latin typeface="Arial" panose="020B0604020202020204" pitchFamily="34" charset="0"/>
                <a:cs typeface="Arial" panose="020B0604020202020204" pitchFamily="34" charset="0"/>
              </a:rPr>
              <a:t>.</a:t>
            </a:r>
          </a:p>
          <a:p>
            <a:endParaRPr lang="en-US" dirty="0"/>
          </a:p>
        </p:txBody>
      </p:sp>
    </p:spTree>
    <p:extLst>
      <p:ext uri="{BB962C8B-B14F-4D97-AF65-F5344CB8AC3E}">
        <p14:creationId xmlns:p14="http://schemas.microsoft.com/office/powerpoint/2010/main" val="1324647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43991-8200-CCE4-0CEE-2F68C1E0724F}"/>
              </a:ext>
            </a:extLst>
          </p:cNvPr>
          <p:cNvSpPr>
            <a:spLocks noGrp="1"/>
          </p:cNvSpPr>
          <p:nvPr>
            <p:ph type="title"/>
          </p:nvPr>
        </p:nvSpPr>
        <p:spPr/>
        <p:txBody>
          <a:bodyPr>
            <a:normAutofit fontScale="90000"/>
          </a:bodyPr>
          <a:lstStyle/>
          <a:p>
            <a:br>
              <a:rPr lang="en-GB" sz="2200" b="1" dirty="0">
                <a:latin typeface="Arial" panose="020B0604020202020204" pitchFamily="34" charset="0"/>
                <a:cs typeface="Arial" panose="020B0604020202020204" pitchFamily="34" charset="0"/>
              </a:rPr>
            </a:b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Ethical Considerations in Information Systems</a:t>
            </a:r>
            <a:br>
              <a:rPr lang="en-GB" dirty="0"/>
            </a:br>
            <a:endParaRPr lang="en-US" dirty="0"/>
          </a:p>
        </p:txBody>
      </p:sp>
      <p:sp>
        <p:nvSpPr>
          <p:cNvPr id="3" name="Content Placeholder 2">
            <a:extLst>
              <a:ext uri="{FF2B5EF4-FFF2-40B4-BE49-F238E27FC236}">
                <a16:creationId xmlns:a16="http://schemas.microsoft.com/office/drawing/2014/main" id="{7A6B1B9C-9D88-2972-A52B-11D50D12CD58}"/>
              </a:ext>
            </a:extLst>
          </p:cNvPr>
          <p:cNvSpPr>
            <a:spLocks noGrp="1"/>
          </p:cNvSpPr>
          <p:nvPr>
            <p:ph idx="1"/>
          </p:nvPr>
        </p:nvSpPr>
        <p:spPr/>
        <p:txBody>
          <a:bodyPr>
            <a:normAutofit fontScale="70000" lnSpcReduction="20000"/>
          </a:bodyPr>
          <a:lstStyle/>
          <a:p>
            <a:pPr lvl="0"/>
            <a:r>
              <a:rPr lang="en-GB" b="1" dirty="0">
                <a:latin typeface="Arial" panose="020B0604020202020204" pitchFamily="34" charset="0"/>
                <a:cs typeface="Arial" panose="020B0604020202020204" pitchFamily="34" charset="0"/>
              </a:rPr>
              <a:t>Data Privacy:</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Safeguarding customer and employee information is critical. Regulations like GDPR mandate responsible data handling (</a:t>
            </a:r>
            <a:r>
              <a:rPr lang="en-GB" i="1" dirty="0">
                <a:latin typeface="Arial" panose="020B0604020202020204" pitchFamily="34" charset="0"/>
                <a:cs typeface="Arial" panose="020B0604020202020204" pitchFamily="34" charset="0"/>
                <a:hlinkClick r:id="rId2" invalidUrl="http://#references"/>
              </a:rPr>
              <a:t>Voigt &amp; Von dem Bussche, 2017</a:t>
            </a:r>
            <a:r>
              <a:rPr lang="en-GB" i="1" dirty="0">
                <a:latin typeface="Arial" panose="020B0604020202020204" pitchFamily="34" charset="0"/>
                <a:cs typeface="Arial" panose="020B0604020202020204" pitchFamily="34" charset="0"/>
              </a:rPr>
              <a:t>).</a:t>
            </a:r>
          </a:p>
          <a:p>
            <a:pPr lvl="0"/>
            <a:r>
              <a:rPr lang="en-GB" b="1" dirty="0">
                <a:latin typeface="Arial" panose="020B0604020202020204" pitchFamily="34" charset="0"/>
                <a:cs typeface="Arial" panose="020B0604020202020204" pitchFamily="34" charset="0"/>
              </a:rPr>
              <a:t>Security:</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Increasing cyber threats demand robust security measures (encryption, access controls).</a:t>
            </a:r>
          </a:p>
          <a:p>
            <a:pPr lvl="0"/>
            <a:r>
              <a:rPr lang="en-GB" b="1" dirty="0">
                <a:latin typeface="Arial" panose="020B0604020202020204" pitchFamily="34" charset="0"/>
                <a:cs typeface="Arial" panose="020B0604020202020204" pitchFamily="34" charset="0"/>
              </a:rPr>
              <a:t>AI Decision-Making:</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Risk of bias, lack of transparency, and accountability concerns. Bias in algorithms can perpetuate discrimination (</a:t>
            </a:r>
            <a:r>
              <a:rPr lang="en-GB" i="1" dirty="0">
                <a:latin typeface="Arial" panose="020B0604020202020204" pitchFamily="34" charset="0"/>
                <a:cs typeface="Arial" panose="020B0604020202020204" pitchFamily="34" charset="0"/>
                <a:hlinkClick r:id="rId3" invalidUrl="http://#references"/>
              </a:rPr>
              <a:t>O’Neil, 2016</a:t>
            </a:r>
            <a:r>
              <a:rPr lang="en-GB" i="1" dirty="0">
                <a:latin typeface="Arial" panose="020B0604020202020204" pitchFamily="34" charset="0"/>
                <a:cs typeface="Arial" panose="020B0604020202020204" pitchFamily="34" charset="0"/>
              </a:rPr>
              <a:t>).</a:t>
            </a:r>
          </a:p>
          <a:p>
            <a:pPr lvl="0"/>
            <a:r>
              <a:rPr lang="en-GB" b="1" dirty="0">
                <a:latin typeface="Arial" panose="020B0604020202020204" pitchFamily="34" charset="0"/>
                <a:cs typeface="Arial" panose="020B0604020202020204" pitchFamily="34" charset="0"/>
              </a:rPr>
              <a:t>Employee Monitoring:</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Balancing productivity and privacy. Over-monitoring may erode trust and morale.</a:t>
            </a:r>
          </a:p>
          <a:p>
            <a:r>
              <a:rPr lang="en-GB" b="1" dirty="0">
                <a:latin typeface="Arial" panose="020B0604020202020204" pitchFamily="34" charset="0"/>
                <a:cs typeface="Arial" panose="020B0604020202020204" pitchFamily="34" charset="0"/>
              </a:rPr>
              <a:t>Mitigation Strategies:</a:t>
            </a:r>
            <a:endParaRPr lang="en-GB" dirty="0">
              <a:latin typeface="Arial" panose="020B0604020202020204" pitchFamily="34" charset="0"/>
              <a:cs typeface="Arial" panose="020B0604020202020204" pitchFamily="34" charset="0"/>
            </a:endParaRPr>
          </a:p>
          <a:p>
            <a:pPr lvl="0"/>
            <a:r>
              <a:rPr lang="en-GB" i="1" dirty="0">
                <a:latin typeface="Arial" panose="020B0604020202020204" pitchFamily="34" charset="0"/>
                <a:cs typeface="Arial" panose="020B0604020202020204" pitchFamily="34" charset="0"/>
              </a:rPr>
              <a:t>Implement clear data governance policies</a:t>
            </a:r>
          </a:p>
          <a:p>
            <a:pPr lvl="0"/>
            <a:r>
              <a:rPr lang="en-GB" i="1" dirty="0">
                <a:latin typeface="Arial" panose="020B0604020202020204" pitchFamily="34" charset="0"/>
                <a:cs typeface="Arial" panose="020B0604020202020204" pitchFamily="34" charset="0"/>
              </a:rPr>
              <a:t>Regularly audit algorithms for bias</a:t>
            </a:r>
          </a:p>
          <a:p>
            <a:pPr lvl="0"/>
            <a:r>
              <a:rPr lang="en-GB" i="1" dirty="0">
                <a:latin typeface="Arial" panose="020B0604020202020204" pitchFamily="34" charset="0"/>
                <a:cs typeface="Arial" panose="020B0604020202020204" pitchFamily="34" charset="0"/>
              </a:rPr>
              <a:t>Foster transparency and accountability</a:t>
            </a:r>
          </a:p>
          <a:p>
            <a:pPr lvl="0"/>
            <a:r>
              <a:rPr lang="en-GB" i="1" dirty="0">
                <a:latin typeface="Arial" panose="020B0604020202020204" pitchFamily="34" charset="0"/>
                <a:cs typeface="Arial" panose="020B0604020202020204" pitchFamily="34" charset="0"/>
              </a:rPr>
              <a:t>Educate employees on data ethics and security</a:t>
            </a:r>
          </a:p>
          <a:p>
            <a:endParaRPr lang="en-US" dirty="0"/>
          </a:p>
        </p:txBody>
      </p:sp>
    </p:spTree>
    <p:extLst>
      <p:ext uri="{BB962C8B-B14F-4D97-AF65-F5344CB8AC3E}">
        <p14:creationId xmlns:p14="http://schemas.microsoft.com/office/powerpoint/2010/main" val="2861082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F85F2-7AEF-11A6-CB75-24619FBA0A05}"/>
              </a:ext>
            </a:extLst>
          </p:cNvPr>
          <p:cNvSpPr>
            <a:spLocks noGrp="1"/>
          </p:cNvSpPr>
          <p:nvPr>
            <p:ph type="title"/>
          </p:nvPr>
        </p:nvSpPr>
        <p:spPr>
          <a:xfrm>
            <a:off x="838200" y="148856"/>
            <a:ext cx="10515600" cy="1095153"/>
          </a:xfrm>
        </p:spPr>
        <p:txBody>
          <a:bodyPr>
            <a:normAutofit/>
          </a:bodyPr>
          <a:lstStyle/>
          <a:p>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Real-World Case Studies</a:t>
            </a:r>
            <a:br>
              <a:rPr lang="en-GB"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23B2883-E755-B3C3-7676-4ADBEFFAC618}"/>
              </a:ext>
            </a:extLst>
          </p:cNvPr>
          <p:cNvSpPr>
            <a:spLocks noGrp="1"/>
          </p:cNvSpPr>
          <p:nvPr>
            <p:ph idx="1"/>
          </p:nvPr>
        </p:nvSpPr>
        <p:spPr>
          <a:xfrm>
            <a:off x="838200" y="1158949"/>
            <a:ext cx="10515600" cy="5018014"/>
          </a:xfrm>
        </p:spPr>
        <p:txBody>
          <a:bodyPr>
            <a:normAutofit fontScale="25000" lnSpcReduction="20000"/>
          </a:bodyPr>
          <a:lstStyle/>
          <a:p>
            <a:pPr marL="0" indent="0">
              <a:buNone/>
            </a:pPr>
            <a:r>
              <a:rPr lang="en-GB" sz="8000" b="1" dirty="0">
                <a:latin typeface="Arial" panose="020B0604020202020204" pitchFamily="34" charset="0"/>
                <a:cs typeface="Arial" panose="020B0604020202020204" pitchFamily="34" charset="0"/>
              </a:rPr>
              <a:t>Case Study 1: Walmart (TPS/ERP)</a:t>
            </a:r>
            <a:endParaRPr lang="en-GB" sz="8000" dirty="0">
              <a:latin typeface="Arial" panose="020B0604020202020204" pitchFamily="34" charset="0"/>
              <a:cs typeface="Arial" panose="020B0604020202020204" pitchFamily="34" charset="0"/>
            </a:endParaRPr>
          </a:p>
          <a:p>
            <a:pPr lvl="0"/>
            <a:r>
              <a:rPr lang="en-GB" sz="8000" b="1" i="1" dirty="0">
                <a:latin typeface="Arial" panose="020B0604020202020204" pitchFamily="34" charset="0"/>
                <a:cs typeface="Arial" panose="020B0604020202020204" pitchFamily="34" charset="0"/>
              </a:rPr>
              <a:t>Challenge:</a:t>
            </a:r>
            <a:r>
              <a:rPr lang="en-GB" sz="8000" i="1" dirty="0">
                <a:latin typeface="Arial" panose="020B0604020202020204" pitchFamily="34" charset="0"/>
                <a:cs typeface="Arial" panose="020B0604020202020204" pitchFamily="34" charset="0"/>
              </a:rPr>
              <a:t> Handling vast transaction volumes and complex supply chains.</a:t>
            </a:r>
          </a:p>
          <a:p>
            <a:pPr lvl="0"/>
            <a:r>
              <a:rPr lang="en-GB" sz="8000" b="1" i="1" dirty="0">
                <a:latin typeface="Arial" panose="020B0604020202020204" pitchFamily="34" charset="0"/>
                <a:cs typeface="Arial" panose="020B0604020202020204" pitchFamily="34" charset="0"/>
              </a:rPr>
              <a:t>Solution:</a:t>
            </a:r>
            <a:r>
              <a:rPr lang="en-GB" sz="8000" i="1" dirty="0">
                <a:latin typeface="Arial" panose="020B0604020202020204" pitchFamily="34" charset="0"/>
                <a:cs typeface="Arial" panose="020B0604020202020204" pitchFamily="34" charset="0"/>
              </a:rPr>
              <a:t> Advanced TPS and ERP systems integrated inventory, sales, and logistics.</a:t>
            </a:r>
          </a:p>
          <a:p>
            <a:pPr lvl="0"/>
            <a:r>
              <a:rPr lang="en-GB" sz="8000" b="1" i="1" dirty="0">
                <a:latin typeface="Arial" panose="020B0604020202020204" pitchFamily="34" charset="0"/>
                <a:cs typeface="Arial" panose="020B0604020202020204" pitchFamily="34" charset="0"/>
              </a:rPr>
              <a:t>Ethical Issues:</a:t>
            </a:r>
            <a:r>
              <a:rPr lang="en-GB" sz="8000" i="1" dirty="0">
                <a:latin typeface="Arial" panose="020B0604020202020204" pitchFamily="34" charset="0"/>
                <a:cs typeface="Arial" panose="020B0604020202020204" pitchFamily="34" charset="0"/>
              </a:rPr>
              <a:t> Data privacy, vendor transparency.</a:t>
            </a:r>
          </a:p>
          <a:p>
            <a:pPr lvl="0"/>
            <a:r>
              <a:rPr lang="en-GB" sz="8000" b="1" i="1" dirty="0">
                <a:latin typeface="Arial" panose="020B0604020202020204" pitchFamily="34" charset="0"/>
                <a:cs typeface="Arial" panose="020B0604020202020204" pitchFamily="34" charset="0"/>
              </a:rPr>
              <a:t>Impact:</a:t>
            </a:r>
            <a:r>
              <a:rPr lang="en-GB" sz="8000" i="1" dirty="0">
                <a:latin typeface="Arial" panose="020B0604020202020204" pitchFamily="34" charset="0"/>
                <a:cs typeface="Arial" panose="020B0604020202020204" pitchFamily="34" charset="0"/>
              </a:rPr>
              <a:t> Reduced costs, faster restocking, improved customer satisfaction (</a:t>
            </a:r>
            <a:r>
              <a:rPr lang="en-GB" sz="8000" i="1" dirty="0">
                <a:latin typeface="Arial" panose="020B0604020202020204" pitchFamily="34" charset="0"/>
                <a:cs typeface="Arial" panose="020B0604020202020204" pitchFamily="34" charset="0"/>
                <a:hlinkClick r:id="rId2" invalidUrl="http://#references"/>
              </a:rPr>
              <a:t>Traub, 2019</a:t>
            </a:r>
            <a:r>
              <a:rPr lang="en-GB" sz="8000" i="1" dirty="0">
                <a:latin typeface="Arial" panose="020B0604020202020204" pitchFamily="34" charset="0"/>
                <a:cs typeface="Arial" panose="020B0604020202020204" pitchFamily="34" charset="0"/>
              </a:rPr>
              <a:t>).</a:t>
            </a:r>
          </a:p>
          <a:p>
            <a:pPr marL="0" indent="0">
              <a:buNone/>
            </a:pPr>
            <a:r>
              <a:rPr lang="en-GB" sz="8000" b="1" dirty="0">
                <a:latin typeface="Arial" panose="020B0604020202020204" pitchFamily="34" charset="0"/>
                <a:cs typeface="Arial" panose="020B0604020202020204" pitchFamily="34" charset="0"/>
              </a:rPr>
              <a:t>Case Study 2: Salesforce (CRM)</a:t>
            </a:r>
            <a:endParaRPr lang="en-GB" sz="8000" dirty="0">
              <a:latin typeface="Arial" panose="020B0604020202020204" pitchFamily="34" charset="0"/>
              <a:cs typeface="Arial" panose="020B0604020202020204" pitchFamily="34" charset="0"/>
            </a:endParaRPr>
          </a:p>
          <a:p>
            <a:pPr lvl="0"/>
            <a:r>
              <a:rPr lang="en-GB" sz="8000" b="1" i="1" dirty="0">
                <a:latin typeface="Arial" panose="020B0604020202020204" pitchFamily="34" charset="0"/>
                <a:cs typeface="Arial" panose="020B0604020202020204" pitchFamily="34" charset="0"/>
              </a:rPr>
              <a:t>Challenge:</a:t>
            </a:r>
            <a:r>
              <a:rPr lang="en-GB" sz="8000" i="1" dirty="0">
                <a:latin typeface="Arial" panose="020B0604020202020204" pitchFamily="34" charset="0"/>
                <a:cs typeface="Arial" panose="020B0604020202020204" pitchFamily="34" charset="0"/>
              </a:rPr>
              <a:t> Businesses needed to nurture customer relationships at scale.</a:t>
            </a:r>
          </a:p>
          <a:p>
            <a:pPr lvl="0"/>
            <a:r>
              <a:rPr lang="en-GB" sz="8000" b="1" i="1" dirty="0">
                <a:latin typeface="Arial" panose="020B0604020202020204" pitchFamily="34" charset="0"/>
                <a:cs typeface="Arial" panose="020B0604020202020204" pitchFamily="34" charset="0"/>
              </a:rPr>
              <a:t>Solution:</a:t>
            </a:r>
            <a:r>
              <a:rPr lang="en-GB" sz="8000" i="1" dirty="0">
                <a:latin typeface="Arial" panose="020B0604020202020204" pitchFamily="34" charset="0"/>
                <a:cs typeface="Arial" panose="020B0604020202020204" pitchFamily="34" charset="0"/>
              </a:rPr>
              <a:t> Salesforce’s CRM platform centralized customer data and automated outreach.</a:t>
            </a:r>
          </a:p>
          <a:p>
            <a:pPr lvl="0"/>
            <a:r>
              <a:rPr lang="en-GB" sz="8000" b="1" i="1" dirty="0">
                <a:latin typeface="Arial" panose="020B0604020202020204" pitchFamily="34" charset="0"/>
                <a:cs typeface="Arial" panose="020B0604020202020204" pitchFamily="34" charset="0"/>
              </a:rPr>
              <a:t>Ethical Issues:</a:t>
            </a:r>
            <a:r>
              <a:rPr lang="en-GB" sz="8000" i="1" dirty="0">
                <a:latin typeface="Arial" panose="020B0604020202020204" pitchFamily="34" charset="0"/>
                <a:cs typeface="Arial" panose="020B0604020202020204" pitchFamily="34" charset="0"/>
              </a:rPr>
              <a:t> Ensuring customer data privacy and compliance.</a:t>
            </a:r>
          </a:p>
          <a:p>
            <a:pPr lvl="0"/>
            <a:r>
              <a:rPr lang="en-GB" sz="8000" b="1" i="1" dirty="0">
                <a:latin typeface="Arial" panose="020B0604020202020204" pitchFamily="34" charset="0"/>
                <a:cs typeface="Arial" panose="020B0604020202020204" pitchFamily="34" charset="0"/>
              </a:rPr>
              <a:t>Impact:</a:t>
            </a:r>
            <a:r>
              <a:rPr lang="en-GB" sz="8000" i="1" dirty="0">
                <a:latin typeface="Arial" panose="020B0604020202020204" pitchFamily="34" charset="0"/>
                <a:cs typeface="Arial" panose="020B0604020202020204" pitchFamily="34" charset="0"/>
              </a:rPr>
              <a:t> Higher sales productivity, stronger customer loyalty (</a:t>
            </a:r>
            <a:r>
              <a:rPr lang="en-GB" sz="8000" i="1" dirty="0">
                <a:latin typeface="Arial" panose="020B0604020202020204" pitchFamily="34" charset="0"/>
                <a:cs typeface="Arial" panose="020B0604020202020204" pitchFamily="34" charset="0"/>
                <a:hlinkClick r:id="rId3" invalidUrl="http://#references"/>
              </a:rPr>
              <a:t>Buttle &amp; Maklan, 2019</a:t>
            </a:r>
            <a:r>
              <a:rPr lang="en-GB" sz="8000" i="1" dirty="0">
                <a:latin typeface="Arial" panose="020B0604020202020204" pitchFamily="34" charset="0"/>
                <a:cs typeface="Arial" panose="020B0604020202020204" pitchFamily="34" charset="0"/>
              </a:rPr>
              <a:t>).</a:t>
            </a:r>
          </a:p>
          <a:p>
            <a:pPr marL="0" indent="0">
              <a:buNone/>
            </a:pPr>
            <a:r>
              <a:rPr lang="en-GB" sz="8000" b="1" dirty="0">
                <a:latin typeface="Arial" panose="020B0604020202020204" pitchFamily="34" charset="0"/>
                <a:cs typeface="Arial" panose="020B0604020202020204" pitchFamily="34" charset="0"/>
              </a:rPr>
              <a:t>Case Study 3: Netflix (DSS/AI)</a:t>
            </a:r>
            <a:endParaRPr lang="en-GB" sz="8000" dirty="0">
              <a:latin typeface="Arial" panose="020B0604020202020204" pitchFamily="34" charset="0"/>
              <a:cs typeface="Arial" panose="020B0604020202020204" pitchFamily="34" charset="0"/>
            </a:endParaRPr>
          </a:p>
          <a:p>
            <a:pPr lvl="0"/>
            <a:r>
              <a:rPr lang="en-GB" sz="8000" b="1" i="1" dirty="0">
                <a:latin typeface="Arial" panose="020B0604020202020204" pitchFamily="34" charset="0"/>
                <a:cs typeface="Arial" panose="020B0604020202020204" pitchFamily="34" charset="0"/>
              </a:rPr>
              <a:t>Challenge:</a:t>
            </a:r>
            <a:r>
              <a:rPr lang="en-GB" sz="8000" i="1" dirty="0">
                <a:latin typeface="Arial" panose="020B0604020202020204" pitchFamily="34" charset="0"/>
                <a:cs typeface="Arial" panose="020B0604020202020204" pitchFamily="34" charset="0"/>
              </a:rPr>
              <a:t> Personalizing content recommendations.</a:t>
            </a:r>
          </a:p>
          <a:p>
            <a:pPr lvl="0"/>
            <a:r>
              <a:rPr lang="en-GB" sz="8000" b="1" i="1" dirty="0">
                <a:latin typeface="Arial" panose="020B0604020202020204" pitchFamily="34" charset="0"/>
                <a:cs typeface="Arial" panose="020B0604020202020204" pitchFamily="34" charset="0"/>
              </a:rPr>
              <a:t>Solution:</a:t>
            </a:r>
            <a:r>
              <a:rPr lang="en-GB" sz="8000" i="1" dirty="0">
                <a:latin typeface="Arial" panose="020B0604020202020204" pitchFamily="34" charset="0"/>
                <a:cs typeface="Arial" panose="020B0604020202020204" pitchFamily="34" charset="0"/>
              </a:rPr>
              <a:t> AI-driven DSS </a:t>
            </a:r>
            <a:r>
              <a:rPr lang="en-GB" sz="8000" i="1" dirty="0" err="1">
                <a:latin typeface="Arial" panose="020B0604020202020204" pitchFamily="34" charset="0"/>
                <a:cs typeface="Arial" panose="020B0604020202020204" pitchFamily="34" charset="0"/>
              </a:rPr>
              <a:t>analyzed</a:t>
            </a:r>
            <a:r>
              <a:rPr lang="en-GB" sz="8000" i="1" dirty="0">
                <a:latin typeface="Arial" panose="020B0604020202020204" pitchFamily="34" charset="0"/>
                <a:cs typeface="Arial" panose="020B0604020202020204" pitchFamily="34" charset="0"/>
              </a:rPr>
              <a:t> viewing patterns for tailored suggestions.</a:t>
            </a:r>
          </a:p>
          <a:p>
            <a:pPr lvl="0"/>
            <a:r>
              <a:rPr lang="en-GB" sz="8000" b="1" i="1" dirty="0">
                <a:latin typeface="Arial" panose="020B0604020202020204" pitchFamily="34" charset="0"/>
                <a:cs typeface="Arial" panose="020B0604020202020204" pitchFamily="34" charset="0"/>
              </a:rPr>
              <a:t>Ethical Issues:</a:t>
            </a:r>
            <a:r>
              <a:rPr lang="en-GB" sz="8000" i="1" dirty="0">
                <a:latin typeface="Arial" panose="020B0604020202020204" pitchFamily="34" charset="0"/>
                <a:cs typeface="Arial" panose="020B0604020202020204" pitchFamily="34" charset="0"/>
              </a:rPr>
              <a:t> Algorithmic bias, data security, transparency.</a:t>
            </a:r>
          </a:p>
          <a:p>
            <a:pPr lvl="0"/>
            <a:r>
              <a:rPr lang="en-GB" sz="8000" b="1" i="1" dirty="0">
                <a:latin typeface="Arial" panose="020B0604020202020204" pitchFamily="34" charset="0"/>
                <a:cs typeface="Arial" panose="020B0604020202020204" pitchFamily="34" charset="0"/>
              </a:rPr>
              <a:t>Impact:</a:t>
            </a:r>
            <a:r>
              <a:rPr lang="en-GB" sz="8000" i="1" dirty="0">
                <a:latin typeface="Arial" panose="020B0604020202020204" pitchFamily="34" charset="0"/>
                <a:cs typeface="Arial" panose="020B0604020202020204" pitchFamily="34" charset="0"/>
              </a:rPr>
              <a:t> Enhanced user engagement, increased retention (</a:t>
            </a:r>
            <a:r>
              <a:rPr lang="en-GB" sz="8000" i="1" dirty="0">
                <a:latin typeface="Arial" panose="020B0604020202020204" pitchFamily="34" charset="0"/>
                <a:cs typeface="Arial" panose="020B0604020202020204" pitchFamily="34" charset="0"/>
                <a:hlinkClick r:id="rId4" invalidUrl="http://#references"/>
              </a:rPr>
              <a:t>Gomez-Uribe &amp; Hunt, 2015</a:t>
            </a:r>
            <a:r>
              <a:rPr lang="en-GB" sz="8000" i="1" dirty="0">
                <a:latin typeface="Arial" panose="020B0604020202020204" pitchFamily="34" charset="0"/>
                <a:cs typeface="Arial" panose="020B0604020202020204" pitchFamily="34" charset="0"/>
              </a:rPr>
              <a:t>).</a:t>
            </a:r>
          </a:p>
          <a:p>
            <a:endParaRPr lang="en-US" dirty="0"/>
          </a:p>
        </p:txBody>
      </p:sp>
    </p:spTree>
    <p:extLst>
      <p:ext uri="{BB962C8B-B14F-4D97-AF65-F5344CB8AC3E}">
        <p14:creationId xmlns:p14="http://schemas.microsoft.com/office/powerpoint/2010/main" val="1142540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8D265-D572-F9C0-8983-2B78D5FD1F9F}"/>
              </a:ext>
            </a:extLst>
          </p:cNvPr>
          <p:cNvSpPr>
            <a:spLocks noGrp="1"/>
          </p:cNvSpPr>
          <p:nvPr>
            <p:ph type="title"/>
          </p:nvPr>
        </p:nvSpPr>
        <p:spPr/>
        <p:txBody>
          <a:bodyPr>
            <a:normAutofit/>
          </a:bodyPr>
          <a:lstStyle/>
          <a:p>
            <a:br>
              <a:rPr lang="en-GB" sz="2000" b="1" dirty="0">
                <a:latin typeface="Arial" panose="020B0604020202020204" pitchFamily="34" charset="0"/>
                <a:cs typeface="Arial" panose="020B0604020202020204" pitchFamily="34" charset="0"/>
              </a:rPr>
            </a:b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Recommendations</a:t>
            </a:r>
            <a:br>
              <a:rPr lang="en-GB"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1A6B638-BF49-14C3-A9ED-110FA1B91AE5}"/>
              </a:ext>
            </a:extLst>
          </p:cNvPr>
          <p:cNvSpPr>
            <a:spLocks noGrp="1"/>
          </p:cNvSpPr>
          <p:nvPr>
            <p:ph idx="1"/>
          </p:nvPr>
        </p:nvSpPr>
        <p:spPr/>
        <p:txBody>
          <a:bodyPr/>
          <a:lstStyle/>
          <a:p>
            <a:pPr lvl="0"/>
            <a:r>
              <a:rPr lang="en-GB" sz="2000" b="1" dirty="0">
                <a:latin typeface="Arial" panose="020B0604020202020204" pitchFamily="34" charset="0"/>
                <a:cs typeface="Arial" panose="020B0604020202020204" pitchFamily="34" charset="0"/>
              </a:rPr>
              <a:t>Adopt Modular ERP and CRM solutions:</a:t>
            </a:r>
            <a:r>
              <a:rPr lang="en-GB" sz="20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To integrate core operations and enhance customer interactions.</a:t>
            </a:r>
          </a:p>
          <a:p>
            <a:pPr lvl="0"/>
            <a:r>
              <a:rPr lang="en-GB" sz="2000" b="1" dirty="0">
                <a:latin typeface="Arial" panose="020B0604020202020204" pitchFamily="34" charset="0"/>
                <a:cs typeface="Arial" panose="020B0604020202020204" pitchFamily="34" charset="0"/>
              </a:rPr>
              <a:t>Prioritize Data Privacy and Ethics:</a:t>
            </a:r>
            <a:r>
              <a:rPr lang="en-GB" sz="20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Establish clear policies and invest in security technologies.</a:t>
            </a:r>
          </a:p>
          <a:p>
            <a:pPr lvl="0"/>
            <a:r>
              <a:rPr lang="en-GB" sz="2000" b="1" dirty="0">
                <a:latin typeface="Arial" panose="020B0604020202020204" pitchFamily="34" charset="0"/>
                <a:cs typeface="Arial" panose="020B0604020202020204" pitchFamily="34" charset="0"/>
              </a:rPr>
              <a:t>Leverage AI Responsibly:</a:t>
            </a:r>
            <a:r>
              <a:rPr lang="en-GB" sz="20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Regularly review algorithms for fairness and explainability.</a:t>
            </a:r>
          </a:p>
          <a:p>
            <a:pPr lvl="0"/>
            <a:r>
              <a:rPr lang="en-GB" sz="2000" b="1" dirty="0">
                <a:latin typeface="Arial" panose="020B0604020202020204" pitchFamily="34" charset="0"/>
                <a:cs typeface="Arial" panose="020B0604020202020204" pitchFamily="34" charset="0"/>
              </a:rPr>
              <a:t>Continuous Training:</a:t>
            </a:r>
            <a:r>
              <a:rPr lang="en-GB" sz="20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Educate staff on best practices for system use and data handling</a:t>
            </a:r>
            <a:r>
              <a:rPr lang="en-GB" sz="2000" dirty="0">
                <a:latin typeface="Arial" panose="020B0604020202020204" pitchFamily="34" charset="0"/>
                <a:cs typeface="Arial" panose="020B0604020202020204" pitchFamily="34" charset="0"/>
              </a:rPr>
              <a:t>.</a:t>
            </a:r>
          </a:p>
          <a:p>
            <a:pPr marL="0" indent="0">
              <a:buNone/>
            </a:pPr>
            <a:endParaRPr lang="en-GB" sz="20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96598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0B331-FE2E-7C8C-F6A6-4A90437D478C}"/>
              </a:ext>
            </a:extLst>
          </p:cNvPr>
          <p:cNvSpPr>
            <a:spLocks noGrp="1"/>
          </p:cNvSpPr>
          <p:nvPr>
            <p:ph type="title"/>
          </p:nvPr>
        </p:nvSpPr>
        <p:spPr/>
        <p:txBody>
          <a:bodyPr>
            <a:normAutofit fontScale="90000"/>
          </a:bodyPr>
          <a:lstStyle/>
          <a:p>
            <a:br>
              <a:rPr lang="en-GB" sz="2000" b="1" dirty="0">
                <a:latin typeface="Arial" panose="020B0604020202020204" pitchFamily="34" charset="0"/>
                <a:cs typeface="Arial" panose="020B0604020202020204" pitchFamily="34" charset="0"/>
              </a:rPr>
            </a:br>
            <a:br>
              <a:rPr lang="en-GB" sz="2000" b="1" dirty="0">
                <a:latin typeface="Arial" panose="020B0604020202020204" pitchFamily="34" charset="0"/>
                <a:cs typeface="Arial" panose="020B0604020202020204" pitchFamily="34" charset="0"/>
              </a:rPr>
            </a:b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References</a:t>
            </a:r>
            <a:br>
              <a:rPr lang="en-GB" dirty="0"/>
            </a:br>
            <a:endParaRPr lang="en-US" dirty="0"/>
          </a:p>
        </p:txBody>
      </p:sp>
      <p:sp>
        <p:nvSpPr>
          <p:cNvPr id="3" name="Content Placeholder 2">
            <a:extLst>
              <a:ext uri="{FF2B5EF4-FFF2-40B4-BE49-F238E27FC236}">
                <a16:creationId xmlns:a16="http://schemas.microsoft.com/office/drawing/2014/main" id="{99E0A6F5-5820-2190-6DF7-DA64C4A99D27}"/>
              </a:ext>
            </a:extLst>
          </p:cNvPr>
          <p:cNvSpPr>
            <a:spLocks noGrp="1"/>
          </p:cNvSpPr>
          <p:nvPr>
            <p:ph idx="1"/>
          </p:nvPr>
        </p:nvSpPr>
        <p:spPr/>
        <p:txBody>
          <a:bodyPr>
            <a:normAutofit fontScale="70000" lnSpcReduction="20000"/>
          </a:bodyPr>
          <a:lstStyle/>
          <a:p>
            <a:pPr lvl="0"/>
            <a:r>
              <a:rPr lang="en-GB" dirty="0">
                <a:latin typeface="Arial" panose="020B0604020202020204" pitchFamily="34" charset="0"/>
                <a:cs typeface="Arial" panose="020B0604020202020204" pitchFamily="34" charset="0"/>
              </a:rPr>
              <a:t>Laudon, K. C., &amp; Laudon, J. P. (2022). </a:t>
            </a:r>
            <a:r>
              <a:rPr lang="en-GB" i="1" dirty="0">
                <a:latin typeface="Arial" panose="020B0604020202020204" pitchFamily="34" charset="0"/>
                <a:cs typeface="Arial" panose="020B0604020202020204" pitchFamily="34" charset="0"/>
              </a:rPr>
              <a:t>Essentials of Management Information Systems</a:t>
            </a:r>
            <a:r>
              <a:rPr lang="en-GB" dirty="0">
                <a:latin typeface="Arial" panose="020B0604020202020204" pitchFamily="34" charset="0"/>
                <a:cs typeface="Arial" panose="020B0604020202020204" pitchFamily="34" charset="0"/>
              </a:rPr>
              <a:t>. Pearson.</a:t>
            </a:r>
          </a:p>
          <a:p>
            <a:pPr lvl="0"/>
            <a:r>
              <a:rPr lang="en-GB" dirty="0">
                <a:latin typeface="Arial" panose="020B0604020202020204" pitchFamily="34" charset="0"/>
                <a:cs typeface="Arial" panose="020B0604020202020204" pitchFamily="34" charset="0"/>
              </a:rPr>
              <a:t>O’Brien, J. A., &amp; </a:t>
            </a:r>
            <a:r>
              <a:rPr lang="en-GB" dirty="0" err="1">
                <a:latin typeface="Arial" panose="020B0604020202020204" pitchFamily="34" charset="0"/>
                <a:cs typeface="Arial" panose="020B0604020202020204" pitchFamily="34" charset="0"/>
              </a:rPr>
              <a:t>Marakas</a:t>
            </a:r>
            <a:r>
              <a:rPr lang="en-GB" dirty="0">
                <a:latin typeface="Arial" panose="020B0604020202020204" pitchFamily="34" charset="0"/>
                <a:cs typeface="Arial" panose="020B0604020202020204" pitchFamily="34" charset="0"/>
              </a:rPr>
              <a:t>, G. M. (2019). </a:t>
            </a:r>
            <a:r>
              <a:rPr lang="en-GB" i="1" dirty="0">
                <a:latin typeface="Arial" panose="020B0604020202020204" pitchFamily="34" charset="0"/>
                <a:cs typeface="Arial" panose="020B0604020202020204" pitchFamily="34" charset="0"/>
              </a:rPr>
              <a:t>Management Information Systems</a:t>
            </a:r>
            <a:r>
              <a:rPr lang="en-GB" dirty="0">
                <a:latin typeface="Arial" panose="020B0604020202020204" pitchFamily="34" charset="0"/>
                <a:cs typeface="Arial" panose="020B0604020202020204" pitchFamily="34" charset="0"/>
              </a:rPr>
              <a:t>. McGraw-Hill.</a:t>
            </a:r>
          </a:p>
          <a:p>
            <a:pPr lvl="0"/>
            <a:r>
              <a:rPr lang="en-GB" dirty="0">
                <a:latin typeface="Arial" panose="020B0604020202020204" pitchFamily="34" charset="0"/>
                <a:cs typeface="Arial" panose="020B0604020202020204" pitchFamily="34" charset="0"/>
              </a:rPr>
              <a:t>Kumar, K., &amp; Van </a:t>
            </a:r>
            <a:r>
              <a:rPr lang="en-GB" dirty="0" err="1">
                <a:latin typeface="Arial" panose="020B0604020202020204" pitchFamily="34" charset="0"/>
                <a:cs typeface="Arial" panose="020B0604020202020204" pitchFamily="34" charset="0"/>
              </a:rPr>
              <a:t>Hillegersberg</a:t>
            </a:r>
            <a:r>
              <a:rPr lang="en-GB" dirty="0">
                <a:latin typeface="Arial" panose="020B0604020202020204" pitchFamily="34" charset="0"/>
                <a:cs typeface="Arial" panose="020B0604020202020204" pitchFamily="34" charset="0"/>
              </a:rPr>
              <a:t>, J. (2000). ERP experiences and evolution. </a:t>
            </a:r>
            <a:r>
              <a:rPr lang="en-GB" i="1" dirty="0">
                <a:latin typeface="Arial" panose="020B0604020202020204" pitchFamily="34" charset="0"/>
                <a:cs typeface="Arial" panose="020B0604020202020204" pitchFamily="34" charset="0"/>
              </a:rPr>
              <a:t>Communications of the ACM</a:t>
            </a:r>
            <a:r>
              <a:rPr lang="en-GB" dirty="0">
                <a:latin typeface="Arial" panose="020B0604020202020204" pitchFamily="34" charset="0"/>
                <a:cs typeface="Arial" panose="020B0604020202020204" pitchFamily="34" charset="0"/>
              </a:rPr>
              <a:t>, 43(4), 23-26.</a:t>
            </a:r>
          </a:p>
          <a:p>
            <a:pPr lvl="0"/>
            <a:r>
              <a:rPr lang="en-GB" dirty="0">
                <a:latin typeface="Arial" panose="020B0604020202020204" pitchFamily="34" charset="0"/>
                <a:cs typeface="Arial" panose="020B0604020202020204" pitchFamily="34" charset="0"/>
              </a:rPr>
              <a:t>Voigt, P., &amp; Von </a:t>
            </a:r>
            <a:r>
              <a:rPr lang="en-GB" dirty="0" err="1">
                <a:latin typeface="Arial" panose="020B0604020202020204" pitchFamily="34" charset="0"/>
                <a:cs typeface="Arial" panose="020B0604020202020204" pitchFamily="34" charset="0"/>
              </a:rPr>
              <a:t>dem</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Bussche</a:t>
            </a:r>
            <a:r>
              <a:rPr lang="en-GB" dirty="0">
                <a:latin typeface="Arial" panose="020B0604020202020204" pitchFamily="34" charset="0"/>
                <a:cs typeface="Arial" panose="020B0604020202020204" pitchFamily="34" charset="0"/>
              </a:rPr>
              <a:t>, A. (2017). </a:t>
            </a:r>
            <a:r>
              <a:rPr lang="en-GB" i="1" dirty="0">
                <a:latin typeface="Arial" panose="020B0604020202020204" pitchFamily="34" charset="0"/>
                <a:cs typeface="Arial" panose="020B0604020202020204" pitchFamily="34" charset="0"/>
              </a:rPr>
              <a:t>The EU General Data Protection Regulation (GDPR)</a:t>
            </a:r>
            <a:r>
              <a:rPr lang="en-GB" dirty="0">
                <a:latin typeface="Arial" panose="020B0604020202020204" pitchFamily="34" charset="0"/>
                <a:cs typeface="Arial" panose="020B0604020202020204" pitchFamily="34" charset="0"/>
              </a:rPr>
              <a:t>. Springer.</a:t>
            </a:r>
          </a:p>
          <a:p>
            <a:pPr lvl="0"/>
            <a:r>
              <a:rPr lang="en-GB" dirty="0">
                <a:latin typeface="Arial" panose="020B0604020202020204" pitchFamily="34" charset="0"/>
                <a:cs typeface="Arial" panose="020B0604020202020204" pitchFamily="34" charset="0"/>
              </a:rPr>
              <a:t>O’Neil, C. (2016). </a:t>
            </a:r>
            <a:r>
              <a:rPr lang="en-GB" i="1" dirty="0">
                <a:latin typeface="Arial" panose="020B0604020202020204" pitchFamily="34" charset="0"/>
                <a:cs typeface="Arial" panose="020B0604020202020204" pitchFamily="34" charset="0"/>
              </a:rPr>
              <a:t>Weapons of Math Destruction: How Big Data Increases Inequality and Threatens Democracy</a:t>
            </a:r>
            <a:r>
              <a:rPr lang="en-GB" dirty="0">
                <a:latin typeface="Arial" panose="020B0604020202020204" pitchFamily="34" charset="0"/>
                <a:cs typeface="Arial" panose="020B0604020202020204" pitchFamily="34" charset="0"/>
              </a:rPr>
              <a:t>. Crown.</a:t>
            </a:r>
          </a:p>
          <a:p>
            <a:pPr lvl="0"/>
            <a:r>
              <a:rPr lang="en-GB" dirty="0">
                <a:latin typeface="Arial" panose="020B0604020202020204" pitchFamily="34" charset="0"/>
                <a:cs typeface="Arial" panose="020B0604020202020204" pitchFamily="34" charset="0"/>
              </a:rPr>
              <a:t>Traub, J. (2019). How Walmart became a supply chain leader. </a:t>
            </a:r>
            <a:r>
              <a:rPr lang="en-GB" i="1" dirty="0">
                <a:latin typeface="Arial" panose="020B0604020202020204" pitchFamily="34" charset="0"/>
                <a:cs typeface="Arial" panose="020B0604020202020204" pitchFamily="34" charset="0"/>
              </a:rPr>
              <a:t>Harvard Business Review</a:t>
            </a:r>
            <a:r>
              <a:rPr lang="en-GB" dirty="0">
                <a:latin typeface="Arial" panose="020B0604020202020204" pitchFamily="34" charset="0"/>
                <a:cs typeface="Arial" panose="020B0604020202020204" pitchFamily="34" charset="0"/>
              </a:rPr>
              <a:t>.</a:t>
            </a:r>
          </a:p>
          <a:p>
            <a:pPr lvl="0"/>
            <a:r>
              <a:rPr lang="en-GB" dirty="0">
                <a:latin typeface="Arial" panose="020B0604020202020204" pitchFamily="34" charset="0"/>
                <a:cs typeface="Arial" panose="020B0604020202020204" pitchFamily="34" charset="0"/>
              </a:rPr>
              <a:t>Buttle, F., &amp; </a:t>
            </a:r>
            <a:r>
              <a:rPr lang="en-GB" dirty="0" err="1">
                <a:latin typeface="Arial" panose="020B0604020202020204" pitchFamily="34" charset="0"/>
                <a:cs typeface="Arial" panose="020B0604020202020204" pitchFamily="34" charset="0"/>
              </a:rPr>
              <a:t>Maklan</a:t>
            </a:r>
            <a:r>
              <a:rPr lang="en-GB" dirty="0">
                <a:latin typeface="Arial" panose="020B0604020202020204" pitchFamily="34" charset="0"/>
                <a:cs typeface="Arial" panose="020B0604020202020204" pitchFamily="34" charset="0"/>
              </a:rPr>
              <a:t>, S. (2019). </a:t>
            </a:r>
            <a:r>
              <a:rPr lang="en-GB" i="1" dirty="0">
                <a:latin typeface="Arial" panose="020B0604020202020204" pitchFamily="34" charset="0"/>
                <a:cs typeface="Arial" panose="020B0604020202020204" pitchFamily="34" charset="0"/>
              </a:rPr>
              <a:t>Customer Relationship Management: Concepts and Technologies</a:t>
            </a:r>
            <a:r>
              <a:rPr lang="en-GB" dirty="0">
                <a:latin typeface="Arial" panose="020B0604020202020204" pitchFamily="34" charset="0"/>
                <a:cs typeface="Arial" panose="020B0604020202020204" pitchFamily="34" charset="0"/>
              </a:rPr>
              <a:t>. Routledge.</a:t>
            </a:r>
          </a:p>
          <a:p>
            <a:pPr lvl="0"/>
            <a:r>
              <a:rPr lang="en-GB" dirty="0">
                <a:latin typeface="Arial" panose="020B0604020202020204" pitchFamily="34" charset="0"/>
                <a:cs typeface="Arial" panose="020B0604020202020204" pitchFamily="34" charset="0"/>
              </a:rPr>
              <a:t>Gomez-Uribe, C. A., &amp; Hunt, N. (2015). The Netflix Recommender System: Algorithms, Business Value, and Innovation. </a:t>
            </a:r>
            <a:r>
              <a:rPr lang="en-GB" i="1" dirty="0">
                <a:latin typeface="Arial" panose="020B0604020202020204" pitchFamily="34" charset="0"/>
                <a:cs typeface="Arial" panose="020B0604020202020204" pitchFamily="34" charset="0"/>
              </a:rPr>
              <a:t>ACM Transactions on Management Information Systems</a:t>
            </a:r>
            <a:r>
              <a:rPr lang="en-GB" dirty="0">
                <a:latin typeface="Arial" panose="020B0604020202020204" pitchFamily="34" charset="0"/>
                <a:cs typeface="Arial" panose="020B0604020202020204" pitchFamily="34" charset="0"/>
              </a:rPr>
              <a:t>, 6(4), 1-19.</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7759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1185</Words>
  <Application>Microsoft Office PowerPoint</Application>
  <PresentationFormat>Widescreen</PresentationFormat>
  <Paragraphs>82</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Aptos Display</vt:lpstr>
      <vt:lpstr>Arial</vt:lpstr>
      <vt:lpstr>Office Theme</vt:lpstr>
      <vt:lpstr>       </vt:lpstr>
      <vt:lpstr>Slides</vt:lpstr>
      <vt:lpstr>  Modernizing Business Information Systems: Enhancing Efficiency, Decision-Making, and Customer Experience </vt:lpstr>
      <vt:lpstr>  Overview of Information Systems Types and Their Impact </vt:lpstr>
      <vt:lpstr>  Analysis and Comparison of Three Key Information Systems </vt:lpstr>
      <vt:lpstr>  Ethical Considerations in Information Systems </vt:lpstr>
      <vt:lpstr> Real-World Case Studies </vt:lpstr>
      <vt:lpstr>  Recommendations </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KENNETH ANDAL</dc:creator>
  <cp:lastModifiedBy>Xec Sikander Xeculi</cp:lastModifiedBy>
  <cp:revision>8</cp:revision>
  <dcterms:created xsi:type="dcterms:W3CDTF">2026-02-09T22:46:58Z</dcterms:created>
  <dcterms:modified xsi:type="dcterms:W3CDTF">2026-02-13T15:33:28Z</dcterms:modified>
</cp:coreProperties>
</file>