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5"/>
  </p:notesMasterIdLst>
  <p:sldIdLst>
    <p:sldId id="320" r:id="rId2"/>
    <p:sldId id="321" r:id="rId3"/>
    <p:sldId id="322" r:id="rId4"/>
    <p:sldId id="278" r:id="rId5"/>
    <p:sldId id="279" r:id="rId6"/>
    <p:sldId id="280" r:id="rId7"/>
    <p:sldId id="281" r:id="rId8"/>
    <p:sldId id="282" r:id="rId9"/>
    <p:sldId id="283" r:id="rId10"/>
    <p:sldId id="319" r:id="rId11"/>
    <p:sldId id="257" r:id="rId12"/>
    <p:sldId id="325" r:id="rId13"/>
    <p:sldId id="324" r:id="rId14"/>
    <p:sldId id="258" r:id="rId15"/>
    <p:sldId id="260" r:id="rId16"/>
    <p:sldId id="291" r:id="rId17"/>
    <p:sldId id="267" r:id="rId18"/>
    <p:sldId id="261" r:id="rId19"/>
    <p:sldId id="262" r:id="rId20"/>
    <p:sldId id="264" r:id="rId21"/>
    <p:sldId id="292" r:id="rId22"/>
    <p:sldId id="265" r:id="rId23"/>
    <p:sldId id="266" r:id="rId24"/>
    <p:sldId id="268" r:id="rId25"/>
    <p:sldId id="311" r:id="rId26"/>
    <p:sldId id="272" r:id="rId27"/>
    <p:sldId id="315" r:id="rId28"/>
    <p:sldId id="316" r:id="rId29"/>
    <p:sldId id="285" r:id="rId30"/>
    <p:sldId id="286" r:id="rId31"/>
    <p:sldId id="310" r:id="rId32"/>
    <p:sldId id="295" r:id="rId33"/>
    <p:sldId id="296" r:id="rId34"/>
    <p:sldId id="297" r:id="rId35"/>
    <p:sldId id="308" r:id="rId36"/>
    <p:sldId id="312" r:id="rId37"/>
    <p:sldId id="313" r:id="rId38"/>
    <p:sldId id="306" r:id="rId39"/>
    <p:sldId id="307" r:id="rId40"/>
    <p:sldId id="317" r:id="rId41"/>
    <p:sldId id="318" r:id="rId42"/>
    <p:sldId id="314" r:id="rId43"/>
    <p:sldId id="301" r:id="rId44"/>
    <p:sldId id="326" r:id="rId45"/>
    <p:sldId id="299" r:id="rId46"/>
    <p:sldId id="300" r:id="rId47"/>
    <p:sldId id="289" r:id="rId48"/>
    <p:sldId id="290" r:id="rId49"/>
    <p:sldId id="273" r:id="rId50"/>
    <p:sldId id="288" r:id="rId51"/>
    <p:sldId id="309" r:id="rId52"/>
    <p:sldId id="323" r:id="rId53"/>
    <p:sldId id="277" r:id="rId5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53" d="100"/>
          <a:sy n="53" d="100"/>
        </p:scale>
        <p:origin x="1018" y="5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1.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5270554-DF18-4086-8094-44B579A1B856}" type="datetimeFigureOut">
              <a:rPr lang="en-GB" smtClean="0"/>
              <a:pPr/>
              <a:t>20/09/2018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6280A3A-8D0E-493B-B972-FAED74BF52A6}" type="slidenum">
              <a:rPr lang="en-GB" smtClean="0"/>
              <a:pPr/>
              <a:t>‹#›</a:t>
            </a:fld>
            <a:endParaRPr lang="en-GB"/>
          </a:p>
        </p:txBody>
      </p:sp>
    </p:spTree>
    <p:extLst>
      <p:ext uri="{BB962C8B-B14F-4D97-AF65-F5344CB8AC3E}">
        <p14:creationId xmlns:p14="http://schemas.microsoft.com/office/powerpoint/2010/main" val="14058378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www.suttontrust.com/researcharchive/great-teaching/" TargetMode="External"/><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p:spPr>
        <p:txBody>
          <a:bodyPr/>
          <a:lstStyle/>
          <a:p>
            <a:fld id="{EB2C7A9B-1982-430B-A62D-E95D8A12A31D}" type="slidenum">
              <a:rPr lang="en-GB" smtClean="0"/>
              <a:pPr/>
              <a:t>15</a:t>
            </a:fld>
            <a:endParaRPr lang="en-GB" smtClean="0"/>
          </a:p>
        </p:txBody>
      </p:sp>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noFill/>
          <a:ln/>
        </p:spPr>
        <p:txBody>
          <a:bodyPr/>
          <a:lstStyle/>
          <a:p>
            <a:pPr eaLnBrk="1" hangingPunct="1">
              <a:lnSpc>
                <a:spcPct val="80000"/>
              </a:lnSpc>
            </a:pPr>
            <a:endParaRPr lang="en-GB" sz="1000" dirty="0" smtClean="0"/>
          </a:p>
          <a:p>
            <a:pPr eaLnBrk="1" hangingPunct="1">
              <a:lnSpc>
                <a:spcPct val="80000"/>
              </a:lnSpc>
            </a:pPr>
            <a:endParaRPr lang="en-GB" sz="1000" dirty="0" smtClean="0"/>
          </a:p>
          <a:p>
            <a:pPr eaLnBrk="1" hangingPunct="1">
              <a:lnSpc>
                <a:spcPct val="80000"/>
              </a:lnSpc>
            </a:pPr>
            <a:r>
              <a:rPr lang="en-GB" sz="1000" dirty="0" smtClean="0"/>
              <a:t>‘catch them being good’. The ideas is that the teacher rewards the child when they demonstrate desired behaviour and IGNORE undesirable behaviour (because a reprimand can be seen as a reward by the child – any attention is better than no attention at all….)</a:t>
            </a:r>
          </a:p>
          <a:p>
            <a:pPr eaLnBrk="1" hangingPunct="1">
              <a:lnSpc>
                <a:spcPct val="80000"/>
              </a:lnSpc>
            </a:pPr>
            <a:endParaRPr lang="en-GB" sz="1000" dirty="0" smtClean="0"/>
          </a:p>
          <a:p>
            <a:pPr eaLnBrk="1" hangingPunct="1">
              <a:lnSpc>
                <a:spcPct val="80000"/>
              </a:lnSpc>
            </a:pPr>
            <a:r>
              <a:rPr lang="en-GB" sz="1000" dirty="0" smtClean="0"/>
              <a:t>Also reward from peers (jeering, encouragement, acceptance, respect) for undesirable behaviour may outweigh the teacher’s reward… </a:t>
            </a:r>
          </a:p>
          <a:p>
            <a:pPr eaLnBrk="1" hangingPunct="1">
              <a:lnSpc>
                <a:spcPct val="80000"/>
              </a:lnSpc>
            </a:pPr>
            <a:endParaRPr lang="en-GB" sz="1000" dirty="0" smtClean="0"/>
          </a:p>
          <a:p>
            <a:pPr eaLnBrk="1" hangingPunct="1">
              <a:lnSpc>
                <a:spcPct val="80000"/>
              </a:lnSpc>
            </a:pPr>
            <a:r>
              <a:rPr lang="en-GB" sz="1000" dirty="0" smtClean="0"/>
              <a:t>Has anyone seen anything in practice that conforms to this type of approach to learning or behaviour management? The ‘super-nanny’ strategies tend to rely on this kind of approach – clear communication of rewards and sanctions, follow though and repetition.</a:t>
            </a:r>
          </a:p>
          <a:p>
            <a:pPr eaLnBrk="1" hangingPunct="1">
              <a:lnSpc>
                <a:spcPct val="80000"/>
              </a:lnSpc>
            </a:pPr>
            <a:r>
              <a:rPr lang="en-GB" sz="1000" dirty="0" smtClean="0"/>
              <a:t>The success that ‘super-nanny’ appears have suggests that such approaches can be positive and effective. Similarly the response of (most) children to rewards – at an early age especially.</a:t>
            </a:r>
          </a:p>
          <a:p>
            <a:pPr eaLnBrk="1" hangingPunct="1">
              <a:lnSpc>
                <a:spcPct val="80000"/>
              </a:lnSpc>
            </a:pPr>
            <a:endParaRPr lang="en-GB" sz="1000" dirty="0" smtClean="0"/>
          </a:p>
          <a:p>
            <a:pPr eaLnBrk="1" hangingPunct="1">
              <a:lnSpc>
                <a:spcPct val="80000"/>
              </a:lnSpc>
            </a:pPr>
            <a:r>
              <a:rPr lang="en-GB" sz="1000" dirty="0" smtClean="0"/>
              <a:t>But there are other aspects of learning that may be less well supported by such approaches… (what image of learning are we presenting by such approaches?)  </a:t>
            </a:r>
          </a:p>
        </p:txBody>
      </p:sp>
    </p:spTree>
    <p:extLst>
      <p:ext uri="{BB962C8B-B14F-4D97-AF65-F5344CB8AC3E}">
        <p14:creationId xmlns:p14="http://schemas.microsoft.com/office/powerpoint/2010/main" val="5605764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p:cNvSpPr>
            <a:spLocks noGrp="1" noRot="1" noChangeAspect="1" noTextEdit="1"/>
          </p:cNvSpPr>
          <p:nvPr>
            <p:ph type="sldImg"/>
          </p:nvPr>
        </p:nvSpPr>
        <p:spPr>
          <a:ln/>
        </p:spPr>
      </p:sp>
      <p:sp>
        <p:nvSpPr>
          <p:cNvPr id="798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err="1" smtClean="0"/>
              <a:t>Behaviourism</a:t>
            </a:r>
            <a:r>
              <a:rPr lang="en-US" altLang="en-US" dirty="0" smtClean="0"/>
              <a:t> was dominant</a:t>
            </a:r>
            <a:r>
              <a:rPr lang="en-US" altLang="en-US" baseline="0" dirty="0" smtClean="0"/>
              <a:t> for almost 50 years! </a:t>
            </a:r>
            <a:endParaRPr lang="en-US" altLang="en-US" dirty="0" smtClean="0"/>
          </a:p>
        </p:txBody>
      </p:sp>
      <p:sp>
        <p:nvSpPr>
          <p:cNvPr id="798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cs typeface="Arial" charset="0"/>
              </a:defRPr>
            </a:lvl1pPr>
            <a:lvl2pPr marL="742950" indent="-285750" eaLnBrk="0" hangingPunct="0">
              <a:defRPr>
                <a:solidFill>
                  <a:schemeClr val="tx1"/>
                </a:solidFill>
                <a:latin typeface="Tahoma" pitchFamily="34" charset="0"/>
                <a:cs typeface="Arial" charset="0"/>
              </a:defRPr>
            </a:lvl2pPr>
            <a:lvl3pPr marL="1143000" indent="-228600" eaLnBrk="0" hangingPunct="0">
              <a:defRPr>
                <a:solidFill>
                  <a:schemeClr val="tx1"/>
                </a:solidFill>
                <a:latin typeface="Tahoma" pitchFamily="34" charset="0"/>
                <a:cs typeface="Arial" charset="0"/>
              </a:defRPr>
            </a:lvl3pPr>
            <a:lvl4pPr marL="1600200" indent="-228600" eaLnBrk="0" hangingPunct="0">
              <a:defRPr>
                <a:solidFill>
                  <a:schemeClr val="tx1"/>
                </a:solidFill>
                <a:latin typeface="Tahoma" pitchFamily="34" charset="0"/>
                <a:cs typeface="Arial" charset="0"/>
              </a:defRPr>
            </a:lvl4pPr>
            <a:lvl5pPr marL="2057400" indent="-228600" eaLnBrk="0" hangingPunct="0">
              <a:defRPr>
                <a:solidFill>
                  <a:schemeClr val="tx1"/>
                </a:solidFill>
                <a:latin typeface="Tahoma" pitchFamily="34" charset="0"/>
                <a:cs typeface="Arial" charset="0"/>
              </a:defRPr>
            </a:lvl5pPr>
            <a:lvl6pPr marL="2514600" indent="-228600" eaLnBrk="0" fontAlgn="base" hangingPunct="0">
              <a:spcBef>
                <a:spcPct val="0"/>
              </a:spcBef>
              <a:spcAft>
                <a:spcPct val="0"/>
              </a:spcAft>
              <a:defRPr>
                <a:solidFill>
                  <a:schemeClr val="tx1"/>
                </a:solidFill>
                <a:latin typeface="Tahoma" pitchFamily="34" charset="0"/>
                <a:cs typeface="Arial" charset="0"/>
              </a:defRPr>
            </a:lvl6pPr>
            <a:lvl7pPr marL="2971800" indent="-228600" eaLnBrk="0" fontAlgn="base" hangingPunct="0">
              <a:spcBef>
                <a:spcPct val="0"/>
              </a:spcBef>
              <a:spcAft>
                <a:spcPct val="0"/>
              </a:spcAft>
              <a:defRPr>
                <a:solidFill>
                  <a:schemeClr val="tx1"/>
                </a:solidFill>
                <a:latin typeface="Tahoma" pitchFamily="34" charset="0"/>
                <a:cs typeface="Arial" charset="0"/>
              </a:defRPr>
            </a:lvl7pPr>
            <a:lvl8pPr marL="3429000" indent="-228600" eaLnBrk="0" fontAlgn="base" hangingPunct="0">
              <a:spcBef>
                <a:spcPct val="0"/>
              </a:spcBef>
              <a:spcAft>
                <a:spcPct val="0"/>
              </a:spcAft>
              <a:defRPr>
                <a:solidFill>
                  <a:schemeClr val="tx1"/>
                </a:solidFill>
                <a:latin typeface="Tahoma" pitchFamily="34" charset="0"/>
                <a:cs typeface="Arial" charset="0"/>
              </a:defRPr>
            </a:lvl8pPr>
            <a:lvl9pPr marL="3886200" indent="-228600" eaLnBrk="0" fontAlgn="base" hangingPunct="0">
              <a:spcBef>
                <a:spcPct val="0"/>
              </a:spcBef>
              <a:spcAft>
                <a:spcPct val="0"/>
              </a:spcAft>
              <a:defRPr>
                <a:solidFill>
                  <a:schemeClr val="tx1"/>
                </a:solidFill>
                <a:latin typeface="Tahoma" pitchFamily="34" charset="0"/>
                <a:cs typeface="Arial" charset="0"/>
              </a:defRPr>
            </a:lvl9pPr>
          </a:lstStyle>
          <a:p>
            <a:pPr eaLnBrk="1" hangingPunct="1"/>
            <a:fld id="{BDB0D6D2-8643-495E-9610-88704DD998D4}" type="slidenum">
              <a:rPr lang="en-GB" altLang="en-US" smtClean="0">
                <a:latin typeface="Arial" charset="0"/>
              </a:rPr>
              <a:pPr eaLnBrk="1" hangingPunct="1"/>
              <a:t>18</a:t>
            </a:fld>
            <a:endParaRPr lang="en-GB" altLang="en-US" smtClean="0">
              <a:latin typeface="Arial" charset="0"/>
            </a:endParaRPr>
          </a:p>
        </p:txBody>
      </p:sp>
    </p:spTree>
    <p:extLst>
      <p:ext uri="{BB962C8B-B14F-4D97-AF65-F5344CB8AC3E}">
        <p14:creationId xmlns:p14="http://schemas.microsoft.com/office/powerpoint/2010/main" val="14593896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p:spPr>
        <p:txBody>
          <a:bodyPr/>
          <a:lstStyle/>
          <a:p>
            <a:fld id="{D2BE2A6A-626C-43C9-A935-232291624AA5}" type="slidenum">
              <a:rPr lang="en-GB" smtClean="0"/>
              <a:pPr/>
              <a:t>19</a:t>
            </a:fld>
            <a:endParaRPr lang="en-GB" smtClean="0"/>
          </a:p>
        </p:txBody>
      </p:sp>
      <p:sp>
        <p:nvSpPr>
          <p:cNvPr id="47107" name="Rectangle 2"/>
          <p:cNvSpPr>
            <a:spLocks noGrp="1" noRot="1" noChangeAspect="1" noChangeArrowheads="1" noTextEdit="1"/>
          </p:cNvSpPr>
          <p:nvPr>
            <p:ph type="sldImg"/>
          </p:nvPr>
        </p:nvSpPr>
        <p:spPr>
          <a:ln/>
        </p:spPr>
      </p:sp>
      <p:sp>
        <p:nvSpPr>
          <p:cNvPr id="47108" name="Rectangle 3"/>
          <p:cNvSpPr>
            <a:spLocks noGrp="1" noChangeArrowheads="1"/>
          </p:cNvSpPr>
          <p:nvPr>
            <p:ph type="body" idx="1"/>
          </p:nvPr>
        </p:nvSpPr>
        <p:spPr>
          <a:noFill/>
          <a:ln/>
        </p:spPr>
        <p:txBody>
          <a:bodyPr/>
          <a:lstStyle/>
          <a:p>
            <a:pPr eaLnBrk="1" hangingPunct="1"/>
            <a:r>
              <a:rPr lang="en-GB" dirty="0" smtClean="0"/>
              <a:t>Individual engagement with his/her surroundings</a:t>
            </a:r>
          </a:p>
          <a:p>
            <a:pPr eaLnBrk="1" hangingPunct="1"/>
            <a:endParaRPr lang="en-GB" dirty="0" smtClean="0"/>
          </a:p>
          <a:p>
            <a:pPr eaLnBrk="1" hangingPunct="1"/>
            <a:r>
              <a:rPr lang="en-GB" dirty="0" smtClean="0"/>
              <a:t>The child in the cot, the sand pit, on the beach, in the bath…. exploring teething rings, keys toys – mouthing, touching, grasping, then onto pouring, making bubbles, emptying, filling ….</a:t>
            </a:r>
          </a:p>
        </p:txBody>
      </p:sp>
    </p:spTree>
    <p:extLst>
      <p:ext uri="{BB962C8B-B14F-4D97-AF65-F5344CB8AC3E}">
        <p14:creationId xmlns:p14="http://schemas.microsoft.com/office/powerpoint/2010/main" val="16511728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p:spPr>
        <p:txBody>
          <a:bodyPr/>
          <a:lstStyle/>
          <a:p>
            <a:fld id="{317079CB-BEC6-46E6-AED3-54FD75C18CE7}" type="slidenum">
              <a:rPr lang="en-GB" smtClean="0"/>
              <a:pPr/>
              <a:t>22</a:t>
            </a:fld>
            <a:endParaRPr lang="en-GB" smtClean="0"/>
          </a:p>
        </p:txBody>
      </p:sp>
      <p:sp>
        <p:nvSpPr>
          <p:cNvPr id="53251" name="Rectangle 2"/>
          <p:cNvSpPr>
            <a:spLocks noGrp="1" noRot="1" noChangeAspect="1" noChangeArrowheads="1" noTextEdit="1"/>
          </p:cNvSpPr>
          <p:nvPr>
            <p:ph type="sldImg"/>
          </p:nvPr>
        </p:nvSpPr>
        <p:spPr>
          <a:ln/>
        </p:spPr>
      </p:sp>
      <p:sp>
        <p:nvSpPr>
          <p:cNvPr id="53252" name="Rectangle 3"/>
          <p:cNvSpPr>
            <a:spLocks noGrp="1" noChangeArrowheads="1"/>
          </p:cNvSpPr>
          <p:nvPr>
            <p:ph type="body" idx="1"/>
          </p:nvPr>
        </p:nvSpPr>
        <p:spPr>
          <a:noFill/>
          <a:ln/>
        </p:spPr>
        <p:txBody>
          <a:bodyPr/>
          <a:lstStyle/>
          <a:p>
            <a:pPr eaLnBrk="1" hangingPunct="1"/>
            <a:r>
              <a:rPr lang="en-GB" dirty="0" smtClean="0"/>
              <a:t>Did not see the individual as a lone learner but as a part of the group </a:t>
            </a:r>
          </a:p>
          <a:p>
            <a:pPr eaLnBrk="1" hangingPunct="1"/>
            <a:endParaRPr lang="en-GB" dirty="0" smtClean="0"/>
          </a:p>
          <a:p>
            <a:pPr eaLnBrk="1" hangingPunct="1"/>
            <a:r>
              <a:rPr lang="en-GB" dirty="0" smtClean="0"/>
              <a:t>This initially sounds very similar to the ideas of constructivists but the essential role of others and communication is the key to the difference. </a:t>
            </a:r>
          </a:p>
        </p:txBody>
      </p:sp>
    </p:spTree>
    <p:extLst>
      <p:ext uri="{BB962C8B-B14F-4D97-AF65-F5344CB8AC3E}">
        <p14:creationId xmlns:p14="http://schemas.microsoft.com/office/powerpoint/2010/main" val="7920298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cs typeface="Arial" charset="0"/>
              </a:defRPr>
            </a:lvl1pPr>
            <a:lvl2pPr marL="742950" indent="-285750" eaLnBrk="0" hangingPunct="0">
              <a:spcBef>
                <a:spcPct val="30000"/>
              </a:spcBef>
              <a:defRPr sz="1200">
                <a:solidFill>
                  <a:schemeClr val="tx1"/>
                </a:solidFill>
                <a:latin typeface="Arial" charset="0"/>
                <a:cs typeface="Arial" charset="0"/>
              </a:defRPr>
            </a:lvl2pPr>
            <a:lvl3pPr marL="1143000" indent="-228600" eaLnBrk="0" hangingPunct="0">
              <a:spcBef>
                <a:spcPct val="30000"/>
              </a:spcBef>
              <a:defRPr sz="1200">
                <a:solidFill>
                  <a:schemeClr val="tx1"/>
                </a:solidFill>
                <a:latin typeface="Arial" charset="0"/>
                <a:cs typeface="Arial" charset="0"/>
              </a:defRPr>
            </a:lvl3pPr>
            <a:lvl4pPr marL="1600200" indent="-228600" eaLnBrk="0" hangingPunct="0">
              <a:spcBef>
                <a:spcPct val="30000"/>
              </a:spcBef>
              <a:defRPr sz="1200">
                <a:solidFill>
                  <a:schemeClr val="tx1"/>
                </a:solidFill>
                <a:latin typeface="Arial" charset="0"/>
                <a:cs typeface="Arial" charset="0"/>
              </a:defRPr>
            </a:lvl4pPr>
            <a:lvl5pPr marL="2057400" indent="-228600" eaLnBrk="0" hangingPunct="0">
              <a:spcBef>
                <a:spcPct val="30000"/>
              </a:spcBef>
              <a:defRPr sz="1200">
                <a:solidFill>
                  <a:schemeClr val="tx1"/>
                </a:solidFill>
                <a:latin typeface="Arial" charset="0"/>
                <a:cs typeface="Arial" charset="0"/>
              </a:defRPr>
            </a:lvl5pPr>
            <a:lvl6pPr marL="2514600" indent="-228600" eaLnBrk="0" fontAlgn="base" hangingPunct="0">
              <a:spcBef>
                <a:spcPct val="30000"/>
              </a:spcBef>
              <a:spcAft>
                <a:spcPct val="0"/>
              </a:spcAft>
              <a:defRPr sz="1200">
                <a:solidFill>
                  <a:schemeClr val="tx1"/>
                </a:solidFill>
                <a:latin typeface="Arial" charset="0"/>
                <a:cs typeface="Arial" charset="0"/>
              </a:defRPr>
            </a:lvl6pPr>
            <a:lvl7pPr marL="2971800" indent="-228600" eaLnBrk="0" fontAlgn="base" hangingPunct="0">
              <a:spcBef>
                <a:spcPct val="30000"/>
              </a:spcBef>
              <a:spcAft>
                <a:spcPct val="0"/>
              </a:spcAft>
              <a:defRPr sz="1200">
                <a:solidFill>
                  <a:schemeClr val="tx1"/>
                </a:solidFill>
                <a:latin typeface="Arial" charset="0"/>
                <a:cs typeface="Arial" charset="0"/>
              </a:defRPr>
            </a:lvl7pPr>
            <a:lvl8pPr marL="3429000" indent="-228600" eaLnBrk="0" fontAlgn="base" hangingPunct="0">
              <a:spcBef>
                <a:spcPct val="30000"/>
              </a:spcBef>
              <a:spcAft>
                <a:spcPct val="0"/>
              </a:spcAft>
              <a:defRPr sz="1200">
                <a:solidFill>
                  <a:schemeClr val="tx1"/>
                </a:solidFill>
                <a:latin typeface="Arial" charset="0"/>
                <a:cs typeface="Arial" charset="0"/>
              </a:defRPr>
            </a:lvl8pPr>
            <a:lvl9pPr marL="3886200" indent="-228600" eaLnBrk="0" fontAlgn="base" hangingPunct="0">
              <a:spcBef>
                <a:spcPct val="30000"/>
              </a:spcBef>
              <a:spcAft>
                <a:spcPct val="0"/>
              </a:spcAft>
              <a:defRPr sz="1200">
                <a:solidFill>
                  <a:schemeClr val="tx1"/>
                </a:solidFill>
                <a:latin typeface="Arial" charset="0"/>
                <a:cs typeface="Arial" charset="0"/>
              </a:defRPr>
            </a:lvl9pPr>
          </a:lstStyle>
          <a:p>
            <a:pPr eaLnBrk="1" hangingPunct="1">
              <a:spcBef>
                <a:spcPct val="0"/>
              </a:spcBef>
            </a:pPr>
            <a:fld id="{55B27C54-E0BA-4FA6-8E27-252395047CBB}" type="slidenum">
              <a:rPr lang="en-GB" altLang="en-US" smtClean="0"/>
              <a:pPr eaLnBrk="1" hangingPunct="1">
                <a:spcBef>
                  <a:spcPct val="0"/>
                </a:spcBef>
              </a:pPr>
              <a:t>23</a:t>
            </a:fld>
            <a:endParaRPr lang="en-GB" altLang="en-US" smtClean="0"/>
          </a:p>
        </p:txBody>
      </p:sp>
      <p:sp>
        <p:nvSpPr>
          <p:cNvPr id="93187" name="Rectangle 2"/>
          <p:cNvSpPr>
            <a:spLocks noGrp="1" noRot="1" noChangeAspect="1" noChangeArrowheads="1" noTextEdit="1"/>
          </p:cNvSpPr>
          <p:nvPr>
            <p:ph type="sldImg"/>
          </p:nvPr>
        </p:nvSpPr>
        <p:spPr>
          <a:ln/>
        </p:spPr>
      </p:sp>
      <p:sp>
        <p:nvSpPr>
          <p:cNvPr id="931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32237325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Slide Image Placeholder 1"/>
          <p:cNvSpPr>
            <a:spLocks noGrp="1" noRot="1" noChangeAspect="1" noTextEdit="1"/>
          </p:cNvSpPr>
          <p:nvPr>
            <p:ph type="sldImg"/>
          </p:nvPr>
        </p:nvSpPr>
        <p:spPr>
          <a:ln/>
        </p:spPr>
      </p:sp>
      <p:sp>
        <p:nvSpPr>
          <p:cNvPr id="962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
        <p:nvSpPr>
          <p:cNvPr id="962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cs typeface="Arial" charset="0"/>
              </a:defRPr>
            </a:lvl1pPr>
            <a:lvl2pPr marL="742950" indent="-285750" eaLnBrk="0" hangingPunct="0">
              <a:spcBef>
                <a:spcPct val="30000"/>
              </a:spcBef>
              <a:defRPr sz="1200">
                <a:solidFill>
                  <a:schemeClr val="tx1"/>
                </a:solidFill>
                <a:latin typeface="Arial" charset="0"/>
                <a:cs typeface="Arial" charset="0"/>
              </a:defRPr>
            </a:lvl2pPr>
            <a:lvl3pPr marL="1143000" indent="-228600" eaLnBrk="0" hangingPunct="0">
              <a:spcBef>
                <a:spcPct val="30000"/>
              </a:spcBef>
              <a:defRPr sz="1200">
                <a:solidFill>
                  <a:schemeClr val="tx1"/>
                </a:solidFill>
                <a:latin typeface="Arial" charset="0"/>
                <a:cs typeface="Arial" charset="0"/>
              </a:defRPr>
            </a:lvl3pPr>
            <a:lvl4pPr marL="1600200" indent="-228600" eaLnBrk="0" hangingPunct="0">
              <a:spcBef>
                <a:spcPct val="30000"/>
              </a:spcBef>
              <a:defRPr sz="1200">
                <a:solidFill>
                  <a:schemeClr val="tx1"/>
                </a:solidFill>
                <a:latin typeface="Arial" charset="0"/>
                <a:cs typeface="Arial" charset="0"/>
              </a:defRPr>
            </a:lvl4pPr>
            <a:lvl5pPr marL="2057400" indent="-228600" eaLnBrk="0" hangingPunct="0">
              <a:spcBef>
                <a:spcPct val="30000"/>
              </a:spcBef>
              <a:defRPr sz="1200">
                <a:solidFill>
                  <a:schemeClr val="tx1"/>
                </a:solidFill>
                <a:latin typeface="Arial" charset="0"/>
                <a:cs typeface="Arial" charset="0"/>
              </a:defRPr>
            </a:lvl5pPr>
            <a:lvl6pPr marL="2514600" indent="-228600" eaLnBrk="0" fontAlgn="base" hangingPunct="0">
              <a:spcBef>
                <a:spcPct val="30000"/>
              </a:spcBef>
              <a:spcAft>
                <a:spcPct val="0"/>
              </a:spcAft>
              <a:defRPr sz="1200">
                <a:solidFill>
                  <a:schemeClr val="tx1"/>
                </a:solidFill>
                <a:latin typeface="Arial" charset="0"/>
                <a:cs typeface="Arial" charset="0"/>
              </a:defRPr>
            </a:lvl6pPr>
            <a:lvl7pPr marL="2971800" indent="-228600" eaLnBrk="0" fontAlgn="base" hangingPunct="0">
              <a:spcBef>
                <a:spcPct val="30000"/>
              </a:spcBef>
              <a:spcAft>
                <a:spcPct val="0"/>
              </a:spcAft>
              <a:defRPr sz="1200">
                <a:solidFill>
                  <a:schemeClr val="tx1"/>
                </a:solidFill>
                <a:latin typeface="Arial" charset="0"/>
                <a:cs typeface="Arial" charset="0"/>
              </a:defRPr>
            </a:lvl7pPr>
            <a:lvl8pPr marL="3429000" indent="-228600" eaLnBrk="0" fontAlgn="base" hangingPunct="0">
              <a:spcBef>
                <a:spcPct val="30000"/>
              </a:spcBef>
              <a:spcAft>
                <a:spcPct val="0"/>
              </a:spcAft>
              <a:defRPr sz="1200">
                <a:solidFill>
                  <a:schemeClr val="tx1"/>
                </a:solidFill>
                <a:latin typeface="Arial" charset="0"/>
                <a:cs typeface="Arial" charset="0"/>
              </a:defRPr>
            </a:lvl8pPr>
            <a:lvl9pPr marL="3886200" indent="-228600" eaLnBrk="0" fontAlgn="base" hangingPunct="0">
              <a:spcBef>
                <a:spcPct val="30000"/>
              </a:spcBef>
              <a:spcAft>
                <a:spcPct val="0"/>
              </a:spcAft>
              <a:defRPr sz="1200">
                <a:solidFill>
                  <a:schemeClr val="tx1"/>
                </a:solidFill>
                <a:latin typeface="Arial" charset="0"/>
                <a:cs typeface="Arial" charset="0"/>
              </a:defRPr>
            </a:lvl9pPr>
          </a:lstStyle>
          <a:p>
            <a:pPr eaLnBrk="1" hangingPunct="1">
              <a:spcBef>
                <a:spcPct val="0"/>
              </a:spcBef>
            </a:pPr>
            <a:fld id="{2C78989E-694B-456D-B95F-96E6B10834D4}" type="slidenum">
              <a:rPr lang="en-US" altLang="en-US" smtClean="0"/>
              <a:pPr eaLnBrk="1" hangingPunct="1">
                <a:spcBef>
                  <a:spcPct val="0"/>
                </a:spcBef>
              </a:pPr>
              <a:t>24</a:t>
            </a:fld>
            <a:endParaRPr lang="en-US" altLang="en-US" smtClean="0"/>
          </a:p>
        </p:txBody>
      </p:sp>
    </p:spTree>
    <p:extLst>
      <p:ext uri="{BB962C8B-B14F-4D97-AF65-F5344CB8AC3E}">
        <p14:creationId xmlns:p14="http://schemas.microsoft.com/office/powerpoint/2010/main" val="14889420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64931" eaLnBrk="0" fontAlgn="base" hangingPunct="0">
              <a:spcBef>
                <a:spcPct val="30000"/>
              </a:spcBef>
              <a:spcAft>
                <a:spcPct val="0"/>
              </a:spcAft>
              <a:defRPr/>
            </a:pPr>
            <a:r>
              <a:rPr lang="en-GB" sz="1100" dirty="0" smtClean="0">
                <a:latin typeface="Arial" charset="0"/>
                <a:ea typeface="MS PGothic" pitchFamily="34" charset="-128"/>
                <a:cs typeface="ＭＳ Ｐゴシック" charset="0"/>
              </a:rPr>
              <a:t>Coe, R., </a:t>
            </a:r>
            <a:r>
              <a:rPr lang="en-GB" sz="1100" dirty="0" err="1" smtClean="0">
                <a:latin typeface="Arial" charset="0"/>
                <a:ea typeface="MS PGothic" pitchFamily="34" charset="-128"/>
                <a:cs typeface="ＭＳ Ｐゴシック" charset="0"/>
              </a:rPr>
              <a:t>Aloisi</a:t>
            </a:r>
            <a:r>
              <a:rPr lang="en-GB" sz="1100" dirty="0" smtClean="0">
                <a:latin typeface="Arial" charset="0"/>
                <a:ea typeface="MS PGothic" pitchFamily="34" charset="-128"/>
                <a:cs typeface="ＭＳ Ｐゴシック" charset="0"/>
              </a:rPr>
              <a:t>, C., Higgins, S. and Elliot Major, L. (2014) ‘What makes great teaching? Review of the underpinning research’. Sutton Trust, October 2014 </a:t>
            </a:r>
            <a:r>
              <a:rPr lang="en-GB" sz="1100" u="sng" dirty="0" smtClean="0">
                <a:latin typeface="Arial" charset="0"/>
                <a:ea typeface="MS PGothic" pitchFamily="34" charset="-128"/>
                <a:cs typeface="ＭＳ Ｐゴシック" charset="0"/>
                <a:hlinkClick r:id="rId3"/>
              </a:rPr>
              <a:t>http://www.suttontrust.com/researcharchive/great-teaching/</a:t>
            </a:r>
            <a:r>
              <a:rPr lang="en-GB" sz="1100" dirty="0" smtClean="0">
                <a:latin typeface="Arial" charset="0"/>
                <a:ea typeface="MS PGothic" pitchFamily="34" charset="-128"/>
                <a:cs typeface="ＭＳ Ｐゴシック" charset="0"/>
              </a:rPr>
              <a:t> </a:t>
            </a:r>
          </a:p>
          <a:p>
            <a:endParaRPr lang="en-GB" dirty="0"/>
          </a:p>
        </p:txBody>
      </p:sp>
      <p:sp>
        <p:nvSpPr>
          <p:cNvPr id="4" name="Slide Number Placeholder 3"/>
          <p:cNvSpPr>
            <a:spLocks noGrp="1"/>
          </p:cNvSpPr>
          <p:nvPr>
            <p:ph type="sldNum" sz="quarter" idx="10"/>
          </p:nvPr>
        </p:nvSpPr>
        <p:spPr/>
        <p:txBody>
          <a:bodyPr/>
          <a:lstStyle/>
          <a:p>
            <a:pPr>
              <a:defRPr/>
            </a:pPr>
            <a:fld id="{93263F81-AB1F-4B51-A4CA-047E49299C68}" type="slidenum">
              <a:rPr lang="en-US" smtClean="0"/>
              <a:pPr>
                <a:defRPr/>
              </a:pPr>
              <a:t>32</a:t>
            </a:fld>
            <a:endParaRPr lang="en-US"/>
          </a:p>
        </p:txBody>
      </p:sp>
    </p:spTree>
    <p:extLst>
      <p:ext uri="{BB962C8B-B14F-4D97-AF65-F5344CB8AC3E}">
        <p14:creationId xmlns:p14="http://schemas.microsoft.com/office/powerpoint/2010/main" val="35588691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Catch up numeracy ES = 0.21</a:t>
            </a:r>
          </a:p>
          <a:p>
            <a:r>
              <a:rPr lang="en-GB" dirty="0" smtClean="0"/>
              <a:t>B: </a:t>
            </a:r>
            <a:r>
              <a:rPr lang="en-GB" dirty="0" err="1" smtClean="0"/>
              <a:t>Chatterbooks</a:t>
            </a:r>
            <a:r>
              <a:rPr lang="en-GB" dirty="0" smtClean="0"/>
              <a:t> ES= -0.14</a:t>
            </a:r>
          </a:p>
          <a:p>
            <a:r>
              <a:rPr lang="en-GB" dirty="0" smtClean="0"/>
              <a:t>C: Discover summer school ES= 0.24</a:t>
            </a:r>
          </a:p>
          <a:p>
            <a:r>
              <a:rPr lang="en-GB" dirty="0" smtClean="0"/>
              <a:t>D: Self regulation to improve writing: ES= 0.74</a:t>
            </a:r>
            <a:endParaRPr lang="en-GB" dirty="0"/>
          </a:p>
        </p:txBody>
      </p:sp>
      <p:sp>
        <p:nvSpPr>
          <p:cNvPr id="4" name="Slide Number Placeholder 3"/>
          <p:cNvSpPr>
            <a:spLocks noGrp="1"/>
          </p:cNvSpPr>
          <p:nvPr>
            <p:ph type="sldNum" sz="quarter" idx="10"/>
          </p:nvPr>
        </p:nvSpPr>
        <p:spPr/>
        <p:txBody>
          <a:bodyPr/>
          <a:lstStyle/>
          <a:p>
            <a:pPr>
              <a:defRPr/>
            </a:pPr>
            <a:fld id="{93263F81-AB1F-4B51-A4CA-047E49299C68}" type="slidenum">
              <a:rPr lang="en-US" smtClean="0"/>
              <a:pPr>
                <a:defRPr/>
              </a:pPr>
              <a:t>36</a:t>
            </a:fld>
            <a:endParaRPr lang="en-US"/>
          </a:p>
        </p:txBody>
      </p:sp>
    </p:spTree>
    <p:extLst>
      <p:ext uri="{BB962C8B-B14F-4D97-AF65-F5344CB8AC3E}">
        <p14:creationId xmlns:p14="http://schemas.microsoft.com/office/powerpoint/2010/main" val="11916713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Catch up numeracy ES = 0.21</a:t>
            </a:r>
          </a:p>
          <a:p>
            <a:r>
              <a:rPr lang="en-GB" dirty="0" smtClean="0"/>
              <a:t>B: </a:t>
            </a:r>
            <a:r>
              <a:rPr lang="en-GB" dirty="0" err="1" smtClean="0"/>
              <a:t>Chatterbooks</a:t>
            </a:r>
            <a:r>
              <a:rPr lang="en-GB" dirty="0" smtClean="0"/>
              <a:t> ES= -0.14</a:t>
            </a:r>
          </a:p>
          <a:p>
            <a:r>
              <a:rPr lang="en-GB" dirty="0" smtClean="0"/>
              <a:t>C: Discover summer school ES= 0.24</a:t>
            </a:r>
          </a:p>
          <a:p>
            <a:r>
              <a:rPr lang="en-GB" dirty="0" smtClean="0"/>
              <a:t>D: Self regulation to improve writing: ES= 0.74</a:t>
            </a:r>
            <a:endParaRPr lang="en-GB" dirty="0"/>
          </a:p>
        </p:txBody>
      </p:sp>
      <p:sp>
        <p:nvSpPr>
          <p:cNvPr id="4" name="Slide Number Placeholder 3"/>
          <p:cNvSpPr>
            <a:spLocks noGrp="1"/>
          </p:cNvSpPr>
          <p:nvPr>
            <p:ph type="sldNum" sz="quarter" idx="10"/>
          </p:nvPr>
        </p:nvSpPr>
        <p:spPr/>
        <p:txBody>
          <a:bodyPr/>
          <a:lstStyle/>
          <a:p>
            <a:pPr>
              <a:defRPr/>
            </a:pPr>
            <a:fld id="{93263F81-AB1F-4B51-A4CA-047E49299C68}" type="slidenum">
              <a:rPr lang="en-US" smtClean="0"/>
              <a:pPr>
                <a:defRPr/>
              </a:pPr>
              <a:t>37</a:t>
            </a:fld>
            <a:endParaRPr lang="en-US"/>
          </a:p>
        </p:txBody>
      </p:sp>
    </p:spTree>
    <p:extLst>
      <p:ext uri="{BB962C8B-B14F-4D97-AF65-F5344CB8AC3E}">
        <p14:creationId xmlns:p14="http://schemas.microsoft.com/office/powerpoint/2010/main" val="11916713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44957C4-CF72-48EF-9BB9-FEA0957F2982}" type="datetimeFigureOut">
              <a:rPr lang="en-GB" smtClean="0"/>
              <a:pPr/>
              <a:t>20/09/2018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E901A5-68F2-4D98-81B6-038686B8D3F9}" type="slidenum">
              <a:rPr lang="en-GB" smtClean="0"/>
              <a:pPr/>
              <a:t>‹#›</a:t>
            </a:fld>
            <a:endParaRPr lang="en-GB"/>
          </a:p>
        </p:txBody>
      </p:sp>
    </p:spTree>
    <p:extLst>
      <p:ext uri="{BB962C8B-B14F-4D97-AF65-F5344CB8AC3E}">
        <p14:creationId xmlns:p14="http://schemas.microsoft.com/office/powerpoint/2010/main" val="17531496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957C4-CF72-48EF-9BB9-FEA0957F2982}" type="datetimeFigureOut">
              <a:rPr lang="en-GB" smtClean="0"/>
              <a:pPr/>
              <a:t>20/09/2018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E901A5-68F2-4D98-81B6-038686B8D3F9}" type="slidenum">
              <a:rPr lang="en-GB" smtClean="0"/>
              <a:pPr/>
              <a:t>‹#›</a:t>
            </a:fld>
            <a:endParaRPr lang="en-GB"/>
          </a:p>
        </p:txBody>
      </p:sp>
    </p:spTree>
    <p:extLst>
      <p:ext uri="{BB962C8B-B14F-4D97-AF65-F5344CB8AC3E}">
        <p14:creationId xmlns:p14="http://schemas.microsoft.com/office/powerpoint/2010/main" val="5413540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44957C4-CF72-48EF-9BB9-FEA0957F2982}" type="datetimeFigureOut">
              <a:rPr lang="en-GB" smtClean="0"/>
              <a:pPr/>
              <a:t>20/09/2018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E901A5-68F2-4D98-81B6-038686B8D3F9}" type="slidenum">
              <a:rPr lang="en-GB" smtClean="0"/>
              <a:pPr/>
              <a:t>‹#›</a:t>
            </a:fld>
            <a:endParaRPr lang="en-GB"/>
          </a:p>
        </p:txBody>
      </p:sp>
    </p:spTree>
    <p:extLst>
      <p:ext uri="{BB962C8B-B14F-4D97-AF65-F5344CB8AC3E}">
        <p14:creationId xmlns:p14="http://schemas.microsoft.com/office/powerpoint/2010/main" val="36436760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44957C4-CF72-48EF-9BB9-FEA0957F2982}" type="datetimeFigureOut">
              <a:rPr lang="en-GB" smtClean="0"/>
              <a:pPr/>
              <a:t>20/09/2018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E901A5-68F2-4D98-81B6-038686B8D3F9}" type="slidenum">
              <a:rPr lang="en-GB" smtClean="0"/>
              <a:pPr/>
              <a:t>‹#›</a:t>
            </a:fld>
            <a:endParaRPr lang="en-GB"/>
          </a:p>
        </p:txBody>
      </p:sp>
    </p:spTree>
    <p:extLst>
      <p:ext uri="{BB962C8B-B14F-4D97-AF65-F5344CB8AC3E}">
        <p14:creationId xmlns:p14="http://schemas.microsoft.com/office/powerpoint/2010/main" val="10079560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44957C4-CF72-48EF-9BB9-FEA0957F2982}" type="datetimeFigureOut">
              <a:rPr lang="en-GB" smtClean="0"/>
              <a:pPr/>
              <a:t>20/09/2018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3E901A5-68F2-4D98-81B6-038686B8D3F9}" type="slidenum">
              <a:rPr lang="en-GB" smtClean="0"/>
              <a:pPr/>
              <a:t>‹#›</a:t>
            </a:fld>
            <a:endParaRPr lang="en-GB"/>
          </a:p>
        </p:txBody>
      </p:sp>
    </p:spTree>
    <p:extLst>
      <p:ext uri="{BB962C8B-B14F-4D97-AF65-F5344CB8AC3E}">
        <p14:creationId xmlns:p14="http://schemas.microsoft.com/office/powerpoint/2010/main" val="7591802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44957C4-CF72-48EF-9BB9-FEA0957F2982}" type="datetimeFigureOut">
              <a:rPr lang="en-GB" smtClean="0"/>
              <a:pPr/>
              <a:t>20/09/2018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3E901A5-68F2-4D98-81B6-038686B8D3F9}" type="slidenum">
              <a:rPr lang="en-GB" smtClean="0"/>
              <a:pPr/>
              <a:t>‹#›</a:t>
            </a:fld>
            <a:endParaRPr lang="en-GB"/>
          </a:p>
        </p:txBody>
      </p:sp>
    </p:spTree>
    <p:extLst>
      <p:ext uri="{BB962C8B-B14F-4D97-AF65-F5344CB8AC3E}">
        <p14:creationId xmlns:p14="http://schemas.microsoft.com/office/powerpoint/2010/main" val="38747385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4957C4-CF72-48EF-9BB9-FEA0957F2982}" type="datetimeFigureOut">
              <a:rPr lang="en-GB" smtClean="0"/>
              <a:pPr/>
              <a:t>20/09/2018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3E901A5-68F2-4D98-81B6-038686B8D3F9}" type="slidenum">
              <a:rPr lang="en-GB" smtClean="0"/>
              <a:pPr/>
              <a:t>‹#›</a:t>
            </a:fld>
            <a:endParaRPr lang="en-GB"/>
          </a:p>
        </p:txBody>
      </p:sp>
    </p:spTree>
    <p:extLst>
      <p:ext uri="{BB962C8B-B14F-4D97-AF65-F5344CB8AC3E}">
        <p14:creationId xmlns:p14="http://schemas.microsoft.com/office/powerpoint/2010/main" val="42567193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44957C4-CF72-48EF-9BB9-FEA0957F2982}" type="datetimeFigureOut">
              <a:rPr lang="en-GB" smtClean="0"/>
              <a:pPr/>
              <a:t>20/09/2018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E901A5-68F2-4D98-81B6-038686B8D3F9}" type="slidenum">
              <a:rPr lang="en-GB" smtClean="0"/>
              <a:pPr/>
              <a:t>‹#›</a:t>
            </a:fld>
            <a:endParaRPr lang="en-GB"/>
          </a:p>
        </p:txBody>
      </p:sp>
    </p:spTree>
    <p:extLst>
      <p:ext uri="{BB962C8B-B14F-4D97-AF65-F5344CB8AC3E}">
        <p14:creationId xmlns:p14="http://schemas.microsoft.com/office/powerpoint/2010/main" val="11556599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44957C4-CF72-48EF-9BB9-FEA0957F2982}" type="datetimeFigureOut">
              <a:rPr lang="en-GB" smtClean="0"/>
              <a:pPr/>
              <a:t>20/09/2018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E901A5-68F2-4D98-81B6-038686B8D3F9}" type="slidenum">
              <a:rPr lang="en-GB" smtClean="0"/>
              <a:pPr/>
              <a:t>‹#›</a:t>
            </a:fld>
            <a:endParaRPr lang="en-GB"/>
          </a:p>
        </p:txBody>
      </p:sp>
    </p:spTree>
    <p:extLst>
      <p:ext uri="{BB962C8B-B14F-4D97-AF65-F5344CB8AC3E}">
        <p14:creationId xmlns:p14="http://schemas.microsoft.com/office/powerpoint/2010/main" val="39968354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957C4-CF72-48EF-9BB9-FEA0957F2982}" type="datetimeFigureOut">
              <a:rPr lang="en-GB" smtClean="0"/>
              <a:pPr/>
              <a:t>20/09/2018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E901A5-68F2-4D98-81B6-038686B8D3F9}" type="slidenum">
              <a:rPr lang="en-GB" smtClean="0"/>
              <a:pPr/>
              <a:t>‹#›</a:t>
            </a:fld>
            <a:endParaRPr lang="en-GB"/>
          </a:p>
        </p:txBody>
      </p:sp>
    </p:spTree>
    <p:extLst>
      <p:ext uri="{BB962C8B-B14F-4D97-AF65-F5344CB8AC3E}">
        <p14:creationId xmlns:p14="http://schemas.microsoft.com/office/powerpoint/2010/main" val="11399939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957C4-CF72-48EF-9BB9-FEA0957F2982}" type="datetimeFigureOut">
              <a:rPr lang="en-GB" smtClean="0"/>
              <a:pPr/>
              <a:t>20/09/2018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E901A5-68F2-4D98-81B6-038686B8D3F9}" type="slidenum">
              <a:rPr lang="en-GB" smtClean="0"/>
              <a:pPr/>
              <a:t>‹#›</a:t>
            </a:fld>
            <a:endParaRPr lang="en-GB"/>
          </a:p>
        </p:txBody>
      </p:sp>
    </p:spTree>
    <p:extLst>
      <p:ext uri="{BB962C8B-B14F-4D97-AF65-F5344CB8AC3E}">
        <p14:creationId xmlns:p14="http://schemas.microsoft.com/office/powerpoint/2010/main" val="6932520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verTx">
  <p:cSld name="Title and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68313" y="1628775"/>
            <a:ext cx="8229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68313" y="3967163"/>
            <a:ext cx="8229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301567E7-5F11-4432-933B-93DC48DA4F97}" type="slidenum">
              <a:rPr lang="en-GB"/>
              <a:pPr>
                <a:defRPr/>
              </a:pPr>
              <a:t>‹#›</a:t>
            </a:fld>
            <a:endParaRPr lang="en-GB"/>
          </a:p>
        </p:txBody>
      </p:sp>
    </p:spTree>
    <p:extLst>
      <p:ext uri="{BB962C8B-B14F-4D97-AF65-F5344CB8AC3E}">
        <p14:creationId xmlns:p14="http://schemas.microsoft.com/office/powerpoint/2010/main" val="7215204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4957C4-CF72-48EF-9BB9-FEA0957F2982}" type="datetimeFigureOut">
              <a:rPr lang="en-GB" smtClean="0"/>
              <a:pPr/>
              <a:t>20/09/2018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3E901A5-68F2-4D98-81B6-038686B8D3F9}" type="slidenum">
              <a:rPr lang="en-GB" smtClean="0"/>
              <a:pPr/>
              <a:t>‹#›</a:t>
            </a:fld>
            <a:endParaRPr lang="en-GB"/>
          </a:p>
        </p:txBody>
      </p:sp>
    </p:spTree>
    <p:extLst>
      <p:ext uri="{BB962C8B-B14F-4D97-AF65-F5344CB8AC3E}">
        <p14:creationId xmlns:p14="http://schemas.microsoft.com/office/powerpoint/2010/main" val="37241252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youtu.be/HZPXVb0W3Hc" TargetMode="Externa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30.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11.emf"/></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8" Type="http://schemas.openxmlformats.org/officeDocument/2006/relationships/hyperlink" Target="https://www.youtube.com/watch?v=gkJz0PpvGf4" TargetMode="External"/><Relationship Id="rId3" Type="http://schemas.openxmlformats.org/officeDocument/2006/relationships/hyperlink" Target="https://teachinghow2s.com/docs/CLT_chapter_summaries.pdf" TargetMode="External"/><Relationship Id="rId7" Type="http://schemas.openxmlformats.org/officeDocument/2006/relationships/hyperlink" Target="https://www.youtube.com/watch?v=dgcj2pgIiwU" TargetMode="External"/><Relationship Id="rId2" Type="http://schemas.openxmlformats.org/officeDocument/2006/relationships/hyperlink" Target="https://www.bing.com/videos/search?q=cognitive+load+learning&amp;&amp;view=detail&amp;mid=332E59B58F242E88EA1D332E59B58F242E88EA1D&amp;&amp;FORM=VDRVRV" TargetMode="External"/><Relationship Id="rId1" Type="http://schemas.openxmlformats.org/officeDocument/2006/relationships/slideLayout" Target="../slideLayouts/slideLayout2.xml"/><Relationship Id="rId6" Type="http://schemas.openxmlformats.org/officeDocument/2006/relationships/hyperlink" Target="https://www.youtube.com/watch?v=dOjs0bn-RDk&amp;index=14&amp;list=PLvBeSuE9j4iuXSa55aqydNzYe1JFx9qdD" TargetMode="External"/><Relationship Id="rId5" Type="http://schemas.openxmlformats.org/officeDocument/2006/relationships/hyperlink" Target="https://www.youtube.com/watch?v=4wJEB0cEUok&amp;list=PLvBeSuE9j4iuXSa55aqydNzYe1JFx9qdD&amp;index=12" TargetMode="External"/><Relationship Id="rId4" Type="http://schemas.openxmlformats.org/officeDocument/2006/relationships/hyperlink" Target="https://www.youtube.com/watch?v=XPllm-gtrMM&amp;list=PLvBeSuE9j4iuXSa55aqydNzYe1JFx9qdD" TargetMode="External"/></Relationships>
</file>

<file path=ppt/slides/_rels/slide46.xml.rels><?xml version="1.0" encoding="UTF-8" standalone="yes"?>
<Relationships xmlns="http://schemas.openxmlformats.org/package/2006/relationships"><Relationship Id="rId3" Type="http://schemas.openxmlformats.org/officeDocument/2006/relationships/hyperlink" Target="https://www.youtube.com/watch?v=stJ-MkTgRFs" TargetMode="External"/><Relationship Id="rId2" Type="http://schemas.openxmlformats.org/officeDocument/2006/relationships/hyperlink" Target="https://www.youtube.com/watch?v=zPNwWK7T39k" TargetMode="External"/><Relationship Id="rId1" Type="http://schemas.openxmlformats.org/officeDocument/2006/relationships/slideLayout" Target="../slideLayouts/slideLayout2.xml"/><Relationship Id="rId4" Type="http://schemas.openxmlformats.org/officeDocument/2006/relationships/hyperlink" Target="https://www.youtube.com/watch?v=D6uvZeeBC_M&amp;list=PL_qO2-EXf54FNgxLNtYJdCassqkJoTbfo" TargetMode="External"/></Relationships>
</file>

<file path=ppt/slides/_rels/slide4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What is learning?</a:t>
            </a:r>
            <a:endParaRPr lang="en-GB" dirty="0"/>
          </a:p>
        </p:txBody>
      </p:sp>
      <p:sp>
        <p:nvSpPr>
          <p:cNvPr id="3" name="Subtitle 2"/>
          <p:cNvSpPr>
            <a:spLocks noGrp="1"/>
          </p:cNvSpPr>
          <p:nvPr>
            <p:ph type="subTitle" idx="1"/>
          </p:nvPr>
        </p:nvSpPr>
        <p:spPr/>
        <p:txBody>
          <a:bodyPr/>
          <a:lstStyle/>
          <a:p>
            <a:r>
              <a:rPr lang="en-GB" dirty="0" smtClean="0"/>
              <a:t>You have five minutes to discuss in your groups and agree upon a definition. </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What do you draw upon when you learn?</a:t>
            </a:r>
            <a:endParaRPr lang="en-GB" dirty="0"/>
          </a:p>
        </p:txBody>
      </p:sp>
      <p:sp>
        <p:nvSpPr>
          <p:cNvPr id="5" name="Subtitle 4"/>
          <p:cNvSpPr>
            <a:spLocks noGrp="1"/>
          </p:cNvSpPr>
          <p:nvPr>
            <p:ph type="subTitle" idx="1"/>
          </p:nvPr>
        </p:nvSpPr>
        <p:spPr/>
        <p:txBody>
          <a:bodyPr/>
          <a:lstStyle/>
          <a:p>
            <a:r>
              <a:rPr lang="en-GB" dirty="0" smtClean="0"/>
              <a:t>Prior experiences? External factors? Language features? Peers? </a:t>
            </a: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normAutofit fontScale="90000"/>
          </a:bodyPr>
          <a:lstStyle/>
          <a:p>
            <a:r>
              <a:rPr lang="en-GB" dirty="0" smtClean="0"/>
              <a:t>What is the role of the teacher (or other) in the process of learning?</a:t>
            </a:r>
            <a:endParaRPr lang="en-GB" dirty="0"/>
          </a:p>
        </p:txBody>
      </p:sp>
      <p:sp>
        <p:nvSpPr>
          <p:cNvPr id="5" name="Subtitle 4"/>
          <p:cNvSpPr>
            <a:spLocks noGrp="1"/>
          </p:cNvSpPr>
          <p:nvPr>
            <p:ph type="subTitle" idx="1"/>
          </p:nvPr>
        </p:nvSpPr>
        <p:spPr/>
        <p:txBody>
          <a:bodyPr>
            <a:normAutofit fontScale="92500" lnSpcReduction="20000"/>
          </a:bodyPr>
          <a:lstStyle/>
          <a:p>
            <a:r>
              <a:rPr lang="en-GB" dirty="0" smtClean="0"/>
              <a:t>To provide knowledge? To shape opportunities? To facilitate the child’s exploration?</a:t>
            </a:r>
          </a:p>
          <a:p>
            <a:r>
              <a:rPr lang="en-GB" dirty="0" smtClean="0"/>
              <a:t>Where is knowledge?</a:t>
            </a:r>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Learning theories: an introduction</a:t>
            </a:r>
            <a:endParaRPr lang="en-GB" dirty="0"/>
          </a:p>
        </p:txBody>
      </p:sp>
      <p:sp>
        <p:nvSpPr>
          <p:cNvPr id="3" name="Subtitle 2"/>
          <p:cNvSpPr>
            <a:spLocks noGrp="1"/>
          </p:cNvSpPr>
          <p:nvPr>
            <p:ph type="subTitle" idx="1"/>
          </p:nvPr>
        </p:nvSpPr>
        <p:spPr/>
        <p:txBody>
          <a:bodyPr/>
          <a:lstStyle/>
          <a:p>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do we learn?</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There are three main styles of learner:</a:t>
            </a:r>
          </a:p>
          <a:p>
            <a:r>
              <a:rPr lang="en-GB" dirty="0" smtClean="0"/>
              <a:t>Visual</a:t>
            </a:r>
          </a:p>
          <a:p>
            <a:r>
              <a:rPr lang="en-GB" dirty="0" smtClean="0"/>
              <a:t>Audio</a:t>
            </a:r>
          </a:p>
          <a:p>
            <a:r>
              <a:rPr lang="en-GB" dirty="0" smtClean="0"/>
              <a:t>Kinaesthetic</a:t>
            </a:r>
          </a:p>
          <a:p>
            <a:r>
              <a:rPr lang="en-GB" dirty="0" smtClean="0"/>
              <a:t>Tasks need to be tailored to the individual style of the learner.</a:t>
            </a:r>
          </a:p>
          <a:p>
            <a:r>
              <a:rPr lang="en-GB" dirty="0" smtClean="0"/>
              <a:t>For example: (V)drawing a picture of Macbeth’s face, (A)listening to a description of him, (K)making Macbeth’s face out of shaving foam.</a:t>
            </a:r>
            <a:endParaRPr lang="en-GB"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do we learn?</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There are three main styles of learner:</a:t>
            </a:r>
          </a:p>
          <a:p>
            <a:r>
              <a:rPr lang="en-GB" dirty="0" smtClean="0"/>
              <a:t>Visual</a:t>
            </a:r>
          </a:p>
          <a:p>
            <a:r>
              <a:rPr lang="en-GB" dirty="0" smtClean="0"/>
              <a:t>Audio</a:t>
            </a:r>
          </a:p>
          <a:p>
            <a:r>
              <a:rPr lang="en-GB" dirty="0" smtClean="0"/>
              <a:t>Kinaesthetic</a:t>
            </a:r>
          </a:p>
          <a:p>
            <a:r>
              <a:rPr lang="en-GB" dirty="0" smtClean="0"/>
              <a:t>Tasks need to be tailored to meet the individual style of the learner.</a:t>
            </a:r>
          </a:p>
          <a:p>
            <a:r>
              <a:rPr lang="en-GB" dirty="0" smtClean="0"/>
              <a:t>For example: (V)drawing a picture of Macbeth’s face, (A)listening to a description of him, (K)making Macbeth’s face out of shaving foam.</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8" presetClass="exit" presetSubtype="0" accel="50000" fill="hold" nodeType="clickEffect">
                                  <p:stCondLst>
                                    <p:cond delay="0"/>
                                  </p:stCondLst>
                                  <p:iterate type="lt">
                                    <p:tmPct val="50000"/>
                                  </p:iterate>
                                  <p:childTnLst>
                                    <p:anim calcmode="lin" valueType="num">
                                      <p:cBhvr>
                                        <p:cTn id="6" dur="500">
                                          <p:stCondLst>
                                            <p:cond delay="0"/>
                                          </p:stCondLst>
                                        </p:cTn>
                                        <p:tgtEl>
                                          <p:spTgt spid="3">
                                            <p:txEl>
                                              <p:pRg st="0" end="0"/>
                                            </p:txEl>
                                          </p:spTgt>
                                        </p:tgtEl>
                                        <p:attrNameLst>
                                          <p:attrName>style.rotation</p:attrName>
                                        </p:attrNameLst>
                                      </p:cBhvr>
                                      <p:tavLst>
                                        <p:tav tm="0">
                                          <p:val>
                                            <p:fltVal val="0"/>
                                          </p:val>
                                        </p:tav>
                                        <p:tav tm="100000">
                                          <p:val>
                                            <p:fltVal val="45"/>
                                          </p:val>
                                        </p:tav>
                                      </p:tavLst>
                                    </p:anim>
                                    <p:anim calcmode="lin" valueType="num">
                                      <p:cBhvr>
                                        <p:cTn id="7" dur="500">
                                          <p:stCondLst>
                                            <p:cond delay="0"/>
                                          </p:stCondLst>
                                        </p:cTn>
                                        <p:tgtEl>
                                          <p:spTgt spid="3">
                                            <p:txEl>
                                              <p:pRg st="0" end="0"/>
                                            </p:txEl>
                                          </p:spTgt>
                                        </p:tgtEl>
                                        <p:attrNameLst>
                                          <p:attrName>ppt_y</p:attrName>
                                        </p:attrNameLst>
                                      </p:cBhvr>
                                      <p:tavLst>
                                        <p:tav tm="0">
                                          <p:val>
                                            <p:strVal val="ppt_y"/>
                                          </p:val>
                                        </p:tav>
                                        <p:tav tm="100000">
                                          <p:val>
                                            <p:strVal val="ppt_y+1"/>
                                          </p:val>
                                        </p:tav>
                                      </p:tavLst>
                                    </p:anim>
                                    <p:set>
                                      <p:cBhvr>
                                        <p:cTn id="8" dur="1" fill="hold">
                                          <p:stCondLst>
                                            <p:cond delay="499"/>
                                          </p:stCondLst>
                                        </p:cTn>
                                        <p:tgtEl>
                                          <p:spTgt spid="3">
                                            <p:txEl>
                                              <p:pRg st="0" end="0"/>
                                            </p:txEl>
                                          </p:spTgt>
                                        </p:tgtEl>
                                        <p:attrNameLst>
                                          <p:attrName>style.visibility</p:attrName>
                                        </p:attrNameLst>
                                      </p:cBhvr>
                                      <p:to>
                                        <p:strVal val="hidden"/>
                                      </p:to>
                                    </p:set>
                                  </p:childTnLst>
                                </p:cTn>
                              </p:par>
                              <p:par>
                                <p:cTn id="9" presetID="38" presetClass="exit" presetSubtype="0" accel="50000" fill="hold" nodeType="withEffect">
                                  <p:stCondLst>
                                    <p:cond delay="0"/>
                                  </p:stCondLst>
                                  <p:iterate type="lt">
                                    <p:tmPct val="50000"/>
                                  </p:iterate>
                                  <p:childTnLst>
                                    <p:anim calcmode="lin" valueType="num">
                                      <p:cBhvr>
                                        <p:cTn id="10" dur="500">
                                          <p:stCondLst>
                                            <p:cond delay="0"/>
                                          </p:stCondLst>
                                        </p:cTn>
                                        <p:tgtEl>
                                          <p:spTgt spid="3">
                                            <p:txEl>
                                              <p:pRg st="1" end="1"/>
                                            </p:txEl>
                                          </p:spTgt>
                                        </p:tgtEl>
                                        <p:attrNameLst>
                                          <p:attrName>style.rotation</p:attrName>
                                        </p:attrNameLst>
                                      </p:cBhvr>
                                      <p:tavLst>
                                        <p:tav tm="0">
                                          <p:val>
                                            <p:fltVal val="0"/>
                                          </p:val>
                                        </p:tav>
                                        <p:tav tm="100000">
                                          <p:val>
                                            <p:fltVal val="45"/>
                                          </p:val>
                                        </p:tav>
                                      </p:tavLst>
                                    </p:anim>
                                    <p:anim calcmode="lin" valueType="num">
                                      <p:cBhvr>
                                        <p:cTn id="11" dur="500">
                                          <p:stCondLst>
                                            <p:cond delay="0"/>
                                          </p:stCondLst>
                                        </p:cTn>
                                        <p:tgtEl>
                                          <p:spTgt spid="3">
                                            <p:txEl>
                                              <p:pRg st="1" end="1"/>
                                            </p:txEl>
                                          </p:spTgt>
                                        </p:tgtEl>
                                        <p:attrNameLst>
                                          <p:attrName>ppt_y</p:attrName>
                                        </p:attrNameLst>
                                      </p:cBhvr>
                                      <p:tavLst>
                                        <p:tav tm="0">
                                          <p:val>
                                            <p:strVal val="ppt_y"/>
                                          </p:val>
                                        </p:tav>
                                        <p:tav tm="100000">
                                          <p:val>
                                            <p:strVal val="ppt_y+1"/>
                                          </p:val>
                                        </p:tav>
                                      </p:tavLst>
                                    </p:anim>
                                    <p:set>
                                      <p:cBhvr>
                                        <p:cTn id="12" dur="1" fill="hold">
                                          <p:stCondLst>
                                            <p:cond delay="499"/>
                                          </p:stCondLst>
                                        </p:cTn>
                                        <p:tgtEl>
                                          <p:spTgt spid="3">
                                            <p:txEl>
                                              <p:pRg st="1" end="1"/>
                                            </p:txEl>
                                          </p:spTgt>
                                        </p:tgtEl>
                                        <p:attrNameLst>
                                          <p:attrName>style.visibility</p:attrName>
                                        </p:attrNameLst>
                                      </p:cBhvr>
                                      <p:to>
                                        <p:strVal val="hidden"/>
                                      </p:to>
                                    </p:set>
                                  </p:childTnLst>
                                </p:cTn>
                              </p:par>
                              <p:par>
                                <p:cTn id="13" presetID="38" presetClass="exit" presetSubtype="0" accel="50000" fill="hold" nodeType="withEffect">
                                  <p:stCondLst>
                                    <p:cond delay="0"/>
                                  </p:stCondLst>
                                  <p:iterate type="lt">
                                    <p:tmPct val="50000"/>
                                  </p:iterate>
                                  <p:childTnLst>
                                    <p:anim calcmode="lin" valueType="num">
                                      <p:cBhvr>
                                        <p:cTn id="14" dur="500">
                                          <p:stCondLst>
                                            <p:cond delay="0"/>
                                          </p:stCondLst>
                                        </p:cTn>
                                        <p:tgtEl>
                                          <p:spTgt spid="3">
                                            <p:txEl>
                                              <p:pRg st="2" end="2"/>
                                            </p:txEl>
                                          </p:spTgt>
                                        </p:tgtEl>
                                        <p:attrNameLst>
                                          <p:attrName>style.rotation</p:attrName>
                                        </p:attrNameLst>
                                      </p:cBhvr>
                                      <p:tavLst>
                                        <p:tav tm="0">
                                          <p:val>
                                            <p:fltVal val="0"/>
                                          </p:val>
                                        </p:tav>
                                        <p:tav tm="100000">
                                          <p:val>
                                            <p:fltVal val="45"/>
                                          </p:val>
                                        </p:tav>
                                      </p:tavLst>
                                    </p:anim>
                                    <p:anim calcmode="lin" valueType="num">
                                      <p:cBhvr>
                                        <p:cTn id="15" dur="500">
                                          <p:stCondLst>
                                            <p:cond delay="0"/>
                                          </p:stCondLst>
                                        </p:cTn>
                                        <p:tgtEl>
                                          <p:spTgt spid="3">
                                            <p:txEl>
                                              <p:pRg st="2" end="2"/>
                                            </p:txEl>
                                          </p:spTgt>
                                        </p:tgtEl>
                                        <p:attrNameLst>
                                          <p:attrName>ppt_y</p:attrName>
                                        </p:attrNameLst>
                                      </p:cBhvr>
                                      <p:tavLst>
                                        <p:tav tm="0">
                                          <p:val>
                                            <p:strVal val="ppt_y"/>
                                          </p:val>
                                        </p:tav>
                                        <p:tav tm="100000">
                                          <p:val>
                                            <p:strVal val="ppt_y+1"/>
                                          </p:val>
                                        </p:tav>
                                      </p:tavLst>
                                    </p:anim>
                                    <p:set>
                                      <p:cBhvr>
                                        <p:cTn id="16" dur="1" fill="hold">
                                          <p:stCondLst>
                                            <p:cond delay="499"/>
                                          </p:stCondLst>
                                        </p:cTn>
                                        <p:tgtEl>
                                          <p:spTgt spid="3">
                                            <p:txEl>
                                              <p:pRg st="2" end="2"/>
                                            </p:txEl>
                                          </p:spTgt>
                                        </p:tgtEl>
                                        <p:attrNameLst>
                                          <p:attrName>style.visibility</p:attrName>
                                        </p:attrNameLst>
                                      </p:cBhvr>
                                      <p:to>
                                        <p:strVal val="hidden"/>
                                      </p:to>
                                    </p:set>
                                  </p:childTnLst>
                                </p:cTn>
                              </p:par>
                              <p:par>
                                <p:cTn id="17" presetID="38" presetClass="exit" presetSubtype="0" accel="50000" fill="hold" nodeType="withEffect">
                                  <p:stCondLst>
                                    <p:cond delay="0"/>
                                  </p:stCondLst>
                                  <p:iterate type="lt">
                                    <p:tmPct val="50000"/>
                                  </p:iterate>
                                  <p:childTnLst>
                                    <p:anim calcmode="lin" valueType="num">
                                      <p:cBhvr>
                                        <p:cTn id="18" dur="500">
                                          <p:stCondLst>
                                            <p:cond delay="0"/>
                                          </p:stCondLst>
                                        </p:cTn>
                                        <p:tgtEl>
                                          <p:spTgt spid="3">
                                            <p:txEl>
                                              <p:pRg st="3" end="3"/>
                                            </p:txEl>
                                          </p:spTgt>
                                        </p:tgtEl>
                                        <p:attrNameLst>
                                          <p:attrName>style.rotation</p:attrName>
                                        </p:attrNameLst>
                                      </p:cBhvr>
                                      <p:tavLst>
                                        <p:tav tm="0">
                                          <p:val>
                                            <p:fltVal val="0"/>
                                          </p:val>
                                        </p:tav>
                                        <p:tav tm="100000">
                                          <p:val>
                                            <p:fltVal val="45"/>
                                          </p:val>
                                        </p:tav>
                                      </p:tavLst>
                                    </p:anim>
                                    <p:anim calcmode="lin" valueType="num">
                                      <p:cBhvr>
                                        <p:cTn id="19" dur="500">
                                          <p:stCondLst>
                                            <p:cond delay="0"/>
                                          </p:stCondLst>
                                        </p:cTn>
                                        <p:tgtEl>
                                          <p:spTgt spid="3">
                                            <p:txEl>
                                              <p:pRg st="3" end="3"/>
                                            </p:txEl>
                                          </p:spTgt>
                                        </p:tgtEl>
                                        <p:attrNameLst>
                                          <p:attrName>ppt_y</p:attrName>
                                        </p:attrNameLst>
                                      </p:cBhvr>
                                      <p:tavLst>
                                        <p:tav tm="0">
                                          <p:val>
                                            <p:strVal val="ppt_y"/>
                                          </p:val>
                                        </p:tav>
                                        <p:tav tm="100000">
                                          <p:val>
                                            <p:strVal val="ppt_y+1"/>
                                          </p:val>
                                        </p:tav>
                                      </p:tavLst>
                                    </p:anim>
                                    <p:set>
                                      <p:cBhvr>
                                        <p:cTn id="20" dur="1" fill="hold">
                                          <p:stCondLst>
                                            <p:cond delay="499"/>
                                          </p:stCondLst>
                                        </p:cTn>
                                        <p:tgtEl>
                                          <p:spTgt spid="3">
                                            <p:txEl>
                                              <p:pRg st="3" end="3"/>
                                            </p:txEl>
                                          </p:spTgt>
                                        </p:tgtEl>
                                        <p:attrNameLst>
                                          <p:attrName>style.visibility</p:attrName>
                                        </p:attrNameLst>
                                      </p:cBhvr>
                                      <p:to>
                                        <p:strVal val="hidden"/>
                                      </p:to>
                                    </p:set>
                                  </p:childTnLst>
                                </p:cTn>
                              </p:par>
                              <p:par>
                                <p:cTn id="21" presetID="38" presetClass="exit" presetSubtype="0" accel="50000" fill="hold" nodeType="withEffect">
                                  <p:stCondLst>
                                    <p:cond delay="0"/>
                                  </p:stCondLst>
                                  <p:iterate type="lt">
                                    <p:tmPct val="50000"/>
                                  </p:iterate>
                                  <p:childTnLst>
                                    <p:anim calcmode="lin" valueType="num">
                                      <p:cBhvr>
                                        <p:cTn id="22" dur="500">
                                          <p:stCondLst>
                                            <p:cond delay="0"/>
                                          </p:stCondLst>
                                        </p:cTn>
                                        <p:tgtEl>
                                          <p:spTgt spid="3">
                                            <p:txEl>
                                              <p:pRg st="4" end="4"/>
                                            </p:txEl>
                                          </p:spTgt>
                                        </p:tgtEl>
                                        <p:attrNameLst>
                                          <p:attrName>style.rotation</p:attrName>
                                        </p:attrNameLst>
                                      </p:cBhvr>
                                      <p:tavLst>
                                        <p:tav tm="0">
                                          <p:val>
                                            <p:fltVal val="0"/>
                                          </p:val>
                                        </p:tav>
                                        <p:tav tm="100000">
                                          <p:val>
                                            <p:fltVal val="45"/>
                                          </p:val>
                                        </p:tav>
                                      </p:tavLst>
                                    </p:anim>
                                    <p:anim calcmode="lin" valueType="num">
                                      <p:cBhvr>
                                        <p:cTn id="23" dur="500">
                                          <p:stCondLst>
                                            <p:cond delay="0"/>
                                          </p:stCondLst>
                                        </p:cTn>
                                        <p:tgtEl>
                                          <p:spTgt spid="3">
                                            <p:txEl>
                                              <p:pRg st="4" end="4"/>
                                            </p:txEl>
                                          </p:spTgt>
                                        </p:tgtEl>
                                        <p:attrNameLst>
                                          <p:attrName>ppt_y</p:attrName>
                                        </p:attrNameLst>
                                      </p:cBhvr>
                                      <p:tavLst>
                                        <p:tav tm="0">
                                          <p:val>
                                            <p:strVal val="ppt_y"/>
                                          </p:val>
                                        </p:tav>
                                        <p:tav tm="100000">
                                          <p:val>
                                            <p:strVal val="ppt_y+1"/>
                                          </p:val>
                                        </p:tav>
                                      </p:tavLst>
                                    </p:anim>
                                    <p:set>
                                      <p:cBhvr>
                                        <p:cTn id="24" dur="1" fill="hold">
                                          <p:stCondLst>
                                            <p:cond delay="499"/>
                                          </p:stCondLst>
                                        </p:cTn>
                                        <p:tgtEl>
                                          <p:spTgt spid="3">
                                            <p:txEl>
                                              <p:pRg st="4" end="4"/>
                                            </p:txEl>
                                          </p:spTgt>
                                        </p:tgtEl>
                                        <p:attrNameLst>
                                          <p:attrName>style.visibility</p:attrName>
                                        </p:attrNameLst>
                                      </p:cBhvr>
                                      <p:to>
                                        <p:strVal val="hidden"/>
                                      </p:to>
                                    </p:set>
                                  </p:childTnLst>
                                </p:cTn>
                              </p:par>
                              <p:par>
                                <p:cTn id="25" presetID="38" presetClass="exit" presetSubtype="0" accel="50000" fill="hold" nodeType="withEffect">
                                  <p:stCondLst>
                                    <p:cond delay="0"/>
                                  </p:stCondLst>
                                  <p:iterate type="lt">
                                    <p:tmPct val="50000"/>
                                  </p:iterate>
                                  <p:childTnLst>
                                    <p:anim calcmode="lin" valueType="num">
                                      <p:cBhvr>
                                        <p:cTn id="26" dur="500">
                                          <p:stCondLst>
                                            <p:cond delay="0"/>
                                          </p:stCondLst>
                                        </p:cTn>
                                        <p:tgtEl>
                                          <p:spTgt spid="3">
                                            <p:txEl>
                                              <p:pRg st="5" end="5"/>
                                            </p:txEl>
                                          </p:spTgt>
                                        </p:tgtEl>
                                        <p:attrNameLst>
                                          <p:attrName>style.rotation</p:attrName>
                                        </p:attrNameLst>
                                      </p:cBhvr>
                                      <p:tavLst>
                                        <p:tav tm="0">
                                          <p:val>
                                            <p:fltVal val="0"/>
                                          </p:val>
                                        </p:tav>
                                        <p:tav tm="100000">
                                          <p:val>
                                            <p:fltVal val="45"/>
                                          </p:val>
                                        </p:tav>
                                      </p:tavLst>
                                    </p:anim>
                                    <p:anim calcmode="lin" valueType="num">
                                      <p:cBhvr>
                                        <p:cTn id="27" dur="500">
                                          <p:stCondLst>
                                            <p:cond delay="0"/>
                                          </p:stCondLst>
                                        </p:cTn>
                                        <p:tgtEl>
                                          <p:spTgt spid="3">
                                            <p:txEl>
                                              <p:pRg st="5" end="5"/>
                                            </p:txEl>
                                          </p:spTgt>
                                        </p:tgtEl>
                                        <p:attrNameLst>
                                          <p:attrName>ppt_y</p:attrName>
                                        </p:attrNameLst>
                                      </p:cBhvr>
                                      <p:tavLst>
                                        <p:tav tm="0">
                                          <p:val>
                                            <p:strVal val="ppt_y"/>
                                          </p:val>
                                        </p:tav>
                                        <p:tav tm="100000">
                                          <p:val>
                                            <p:strVal val="ppt_y+1"/>
                                          </p:val>
                                        </p:tav>
                                      </p:tavLst>
                                    </p:anim>
                                    <p:set>
                                      <p:cBhvr>
                                        <p:cTn id="28" dur="1" fill="hold">
                                          <p:stCondLst>
                                            <p:cond delay="499"/>
                                          </p:stCondLst>
                                        </p:cTn>
                                        <p:tgtEl>
                                          <p:spTgt spid="3">
                                            <p:txEl>
                                              <p:pRg st="5" end="5"/>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do we learn?</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Things are more complicated than that.</a:t>
            </a:r>
          </a:p>
          <a:p>
            <a:r>
              <a:rPr lang="en-GB" dirty="0" smtClean="0"/>
              <a:t>What is seen as good practice may not always be seen as such.</a:t>
            </a:r>
          </a:p>
          <a:p>
            <a:r>
              <a:rPr lang="en-GB" dirty="0" smtClean="0"/>
              <a:t>Not all ‘good practices’ or beliefs have any basis in evidence.</a:t>
            </a:r>
          </a:p>
          <a:p>
            <a:r>
              <a:rPr lang="en-GB" dirty="0" smtClean="0"/>
              <a:t>Learning myths can seem like evidenced truths.</a:t>
            </a:r>
          </a:p>
          <a:p>
            <a:r>
              <a:rPr lang="en-GB" dirty="0" smtClean="0">
                <a:solidFill>
                  <a:srgbClr val="FF0000"/>
                </a:solidFill>
              </a:rPr>
              <a:t>Learningstyles</a:t>
            </a:r>
            <a:r>
              <a:rPr lang="en-GB" dirty="0" smtClean="0">
                <a:solidFill>
                  <a:schemeClr val="tx2"/>
                </a:solidFill>
              </a:rPr>
              <a:t>weonlyuse10%ofourbrains</a:t>
            </a:r>
            <a:r>
              <a:rPr lang="en-GB" dirty="0" smtClean="0">
                <a:solidFill>
                  <a:srgbClr val="00B050"/>
                </a:solidFill>
              </a:rPr>
              <a:t>leftrighthbraintypes</a:t>
            </a:r>
            <a:r>
              <a:rPr lang="en-GB" dirty="0" smtClean="0">
                <a:solidFill>
                  <a:srgbClr val="FF0000"/>
                </a:solidFill>
              </a:rPr>
              <a:t>testshinderlearning</a:t>
            </a:r>
            <a:r>
              <a:rPr lang="en-GB" dirty="0" smtClean="0">
                <a:solidFill>
                  <a:srgbClr val="0070C0"/>
                </a:solidFill>
              </a:rPr>
              <a:t>wedon’tneedtobetaughtknowledgewhenwehaveGoogle</a:t>
            </a:r>
            <a:r>
              <a:rPr lang="en-GB" dirty="0" smtClean="0">
                <a:solidFill>
                  <a:srgbClr val="00B050"/>
                </a:solidFill>
              </a:rPr>
              <a:t>goodlearningalwayshappensingroups</a:t>
            </a:r>
            <a:endParaRPr lang="en-GB" dirty="0">
              <a:solidFill>
                <a:srgbClr val="00B05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0" presetClass="entr" presetSubtype="0" fill="hold" nodeType="clickEffect">
                                  <p:stCondLst>
                                    <p:cond delay="400"/>
                                  </p:stCondLst>
                                  <p:iterate type="lt">
                                    <p:tmPct val="10000"/>
                                  </p:iterate>
                                  <p:childTnLst>
                                    <p:set>
                                      <p:cBhvr>
                                        <p:cTn id="6" dur="1" fill="hold">
                                          <p:stCondLst>
                                            <p:cond delay="0"/>
                                          </p:stCondLst>
                                        </p:cTn>
                                        <p:tgtEl>
                                          <p:spTgt spid="3">
                                            <p:txEl>
                                              <p:pRg st="4" end="4"/>
                                            </p:txEl>
                                          </p:spTgt>
                                        </p:tgtEl>
                                        <p:attrNameLst>
                                          <p:attrName>style.visibility</p:attrName>
                                        </p:attrNameLst>
                                      </p:cBhvr>
                                      <p:to>
                                        <p:strVal val="visible"/>
                                      </p:to>
                                    </p:set>
                                    <p:animEffect transition="in" filter="fade">
                                      <p:cBhvr>
                                        <p:cTn id="7" dur="100"/>
                                        <p:tgtEl>
                                          <p:spTgt spid="3">
                                            <p:txEl>
                                              <p:pRg st="4" end="4"/>
                                            </p:txEl>
                                          </p:spTgt>
                                        </p:tgtEl>
                                      </p:cBhvr>
                                    </p:animEffect>
                                    <p:anim calcmode="lin" valueType="num">
                                      <p:cBhvr>
                                        <p:cTn id="8" dur="100" fill="hold"/>
                                        <p:tgtEl>
                                          <p:spTgt spid="3">
                                            <p:txEl>
                                              <p:pRg st="4" end="4"/>
                                            </p:txEl>
                                          </p:spTgt>
                                        </p:tgtEl>
                                        <p:attrNameLst>
                                          <p:attrName>ppt_x</p:attrName>
                                        </p:attrNameLst>
                                      </p:cBhvr>
                                      <p:tavLst>
                                        <p:tav tm="0">
                                          <p:val>
                                            <p:strVal val="#ppt_x-.1"/>
                                          </p:val>
                                        </p:tav>
                                        <p:tav tm="100000">
                                          <p:val>
                                            <p:strVal val="#ppt_x"/>
                                          </p:val>
                                        </p:tav>
                                      </p:tavLst>
                                    </p:anim>
                                    <p:anim calcmode="lin" valueType="num">
                                      <p:cBhvr>
                                        <p:cTn id="9" dur="1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par>
                          <p:cTn id="10" fill="hold">
                            <p:stCondLst>
                              <p:cond delay="2040"/>
                            </p:stCondLst>
                            <p:childTnLst>
                              <p:par>
                                <p:cTn id="11" presetID="40" presetClass="entr" presetSubtype="0" fill="hold" nodeType="afterEffect">
                                  <p:stCondLst>
                                    <p:cond delay="0"/>
                                  </p:stCondLst>
                                  <p:iterate type="lt">
                                    <p:tmPct val="10000"/>
                                  </p:iterate>
                                  <p:childTnLst>
                                    <p:set>
                                      <p:cBhvr>
                                        <p:cTn id="12" dur="1" fill="hold">
                                          <p:stCondLst>
                                            <p:cond delay="0"/>
                                          </p:stCondLst>
                                        </p:cTn>
                                        <p:tgtEl>
                                          <p:spTgt spid="3">
                                            <p:txEl>
                                              <p:pRg st="4" end="4"/>
                                            </p:txEl>
                                          </p:spTgt>
                                        </p:tgtEl>
                                        <p:attrNameLst>
                                          <p:attrName>style.visibility</p:attrName>
                                        </p:attrNameLst>
                                      </p:cBhvr>
                                      <p:to>
                                        <p:strVal val="visible"/>
                                      </p:to>
                                    </p:set>
                                    <p:animEffect transition="in" filter="fade">
                                      <p:cBhvr>
                                        <p:cTn id="13" dur="500"/>
                                        <p:tgtEl>
                                          <p:spTgt spid="3">
                                            <p:txEl>
                                              <p:pRg st="4" end="4"/>
                                            </p:txEl>
                                          </p:spTgt>
                                        </p:tgtEl>
                                      </p:cBhvr>
                                    </p:animEffect>
                                    <p:anim calcmode="lin" valueType="num">
                                      <p:cBhvr>
                                        <p:cTn id="14" dur="500" fill="hold"/>
                                        <p:tgtEl>
                                          <p:spTgt spid="3">
                                            <p:txEl>
                                              <p:pRg st="4" end="4"/>
                                            </p:txEl>
                                          </p:spTgt>
                                        </p:tgtEl>
                                        <p:attrNameLst>
                                          <p:attrName>ppt_x</p:attrName>
                                        </p:attrNameLst>
                                      </p:cBhvr>
                                      <p:tavLst>
                                        <p:tav tm="0">
                                          <p:val>
                                            <p:strVal val="#ppt_x-.1"/>
                                          </p:val>
                                        </p:tav>
                                        <p:tav tm="100000">
                                          <p:val>
                                            <p:strVal val="#ppt_x"/>
                                          </p:val>
                                        </p:tav>
                                      </p:tavLst>
                                    </p:anim>
                                    <p:anim calcmode="lin" valueType="num">
                                      <p:cBhvr>
                                        <p:cTn id="15"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pPr eaLnBrk="1" hangingPunct="1"/>
            <a:r>
              <a:rPr lang="en-US" dirty="0" smtClean="0"/>
              <a:t>How </a:t>
            </a:r>
            <a:r>
              <a:rPr lang="en-US" b="1" dirty="0" smtClean="0"/>
              <a:t>do</a:t>
            </a:r>
            <a:r>
              <a:rPr lang="en-US" dirty="0" smtClean="0"/>
              <a:t> we learn?</a:t>
            </a:r>
          </a:p>
        </p:txBody>
      </p:sp>
      <p:sp>
        <p:nvSpPr>
          <p:cNvPr id="3" name="Content Placeholder 2"/>
          <p:cNvSpPr>
            <a:spLocks noGrp="1"/>
          </p:cNvSpPr>
          <p:nvPr>
            <p:ph sz="quarter" idx="1"/>
          </p:nvPr>
        </p:nvSpPr>
        <p:spPr>
          <a:xfrm>
            <a:off x="301625" y="1527175"/>
            <a:ext cx="8504238" cy="4572000"/>
          </a:xfrm>
        </p:spPr>
        <p:txBody>
          <a:bodyPr/>
          <a:lstStyle/>
          <a:p>
            <a:pPr eaLnBrk="1" hangingPunct="1"/>
            <a:r>
              <a:rPr lang="en-US" dirty="0" smtClean="0"/>
              <a:t>In short: No one knows really.</a:t>
            </a:r>
          </a:p>
          <a:p>
            <a:pPr eaLnBrk="1" hangingPunct="1"/>
            <a:r>
              <a:rPr lang="en-US" dirty="0" smtClean="0"/>
              <a:t>But, there are many theories and a growing body of evidence  from philosophy, neuroscience, sociology, psychology, critical theory, biology and more that give us more and more knowledge.</a:t>
            </a:r>
          </a:p>
          <a:p>
            <a:pPr eaLnBrk="1" hangingPunct="1"/>
            <a:r>
              <a:rPr lang="en-US" dirty="0" smtClean="0"/>
              <a:t>And certainly some things to consider in the classroom…</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theories...</a:t>
            </a:r>
            <a:endParaRPr lang="en-GB" dirty="0"/>
          </a:p>
        </p:txBody>
      </p:sp>
      <p:sp>
        <p:nvSpPr>
          <p:cNvPr id="3" name="Content Placeholder 2"/>
          <p:cNvSpPr>
            <a:spLocks noGrp="1"/>
          </p:cNvSpPr>
          <p:nvPr>
            <p:ph idx="1"/>
          </p:nvPr>
        </p:nvSpPr>
        <p:spPr/>
        <p:txBody>
          <a:bodyPr/>
          <a:lstStyle/>
          <a:p>
            <a:r>
              <a:rPr lang="en-GB" dirty="0" smtClean="0"/>
              <a:t>First of all, a brief tour through the big 3...</a:t>
            </a:r>
            <a:endParaRPr lang="en-GB"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Repeat after me</a:t>
            </a:r>
            <a:endParaRPr lang="en-GB" dirty="0"/>
          </a:p>
        </p:txBody>
      </p:sp>
      <p:sp>
        <p:nvSpPr>
          <p:cNvPr id="3" name="Content Placeholder 2"/>
          <p:cNvSpPr>
            <a:spLocks noGrp="1"/>
          </p:cNvSpPr>
          <p:nvPr>
            <p:ph idx="1"/>
          </p:nvPr>
        </p:nvSpPr>
        <p:spPr/>
        <p:txBody>
          <a:bodyPr/>
          <a:lstStyle/>
          <a:p>
            <a:r>
              <a:rPr lang="en-GB" dirty="0" smtClean="0"/>
              <a:t>Skinner was a behaviourist…</a:t>
            </a:r>
            <a:endParaRPr lang="en-GB" dirty="0"/>
          </a:p>
        </p:txBody>
      </p:sp>
    </p:spTree>
    <p:extLst>
      <p:ext uri="{BB962C8B-B14F-4D97-AF65-F5344CB8AC3E}">
        <p14:creationId xmlns:p14="http://schemas.microsoft.com/office/powerpoint/2010/main" val="196302036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324597"/>
            <a:ext cx="8229600" cy="576064"/>
          </a:xfrm>
        </p:spPr>
        <p:txBody>
          <a:bodyPr>
            <a:normAutofit fontScale="90000"/>
          </a:bodyPr>
          <a:lstStyle/>
          <a:p>
            <a:r>
              <a:rPr lang="en-GB" sz="2800" b="1" u="sng" dirty="0" smtClean="0"/>
              <a:t>Behaviourism</a:t>
            </a:r>
            <a:br>
              <a:rPr lang="en-GB" sz="2800" b="1" u="sng" dirty="0" smtClean="0"/>
            </a:br>
            <a:r>
              <a:rPr lang="en-GB" sz="2800" dirty="0" smtClean="0">
                <a:solidFill>
                  <a:schemeClr val="accent3">
                    <a:lumMod val="50000"/>
                  </a:schemeClr>
                </a:solidFill>
              </a:rPr>
              <a:t>(‘Through </a:t>
            </a:r>
            <a:r>
              <a:rPr lang="en-GB" sz="2800" dirty="0">
                <a:solidFill>
                  <a:schemeClr val="accent3">
                    <a:lumMod val="50000"/>
                  </a:schemeClr>
                </a:solidFill>
              </a:rPr>
              <a:t>positive and negative </a:t>
            </a:r>
            <a:r>
              <a:rPr lang="en-GB" sz="2800" dirty="0" smtClean="0">
                <a:solidFill>
                  <a:schemeClr val="accent3">
                    <a:lumMod val="50000"/>
                  </a:schemeClr>
                </a:solidFill>
              </a:rPr>
              <a:t>reinforcement’)</a:t>
            </a:r>
            <a:r>
              <a:rPr lang="en-GB" sz="2800" dirty="0"/>
              <a:t/>
            </a:r>
            <a:br>
              <a:rPr lang="en-GB" sz="2800" dirty="0"/>
            </a:br>
            <a:endParaRPr lang="en-GB" sz="2800" b="1" u="sng" dirty="0"/>
          </a:p>
        </p:txBody>
      </p:sp>
      <p:sp>
        <p:nvSpPr>
          <p:cNvPr id="3" name="TextBox 2"/>
          <p:cNvSpPr txBox="1"/>
          <p:nvPr/>
        </p:nvSpPr>
        <p:spPr>
          <a:xfrm>
            <a:off x="683568" y="1412776"/>
            <a:ext cx="8136904" cy="369332"/>
          </a:xfrm>
          <a:prstGeom prst="rect">
            <a:avLst/>
          </a:prstGeom>
          <a:noFill/>
        </p:spPr>
        <p:txBody>
          <a:bodyPr wrap="square" rtlCol="0">
            <a:spAutoFit/>
          </a:bodyPr>
          <a:lstStyle/>
          <a:p>
            <a:endParaRPr lang="en-GB" dirty="0"/>
          </a:p>
        </p:txBody>
      </p:sp>
      <p:pic>
        <p:nvPicPr>
          <p:cNvPr id="2050" name="Picture 2" descr="http://cdn-6.simplypsychology.org/Pavlov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908720"/>
            <a:ext cx="4824536" cy="561662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5292080" y="908720"/>
            <a:ext cx="3742570" cy="3785652"/>
          </a:xfrm>
          <a:prstGeom prst="rect">
            <a:avLst/>
          </a:prstGeom>
          <a:noFill/>
        </p:spPr>
        <p:txBody>
          <a:bodyPr wrap="square" rtlCol="0">
            <a:spAutoFit/>
          </a:bodyPr>
          <a:lstStyle/>
          <a:p>
            <a:r>
              <a:rPr lang="en-GB" sz="2400" dirty="0" smtClean="0"/>
              <a:t>Developed out of </a:t>
            </a:r>
            <a:r>
              <a:rPr lang="en-GB" sz="2400" i="1" dirty="0" smtClean="0"/>
              <a:t>Pavlov’s work  -</a:t>
            </a:r>
            <a:r>
              <a:rPr lang="en-GB" sz="2400" dirty="0" smtClean="0"/>
              <a:t>repeatedly pairing a neutral stimulus (one that does not elicit a response) with a potent stimulus - a response can be elicited, even when the potent stimulus is removed.</a:t>
            </a:r>
          </a:p>
          <a:p>
            <a:endParaRPr lang="en-GB" sz="2400" dirty="0" smtClean="0"/>
          </a:p>
          <a:p>
            <a:endParaRPr lang="en-GB" sz="2400" dirty="0"/>
          </a:p>
        </p:txBody>
      </p:sp>
    </p:spTree>
    <p:extLst>
      <p:ext uri="{BB962C8B-B14F-4D97-AF65-F5344CB8AC3E}">
        <p14:creationId xmlns:p14="http://schemas.microsoft.com/office/powerpoint/2010/main" val="4226550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Behaviourism</a:t>
            </a:r>
            <a:endParaRPr lang="en-GB" dirty="0"/>
          </a:p>
        </p:txBody>
      </p:sp>
      <p:sp>
        <p:nvSpPr>
          <p:cNvPr id="4" name="Content Placeholder 3"/>
          <p:cNvSpPr>
            <a:spLocks noGrp="1"/>
          </p:cNvSpPr>
          <p:nvPr>
            <p:ph idx="1"/>
          </p:nvPr>
        </p:nvSpPr>
        <p:spPr/>
        <p:txBody>
          <a:bodyPr>
            <a:normAutofit fontScale="70000" lnSpcReduction="20000"/>
          </a:bodyPr>
          <a:lstStyle/>
          <a:p>
            <a:r>
              <a:rPr lang="en-GB" dirty="0" smtClean="0"/>
              <a:t>Behaviourism is a worldview that assumes a learner is essentially passive, responding to environmental stimuli. The learner starts off as a clean slate (i.e. tabula rasa) and behaviour is shaped through positive reinforcement or negative reinforcement (Watson, 2013).</a:t>
            </a:r>
          </a:p>
          <a:p>
            <a:r>
              <a:rPr lang="en-GB" dirty="0" smtClean="0"/>
              <a:t>Both positive reinforcement and negative reinforcement increase the probability that the antecedent behaviour will happen again.</a:t>
            </a:r>
          </a:p>
          <a:p>
            <a:r>
              <a:rPr lang="en-GB" dirty="0" smtClean="0"/>
              <a:t>In contrast, punishment (both positive and negative) decreases the likelihood that the antecedent behaviour will happen again.</a:t>
            </a:r>
          </a:p>
          <a:p>
            <a:r>
              <a:rPr lang="en-GB" dirty="0" smtClean="0"/>
              <a:t>Positive indicates the application of a stimulus; negative indicates the withholding of a stimulus. Learning is therefore defined as a change in behaviour in the learner.</a:t>
            </a:r>
          </a:p>
          <a:p>
            <a:r>
              <a:rPr lang="en-GB" dirty="0" smtClean="0"/>
              <a:t>Lots of (early) behaviourist work was done with animals (e.g. Pavlov’s dogs) and generalized to humans </a:t>
            </a:r>
            <a:r>
              <a:rPr lang="en-GB" dirty="0" err="1" smtClean="0"/>
              <a:t>Pavolv</a:t>
            </a:r>
            <a:r>
              <a:rPr lang="en-GB" dirty="0" smtClean="0"/>
              <a:t> (2003).</a:t>
            </a:r>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Behaviourism and learned behaviours in humans</a:t>
            </a:r>
            <a:endParaRPr lang="en-GB" dirty="0"/>
          </a:p>
        </p:txBody>
      </p:sp>
      <p:sp>
        <p:nvSpPr>
          <p:cNvPr id="3" name="TextBox 2"/>
          <p:cNvSpPr txBox="1"/>
          <p:nvPr/>
        </p:nvSpPr>
        <p:spPr>
          <a:xfrm>
            <a:off x="1066800" y="2286000"/>
            <a:ext cx="6934200" cy="1754326"/>
          </a:xfrm>
          <a:prstGeom prst="rect">
            <a:avLst/>
          </a:prstGeom>
          <a:noFill/>
        </p:spPr>
        <p:txBody>
          <a:bodyPr wrap="square" rtlCol="0">
            <a:spAutoFit/>
          </a:bodyPr>
          <a:lstStyle/>
          <a:p>
            <a:r>
              <a:rPr lang="en-GB" dirty="0" smtClean="0">
                <a:hlinkClick r:id="rId2"/>
              </a:rPr>
              <a:t>Little Albert</a:t>
            </a:r>
            <a:endParaRPr lang="en-GB" dirty="0" smtClean="0"/>
          </a:p>
          <a:p>
            <a:endParaRPr lang="en-GB" dirty="0" smtClean="0"/>
          </a:p>
          <a:p>
            <a:r>
              <a:rPr lang="en-GB" dirty="0" smtClean="0"/>
              <a:t>What was the experiment trying to demonstrate or find out about learning?</a:t>
            </a:r>
          </a:p>
          <a:p>
            <a:r>
              <a:rPr lang="en-GB" dirty="0" smtClean="0"/>
              <a:t>What could be the applications of this in classrooms today?</a:t>
            </a:r>
          </a:p>
          <a:p>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7296" y="0"/>
            <a:ext cx="5122912" cy="548680"/>
          </a:xfrm>
        </p:spPr>
        <p:txBody>
          <a:bodyPr>
            <a:normAutofit/>
          </a:bodyPr>
          <a:lstStyle/>
          <a:p>
            <a:r>
              <a:rPr lang="en-GB" sz="2800" b="1" u="sng" dirty="0" smtClean="0"/>
              <a:t>Operant conditioning</a:t>
            </a:r>
            <a:endParaRPr lang="en-GB" sz="2800" b="1" u="sng" dirty="0"/>
          </a:p>
        </p:txBody>
      </p:sp>
      <p:pic>
        <p:nvPicPr>
          <p:cNvPr id="3"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a:xfrm>
            <a:off x="179512" y="117798"/>
            <a:ext cx="1399093" cy="194305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48874" y="2179646"/>
            <a:ext cx="1686821" cy="369332"/>
          </a:xfrm>
          <a:prstGeom prst="rect">
            <a:avLst/>
          </a:prstGeom>
          <a:noFill/>
        </p:spPr>
        <p:txBody>
          <a:bodyPr wrap="square" rtlCol="0">
            <a:spAutoFit/>
          </a:bodyPr>
          <a:lstStyle/>
          <a:p>
            <a:r>
              <a:rPr lang="en-GB" dirty="0" smtClean="0"/>
              <a:t>B.F. Skinner</a:t>
            </a:r>
            <a:endParaRPr lang="en-GB" dirty="0"/>
          </a:p>
        </p:txBody>
      </p:sp>
      <p:sp>
        <p:nvSpPr>
          <p:cNvPr id="5" name="TextBox 4"/>
          <p:cNvSpPr txBox="1"/>
          <p:nvPr/>
        </p:nvSpPr>
        <p:spPr>
          <a:xfrm>
            <a:off x="1619672" y="476672"/>
            <a:ext cx="7632848" cy="1938992"/>
          </a:xfrm>
          <a:prstGeom prst="rect">
            <a:avLst/>
          </a:prstGeom>
          <a:noFill/>
        </p:spPr>
        <p:txBody>
          <a:bodyPr wrap="square" rtlCol="0">
            <a:spAutoFit/>
          </a:bodyPr>
          <a:lstStyle/>
          <a:p>
            <a:r>
              <a:rPr lang="en-GB" sz="2400" dirty="0" smtClean="0"/>
              <a:t>Coined by Skinner - actions followed by reinforcement are more likely to </a:t>
            </a:r>
            <a:r>
              <a:rPr lang="en-GB" sz="2400" dirty="0"/>
              <a:t>be repeated. Skinner went further than Pavlov and distinguished between </a:t>
            </a:r>
            <a:r>
              <a:rPr lang="en-GB" sz="2400" u="sng" dirty="0"/>
              <a:t>reflexive</a:t>
            </a:r>
            <a:r>
              <a:rPr lang="en-GB" sz="2400" dirty="0"/>
              <a:t> actions </a:t>
            </a:r>
            <a:r>
              <a:rPr lang="en-GB" sz="2400" dirty="0" smtClean="0"/>
              <a:t>(Classic </a:t>
            </a:r>
            <a:r>
              <a:rPr lang="en-GB" sz="2400" dirty="0"/>
              <a:t>conditioning) and </a:t>
            </a:r>
            <a:r>
              <a:rPr lang="en-GB" sz="2400" u="sng" dirty="0"/>
              <a:t>learnt</a:t>
            </a:r>
            <a:r>
              <a:rPr lang="en-GB" sz="2400" dirty="0"/>
              <a:t> responses (Operant conditioning</a:t>
            </a:r>
            <a:r>
              <a:rPr lang="en-GB" sz="2400" dirty="0" smtClean="0"/>
              <a:t>).</a:t>
            </a:r>
          </a:p>
          <a:p>
            <a:endParaRPr lang="en-GB" sz="2400" dirty="0"/>
          </a:p>
        </p:txBody>
      </p:sp>
      <p:sp>
        <p:nvSpPr>
          <p:cNvPr id="7" name="TextBox 6"/>
          <p:cNvSpPr txBox="1"/>
          <p:nvPr/>
        </p:nvSpPr>
        <p:spPr>
          <a:xfrm>
            <a:off x="13012" y="6361294"/>
            <a:ext cx="6624736" cy="461665"/>
          </a:xfrm>
          <a:prstGeom prst="rect">
            <a:avLst/>
          </a:prstGeom>
          <a:noFill/>
        </p:spPr>
        <p:txBody>
          <a:bodyPr wrap="square" rtlCol="0">
            <a:spAutoFit/>
          </a:bodyPr>
          <a:lstStyle/>
          <a:p>
            <a:r>
              <a:rPr lang="en-GB" sz="2400" dirty="0" smtClean="0">
                <a:solidFill>
                  <a:schemeClr val="tx2"/>
                </a:solidFill>
              </a:rPr>
              <a:t>What are the implications for the classroom?</a:t>
            </a:r>
            <a:endParaRPr lang="en-GB" sz="2400" dirty="0">
              <a:solidFill>
                <a:schemeClr val="tx2"/>
              </a:solidFill>
            </a:endParaRPr>
          </a:p>
        </p:txBody>
      </p:sp>
      <p:sp>
        <p:nvSpPr>
          <p:cNvPr id="6" name="TextBox 5"/>
          <p:cNvSpPr txBox="1"/>
          <p:nvPr/>
        </p:nvSpPr>
        <p:spPr>
          <a:xfrm>
            <a:off x="41999" y="2703332"/>
            <a:ext cx="9073008" cy="3693319"/>
          </a:xfrm>
          <a:prstGeom prst="rect">
            <a:avLst/>
          </a:prstGeom>
          <a:noFill/>
        </p:spPr>
        <p:txBody>
          <a:bodyPr wrap="square" rtlCol="0">
            <a:spAutoFit/>
          </a:bodyPr>
          <a:lstStyle/>
          <a:p>
            <a:endParaRPr lang="en-GB" sz="2400" b="1" u="sng" dirty="0" smtClean="0"/>
          </a:p>
          <a:p>
            <a:r>
              <a:rPr lang="en-GB" sz="2400" dirty="0" smtClean="0">
                <a:solidFill>
                  <a:srgbClr val="7030A0"/>
                </a:solidFill>
              </a:rPr>
              <a:t>Positive reinforcement </a:t>
            </a:r>
            <a:r>
              <a:rPr lang="en-GB" sz="2400" dirty="0" smtClean="0"/>
              <a:t>is given so actions are </a:t>
            </a:r>
            <a:r>
              <a:rPr lang="en-GB" sz="2400" dirty="0"/>
              <a:t>more likely to be repeated </a:t>
            </a:r>
            <a:r>
              <a:rPr lang="en-GB" sz="2400" dirty="0">
                <a:solidFill>
                  <a:srgbClr val="7030A0"/>
                </a:solidFill>
              </a:rPr>
              <a:t>e.g. child smiles at bunny = </a:t>
            </a:r>
            <a:r>
              <a:rPr lang="en-GB" sz="2400" dirty="0" smtClean="0">
                <a:solidFill>
                  <a:srgbClr val="7030A0"/>
                </a:solidFill>
              </a:rPr>
              <a:t>they get a sweet</a:t>
            </a:r>
            <a:r>
              <a:rPr lang="en-GB" sz="2400" dirty="0">
                <a:solidFill>
                  <a:srgbClr val="7030A0"/>
                </a:solidFill>
              </a:rPr>
              <a:t>.</a:t>
            </a:r>
          </a:p>
          <a:p>
            <a:endParaRPr lang="en-GB" sz="2400" dirty="0">
              <a:solidFill>
                <a:srgbClr val="7030A0"/>
              </a:solidFill>
            </a:endParaRPr>
          </a:p>
          <a:p>
            <a:r>
              <a:rPr lang="en-GB" sz="2400" dirty="0" smtClean="0">
                <a:solidFill>
                  <a:srgbClr val="7030A0"/>
                </a:solidFill>
              </a:rPr>
              <a:t>Negative reinforcement</a:t>
            </a:r>
            <a:r>
              <a:rPr lang="en-GB" sz="2400" dirty="0"/>
              <a:t> </a:t>
            </a:r>
            <a:r>
              <a:rPr lang="en-GB" sz="2400" dirty="0" smtClean="0"/>
              <a:t>- </a:t>
            </a:r>
            <a:r>
              <a:rPr lang="en-GB" sz="2400" dirty="0"/>
              <a:t>a negative action is removed if an action is repeated </a:t>
            </a:r>
            <a:r>
              <a:rPr lang="en-GB" sz="2400" dirty="0">
                <a:solidFill>
                  <a:srgbClr val="7030A0"/>
                </a:solidFill>
              </a:rPr>
              <a:t>e.g. child smiles at bunny = no hammer </a:t>
            </a:r>
            <a:r>
              <a:rPr lang="en-GB" sz="2400" dirty="0" smtClean="0">
                <a:solidFill>
                  <a:srgbClr val="7030A0"/>
                </a:solidFill>
              </a:rPr>
              <a:t>treatment</a:t>
            </a:r>
          </a:p>
          <a:p>
            <a:endParaRPr lang="en-GB" sz="2400" dirty="0">
              <a:solidFill>
                <a:srgbClr val="7030A0"/>
              </a:solidFill>
            </a:endParaRPr>
          </a:p>
          <a:p>
            <a:r>
              <a:rPr lang="en-GB" sz="2400" b="1" u="sng" dirty="0"/>
              <a:t>or</a:t>
            </a:r>
            <a:r>
              <a:rPr lang="en-GB" sz="2400" dirty="0"/>
              <a:t> a positive action is removed if an action is repeated </a:t>
            </a:r>
            <a:r>
              <a:rPr lang="en-GB" sz="2400" dirty="0">
                <a:solidFill>
                  <a:srgbClr val="7030A0"/>
                </a:solidFill>
              </a:rPr>
              <a:t>e.g. if the child cries at the sight of the bunny = no sweet</a:t>
            </a:r>
          </a:p>
          <a:p>
            <a:endParaRPr lang="en-GB" dirty="0"/>
          </a:p>
        </p:txBody>
      </p:sp>
    </p:spTree>
    <p:extLst>
      <p:ext uri="{BB962C8B-B14F-4D97-AF65-F5344CB8AC3E}">
        <p14:creationId xmlns:p14="http://schemas.microsoft.com/office/powerpoint/2010/main" val="663550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 calcmode="lin" valueType="num">
                                      <p:cBhvr additive="base">
                                        <p:cTn id="7"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3" end="3"/>
                                            </p:txEl>
                                          </p:spTgt>
                                        </p:tgtEl>
                                        <p:attrNameLst>
                                          <p:attrName>style.visibility</p:attrName>
                                        </p:attrNameLst>
                                      </p:cBhvr>
                                      <p:to>
                                        <p:strVal val="visible"/>
                                      </p:to>
                                    </p:set>
                                    <p:anim calcmode="lin" valueType="num">
                                      <p:cBhvr additive="base">
                                        <p:cTn id="13"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5" end="5"/>
                                            </p:txEl>
                                          </p:spTgt>
                                        </p:tgtEl>
                                        <p:attrNameLst>
                                          <p:attrName>style.visibility</p:attrName>
                                        </p:attrNameLst>
                                      </p:cBhvr>
                                      <p:to>
                                        <p:strVal val="visible"/>
                                      </p:to>
                                    </p:set>
                                    <p:anim calcmode="lin" valueType="num">
                                      <p:cBhvr additive="base">
                                        <p:cTn id="19"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7">
                                            <p:txEl>
                                              <p:pRg st="0" end="0"/>
                                            </p:txEl>
                                          </p:spTgt>
                                        </p:tgtEl>
                                        <p:attrNameLst>
                                          <p:attrName>style.visibility</p:attrName>
                                        </p:attrNameLst>
                                      </p:cBhvr>
                                      <p:to>
                                        <p:strVal val="visible"/>
                                      </p:to>
                                    </p:set>
                                    <p:anim calcmode="lin" valueType="num">
                                      <p:cBhvr additive="base">
                                        <p:cTn id="25"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539552" y="0"/>
            <a:ext cx="8229600" cy="476672"/>
          </a:xfrm>
        </p:spPr>
        <p:txBody>
          <a:bodyPr>
            <a:normAutofit fontScale="90000"/>
          </a:bodyPr>
          <a:lstStyle/>
          <a:p>
            <a:pPr eaLnBrk="1" hangingPunct="1"/>
            <a:r>
              <a:rPr lang="en-GB" sz="2800" b="1" u="sng" dirty="0" smtClean="0"/>
              <a:t>Behaviourist teaching approaches </a:t>
            </a:r>
          </a:p>
        </p:txBody>
      </p:sp>
      <p:sp>
        <p:nvSpPr>
          <p:cNvPr id="10243" name="Rectangle 3"/>
          <p:cNvSpPr>
            <a:spLocks noGrp="1" noChangeArrowheads="1"/>
          </p:cNvSpPr>
          <p:nvPr>
            <p:ph idx="1"/>
          </p:nvPr>
        </p:nvSpPr>
        <p:spPr>
          <a:xfrm>
            <a:off x="0" y="476672"/>
            <a:ext cx="9144000" cy="5904656"/>
          </a:xfrm>
        </p:spPr>
        <p:txBody>
          <a:bodyPr>
            <a:noAutofit/>
          </a:bodyPr>
          <a:lstStyle/>
          <a:p>
            <a:pPr eaLnBrk="1" hangingPunct="1">
              <a:lnSpc>
                <a:spcPct val="90000"/>
              </a:lnSpc>
            </a:pPr>
            <a:r>
              <a:rPr lang="en-GB" sz="2400" dirty="0" smtClean="0"/>
              <a:t>A controlled approach in which the teacher is central as a ‘giver’ of information – the pupil becomes a passive ‘recipient’ of knowledge and understanding based on the reinforcement principle</a:t>
            </a:r>
          </a:p>
          <a:p>
            <a:pPr eaLnBrk="1" hangingPunct="1">
              <a:lnSpc>
                <a:spcPct val="90000"/>
              </a:lnSpc>
            </a:pPr>
            <a:endParaRPr lang="en-GB" sz="2400" dirty="0" smtClean="0"/>
          </a:p>
          <a:p>
            <a:pPr eaLnBrk="1" hangingPunct="1">
              <a:lnSpc>
                <a:spcPct val="90000"/>
              </a:lnSpc>
            </a:pPr>
            <a:r>
              <a:rPr lang="en-GB" sz="2400" dirty="0" smtClean="0"/>
              <a:t>Repetition of desired responses (drilling, flash cards, phonics, times tables chanting …)</a:t>
            </a:r>
          </a:p>
          <a:p>
            <a:pPr eaLnBrk="1" hangingPunct="1">
              <a:lnSpc>
                <a:spcPct val="90000"/>
              </a:lnSpc>
            </a:pPr>
            <a:endParaRPr lang="en-GB" sz="2400" dirty="0" smtClean="0"/>
          </a:p>
          <a:p>
            <a:pPr eaLnBrk="1" hangingPunct="1">
              <a:lnSpc>
                <a:spcPct val="90000"/>
              </a:lnSpc>
            </a:pPr>
            <a:r>
              <a:rPr lang="en-GB" sz="2400" dirty="0" smtClean="0"/>
              <a:t>Reward for desired behaviour (smiley faces, praise, house points, merits, bonuses …)</a:t>
            </a:r>
          </a:p>
          <a:p>
            <a:pPr eaLnBrk="1" hangingPunct="1">
              <a:lnSpc>
                <a:spcPct val="90000"/>
              </a:lnSpc>
            </a:pPr>
            <a:endParaRPr lang="en-GB" sz="2400" dirty="0" smtClean="0"/>
          </a:p>
          <a:p>
            <a:pPr eaLnBrk="1" hangingPunct="1">
              <a:lnSpc>
                <a:spcPct val="90000"/>
              </a:lnSpc>
            </a:pPr>
            <a:r>
              <a:rPr lang="en-GB" sz="2400" dirty="0" smtClean="0"/>
              <a:t>Punishments for undesirable behaviour (missing break, loss of privileges, detention, warnings, sanctions …)  </a:t>
            </a:r>
          </a:p>
          <a:p>
            <a:pPr eaLnBrk="1" hangingPunct="1">
              <a:lnSpc>
                <a:spcPct val="90000"/>
              </a:lnSpc>
            </a:pPr>
            <a:endParaRPr lang="en-GB" sz="2400" dirty="0" smtClean="0"/>
          </a:p>
          <a:p>
            <a:pPr>
              <a:lnSpc>
                <a:spcPct val="90000"/>
              </a:lnSpc>
            </a:pPr>
            <a:r>
              <a:rPr lang="en-GB" sz="2400" dirty="0" smtClean="0">
                <a:solidFill>
                  <a:schemeClr val="tx2"/>
                </a:solidFill>
              </a:rPr>
              <a:t>More effective for behaviour management than learning?</a:t>
            </a:r>
          </a:p>
          <a:p>
            <a:pPr marL="0" indent="0">
              <a:lnSpc>
                <a:spcPct val="90000"/>
              </a:lnSpc>
              <a:buNone/>
            </a:pPr>
            <a:r>
              <a:rPr lang="en-GB" sz="2400" dirty="0" smtClean="0">
                <a:solidFill>
                  <a:srgbClr val="C00000"/>
                </a:solidFill>
              </a:rPr>
              <a:t>The </a:t>
            </a:r>
            <a:r>
              <a:rPr lang="en-GB" sz="2400" b="1" u="sng" dirty="0" smtClean="0">
                <a:solidFill>
                  <a:srgbClr val="C00000"/>
                </a:solidFill>
              </a:rPr>
              <a:t>problem</a:t>
            </a:r>
            <a:r>
              <a:rPr lang="en-GB" sz="2400" dirty="0" smtClean="0">
                <a:solidFill>
                  <a:srgbClr val="C00000"/>
                </a:solidFill>
              </a:rPr>
              <a:t> with a behaviourist approach is that it initiates learning based on </a:t>
            </a:r>
            <a:r>
              <a:rPr lang="en-GB" sz="2400" u="sng" dirty="0" smtClean="0">
                <a:solidFill>
                  <a:srgbClr val="C00000"/>
                </a:solidFill>
              </a:rPr>
              <a:t>external consequences </a:t>
            </a:r>
            <a:r>
              <a:rPr lang="en-GB" sz="2400" dirty="0" smtClean="0">
                <a:solidFill>
                  <a:srgbClr val="C00000"/>
                </a:solidFill>
              </a:rPr>
              <a:t>rather than </a:t>
            </a:r>
            <a:r>
              <a:rPr lang="en-GB" sz="2400" u="sng" dirty="0" smtClean="0">
                <a:solidFill>
                  <a:srgbClr val="C00000"/>
                </a:solidFill>
              </a:rPr>
              <a:t>internal desire to learn</a:t>
            </a:r>
            <a:r>
              <a:rPr lang="en-GB" sz="2400" dirty="0" smtClean="0">
                <a:solidFill>
                  <a:srgbClr val="C00000"/>
                </a:solidFill>
              </a:rPr>
              <a:t>. </a:t>
            </a:r>
            <a:r>
              <a:rPr lang="en-GB" sz="2400" b="1" u="sng" dirty="0" smtClean="0">
                <a:solidFill>
                  <a:srgbClr val="C00000"/>
                </a:solidFill>
              </a:rPr>
              <a:t>Discuss.</a:t>
            </a:r>
          </a:p>
        </p:txBody>
      </p:sp>
    </p:spTree>
    <p:extLst>
      <p:ext uri="{BB962C8B-B14F-4D97-AF65-F5344CB8AC3E}">
        <p14:creationId xmlns:p14="http://schemas.microsoft.com/office/powerpoint/2010/main" val="510985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anim calcmode="lin" valueType="num">
                                      <p:cBhvr additive="base">
                                        <p:cTn id="7" dur="500" fill="hold"/>
                                        <p:tgtEl>
                                          <p:spTgt spid="1024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24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0243">
                                            <p:txEl>
                                              <p:pRg st="2" end="2"/>
                                            </p:txEl>
                                          </p:spTgt>
                                        </p:tgtEl>
                                        <p:attrNameLst>
                                          <p:attrName>style.visibility</p:attrName>
                                        </p:attrNameLst>
                                      </p:cBhvr>
                                      <p:to>
                                        <p:strVal val="visible"/>
                                      </p:to>
                                    </p:set>
                                    <p:anim calcmode="lin" valueType="num">
                                      <p:cBhvr additive="base">
                                        <p:cTn id="13" dur="500" fill="hold"/>
                                        <p:tgtEl>
                                          <p:spTgt spid="1024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024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0243">
                                            <p:txEl>
                                              <p:pRg st="4" end="4"/>
                                            </p:txEl>
                                          </p:spTgt>
                                        </p:tgtEl>
                                        <p:attrNameLst>
                                          <p:attrName>style.visibility</p:attrName>
                                        </p:attrNameLst>
                                      </p:cBhvr>
                                      <p:to>
                                        <p:strVal val="visible"/>
                                      </p:to>
                                    </p:set>
                                    <p:anim calcmode="lin" valueType="num">
                                      <p:cBhvr additive="base">
                                        <p:cTn id="19" dur="500" fill="hold"/>
                                        <p:tgtEl>
                                          <p:spTgt spid="1024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024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0243">
                                            <p:txEl>
                                              <p:pRg st="6" end="6"/>
                                            </p:txEl>
                                          </p:spTgt>
                                        </p:tgtEl>
                                        <p:attrNameLst>
                                          <p:attrName>style.visibility</p:attrName>
                                        </p:attrNameLst>
                                      </p:cBhvr>
                                      <p:to>
                                        <p:strVal val="visible"/>
                                      </p:to>
                                    </p:set>
                                    <p:anim calcmode="lin" valueType="num">
                                      <p:cBhvr additive="base">
                                        <p:cTn id="25" dur="500" fill="hold"/>
                                        <p:tgtEl>
                                          <p:spTgt spid="1024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024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0243">
                                            <p:txEl>
                                              <p:pRg st="8" end="8"/>
                                            </p:txEl>
                                          </p:spTgt>
                                        </p:tgtEl>
                                        <p:attrNameLst>
                                          <p:attrName>style.visibility</p:attrName>
                                        </p:attrNameLst>
                                      </p:cBhvr>
                                      <p:to>
                                        <p:strVal val="visible"/>
                                      </p:to>
                                    </p:set>
                                    <p:anim calcmode="lin" valueType="num">
                                      <p:cBhvr additive="base">
                                        <p:cTn id="31" dur="500" fill="hold"/>
                                        <p:tgtEl>
                                          <p:spTgt spid="10243">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024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0243">
                                            <p:txEl>
                                              <p:pRg st="9" end="9"/>
                                            </p:txEl>
                                          </p:spTgt>
                                        </p:tgtEl>
                                        <p:attrNameLst>
                                          <p:attrName>style.visibility</p:attrName>
                                        </p:attrNameLst>
                                      </p:cBhvr>
                                      <p:to>
                                        <p:strVal val="visible"/>
                                      </p:to>
                                    </p:set>
                                    <p:anim calcmode="lin" valueType="num">
                                      <p:cBhvr additive="base">
                                        <p:cTn id="37" dur="500" fill="hold"/>
                                        <p:tgtEl>
                                          <p:spTgt spid="10243">
                                            <p:txEl>
                                              <p:pRg st="9" end="9"/>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024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Consider</a:t>
            </a:r>
            <a:endParaRPr lang="en-GB" dirty="0"/>
          </a:p>
        </p:txBody>
      </p:sp>
      <p:sp>
        <p:nvSpPr>
          <p:cNvPr id="3" name="Content Placeholder 2"/>
          <p:cNvSpPr>
            <a:spLocks noGrp="1"/>
          </p:cNvSpPr>
          <p:nvPr>
            <p:ph idx="1"/>
          </p:nvPr>
        </p:nvSpPr>
        <p:spPr/>
        <p:txBody>
          <a:bodyPr/>
          <a:lstStyle/>
          <a:p>
            <a:r>
              <a:rPr lang="en-GB" dirty="0" smtClean="0"/>
              <a:t>Where is knowledge in this model?</a:t>
            </a:r>
          </a:p>
          <a:p>
            <a:r>
              <a:rPr lang="en-GB" dirty="0" smtClean="0"/>
              <a:t>Positivism</a:t>
            </a:r>
          </a:p>
          <a:p>
            <a:r>
              <a:rPr lang="en-GB" dirty="0" smtClean="0"/>
              <a:t>In the pupil?</a:t>
            </a:r>
          </a:p>
          <a:p>
            <a:r>
              <a:rPr lang="en-GB" dirty="0" smtClean="0"/>
              <a:t>The teacher?</a:t>
            </a:r>
          </a:p>
          <a:p>
            <a:endParaRPr lang="en-GB"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811106" y="620688"/>
            <a:ext cx="3088744" cy="108012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Lecture about learning theory</a:t>
            </a:r>
            <a:endParaRPr lang="en-GB" dirty="0">
              <a:solidFill>
                <a:schemeClr val="tx1"/>
              </a:solidFill>
            </a:endParaRPr>
          </a:p>
        </p:txBody>
      </p:sp>
      <p:sp>
        <p:nvSpPr>
          <p:cNvPr id="5" name="Rectangle 4"/>
          <p:cNvSpPr/>
          <p:nvPr/>
        </p:nvSpPr>
        <p:spPr>
          <a:xfrm>
            <a:off x="2811106" y="4498631"/>
            <a:ext cx="3197752" cy="1008112"/>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Increased knowledge and understanding </a:t>
            </a:r>
            <a:endParaRPr lang="en-GB" dirty="0"/>
          </a:p>
        </p:txBody>
      </p:sp>
      <p:sp>
        <p:nvSpPr>
          <p:cNvPr id="6" name="Down Arrow 5"/>
          <p:cNvSpPr/>
          <p:nvPr/>
        </p:nvSpPr>
        <p:spPr>
          <a:xfrm>
            <a:off x="4247964" y="1758298"/>
            <a:ext cx="324036" cy="2664296"/>
          </a:xfrm>
          <a:prstGeom prst="downArrow">
            <a:avLst/>
          </a:prstGeom>
          <a:solidFill>
            <a:schemeClr val="tx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
        <p:nvSpPr>
          <p:cNvPr id="2" name="TextBox 1"/>
          <p:cNvSpPr txBox="1"/>
          <p:nvPr/>
        </p:nvSpPr>
        <p:spPr>
          <a:xfrm>
            <a:off x="755576" y="116632"/>
            <a:ext cx="7920880" cy="461665"/>
          </a:xfrm>
          <a:prstGeom prst="rect">
            <a:avLst/>
          </a:prstGeom>
          <a:noFill/>
        </p:spPr>
        <p:txBody>
          <a:bodyPr wrap="square" rtlCol="0">
            <a:spAutoFit/>
          </a:bodyPr>
          <a:lstStyle/>
          <a:p>
            <a:r>
              <a:rPr lang="en-GB" sz="2400" b="1" u="sng" dirty="0" smtClean="0"/>
              <a:t>Behaviourism</a:t>
            </a:r>
            <a:r>
              <a:rPr lang="en-GB" sz="2400" dirty="0" smtClean="0"/>
              <a:t> </a:t>
            </a:r>
            <a:r>
              <a:rPr lang="en-GB" sz="2400" dirty="0" smtClean="0">
                <a:solidFill>
                  <a:schemeClr val="accent3">
                    <a:lumMod val="50000"/>
                  </a:schemeClr>
                </a:solidFill>
              </a:rPr>
              <a:t>(‘Through </a:t>
            </a:r>
            <a:r>
              <a:rPr lang="en-GB" sz="2400" dirty="0">
                <a:solidFill>
                  <a:schemeClr val="accent3">
                    <a:lumMod val="50000"/>
                  </a:schemeClr>
                </a:solidFill>
              </a:rPr>
              <a:t>positive and negative </a:t>
            </a:r>
            <a:r>
              <a:rPr lang="en-GB" sz="2400" dirty="0" smtClean="0">
                <a:solidFill>
                  <a:schemeClr val="accent3">
                    <a:lumMod val="50000"/>
                  </a:schemeClr>
                </a:solidFill>
              </a:rPr>
              <a:t>reinforcement’)</a:t>
            </a:r>
            <a:endParaRPr lang="en-GB" sz="2400" dirty="0">
              <a:solidFill>
                <a:schemeClr val="accent3">
                  <a:lumMod val="50000"/>
                </a:schemeClr>
              </a:solidFill>
            </a:endParaRPr>
          </a:p>
        </p:txBody>
      </p:sp>
    </p:spTree>
    <p:extLst>
      <p:ext uri="{BB962C8B-B14F-4D97-AF65-F5344CB8AC3E}">
        <p14:creationId xmlns:p14="http://schemas.microsoft.com/office/powerpoint/2010/main" val="182502861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8789" y="476672"/>
            <a:ext cx="8229600" cy="432048"/>
          </a:xfrm>
        </p:spPr>
        <p:txBody>
          <a:bodyPr>
            <a:normAutofit fontScale="90000"/>
          </a:bodyPr>
          <a:lstStyle/>
          <a:p>
            <a:pPr>
              <a:defRPr/>
            </a:pPr>
            <a:r>
              <a:rPr lang="en-GB" sz="2800" b="1" u="sng" dirty="0" smtClean="0"/>
              <a:t>Constructivism</a:t>
            </a:r>
            <a:endParaRPr lang="en-GB" sz="2800" dirty="0">
              <a:solidFill>
                <a:srgbClr val="00B050"/>
              </a:solidFill>
            </a:endParaRPr>
          </a:p>
        </p:txBody>
      </p:sp>
      <p:sp>
        <p:nvSpPr>
          <p:cNvPr id="3" name="Content Placeholder 2"/>
          <p:cNvSpPr>
            <a:spLocks noGrp="1"/>
          </p:cNvSpPr>
          <p:nvPr>
            <p:ph idx="1"/>
          </p:nvPr>
        </p:nvSpPr>
        <p:spPr>
          <a:xfrm>
            <a:off x="467544" y="3429000"/>
            <a:ext cx="8229600" cy="3267744"/>
          </a:xfrm>
        </p:spPr>
        <p:txBody>
          <a:bodyPr>
            <a:normAutofit lnSpcReduction="10000"/>
          </a:bodyPr>
          <a:lstStyle/>
          <a:p>
            <a:pPr>
              <a:buFont typeface="Wingdings" pitchFamily="2" charset="2"/>
              <a:buNone/>
              <a:defRPr/>
            </a:pPr>
            <a:r>
              <a:rPr lang="en-GB" dirty="0" smtClean="0"/>
              <a:t>	"Constructivists view learning as the result of mental construction.  That is, learning takes place when new information is built into and added onto an individual's current structure of knowledge, understanding and skills“</a:t>
            </a:r>
          </a:p>
          <a:p>
            <a:pPr>
              <a:buFont typeface="Wingdings" pitchFamily="2" charset="2"/>
              <a:buNone/>
              <a:defRPr/>
            </a:pPr>
            <a:endParaRPr lang="en-GB" dirty="0"/>
          </a:p>
          <a:p>
            <a:pPr>
              <a:buFont typeface="Wingdings" pitchFamily="2" charset="2"/>
              <a:buNone/>
              <a:defRPr/>
            </a:pPr>
            <a:r>
              <a:rPr lang="en-GB" sz="2400" dirty="0" smtClean="0"/>
              <a:t>	Pritchard (2009) </a:t>
            </a:r>
            <a:r>
              <a:rPr lang="en-GB" sz="2400" i="1" dirty="0" smtClean="0"/>
              <a:t>Ways of Learning. </a:t>
            </a:r>
            <a:r>
              <a:rPr lang="en-GB" sz="2400" dirty="0" smtClean="0"/>
              <a:t>London: Routledge</a:t>
            </a:r>
            <a:endParaRPr lang="en-GB" sz="2400" dirty="0"/>
          </a:p>
        </p:txBody>
      </p:sp>
      <p:pic>
        <p:nvPicPr>
          <p:cNvPr id="4098" name="Picture 2" descr="C:\Users\TERRY\AppData\Local\Microsoft\Windows\INetCache\IE\RNM3TQB7\Building-Blocks_(Copiar)[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5616" y="1409530"/>
            <a:ext cx="6875947" cy="20194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06159569"/>
      </p:ext>
    </p:extLst>
  </p:cSld>
  <p:clrMapOvr>
    <a:masterClrMapping/>
  </p:clrMapOvr>
  <p:transition spd="slow">
    <p:push dir="u"/>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467544" y="-315416"/>
            <a:ext cx="8229600" cy="1143000"/>
          </a:xfrm>
        </p:spPr>
        <p:txBody>
          <a:bodyPr>
            <a:normAutofit/>
          </a:bodyPr>
          <a:lstStyle/>
          <a:p>
            <a:pPr algn="l" eaLnBrk="1" hangingPunct="1"/>
            <a:r>
              <a:rPr lang="en-GB" sz="3200" b="1" u="sng" dirty="0" smtClean="0"/>
              <a:t>Constructivism</a:t>
            </a:r>
            <a:r>
              <a:rPr lang="en-GB" sz="3200" dirty="0" smtClean="0"/>
              <a:t> </a:t>
            </a:r>
          </a:p>
        </p:txBody>
      </p:sp>
      <p:sp>
        <p:nvSpPr>
          <p:cNvPr id="11267" name="Rectangle 3"/>
          <p:cNvSpPr>
            <a:spLocks noGrp="1" noChangeArrowheads="1"/>
          </p:cNvSpPr>
          <p:nvPr>
            <p:ph idx="1"/>
          </p:nvPr>
        </p:nvSpPr>
        <p:spPr>
          <a:xfrm>
            <a:off x="0" y="548680"/>
            <a:ext cx="9001001" cy="5069160"/>
          </a:xfrm>
        </p:spPr>
        <p:txBody>
          <a:bodyPr>
            <a:noAutofit/>
          </a:bodyPr>
          <a:lstStyle/>
          <a:p>
            <a:pPr>
              <a:lnSpc>
                <a:spcPct val="90000"/>
              </a:lnSpc>
            </a:pPr>
            <a:r>
              <a:rPr lang="en-GB" sz="2500" dirty="0" smtClean="0"/>
              <a:t>Key theorists: Bruner, Piaget, Montessori.</a:t>
            </a:r>
          </a:p>
          <a:p>
            <a:pPr>
              <a:lnSpc>
                <a:spcPct val="90000"/>
              </a:lnSpc>
            </a:pPr>
            <a:endParaRPr lang="en-GB" sz="2500" dirty="0"/>
          </a:p>
          <a:p>
            <a:pPr eaLnBrk="1" hangingPunct="1">
              <a:lnSpc>
                <a:spcPct val="90000"/>
              </a:lnSpc>
            </a:pPr>
            <a:r>
              <a:rPr lang="en-GB" sz="2500" dirty="0" smtClean="0"/>
              <a:t>People, as ‘lone scientists’ actively ‘make meaning’.</a:t>
            </a:r>
          </a:p>
          <a:p>
            <a:pPr marL="0" indent="0" eaLnBrk="1" hangingPunct="1">
              <a:lnSpc>
                <a:spcPct val="90000"/>
              </a:lnSpc>
              <a:buNone/>
            </a:pPr>
            <a:r>
              <a:rPr lang="en-GB" sz="2500" dirty="0" smtClean="0"/>
              <a:t>  </a:t>
            </a:r>
          </a:p>
          <a:p>
            <a:pPr eaLnBrk="1" hangingPunct="1">
              <a:lnSpc>
                <a:spcPct val="90000"/>
              </a:lnSpc>
            </a:pPr>
            <a:r>
              <a:rPr lang="en-GB" sz="2500" dirty="0" smtClean="0"/>
              <a:t>Piaget observed his children’s cognitive development and thinking and concluded that the human infant actively seeks to make sense of the world.</a:t>
            </a:r>
          </a:p>
          <a:p>
            <a:pPr eaLnBrk="1" hangingPunct="1">
              <a:lnSpc>
                <a:spcPct val="90000"/>
              </a:lnSpc>
            </a:pPr>
            <a:endParaRPr lang="en-GB" sz="2500" dirty="0" smtClean="0"/>
          </a:p>
          <a:p>
            <a:pPr eaLnBrk="1" hangingPunct="1">
              <a:lnSpc>
                <a:spcPct val="90000"/>
              </a:lnSpc>
            </a:pPr>
            <a:r>
              <a:rPr lang="en-GB" sz="2500" dirty="0" smtClean="0"/>
              <a:t>Learning is a result of the child’s exploration of and interaction with the environment but importantly that learning is the result of </a:t>
            </a:r>
            <a:r>
              <a:rPr lang="en-GB" sz="2500" u="sng" dirty="0" smtClean="0"/>
              <a:t>internal processes </a:t>
            </a:r>
            <a:r>
              <a:rPr lang="en-GB" sz="2500" dirty="0" smtClean="0"/>
              <a:t>rather than </a:t>
            </a:r>
            <a:r>
              <a:rPr lang="en-GB" sz="2500" u="sng" dirty="0" smtClean="0"/>
              <a:t>external stimuli.</a:t>
            </a:r>
          </a:p>
          <a:p>
            <a:pPr eaLnBrk="1" hangingPunct="1">
              <a:lnSpc>
                <a:spcPct val="90000"/>
              </a:lnSpc>
            </a:pPr>
            <a:endParaRPr lang="en-GB" sz="2500" dirty="0" smtClean="0"/>
          </a:p>
          <a:p>
            <a:pPr eaLnBrk="1" hangingPunct="1">
              <a:lnSpc>
                <a:spcPct val="90000"/>
              </a:lnSpc>
            </a:pPr>
            <a:r>
              <a:rPr lang="en-GB" sz="2500" dirty="0" smtClean="0"/>
              <a:t>Children pass through stages in which different types of learning occur – implying that children are only able to learn certain information and skills once they have reached a certain stage in their development. He linked this to the age of a child.</a:t>
            </a:r>
          </a:p>
        </p:txBody>
      </p:sp>
      <p:pic>
        <p:nvPicPr>
          <p:cNvPr id="4" name="Picture 1" descr="C:\Documents and Settings\edu-se1\My Documents\My Pictures\jean-piaget1.png"/>
          <p:cNvPicPr>
            <a:picLocks noChangeAspect="1" noChangeArrowheads="1"/>
          </p:cNvPicPr>
          <p:nvPr/>
        </p:nvPicPr>
        <p:blipFill>
          <a:blip r:embed="rId3" cstate="print"/>
          <a:srcRect/>
          <a:stretch>
            <a:fillRect/>
          </a:stretch>
        </p:blipFill>
        <p:spPr bwMode="auto">
          <a:xfrm>
            <a:off x="7380311" y="44624"/>
            <a:ext cx="1534593" cy="1772815"/>
          </a:xfrm>
          <a:prstGeom prst="rect">
            <a:avLst/>
          </a:prstGeom>
          <a:noFill/>
        </p:spPr>
      </p:pic>
    </p:spTree>
    <p:extLst>
      <p:ext uri="{BB962C8B-B14F-4D97-AF65-F5344CB8AC3E}">
        <p14:creationId xmlns:p14="http://schemas.microsoft.com/office/powerpoint/2010/main" val="2005198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 calcmode="lin" valueType="num">
                                      <p:cBhvr additive="base">
                                        <p:cTn id="7" dur="500" fill="hold"/>
                                        <p:tgtEl>
                                          <p:spTgt spid="1126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26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267">
                                            <p:txEl>
                                              <p:pRg st="2" end="2"/>
                                            </p:txEl>
                                          </p:spTgt>
                                        </p:tgtEl>
                                        <p:attrNameLst>
                                          <p:attrName>style.visibility</p:attrName>
                                        </p:attrNameLst>
                                      </p:cBhvr>
                                      <p:to>
                                        <p:strVal val="visible"/>
                                      </p:to>
                                    </p:set>
                                    <p:anim calcmode="lin" valueType="num">
                                      <p:cBhvr additive="base">
                                        <p:cTn id="13" dur="500" fill="hold"/>
                                        <p:tgtEl>
                                          <p:spTgt spid="11267">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26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1267">
                                            <p:txEl>
                                              <p:pRg st="4" end="4"/>
                                            </p:txEl>
                                          </p:spTgt>
                                        </p:tgtEl>
                                        <p:attrNameLst>
                                          <p:attrName>style.visibility</p:attrName>
                                        </p:attrNameLst>
                                      </p:cBhvr>
                                      <p:to>
                                        <p:strVal val="visible"/>
                                      </p:to>
                                    </p:set>
                                    <p:anim calcmode="lin" valueType="num">
                                      <p:cBhvr additive="base">
                                        <p:cTn id="19" dur="500" fill="hold"/>
                                        <p:tgtEl>
                                          <p:spTgt spid="11267">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126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1267">
                                            <p:txEl>
                                              <p:pRg st="6" end="6"/>
                                            </p:txEl>
                                          </p:spTgt>
                                        </p:tgtEl>
                                        <p:attrNameLst>
                                          <p:attrName>style.visibility</p:attrName>
                                        </p:attrNameLst>
                                      </p:cBhvr>
                                      <p:to>
                                        <p:strVal val="visible"/>
                                      </p:to>
                                    </p:set>
                                    <p:anim calcmode="lin" valueType="num">
                                      <p:cBhvr additive="base">
                                        <p:cTn id="25" dur="500" fill="hold"/>
                                        <p:tgtEl>
                                          <p:spTgt spid="11267">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1267">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1267">
                                            <p:txEl>
                                              <p:pRg st="8" end="8"/>
                                            </p:txEl>
                                          </p:spTgt>
                                        </p:tgtEl>
                                        <p:attrNameLst>
                                          <p:attrName>style.visibility</p:attrName>
                                        </p:attrNameLst>
                                      </p:cBhvr>
                                      <p:to>
                                        <p:strVal val="visible"/>
                                      </p:to>
                                    </p:set>
                                    <p:anim calcmode="lin" valueType="num">
                                      <p:cBhvr additive="base">
                                        <p:cTn id="31" dur="500" fill="hold"/>
                                        <p:tgtEl>
                                          <p:spTgt spid="11267">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1267">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445118" y="719796"/>
            <a:ext cx="3672408" cy="1125028"/>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Lecture about learning theory</a:t>
            </a:r>
            <a:endParaRPr lang="en-GB" dirty="0"/>
          </a:p>
        </p:txBody>
      </p:sp>
      <p:sp>
        <p:nvSpPr>
          <p:cNvPr id="5" name="Rectangle 4"/>
          <p:cNvSpPr/>
          <p:nvPr/>
        </p:nvSpPr>
        <p:spPr>
          <a:xfrm>
            <a:off x="2445118" y="4607202"/>
            <a:ext cx="3672408" cy="144016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Increased knowledge and understanding </a:t>
            </a:r>
            <a:endParaRPr lang="en-GB" dirty="0"/>
          </a:p>
        </p:txBody>
      </p:sp>
      <p:sp>
        <p:nvSpPr>
          <p:cNvPr id="6" name="Down Arrow 5"/>
          <p:cNvSpPr/>
          <p:nvPr/>
        </p:nvSpPr>
        <p:spPr>
          <a:xfrm>
            <a:off x="4069559" y="1916832"/>
            <a:ext cx="324036" cy="2664296"/>
          </a:xfrm>
          <a:prstGeom prst="downArrow">
            <a:avLst/>
          </a:prstGeom>
          <a:solidFill>
            <a:schemeClr val="tx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
        <p:nvSpPr>
          <p:cNvPr id="7" name="TextBox 6"/>
          <p:cNvSpPr txBox="1"/>
          <p:nvPr/>
        </p:nvSpPr>
        <p:spPr>
          <a:xfrm>
            <a:off x="308282" y="2738537"/>
            <a:ext cx="3168352" cy="923330"/>
          </a:xfrm>
          <a:prstGeom prst="rect">
            <a:avLst/>
          </a:prstGeom>
          <a:noFill/>
          <a:ln>
            <a:solidFill>
              <a:schemeClr val="tx1"/>
            </a:solidFill>
          </a:ln>
        </p:spPr>
        <p:txBody>
          <a:bodyPr wrap="square" rtlCol="0">
            <a:spAutoFit/>
          </a:bodyPr>
          <a:lstStyle/>
          <a:p>
            <a:r>
              <a:rPr lang="en-GB" dirty="0" smtClean="0">
                <a:solidFill>
                  <a:schemeClr val="accent3">
                    <a:lumMod val="50000"/>
                  </a:schemeClr>
                </a:solidFill>
              </a:rPr>
              <a:t>Questions to challenge your views and build your understanding</a:t>
            </a:r>
            <a:endParaRPr lang="en-GB" dirty="0">
              <a:solidFill>
                <a:schemeClr val="accent3">
                  <a:lumMod val="50000"/>
                </a:schemeClr>
              </a:solidFill>
            </a:endParaRPr>
          </a:p>
        </p:txBody>
      </p:sp>
      <p:sp>
        <p:nvSpPr>
          <p:cNvPr id="8" name="Down Arrow 7"/>
          <p:cNvSpPr/>
          <p:nvPr/>
        </p:nvSpPr>
        <p:spPr>
          <a:xfrm rot="1847010">
            <a:off x="1704815" y="1632490"/>
            <a:ext cx="375286" cy="1109737"/>
          </a:xfrm>
          <a:prstGeom prst="downArrow">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Down Arrow 8"/>
          <p:cNvSpPr/>
          <p:nvPr/>
        </p:nvSpPr>
        <p:spPr>
          <a:xfrm rot="19961707">
            <a:off x="1887647" y="3660877"/>
            <a:ext cx="293024" cy="1224136"/>
          </a:xfrm>
          <a:prstGeom prst="downArrow">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2661142" y="963161"/>
            <a:ext cx="3240360" cy="369332"/>
          </a:xfrm>
          <a:prstGeom prst="rect">
            <a:avLst/>
          </a:prstGeom>
          <a:noFill/>
        </p:spPr>
        <p:txBody>
          <a:bodyPr wrap="square" rtlCol="0">
            <a:spAutoFit/>
          </a:bodyPr>
          <a:lstStyle/>
          <a:p>
            <a:r>
              <a:rPr lang="en-GB" dirty="0" smtClean="0"/>
              <a:t>Lecture about learning theory</a:t>
            </a:r>
            <a:endParaRPr lang="en-GB" dirty="0"/>
          </a:p>
        </p:txBody>
      </p:sp>
      <p:sp>
        <p:nvSpPr>
          <p:cNvPr id="3" name="TextBox 2"/>
          <p:cNvSpPr txBox="1"/>
          <p:nvPr/>
        </p:nvSpPr>
        <p:spPr>
          <a:xfrm>
            <a:off x="107504" y="116632"/>
            <a:ext cx="8928992" cy="461665"/>
          </a:xfrm>
          <a:prstGeom prst="rect">
            <a:avLst/>
          </a:prstGeom>
          <a:noFill/>
        </p:spPr>
        <p:txBody>
          <a:bodyPr wrap="square" rtlCol="0">
            <a:spAutoFit/>
          </a:bodyPr>
          <a:lstStyle/>
          <a:p>
            <a:r>
              <a:rPr lang="en-GB" sz="2400" b="1" u="sng" dirty="0" smtClean="0"/>
              <a:t>Constructivism</a:t>
            </a:r>
            <a:r>
              <a:rPr lang="en-GB" sz="2400" dirty="0" smtClean="0">
                <a:solidFill>
                  <a:schemeClr val="accent3">
                    <a:lumMod val="50000"/>
                  </a:schemeClr>
                </a:solidFill>
              </a:rPr>
              <a:t> (‘Through </a:t>
            </a:r>
            <a:r>
              <a:rPr lang="en-GB" sz="2400" dirty="0">
                <a:solidFill>
                  <a:schemeClr val="accent3">
                    <a:lumMod val="50000"/>
                  </a:schemeClr>
                </a:solidFill>
              </a:rPr>
              <a:t>personal exploration and </a:t>
            </a:r>
            <a:r>
              <a:rPr lang="en-GB" sz="2400" dirty="0" smtClean="0">
                <a:solidFill>
                  <a:schemeClr val="accent3">
                    <a:lumMod val="50000"/>
                  </a:schemeClr>
                </a:solidFill>
              </a:rPr>
              <a:t>experimentation’)</a:t>
            </a:r>
            <a:endParaRPr lang="en-GB" sz="2400" dirty="0">
              <a:solidFill>
                <a:schemeClr val="accent3">
                  <a:lumMod val="50000"/>
                </a:schemeClr>
              </a:solidFill>
            </a:endParaRPr>
          </a:p>
        </p:txBody>
      </p:sp>
    </p:spTree>
    <p:extLst>
      <p:ext uri="{BB962C8B-B14F-4D97-AF65-F5344CB8AC3E}">
        <p14:creationId xmlns:p14="http://schemas.microsoft.com/office/powerpoint/2010/main" val="40696746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Consider</a:t>
            </a:r>
            <a:endParaRPr lang="en-GB" dirty="0"/>
          </a:p>
        </p:txBody>
      </p:sp>
      <p:sp>
        <p:nvSpPr>
          <p:cNvPr id="3" name="Content Placeholder 2"/>
          <p:cNvSpPr>
            <a:spLocks noGrp="1"/>
          </p:cNvSpPr>
          <p:nvPr>
            <p:ph idx="1"/>
          </p:nvPr>
        </p:nvSpPr>
        <p:spPr/>
        <p:txBody>
          <a:bodyPr/>
          <a:lstStyle/>
          <a:p>
            <a:r>
              <a:rPr lang="en-GB" dirty="0" smtClean="0"/>
              <a:t>Where is knowledge in this model?</a:t>
            </a:r>
          </a:p>
          <a:p>
            <a:r>
              <a:rPr lang="en-GB" dirty="0" smtClean="0"/>
              <a:t>In the pupil?</a:t>
            </a:r>
          </a:p>
          <a:p>
            <a:r>
              <a:rPr lang="en-GB" dirty="0" smtClean="0"/>
              <a:t>The teacher?</a:t>
            </a:r>
          </a:p>
          <a:p>
            <a:endParaRPr lang="en-GB"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395536" y="692696"/>
            <a:ext cx="8229600" cy="1143000"/>
          </a:xfrm>
        </p:spPr>
        <p:txBody>
          <a:bodyPr>
            <a:normAutofit fontScale="90000"/>
          </a:bodyPr>
          <a:lstStyle/>
          <a:p>
            <a:r>
              <a:rPr lang="en-GB" sz="3100" b="1" u="sng" dirty="0" smtClean="0"/>
              <a:t>Social constructivism</a:t>
            </a:r>
            <a:br>
              <a:rPr lang="en-GB" sz="3100" b="1" u="sng" dirty="0" smtClean="0"/>
            </a:br>
            <a:r>
              <a:rPr lang="en-GB" sz="3100" dirty="0" smtClean="0">
                <a:solidFill>
                  <a:schemeClr val="accent3">
                    <a:lumMod val="50000"/>
                  </a:schemeClr>
                </a:solidFill>
              </a:rPr>
              <a:t>(‘</a:t>
            </a:r>
            <a:r>
              <a:rPr lang="en-GB" sz="3200" dirty="0" smtClean="0">
                <a:solidFill>
                  <a:schemeClr val="accent3">
                    <a:lumMod val="50000"/>
                  </a:schemeClr>
                </a:solidFill>
              </a:rPr>
              <a:t>Through </a:t>
            </a:r>
            <a:r>
              <a:rPr lang="en-GB" sz="3200" dirty="0">
                <a:solidFill>
                  <a:schemeClr val="accent3">
                    <a:lumMod val="50000"/>
                  </a:schemeClr>
                </a:solidFill>
              </a:rPr>
              <a:t>interaction with </a:t>
            </a:r>
            <a:r>
              <a:rPr lang="en-GB" sz="3200" dirty="0" smtClean="0">
                <a:solidFill>
                  <a:schemeClr val="accent3">
                    <a:lumMod val="50000"/>
                  </a:schemeClr>
                </a:solidFill>
              </a:rPr>
              <a:t>others’)</a:t>
            </a:r>
            <a:r>
              <a:rPr lang="en-GB" sz="3200" dirty="0"/>
              <a:t/>
            </a:r>
            <a:br>
              <a:rPr lang="en-GB" sz="3200" dirty="0"/>
            </a:br>
            <a:r>
              <a:rPr lang="en-GB" sz="3100" b="1" u="sng" dirty="0" smtClean="0"/>
              <a:t> </a:t>
            </a:r>
            <a:br>
              <a:rPr lang="en-GB" sz="3100" b="1" u="sng" dirty="0" smtClean="0"/>
            </a:br>
            <a:r>
              <a:rPr lang="en-GB" sz="3800" dirty="0" smtClean="0"/>
              <a:t/>
            </a:r>
            <a:br>
              <a:rPr lang="en-GB" sz="3800" dirty="0" smtClean="0"/>
            </a:br>
            <a:endParaRPr lang="en-GB" sz="3800" dirty="0" smtClean="0"/>
          </a:p>
        </p:txBody>
      </p:sp>
      <p:sp>
        <p:nvSpPr>
          <p:cNvPr id="18435" name="Rectangle 3"/>
          <p:cNvSpPr>
            <a:spLocks noGrp="1" noChangeArrowheads="1"/>
          </p:cNvSpPr>
          <p:nvPr>
            <p:ph idx="1"/>
          </p:nvPr>
        </p:nvSpPr>
        <p:spPr>
          <a:xfrm>
            <a:off x="179512" y="1340768"/>
            <a:ext cx="8229600" cy="5399930"/>
          </a:xfrm>
        </p:spPr>
        <p:txBody>
          <a:bodyPr>
            <a:normAutofit lnSpcReduction="10000"/>
          </a:bodyPr>
          <a:lstStyle/>
          <a:p>
            <a:pPr eaLnBrk="1" hangingPunct="1">
              <a:lnSpc>
                <a:spcPct val="90000"/>
              </a:lnSpc>
              <a:buNone/>
            </a:pPr>
            <a:r>
              <a:rPr lang="en-GB" sz="2600" dirty="0" err="1" smtClean="0"/>
              <a:t>Vygotsky</a:t>
            </a:r>
            <a:r>
              <a:rPr lang="en-GB" sz="2600" dirty="0" smtClean="0"/>
              <a:t> (1896 – 1934) Russian psychologist </a:t>
            </a:r>
          </a:p>
          <a:p>
            <a:pPr eaLnBrk="1" hangingPunct="1">
              <a:lnSpc>
                <a:spcPct val="90000"/>
              </a:lnSpc>
            </a:pPr>
            <a:endParaRPr lang="en-GB" sz="2600" dirty="0" smtClean="0"/>
          </a:p>
          <a:p>
            <a:pPr eaLnBrk="1" hangingPunct="1">
              <a:lnSpc>
                <a:spcPct val="90000"/>
              </a:lnSpc>
            </a:pPr>
            <a:endParaRPr lang="en-GB" sz="2600" dirty="0" smtClean="0"/>
          </a:p>
          <a:p>
            <a:pPr eaLnBrk="1" hangingPunct="1">
              <a:lnSpc>
                <a:spcPct val="90000"/>
              </a:lnSpc>
            </a:pPr>
            <a:r>
              <a:rPr lang="en-GB" sz="2600" dirty="0" smtClean="0"/>
              <a:t>All cognitive functions originate in </a:t>
            </a:r>
            <a:r>
              <a:rPr lang="en-GB" sz="2600" b="1" u="sng" dirty="0" smtClean="0"/>
              <a:t>social interaction</a:t>
            </a:r>
            <a:r>
              <a:rPr lang="en-GB" sz="2600" dirty="0" smtClean="0"/>
              <a:t> and are then internalised on an individual level.</a:t>
            </a:r>
          </a:p>
          <a:p>
            <a:pPr eaLnBrk="1" hangingPunct="1">
              <a:lnSpc>
                <a:spcPct val="90000"/>
              </a:lnSpc>
            </a:pPr>
            <a:endParaRPr lang="en-GB" sz="2600" dirty="0" smtClean="0"/>
          </a:p>
          <a:p>
            <a:pPr eaLnBrk="1" hangingPunct="1">
              <a:lnSpc>
                <a:spcPct val="90000"/>
              </a:lnSpc>
            </a:pPr>
            <a:endParaRPr lang="en-GB" sz="2600" dirty="0" smtClean="0"/>
          </a:p>
          <a:p>
            <a:pPr>
              <a:lnSpc>
                <a:spcPct val="90000"/>
              </a:lnSpc>
            </a:pPr>
            <a:r>
              <a:rPr lang="en-GB" sz="2600" dirty="0" smtClean="0"/>
              <a:t>Learners actively ‘make meaning’, and their social world is fundamental to this process.</a:t>
            </a:r>
          </a:p>
          <a:p>
            <a:pPr marL="0" indent="0" eaLnBrk="1" hangingPunct="1">
              <a:lnSpc>
                <a:spcPct val="90000"/>
              </a:lnSpc>
              <a:buNone/>
            </a:pPr>
            <a:endParaRPr lang="en-GB" sz="2600" dirty="0" smtClean="0"/>
          </a:p>
          <a:p>
            <a:pPr marL="0" indent="0" eaLnBrk="1" hangingPunct="1">
              <a:lnSpc>
                <a:spcPct val="90000"/>
              </a:lnSpc>
              <a:buNone/>
            </a:pPr>
            <a:endParaRPr lang="en-GB" sz="2600" dirty="0" smtClean="0"/>
          </a:p>
          <a:p>
            <a:pPr eaLnBrk="1" hangingPunct="1">
              <a:lnSpc>
                <a:spcPct val="90000"/>
              </a:lnSpc>
            </a:pPr>
            <a:r>
              <a:rPr lang="en-GB" sz="2600" dirty="0" smtClean="0"/>
              <a:t>Language is a central component. Learning becomes internalised.</a:t>
            </a:r>
          </a:p>
          <a:p>
            <a:pPr eaLnBrk="1" hangingPunct="1">
              <a:lnSpc>
                <a:spcPct val="90000"/>
              </a:lnSpc>
              <a:buFont typeface="Wingdings" pitchFamily="2" charset="2"/>
              <a:buNone/>
            </a:pPr>
            <a:endParaRPr lang="en-GB" dirty="0" smtClean="0"/>
          </a:p>
          <a:p>
            <a:pPr eaLnBrk="1" hangingPunct="1">
              <a:lnSpc>
                <a:spcPct val="90000"/>
              </a:lnSpc>
            </a:pPr>
            <a:endParaRPr lang="en-GB" dirty="0" smtClean="0"/>
          </a:p>
          <a:p>
            <a:pPr eaLnBrk="1" hangingPunct="1">
              <a:lnSpc>
                <a:spcPct val="90000"/>
              </a:lnSpc>
            </a:pPr>
            <a:endParaRPr lang="en-GB" dirty="0" smtClean="0"/>
          </a:p>
        </p:txBody>
      </p:sp>
      <p:pic>
        <p:nvPicPr>
          <p:cNvPr id="4" name="Picture 1" descr="C:\Documents and Settings\edu-se1\My Documents\My Pictures\vyg15.jpg"/>
          <p:cNvPicPr>
            <a:picLocks noChangeAspect="1" noChangeArrowheads="1"/>
          </p:cNvPicPr>
          <p:nvPr/>
        </p:nvPicPr>
        <p:blipFill>
          <a:blip r:embed="rId3" cstate="print"/>
          <a:srcRect/>
          <a:stretch>
            <a:fillRect/>
          </a:stretch>
        </p:blipFill>
        <p:spPr bwMode="auto">
          <a:xfrm>
            <a:off x="7524328" y="116632"/>
            <a:ext cx="1505635" cy="1800200"/>
          </a:xfrm>
          <a:prstGeom prst="rect">
            <a:avLst/>
          </a:prstGeom>
          <a:noFill/>
        </p:spPr>
      </p:pic>
    </p:spTree>
    <p:extLst>
      <p:ext uri="{BB962C8B-B14F-4D97-AF65-F5344CB8AC3E}">
        <p14:creationId xmlns:p14="http://schemas.microsoft.com/office/powerpoint/2010/main" val="3140145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8435">
                                            <p:txEl>
                                              <p:pRg st="3" end="3"/>
                                            </p:txEl>
                                          </p:spTgt>
                                        </p:tgtEl>
                                        <p:attrNameLst>
                                          <p:attrName>style.visibility</p:attrName>
                                        </p:attrNameLst>
                                      </p:cBhvr>
                                      <p:to>
                                        <p:strVal val="visible"/>
                                      </p:to>
                                    </p:set>
                                    <p:anim calcmode="lin" valueType="num">
                                      <p:cBhvr additive="base">
                                        <p:cTn id="7" dur="500" fill="hold"/>
                                        <p:tgtEl>
                                          <p:spTgt spid="18435">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843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8435">
                                            <p:txEl>
                                              <p:pRg st="6" end="6"/>
                                            </p:txEl>
                                          </p:spTgt>
                                        </p:tgtEl>
                                        <p:attrNameLst>
                                          <p:attrName>style.visibility</p:attrName>
                                        </p:attrNameLst>
                                      </p:cBhvr>
                                      <p:to>
                                        <p:strVal val="visible"/>
                                      </p:to>
                                    </p:set>
                                    <p:anim calcmode="lin" valueType="num">
                                      <p:cBhvr additive="base">
                                        <p:cTn id="13" dur="500" fill="hold"/>
                                        <p:tgtEl>
                                          <p:spTgt spid="18435">
                                            <p:txEl>
                                              <p:pRg st="6" end="6"/>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843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8435">
                                            <p:txEl>
                                              <p:pRg st="9" end="9"/>
                                            </p:txEl>
                                          </p:spTgt>
                                        </p:tgtEl>
                                        <p:attrNameLst>
                                          <p:attrName>style.visibility</p:attrName>
                                        </p:attrNameLst>
                                      </p:cBhvr>
                                      <p:to>
                                        <p:strVal val="visible"/>
                                      </p:to>
                                    </p:set>
                                    <p:anim calcmode="lin" valueType="num">
                                      <p:cBhvr additive="base">
                                        <p:cTn id="19" dur="500" fill="hold"/>
                                        <p:tgtEl>
                                          <p:spTgt spid="18435">
                                            <p:txEl>
                                              <p:pRg st="9" end="9"/>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8435">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467544" y="-243408"/>
            <a:ext cx="8229600" cy="1143000"/>
          </a:xfrm>
        </p:spPr>
        <p:txBody>
          <a:bodyPr>
            <a:normAutofit/>
          </a:bodyPr>
          <a:lstStyle/>
          <a:p>
            <a:pPr eaLnBrk="1" hangingPunct="1">
              <a:defRPr/>
            </a:pPr>
            <a:r>
              <a:rPr lang="en-GB" sz="2800" b="1" u="sng" dirty="0" smtClean="0"/>
              <a:t>Zone of Proximal Development (ZPD)</a:t>
            </a:r>
          </a:p>
        </p:txBody>
      </p:sp>
      <p:pic>
        <p:nvPicPr>
          <p:cNvPr id="24579" name="Picture 6" descr="zpd"/>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2699792" y="692696"/>
            <a:ext cx="3529013" cy="2036763"/>
          </a:xfrm>
          <a:noFill/>
          <a:extLst>
            <a:ext uri="{909E8E84-426E-40DD-AFC4-6F175D3DCCD1}">
              <a14:hiddenFill xmlns:a14="http://schemas.microsoft.com/office/drawing/2010/main">
                <a:solidFill>
                  <a:srgbClr val="FFFFFF"/>
                </a:solidFill>
              </a14:hiddenFill>
            </a:ext>
          </a:extLst>
        </p:spPr>
      </p:pic>
      <p:sp>
        <p:nvSpPr>
          <p:cNvPr id="5124" name="Rectangle 3"/>
          <p:cNvSpPr>
            <a:spLocks noGrp="1" noChangeArrowheads="1"/>
          </p:cNvSpPr>
          <p:nvPr>
            <p:ph type="body" sz="half" idx="2"/>
          </p:nvPr>
        </p:nvSpPr>
        <p:spPr>
          <a:xfrm>
            <a:off x="107504" y="2852936"/>
            <a:ext cx="8785225" cy="3384376"/>
          </a:xfrm>
        </p:spPr>
        <p:txBody>
          <a:bodyPr>
            <a:normAutofit fontScale="92500" lnSpcReduction="10000"/>
          </a:bodyPr>
          <a:lstStyle/>
          <a:p>
            <a:pPr eaLnBrk="1" hangingPunct="1">
              <a:defRPr/>
            </a:pPr>
            <a:r>
              <a:rPr lang="en-GB" sz="2800" dirty="0" smtClean="0"/>
              <a:t>The gap between what a child can do on their own and what a child can do with support</a:t>
            </a:r>
          </a:p>
          <a:p>
            <a:pPr eaLnBrk="1" hangingPunct="1">
              <a:defRPr/>
            </a:pPr>
            <a:endParaRPr lang="en-GB" sz="2800" dirty="0" smtClean="0"/>
          </a:p>
          <a:p>
            <a:pPr eaLnBrk="1" hangingPunct="1">
              <a:defRPr/>
            </a:pPr>
            <a:r>
              <a:rPr lang="en-GB" sz="2800" dirty="0" smtClean="0"/>
              <a:t>The child will not be able to take the next step in their development unless they are supported in the ZPD</a:t>
            </a:r>
          </a:p>
          <a:p>
            <a:pPr eaLnBrk="1" hangingPunct="1">
              <a:defRPr/>
            </a:pPr>
            <a:endParaRPr lang="en-GB" sz="2800" dirty="0" smtClean="0"/>
          </a:p>
          <a:p>
            <a:pPr eaLnBrk="1" hangingPunct="1">
              <a:defRPr/>
            </a:pPr>
            <a:r>
              <a:rPr lang="en-GB" sz="2800" dirty="0" smtClean="0"/>
              <a:t>This support is sometimes known as </a:t>
            </a:r>
            <a:r>
              <a:rPr lang="en-GB" sz="2800" b="1" dirty="0" smtClean="0"/>
              <a:t>scaffolding</a:t>
            </a:r>
            <a:r>
              <a:rPr lang="en-GB" sz="2800" dirty="0" smtClean="0"/>
              <a:t> (see also Bruner) and is seen as the main role of adults/teachers.</a:t>
            </a:r>
          </a:p>
        </p:txBody>
      </p:sp>
      <p:sp>
        <p:nvSpPr>
          <p:cNvPr id="2" name="TextBox 1"/>
          <p:cNvSpPr txBox="1"/>
          <p:nvPr/>
        </p:nvSpPr>
        <p:spPr>
          <a:xfrm>
            <a:off x="467544" y="6309320"/>
            <a:ext cx="8280920" cy="461665"/>
          </a:xfrm>
          <a:prstGeom prst="rect">
            <a:avLst/>
          </a:prstGeom>
          <a:noFill/>
        </p:spPr>
        <p:txBody>
          <a:bodyPr wrap="square" rtlCol="0">
            <a:spAutoFit/>
          </a:bodyPr>
          <a:lstStyle/>
          <a:p>
            <a:r>
              <a:rPr lang="en-GB" sz="2400" dirty="0" smtClean="0">
                <a:solidFill>
                  <a:schemeClr val="tx2"/>
                </a:solidFill>
              </a:rPr>
              <a:t>What might this ‘scaffolding’ be in a classroom situation?</a:t>
            </a:r>
            <a:endParaRPr lang="en-GB" sz="2400" dirty="0">
              <a:solidFill>
                <a:schemeClr val="tx2"/>
              </a:solidFill>
            </a:endParaRPr>
          </a:p>
        </p:txBody>
      </p:sp>
    </p:spTree>
    <p:extLst>
      <p:ext uri="{BB962C8B-B14F-4D97-AF65-F5344CB8AC3E}">
        <p14:creationId xmlns:p14="http://schemas.microsoft.com/office/powerpoint/2010/main" val="76470764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124">
                                            <p:txEl>
                                              <p:pRg st="2" end="2"/>
                                            </p:txEl>
                                          </p:spTgt>
                                        </p:tgtEl>
                                        <p:attrNameLst>
                                          <p:attrName>style.visibility</p:attrName>
                                        </p:attrNameLst>
                                      </p:cBhvr>
                                      <p:to>
                                        <p:strVal val="visible"/>
                                      </p:to>
                                    </p:set>
                                    <p:anim calcmode="lin" valueType="num">
                                      <p:cBhvr additive="base">
                                        <p:cTn id="7" dur="500" fill="hold"/>
                                        <p:tgtEl>
                                          <p:spTgt spid="5124">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12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124">
                                            <p:txEl>
                                              <p:pRg st="4" end="4"/>
                                            </p:txEl>
                                          </p:spTgt>
                                        </p:tgtEl>
                                        <p:attrNameLst>
                                          <p:attrName>style.visibility</p:attrName>
                                        </p:attrNameLst>
                                      </p:cBhvr>
                                      <p:to>
                                        <p:strVal val="visible"/>
                                      </p:to>
                                    </p:set>
                                    <p:anim calcmode="lin" valueType="num">
                                      <p:cBhvr additive="base">
                                        <p:cTn id="13" dur="500" fill="hold"/>
                                        <p:tgtEl>
                                          <p:spTgt spid="5124">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12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additive="base">
                                        <p:cTn id="19" dur="500" fill="hold"/>
                                        <p:tgtEl>
                                          <p:spTgt spid="2"/>
                                        </p:tgtEl>
                                        <p:attrNameLst>
                                          <p:attrName>ppt_x</p:attrName>
                                        </p:attrNameLst>
                                      </p:cBhvr>
                                      <p:tavLst>
                                        <p:tav tm="0">
                                          <p:val>
                                            <p:strVal val="#ppt_x"/>
                                          </p:val>
                                        </p:tav>
                                        <p:tav tm="100000">
                                          <p:val>
                                            <p:strVal val="#ppt_x"/>
                                          </p:val>
                                        </p:tav>
                                      </p:tavLst>
                                    </p:anim>
                                    <p:anim calcmode="lin" valueType="num">
                                      <p:cBhvr additive="base">
                                        <p:cTn id="20"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Content Placeholder 1"/>
          <p:cNvSpPr>
            <a:spLocks noGrp="1"/>
          </p:cNvSpPr>
          <p:nvPr>
            <p:ph idx="1"/>
          </p:nvPr>
        </p:nvSpPr>
        <p:spPr>
          <a:xfrm>
            <a:off x="323528" y="2564904"/>
            <a:ext cx="8351837" cy="3960986"/>
          </a:xfrm>
        </p:spPr>
        <p:txBody>
          <a:bodyPr>
            <a:normAutofit fontScale="77500" lnSpcReduction="20000"/>
          </a:bodyPr>
          <a:lstStyle/>
          <a:p>
            <a:pPr eaLnBrk="1" hangingPunct="1">
              <a:buFont typeface="Wingdings" pitchFamily="2" charset="2"/>
              <a:buNone/>
              <a:defRPr/>
            </a:pPr>
            <a:endParaRPr lang="en-GB" dirty="0" smtClean="0"/>
          </a:p>
          <a:p>
            <a:pPr eaLnBrk="1" hangingPunct="1">
              <a:defRPr/>
            </a:pPr>
            <a:r>
              <a:rPr lang="en-US" dirty="0" smtClean="0"/>
              <a:t>Bruner's interest in the process of how children form concepts led him to extend Piaget and Vygotsky's thinking.</a:t>
            </a:r>
          </a:p>
          <a:p>
            <a:pPr eaLnBrk="1" hangingPunct="1">
              <a:defRPr/>
            </a:pPr>
            <a:endParaRPr lang="en-US" dirty="0" smtClean="0">
              <a:effectLst/>
            </a:endParaRPr>
          </a:p>
          <a:p>
            <a:pPr eaLnBrk="1" hangingPunct="1">
              <a:defRPr/>
            </a:pPr>
            <a:r>
              <a:rPr lang="en-US" dirty="0" smtClean="0"/>
              <a:t>He believed that learning is initiated and enhanced by a ‘more knowledgeable other’ through scaffolding e.g. guiding, prompting, discussing, questioning and providing stimulus materials</a:t>
            </a:r>
          </a:p>
          <a:p>
            <a:pPr marL="0" indent="0" eaLnBrk="1" hangingPunct="1">
              <a:buNone/>
              <a:defRPr/>
            </a:pPr>
            <a:endParaRPr lang="en-US" dirty="0" smtClean="0">
              <a:effectLst/>
            </a:endParaRPr>
          </a:p>
          <a:p>
            <a:pPr marL="0" indent="0" eaLnBrk="1" hangingPunct="1">
              <a:buNone/>
              <a:defRPr/>
            </a:pPr>
            <a:r>
              <a:rPr lang="en-US" dirty="0" smtClean="0">
                <a:solidFill>
                  <a:srgbClr val="7030A0"/>
                </a:solidFill>
                <a:effectLst/>
              </a:rPr>
              <a:t>See </a:t>
            </a:r>
            <a:r>
              <a:rPr lang="en-US" i="1" dirty="0" smtClean="0">
                <a:solidFill>
                  <a:srgbClr val="7030A0"/>
                </a:solidFill>
                <a:effectLst/>
              </a:rPr>
              <a:t>Bandura</a:t>
            </a:r>
            <a:r>
              <a:rPr lang="en-US" dirty="0" smtClean="0">
                <a:solidFill>
                  <a:srgbClr val="7030A0"/>
                </a:solidFill>
                <a:effectLst/>
              </a:rPr>
              <a:t> and ‘social learning theory’ for a linked perspective on this - including the role of imitation in learning</a:t>
            </a:r>
            <a:endParaRPr lang="en-GB" dirty="0" smtClean="0">
              <a:solidFill>
                <a:srgbClr val="7030A0"/>
              </a:solidFill>
              <a:effectLst/>
            </a:endParaRPr>
          </a:p>
        </p:txBody>
      </p:sp>
      <p:sp>
        <p:nvSpPr>
          <p:cNvPr id="3" name="Title 2"/>
          <p:cNvSpPr>
            <a:spLocks noGrp="1"/>
          </p:cNvSpPr>
          <p:nvPr>
            <p:ph type="title"/>
          </p:nvPr>
        </p:nvSpPr>
        <p:spPr>
          <a:xfrm>
            <a:off x="395536" y="863127"/>
            <a:ext cx="3973165" cy="1143000"/>
          </a:xfrm>
        </p:spPr>
        <p:txBody>
          <a:bodyPr>
            <a:noAutofit/>
          </a:bodyPr>
          <a:lstStyle/>
          <a:p>
            <a:pPr eaLnBrk="1" hangingPunct="1">
              <a:defRPr/>
            </a:pPr>
            <a:r>
              <a:rPr lang="en-GB" sz="3600" b="1" dirty="0" smtClean="0"/>
              <a:t>Bruner’s theory of Cognitive Development</a:t>
            </a:r>
            <a:br>
              <a:rPr lang="en-GB" sz="3600" b="1" dirty="0" smtClean="0"/>
            </a:br>
            <a:endParaRPr lang="en-GB" sz="3600" b="1" dirty="0" smtClean="0"/>
          </a:p>
        </p:txBody>
      </p:sp>
      <p:pic>
        <p:nvPicPr>
          <p:cNvPr id="2867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60232" y="188640"/>
            <a:ext cx="2232843" cy="17010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77" name="TextBox 4"/>
          <p:cNvSpPr txBox="1">
            <a:spLocks noChangeArrowheads="1"/>
          </p:cNvSpPr>
          <p:nvPr/>
        </p:nvSpPr>
        <p:spPr bwMode="auto">
          <a:xfrm>
            <a:off x="6691213" y="1988840"/>
            <a:ext cx="2201862"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hlink"/>
              </a:buClr>
              <a:buSzPct val="65000"/>
              <a:buFont typeface="Wingdings" pitchFamily="2" charset="2"/>
              <a:buChar char="n"/>
              <a:defRPr sz="3200">
                <a:solidFill>
                  <a:schemeClr val="tx1"/>
                </a:solidFill>
                <a:latin typeface="Tahoma" pitchFamily="34" charset="0"/>
                <a:cs typeface="Arial" charset="0"/>
              </a:defRPr>
            </a:lvl1pPr>
            <a:lvl2pPr marL="742950" indent="-285750" eaLnBrk="0" hangingPunct="0">
              <a:spcBef>
                <a:spcPct val="20000"/>
              </a:spcBef>
              <a:buClr>
                <a:schemeClr val="folHlink"/>
              </a:buClr>
              <a:buSzPct val="65000"/>
              <a:buFont typeface="Wingdings" pitchFamily="2" charset="2"/>
              <a:buChar char="n"/>
              <a:defRPr sz="2800">
                <a:solidFill>
                  <a:schemeClr val="tx1"/>
                </a:solidFill>
                <a:latin typeface="Tahoma" pitchFamily="34" charset="0"/>
                <a:cs typeface="Arial" charset="0"/>
              </a:defRPr>
            </a:lvl2pPr>
            <a:lvl3pPr marL="1143000" indent="-228600" eaLnBrk="0" hangingPunct="0">
              <a:spcBef>
                <a:spcPct val="20000"/>
              </a:spcBef>
              <a:buClr>
                <a:schemeClr val="hlink"/>
              </a:buClr>
              <a:buSzPct val="65000"/>
              <a:buFont typeface="Wingdings" pitchFamily="2" charset="2"/>
              <a:buChar char="n"/>
              <a:defRPr sz="2400">
                <a:solidFill>
                  <a:schemeClr val="tx1"/>
                </a:solidFill>
                <a:latin typeface="Tahoma" pitchFamily="34" charset="0"/>
                <a:cs typeface="Arial" charset="0"/>
              </a:defRPr>
            </a:lvl3pPr>
            <a:lvl4pPr marL="1600200" indent="-228600" eaLnBrk="0" hangingPunct="0">
              <a:spcBef>
                <a:spcPct val="20000"/>
              </a:spcBef>
              <a:buClr>
                <a:schemeClr val="folHlink"/>
              </a:buClr>
              <a:buSzPct val="65000"/>
              <a:buFont typeface="Wingdings" pitchFamily="2" charset="2"/>
              <a:buChar char="n"/>
              <a:defRPr sz="2000">
                <a:solidFill>
                  <a:schemeClr val="tx1"/>
                </a:solidFill>
                <a:latin typeface="Tahoma" pitchFamily="34" charset="0"/>
                <a:cs typeface="Arial" charset="0"/>
              </a:defRPr>
            </a:lvl4pPr>
            <a:lvl5pPr marL="2057400" indent="-228600" eaLnBrk="0" hangingPunct="0">
              <a:spcBef>
                <a:spcPct val="20000"/>
              </a:spcBef>
              <a:buClr>
                <a:schemeClr val="hlink"/>
              </a:buClr>
              <a:buSzPct val="65000"/>
              <a:buFont typeface="Wingdings" pitchFamily="2" charset="2"/>
              <a:buChar char="n"/>
              <a:defRPr sz="2000">
                <a:solidFill>
                  <a:schemeClr val="tx1"/>
                </a:solidFill>
                <a:latin typeface="Tahoma" pitchFamily="34" charset="0"/>
                <a:cs typeface="Arial" charset="0"/>
              </a:defRPr>
            </a:lvl5pPr>
            <a:lvl6pPr marL="2514600" indent="-228600" eaLnBrk="0" fontAlgn="base" hangingPunct="0">
              <a:spcBef>
                <a:spcPct val="20000"/>
              </a:spcBef>
              <a:spcAft>
                <a:spcPct val="0"/>
              </a:spcAft>
              <a:buClr>
                <a:schemeClr val="hlink"/>
              </a:buClr>
              <a:buSzPct val="65000"/>
              <a:buFont typeface="Wingdings" pitchFamily="2" charset="2"/>
              <a:buChar char="n"/>
              <a:defRPr sz="2000">
                <a:solidFill>
                  <a:schemeClr val="tx1"/>
                </a:solidFill>
                <a:latin typeface="Tahoma" pitchFamily="34" charset="0"/>
                <a:cs typeface="Arial" charset="0"/>
              </a:defRPr>
            </a:lvl6pPr>
            <a:lvl7pPr marL="2971800" indent="-228600" eaLnBrk="0" fontAlgn="base" hangingPunct="0">
              <a:spcBef>
                <a:spcPct val="20000"/>
              </a:spcBef>
              <a:spcAft>
                <a:spcPct val="0"/>
              </a:spcAft>
              <a:buClr>
                <a:schemeClr val="hlink"/>
              </a:buClr>
              <a:buSzPct val="65000"/>
              <a:buFont typeface="Wingdings" pitchFamily="2" charset="2"/>
              <a:buChar char="n"/>
              <a:defRPr sz="2000">
                <a:solidFill>
                  <a:schemeClr val="tx1"/>
                </a:solidFill>
                <a:latin typeface="Tahoma" pitchFamily="34" charset="0"/>
                <a:cs typeface="Arial" charset="0"/>
              </a:defRPr>
            </a:lvl7pPr>
            <a:lvl8pPr marL="3429000" indent="-228600" eaLnBrk="0" fontAlgn="base" hangingPunct="0">
              <a:spcBef>
                <a:spcPct val="20000"/>
              </a:spcBef>
              <a:spcAft>
                <a:spcPct val="0"/>
              </a:spcAft>
              <a:buClr>
                <a:schemeClr val="hlink"/>
              </a:buClr>
              <a:buSzPct val="65000"/>
              <a:buFont typeface="Wingdings" pitchFamily="2" charset="2"/>
              <a:buChar char="n"/>
              <a:defRPr sz="2000">
                <a:solidFill>
                  <a:schemeClr val="tx1"/>
                </a:solidFill>
                <a:latin typeface="Tahoma" pitchFamily="34" charset="0"/>
                <a:cs typeface="Arial" charset="0"/>
              </a:defRPr>
            </a:lvl8pPr>
            <a:lvl9pPr marL="3886200" indent="-228600" eaLnBrk="0" fontAlgn="base" hangingPunct="0">
              <a:spcBef>
                <a:spcPct val="20000"/>
              </a:spcBef>
              <a:spcAft>
                <a:spcPct val="0"/>
              </a:spcAft>
              <a:buClr>
                <a:schemeClr val="hlink"/>
              </a:buClr>
              <a:buSzPct val="65000"/>
              <a:buFont typeface="Wingdings" pitchFamily="2" charset="2"/>
              <a:buChar char="n"/>
              <a:defRPr sz="2000">
                <a:solidFill>
                  <a:schemeClr val="tx1"/>
                </a:solidFill>
                <a:latin typeface="Tahoma" pitchFamily="34" charset="0"/>
                <a:cs typeface="Arial" charset="0"/>
              </a:defRPr>
            </a:lvl9pPr>
          </a:lstStyle>
          <a:p>
            <a:pPr eaLnBrk="1" hangingPunct="1">
              <a:spcBef>
                <a:spcPct val="0"/>
              </a:spcBef>
              <a:buClrTx/>
              <a:buSzTx/>
              <a:buFontTx/>
              <a:buNone/>
            </a:pPr>
            <a:r>
              <a:rPr lang="cy-GB" altLang="en-US" sz="1800" dirty="0"/>
              <a:t>Jerome Bruner </a:t>
            </a:r>
          </a:p>
          <a:p>
            <a:pPr eaLnBrk="1" hangingPunct="1">
              <a:spcBef>
                <a:spcPct val="0"/>
              </a:spcBef>
              <a:buClrTx/>
              <a:buSzTx/>
              <a:buFontTx/>
              <a:buNone/>
            </a:pPr>
            <a:r>
              <a:rPr lang="cy-GB" altLang="en-US" sz="1800" dirty="0"/>
              <a:t>(born 1915)</a:t>
            </a:r>
            <a:endParaRPr lang="en-US" altLang="en-US" sz="1800" dirty="0"/>
          </a:p>
        </p:txBody>
      </p:sp>
    </p:spTree>
    <p:extLst>
      <p:ext uri="{BB962C8B-B14F-4D97-AF65-F5344CB8AC3E}">
        <p14:creationId xmlns:p14="http://schemas.microsoft.com/office/powerpoint/2010/main" val="843283372"/>
      </p:ext>
    </p:extLst>
  </p:cSld>
  <p:clrMapOvr>
    <a:masterClrMapping/>
  </p:clrMapOvr>
  <p:transition spd="slow">
    <p:push dir="u"/>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constructivist paradigm</a:t>
            </a:r>
            <a:endParaRPr lang="en-GB" dirty="0"/>
          </a:p>
        </p:txBody>
      </p:sp>
      <p:sp>
        <p:nvSpPr>
          <p:cNvPr id="3" name="Content Placeholder 2"/>
          <p:cNvSpPr>
            <a:spLocks noGrp="1"/>
          </p:cNvSpPr>
          <p:nvPr>
            <p:ph idx="1"/>
          </p:nvPr>
        </p:nvSpPr>
        <p:spPr/>
        <p:txBody>
          <a:bodyPr/>
          <a:lstStyle/>
          <a:p>
            <a:r>
              <a:rPr lang="en-GB" dirty="0" smtClean="0"/>
              <a:t>Learners actively involved in learning process.</a:t>
            </a:r>
          </a:p>
          <a:p>
            <a:r>
              <a:rPr lang="en-GB" dirty="0" smtClean="0"/>
              <a:t>Not a passive recipient.</a:t>
            </a:r>
          </a:p>
          <a:p>
            <a:r>
              <a:rPr lang="en-GB" dirty="0" smtClean="0"/>
              <a:t>Teacher facilitates learning.</a:t>
            </a:r>
          </a:p>
          <a:p>
            <a:r>
              <a:rPr lang="en-GB" dirty="0" smtClean="0"/>
              <a:t>Learners explore ideas.</a:t>
            </a:r>
          </a:p>
          <a:p>
            <a:endParaRPr lang="en-GB" dirty="0"/>
          </a:p>
          <a:p>
            <a:r>
              <a:rPr lang="en-GB" dirty="0" smtClean="0"/>
              <a:t>Mayer (2004):learners may be behaviourally active but not ‘cognitively active’.</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445118" y="692695"/>
            <a:ext cx="3672408" cy="1309351"/>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Lecture about learning theory</a:t>
            </a:r>
            <a:endParaRPr lang="en-GB" dirty="0">
              <a:solidFill>
                <a:schemeClr val="tx1"/>
              </a:solidFill>
            </a:endParaRPr>
          </a:p>
        </p:txBody>
      </p:sp>
      <p:sp>
        <p:nvSpPr>
          <p:cNvPr id="5" name="Rectangle 4"/>
          <p:cNvSpPr/>
          <p:nvPr/>
        </p:nvSpPr>
        <p:spPr>
          <a:xfrm>
            <a:off x="2445118" y="4666343"/>
            <a:ext cx="3672408" cy="144016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Increased knowledge and understanding </a:t>
            </a:r>
            <a:endParaRPr lang="en-GB" dirty="0"/>
          </a:p>
        </p:txBody>
      </p:sp>
      <p:sp>
        <p:nvSpPr>
          <p:cNvPr id="6" name="Down Arrow 5"/>
          <p:cNvSpPr/>
          <p:nvPr/>
        </p:nvSpPr>
        <p:spPr>
          <a:xfrm>
            <a:off x="4085946" y="2002047"/>
            <a:ext cx="324036" cy="2664296"/>
          </a:xfrm>
          <a:prstGeom prst="downArrow">
            <a:avLst/>
          </a:prstGeom>
          <a:solidFill>
            <a:schemeClr val="tx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
        <p:nvSpPr>
          <p:cNvPr id="7" name="TextBox 6"/>
          <p:cNvSpPr txBox="1"/>
          <p:nvPr/>
        </p:nvSpPr>
        <p:spPr>
          <a:xfrm>
            <a:off x="308282" y="2738537"/>
            <a:ext cx="3168352" cy="923330"/>
          </a:xfrm>
          <a:prstGeom prst="rect">
            <a:avLst/>
          </a:prstGeom>
          <a:noFill/>
          <a:ln>
            <a:solidFill>
              <a:schemeClr val="tx1"/>
            </a:solidFill>
          </a:ln>
        </p:spPr>
        <p:txBody>
          <a:bodyPr wrap="square" rtlCol="0">
            <a:spAutoFit/>
          </a:bodyPr>
          <a:lstStyle/>
          <a:p>
            <a:r>
              <a:rPr lang="en-GB" dirty="0" smtClean="0"/>
              <a:t>Questions to challenge your views and build your understanding</a:t>
            </a:r>
            <a:endParaRPr lang="en-GB" dirty="0"/>
          </a:p>
        </p:txBody>
      </p:sp>
      <p:sp>
        <p:nvSpPr>
          <p:cNvPr id="8" name="Down Arrow 7"/>
          <p:cNvSpPr/>
          <p:nvPr/>
        </p:nvSpPr>
        <p:spPr>
          <a:xfrm rot="1847010">
            <a:off x="1704815" y="1632490"/>
            <a:ext cx="375286" cy="1109737"/>
          </a:xfrm>
          <a:prstGeom prst="downArrow">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Down Arrow 8"/>
          <p:cNvSpPr/>
          <p:nvPr/>
        </p:nvSpPr>
        <p:spPr>
          <a:xfrm rot="19961707">
            <a:off x="1887647" y="3660877"/>
            <a:ext cx="293024" cy="1224136"/>
          </a:xfrm>
          <a:prstGeom prst="downArrow">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Down Arrow 9"/>
          <p:cNvSpPr/>
          <p:nvPr/>
        </p:nvSpPr>
        <p:spPr>
          <a:xfrm rot="19838928">
            <a:off x="6365414" y="1678822"/>
            <a:ext cx="375286" cy="1109737"/>
          </a:xfrm>
          <a:prstGeom prst="downArrow">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Down Arrow 10"/>
          <p:cNvSpPr/>
          <p:nvPr/>
        </p:nvSpPr>
        <p:spPr>
          <a:xfrm rot="1701373">
            <a:off x="6478477" y="3663744"/>
            <a:ext cx="293024" cy="1224136"/>
          </a:xfrm>
          <a:prstGeom prst="downArrow">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p:cNvSpPr txBox="1"/>
          <p:nvPr/>
        </p:nvSpPr>
        <p:spPr>
          <a:xfrm>
            <a:off x="5714802" y="2738537"/>
            <a:ext cx="2659645" cy="923330"/>
          </a:xfrm>
          <a:prstGeom prst="rect">
            <a:avLst/>
          </a:prstGeom>
          <a:noFill/>
          <a:ln>
            <a:solidFill>
              <a:schemeClr val="accent1"/>
            </a:solidFill>
          </a:ln>
        </p:spPr>
        <p:txBody>
          <a:bodyPr wrap="square" rtlCol="0">
            <a:spAutoFit/>
          </a:bodyPr>
          <a:lstStyle/>
          <a:p>
            <a:r>
              <a:rPr lang="en-GB" dirty="0" smtClean="0">
                <a:solidFill>
                  <a:schemeClr val="accent3">
                    <a:lumMod val="50000"/>
                  </a:schemeClr>
                </a:solidFill>
              </a:rPr>
              <a:t>Discussion with others increases understanding</a:t>
            </a:r>
          </a:p>
          <a:p>
            <a:endParaRPr lang="en-GB" dirty="0"/>
          </a:p>
        </p:txBody>
      </p:sp>
      <p:sp>
        <p:nvSpPr>
          <p:cNvPr id="12" name="TextBox 11"/>
          <p:cNvSpPr txBox="1"/>
          <p:nvPr/>
        </p:nvSpPr>
        <p:spPr>
          <a:xfrm>
            <a:off x="586627" y="6165304"/>
            <a:ext cx="8114762" cy="369332"/>
          </a:xfrm>
          <a:prstGeom prst="rect">
            <a:avLst/>
          </a:prstGeom>
          <a:noFill/>
          <a:ln>
            <a:solidFill>
              <a:schemeClr val="tx1"/>
            </a:solidFill>
          </a:ln>
        </p:spPr>
        <p:txBody>
          <a:bodyPr wrap="square" rtlCol="0">
            <a:spAutoFit/>
          </a:bodyPr>
          <a:lstStyle/>
          <a:p>
            <a:endParaRPr lang="en-GB" dirty="0">
              <a:solidFill>
                <a:srgbClr val="FF0000"/>
              </a:solidFill>
            </a:endParaRPr>
          </a:p>
        </p:txBody>
      </p:sp>
      <p:sp>
        <p:nvSpPr>
          <p:cNvPr id="2" name="TextBox 1"/>
          <p:cNvSpPr txBox="1"/>
          <p:nvPr/>
        </p:nvSpPr>
        <p:spPr>
          <a:xfrm>
            <a:off x="971600" y="116632"/>
            <a:ext cx="6984776" cy="369332"/>
          </a:xfrm>
          <a:prstGeom prst="rect">
            <a:avLst/>
          </a:prstGeom>
          <a:noFill/>
        </p:spPr>
        <p:txBody>
          <a:bodyPr wrap="square" rtlCol="0">
            <a:spAutoFit/>
          </a:bodyPr>
          <a:lstStyle/>
          <a:p>
            <a:r>
              <a:rPr lang="en-GB" b="1" u="sng" dirty="0" smtClean="0"/>
              <a:t>Social Constructivism </a:t>
            </a:r>
            <a:r>
              <a:rPr lang="en-GB" dirty="0" smtClean="0">
                <a:solidFill>
                  <a:schemeClr val="accent3">
                    <a:lumMod val="50000"/>
                  </a:schemeClr>
                </a:solidFill>
              </a:rPr>
              <a:t>(‘Through interaction with others’)</a:t>
            </a:r>
            <a:endParaRPr lang="en-GB" dirty="0">
              <a:solidFill>
                <a:schemeClr val="accent3">
                  <a:lumMod val="50000"/>
                </a:schemeClr>
              </a:solidFill>
            </a:endParaRPr>
          </a:p>
        </p:txBody>
      </p:sp>
    </p:spTree>
    <p:extLst>
      <p:ext uri="{BB962C8B-B14F-4D97-AF65-F5344CB8AC3E}">
        <p14:creationId xmlns:p14="http://schemas.microsoft.com/office/powerpoint/2010/main" val="381245036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 this constructivism?</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Pupil centred</a:t>
            </a:r>
          </a:p>
          <a:p>
            <a:r>
              <a:rPr lang="en-GB" dirty="0" smtClean="0"/>
              <a:t>Knowledge as constructed, understanding</a:t>
            </a:r>
            <a:r>
              <a:rPr lang="en-GB" u="sng" dirty="0" smtClean="0"/>
              <a:t>s</a:t>
            </a:r>
            <a:r>
              <a:rPr lang="en-GB" dirty="0" smtClean="0"/>
              <a:t> </a:t>
            </a:r>
          </a:p>
          <a:p>
            <a:r>
              <a:rPr lang="en-GB" dirty="0" smtClean="0"/>
              <a:t>Group work, collaboration – pupils also learn how to negotiate and listen</a:t>
            </a:r>
          </a:p>
          <a:p>
            <a:r>
              <a:rPr lang="en-GB" dirty="0" smtClean="0"/>
              <a:t>Learners have ‘ownership’</a:t>
            </a:r>
          </a:p>
          <a:p>
            <a:r>
              <a:rPr lang="en-GB" dirty="0" smtClean="0"/>
              <a:t>Engagement as key</a:t>
            </a:r>
          </a:p>
          <a:p>
            <a:r>
              <a:rPr lang="en-GB" dirty="0" smtClean="0"/>
              <a:t>Means focused</a:t>
            </a:r>
          </a:p>
          <a:p>
            <a:r>
              <a:rPr lang="en-GB" dirty="0" smtClean="0"/>
              <a:t>Accessibility of tasks – The Funky Book Of Poetry For </a:t>
            </a:r>
            <a:r>
              <a:rPr lang="en-GB" dirty="0" err="1" smtClean="0"/>
              <a:t>Kidz</a:t>
            </a:r>
            <a:endParaRPr lang="en-GB" dirty="0" smtClean="0"/>
          </a:p>
          <a:p>
            <a:r>
              <a:rPr lang="en-GB" dirty="0" smtClean="0"/>
              <a:t>Skills</a:t>
            </a:r>
          </a:p>
          <a:p>
            <a:endParaRPr lang="en-GB" dirty="0" smtClean="0"/>
          </a:p>
          <a:p>
            <a:endParaRPr lang="en-GB" dirty="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 this teacher-led education? </a:t>
            </a:r>
            <a:endParaRPr lang="en-GB" dirty="0"/>
          </a:p>
        </p:txBody>
      </p:sp>
      <p:sp>
        <p:nvSpPr>
          <p:cNvPr id="3" name="Content Placeholder 2"/>
          <p:cNvSpPr>
            <a:spLocks noGrp="1"/>
          </p:cNvSpPr>
          <p:nvPr>
            <p:ph idx="1"/>
          </p:nvPr>
        </p:nvSpPr>
        <p:spPr/>
        <p:txBody>
          <a:bodyPr/>
          <a:lstStyle/>
          <a:p>
            <a:r>
              <a:rPr lang="en-GB" dirty="0" smtClean="0"/>
              <a:t>Children in silent rows.</a:t>
            </a:r>
          </a:p>
          <a:p>
            <a:r>
              <a:rPr lang="en-GB" dirty="0" smtClean="0"/>
              <a:t>Facts!</a:t>
            </a:r>
          </a:p>
          <a:p>
            <a:r>
              <a:rPr lang="en-GB" dirty="0" smtClean="0"/>
              <a:t>Tests </a:t>
            </a:r>
            <a:r>
              <a:rPr lang="en-GB" dirty="0" err="1" smtClean="0"/>
              <a:t>tests</a:t>
            </a:r>
            <a:r>
              <a:rPr lang="en-GB" dirty="0" smtClean="0"/>
              <a:t> </a:t>
            </a:r>
            <a:r>
              <a:rPr lang="en-GB" dirty="0" err="1" smtClean="0"/>
              <a:t>tests</a:t>
            </a:r>
            <a:r>
              <a:rPr lang="en-GB" dirty="0" smtClean="0"/>
              <a:t>.</a:t>
            </a:r>
          </a:p>
          <a:p>
            <a:r>
              <a:rPr lang="en-GB" dirty="0" smtClean="0"/>
              <a:t>Individualised.</a:t>
            </a:r>
          </a:p>
          <a:p>
            <a:r>
              <a:rPr lang="en-GB" dirty="0" smtClean="0"/>
              <a:t>Ends focused.</a:t>
            </a:r>
          </a:p>
          <a:p>
            <a:r>
              <a:rPr lang="en-GB" dirty="0" smtClean="0"/>
              <a:t>Knowledge as existing body, externalised.</a:t>
            </a:r>
          </a:p>
          <a:p>
            <a:endParaRPr lang="en-GB" dirty="0" smtClean="0"/>
          </a:p>
          <a:p>
            <a:endParaRPr lang="en-GB" dirty="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1793" y="2945773"/>
            <a:ext cx="2264569" cy="1514475"/>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84143" y="104582"/>
            <a:ext cx="6233615" cy="2347027"/>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05455" y="3545219"/>
            <a:ext cx="3747860" cy="2514387"/>
          </a:xfrm>
          <a:prstGeom prst="rect">
            <a:avLst/>
          </a:prstGeom>
        </p:spPr>
      </p:pic>
    </p:spTree>
    <p:extLst>
      <p:ext uri="{BB962C8B-B14F-4D97-AF65-F5344CB8AC3E}">
        <p14:creationId xmlns:p14="http://schemas.microsoft.com/office/powerpoint/2010/main" val="402200306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p:cNvSpPr>
            <a:spLocks noGrp="1" noChangeArrowheads="1"/>
          </p:cNvSpPr>
          <p:nvPr>
            <p:ph type="title"/>
          </p:nvPr>
        </p:nvSpPr>
        <p:spPr/>
        <p:txBody>
          <a:bodyPr/>
          <a:lstStyle/>
          <a:p>
            <a:pPr eaLnBrk="1" hangingPunct="1"/>
            <a:r>
              <a:rPr lang="en-US" smtClean="0">
                <a:solidFill>
                  <a:srgbClr val="7B9899"/>
                </a:solidFill>
              </a:rPr>
              <a:t>Epistemology</a:t>
            </a:r>
          </a:p>
        </p:txBody>
      </p:sp>
      <p:graphicFrame>
        <p:nvGraphicFramePr>
          <p:cNvPr id="1026" name="Object 2"/>
          <p:cNvGraphicFramePr>
            <a:graphicFrameLocks noGrp="1" noChangeAspect="1"/>
          </p:cNvGraphicFramePr>
          <p:nvPr>
            <p:ph sz="quarter" idx="1"/>
          </p:nvPr>
        </p:nvGraphicFramePr>
        <p:xfrm>
          <a:off x="1524000" y="3810000"/>
          <a:ext cx="6005513" cy="2579688"/>
        </p:xfrm>
        <a:graphic>
          <a:graphicData uri="http://schemas.openxmlformats.org/presentationml/2006/ole">
            <mc:AlternateContent xmlns:mc="http://schemas.openxmlformats.org/markup-compatibility/2006">
              <mc:Choice xmlns:v="urn:schemas-microsoft-com:vml" Requires="v">
                <p:oleObj spid="_x0000_s1030" name="Document" r:id="rId3" imgW="3167280" imgH="1360800" progId="Word.Document.8">
                  <p:embed/>
                </p:oleObj>
              </mc:Choice>
              <mc:Fallback>
                <p:oleObj name="Document" r:id="rId3" imgW="3167280" imgH="1360800" progId="Word.Document.8">
                  <p:embed/>
                  <p:pic>
                    <p:nvPicPr>
                      <p:cNvPr id="0" name="Picture 4"/>
                      <p:cNvPicPr>
                        <a:picLocks noGrp="1"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24000" y="3810000"/>
                        <a:ext cx="6005513" cy="25796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028" name="Rectangle 3"/>
          <p:cNvSpPr>
            <a:spLocks noGrp="1" noChangeArrowheads="1"/>
          </p:cNvSpPr>
          <p:nvPr>
            <p:ph type="body" sz="half" idx="4294967295"/>
          </p:nvPr>
        </p:nvSpPr>
        <p:spPr>
          <a:xfrm>
            <a:off x="533400" y="1600200"/>
            <a:ext cx="7696200" cy="1981200"/>
          </a:xfrm>
        </p:spPr>
        <p:txBody>
          <a:bodyPr>
            <a:normAutofit fontScale="85000" lnSpcReduction="20000"/>
          </a:bodyPr>
          <a:lstStyle/>
          <a:p>
            <a:pPr eaLnBrk="1" hangingPunct="1"/>
            <a:r>
              <a:rPr lang="en-US" dirty="0" smtClean="0"/>
              <a:t>Knowledge is figured differently in these paradigms.</a:t>
            </a:r>
          </a:p>
          <a:p>
            <a:pPr eaLnBrk="1" hangingPunct="1"/>
            <a:r>
              <a:rPr lang="en-US" dirty="0" smtClean="0"/>
              <a:t>Our beliefs about the nature of knowledge, our epistemology, profoundly influence our approach to education. </a:t>
            </a:r>
          </a:p>
          <a:p>
            <a:pPr eaLnBrk="1" hangingPunct="1">
              <a:buFont typeface="Wingdings" pitchFamily="2" charset="2"/>
              <a:buNone/>
            </a:pPr>
            <a:endParaRPr lang="en-US" dirty="0" smtClean="0"/>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role of the teacher in all of this?</a:t>
            </a:r>
            <a:endParaRPr lang="en-GB" dirty="0"/>
          </a:p>
        </p:txBody>
      </p:sp>
      <p:sp>
        <p:nvSpPr>
          <p:cNvPr id="3" name="Content Placeholder 2"/>
          <p:cNvSpPr>
            <a:spLocks noGrp="1"/>
          </p:cNvSpPr>
          <p:nvPr>
            <p:ph idx="1"/>
          </p:nvPr>
        </p:nvSpPr>
        <p:spPr/>
        <p:txBody>
          <a:bodyPr>
            <a:normAutofit fontScale="85000" lnSpcReduction="10000"/>
          </a:bodyPr>
          <a:lstStyle/>
          <a:p>
            <a:r>
              <a:rPr lang="en-GB" dirty="0" err="1" smtClean="0"/>
              <a:t>Biesta</a:t>
            </a:r>
            <a:r>
              <a:rPr lang="en-GB" dirty="0" smtClean="0"/>
              <a:t> (2013) questions the ‘</a:t>
            </a:r>
            <a:r>
              <a:rPr lang="en-GB" dirty="0" err="1" smtClean="0"/>
              <a:t>learnification</a:t>
            </a:r>
            <a:r>
              <a:rPr lang="en-GB" dirty="0" smtClean="0"/>
              <a:t>’ of education.</a:t>
            </a:r>
          </a:p>
          <a:p>
            <a:r>
              <a:rPr lang="en-GB" dirty="0" smtClean="0"/>
              <a:t>If pupils can do it themselves with facilitation, where does knowledge reside? What is the role of the teacher? </a:t>
            </a:r>
          </a:p>
          <a:p>
            <a:r>
              <a:rPr lang="en-GB" dirty="0" smtClean="0"/>
              <a:t>He says a busy classroom is mistaken for a good one.</a:t>
            </a:r>
          </a:p>
          <a:p>
            <a:pPr lvl="0"/>
            <a:r>
              <a:rPr lang="en-GB" dirty="0" smtClean="0"/>
              <a:t>An emphasis is being placed on facilitating opportunities for learning, but, without teaching, they have to be constructed from what the learners already know rather than introducing them to anything new.</a:t>
            </a:r>
          </a:p>
          <a:p>
            <a:pPr lvl="0"/>
            <a:r>
              <a:rPr lang="en-GB" dirty="0" smtClean="0"/>
              <a:t>Is this a fair criticism?</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Effect transition="in" filter="wipe(down)">
                                      <p:cBhvr>
                                        <p:cTn id="7" dur="580">
                                          <p:stCondLst>
                                            <p:cond delay="0"/>
                                          </p:stCondLst>
                                        </p:cTn>
                                        <p:tgtEl>
                                          <p:spTgt spid="3">
                                            <p:txEl>
                                              <p:pRg st="4" end="4"/>
                                            </p:txEl>
                                          </p:spTgt>
                                        </p:tgtEl>
                                      </p:cBhvr>
                                    </p:animEffect>
                                    <p:anim calcmode="lin" valueType="num">
                                      <p:cBhvr>
                                        <p:cTn id="8"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4" end="4"/>
                                            </p:txEl>
                                          </p:spTgt>
                                        </p:tgtEl>
                                      </p:cBhvr>
                                      <p:to x="100000" y="60000"/>
                                    </p:animScale>
                                    <p:animScale>
                                      <p:cBhvr>
                                        <p:cTn id="14" dur="166" decel="50000">
                                          <p:stCondLst>
                                            <p:cond delay="676"/>
                                          </p:stCondLst>
                                        </p:cTn>
                                        <p:tgtEl>
                                          <p:spTgt spid="3">
                                            <p:txEl>
                                              <p:pRg st="4" end="4"/>
                                            </p:txEl>
                                          </p:spTgt>
                                        </p:tgtEl>
                                      </p:cBhvr>
                                      <p:to x="100000" y="100000"/>
                                    </p:animScale>
                                    <p:animScale>
                                      <p:cBhvr>
                                        <p:cTn id="15" dur="26">
                                          <p:stCondLst>
                                            <p:cond delay="1312"/>
                                          </p:stCondLst>
                                        </p:cTn>
                                        <p:tgtEl>
                                          <p:spTgt spid="3">
                                            <p:txEl>
                                              <p:pRg st="4" end="4"/>
                                            </p:txEl>
                                          </p:spTgt>
                                        </p:tgtEl>
                                      </p:cBhvr>
                                      <p:to x="100000" y="80000"/>
                                    </p:animScale>
                                    <p:animScale>
                                      <p:cBhvr>
                                        <p:cTn id="16" dur="166" decel="50000">
                                          <p:stCondLst>
                                            <p:cond delay="1338"/>
                                          </p:stCondLst>
                                        </p:cTn>
                                        <p:tgtEl>
                                          <p:spTgt spid="3">
                                            <p:txEl>
                                              <p:pRg st="4" end="4"/>
                                            </p:txEl>
                                          </p:spTgt>
                                        </p:tgtEl>
                                      </p:cBhvr>
                                      <p:to x="100000" y="100000"/>
                                    </p:animScale>
                                    <p:animScale>
                                      <p:cBhvr>
                                        <p:cTn id="17" dur="26">
                                          <p:stCondLst>
                                            <p:cond delay="1642"/>
                                          </p:stCondLst>
                                        </p:cTn>
                                        <p:tgtEl>
                                          <p:spTgt spid="3">
                                            <p:txEl>
                                              <p:pRg st="4" end="4"/>
                                            </p:txEl>
                                          </p:spTgt>
                                        </p:tgtEl>
                                      </p:cBhvr>
                                      <p:to x="100000" y="90000"/>
                                    </p:animScale>
                                    <p:animScale>
                                      <p:cBhvr>
                                        <p:cTn id="18" dur="166" decel="50000">
                                          <p:stCondLst>
                                            <p:cond delay="1668"/>
                                          </p:stCondLst>
                                        </p:cTn>
                                        <p:tgtEl>
                                          <p:spTgt spid="3">
                                            <p:txEl>
                                              <p:pRg st="4" end="4"/>
                                            </p:txEl>
                                          </p:spTgt>
                                        </p:tgtEl>
                                      </p:cBhvr>
                                      <p:to x="100000" y="100000"/>
                                    </p:animScale>
                                    <p:animScale>
                                      <p:cBhvr>
                                        <p:cTn id="19" dur="26">
                                          <p:stCondLst>
                                            <p:cond delay="1808"/>
                                          </p:stCondLst>
                                        </p:cTn>
                                        <p:tgtEl>
                                          <p:spTgt spid="3">
                                            <p:txEl>
                                              <p:pRg st="4" end="4"/>
                                            </p:txEl>
                                          </p:spTgt>
                                        </p:tgtEl>
                                      </p:cBhvr>
                                      <p:to x="100000" y="95000"/>
                                    </p:animScale>
                                    <p:animScale>
                                      <p:cBhvr>
                                        <p:cTn id="20" dur="166" decel="50000">
                                          <p:stCondLst>
                                            <p:cond delay="1834"/>
                                          </p:stCondLst>
                                        </p:cTn>
                                        <p:tgtEl>
                                          <p:spTgt spid="3">
                                            <p:txEl>
                                              <p:pRg st="4" end="4"/>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 what </a:t>
            </a:r>
            <a:r>
              <a:rPr lang="en-GB" i="1" dirty="0" smtClean="0"/>
              <a:t>has</a:t>
            </a:r>
            <a:r>
              <a:rPr lang="en-GB" dirty="0" smtClean="0"/>
              <a:t> been seen to work?</a:t>
            </a:r>
            <a:endParaRPr lang="en-GB" dirty="0"/>
          </a:p>
        </p:txBody>
      </p:sp>
      <p:sp>
        <p:nvSpPr>
          <p:cNvPr id="3" name="Content Placeholder 2"/>
          <p:cNvSpPr>
            <a:spLocks noGrp="1"/>
          </p:cNvSpPr>
          <p:nvPr>
            <p:ph idx="1"/>
          </p:nvPr>
        </p:nvSpPr>
        <p:spPr>
          <a:xfrm>
            <a:off x="467544" y="1628800"/>
            <a:ext cx="8568952" cy="4176464"/>
          </a:xfrm>
        </p:spPr>
        <p:txBody>
          <a:bodyPr>
            <a:normAutofit fontScale="92500" lnSpcReduction="10000"/>
          </a:bodyPr>
          <a:lstStyle/>
          <a:p>
            <a:pPr marL="514350" indent="-514350">
              <a:spcBef>
                <a:spcPts val="1200"/>
              </a:spcBef>
              <a:buFont typeface="+mj-lt"/>
              <a:buAutoNum type="arabicPeriod"/>
            </a:pPr>
            <a:r>
              <a:rPr lang="en-GB" dirty="0"/>
              <a:t>(Pedagogical) content </a:t>
            </a:r>
            <a:r>
              <a:rPr lang="en-GB" dirty="0" smtClean="0"/>
              <a:t>knowledge (PCK)</a:t>
            </a:r>
            <a:endParaRPr lang="en-GB" dirty="0"/>
          </a:p>
          <a:p>
            <a:pPr marL="514350" indent="-514350">
              <a:spcBef>
                <a:spcPts val="1200"/>
              </a:spcBef>
              <a:buFont typeface="+mj-lt"/>
              <a:buAutoNum type="arabicPeriod"/>
            </a:pPr>
            <a:r>
              <a:rPr lang="en-GB" dirty="0"/>
              <a:t>Quality of instruction</a:t>
            </a:r>
          </a:p>
          <a:p>
            <a:pPr marL="514350" indent="-514350">
              <a:spcBef>
                <a:spcPts val="1200"/>
              </a:spcBef>
              <a:buFont typeface="+mj-lt"/>
              <a:buAutoNum type="arabicPeriod"/>
            </a:pPr>
            <a:r>
              <a:rPr lang="en-GB" dirty="0"/>
              <a:t>Classroom management / behaviour / control</a:t>
            </a:r>
          </a:p>
          <a:p>
            <a:pPr marL="514350" indent="-514350">
              <a:spcBef>
                <a:spcPts val="1200"/>
              </a:spcBef>
              <a:buFont typeface="+mj-lt"/>
              <a:buAutoNum type="arabicPeriod"/>
            </a:pPr>
            <a:r>
              <a:rPr lang="en-GB" dirty="0" smtClean="0"/>
              <a:t>Classroom </a:t>
            </a:r>
            <a:r>
              <a:rPr lang="en-GB" dirty="0"/>
              <a:t>climate / relationships / expectations</a:t>
            </a:r>
          </a:p>
          <a:p>
            <a:pPr marL="514350" indent="-514350">
              <a:spcBef>
                <a:spcPts val="1200"/>
              </a:spcBef>
              <a:buFont typeface="+mj-lt"/>
              <a:buAutoNum type="arabicPeriod"/>
            </a:pPr>
            <a:r>
              <a:rPr lang="en-GB" dirty="0" smtClean="0"/>
              <a:t>Beliefs (theory) about subject, learning &amp; teaching</a:t>
            </a:r>
          </a:p>
          <a:p>
            <a:pPr marL="514350" indent="-514350">
              <a:spcBef>
                <a:spcPts val="1200"/>
              </a:spcBef>
              <a:buNone/>
            </a:pPr>
            <a:r>
              <a:rPr lang="en-GB" dirty="0" smtClean="0"/>
              <a:t> (Sutton Trust 2014)</a:t>
            </a:r>
          </a:p>
          <a:p>
            <a:pPr marL="514350" indent="-514350">
              <a:spcBef>
                <a:spcPts val="1200"/>
              </a:spcBef>
              <a:buNone/>
            </a:pPr>
            <a:r>
              <a:rPr lang="en-GB" dirty="0" smtClean="0"/>
              <a:t>What approaches can we see here?</a:t>
            </a:r>
          </a:p>
        </p:txBody>
      </p:sp>
      <p:sp>
        <p:nvSpPr>
          <p:cNvPr id="4" name="Slide Number Placeholder 3"/>
          <p:cNvSpPr>
            <a:spLocks noGrp="1"/>
          </p:cNvSpPr>
          <p:nvPr>
            <p:ph type="sldNum" sz="quarter" idx="12"/>
          </p:nvPr>
        </p:nvSpPr>
        <p:spPr/>
        <p:txBody>
          <a:bodyPr/>
          <a:lstStyle/>
          <a:p>
            <a:pPr>
              <a:defRPr/>
            </a:pPr>
            <a:fld id="{B8CE7F47-FE1A-48F9-9977-E098381F23D1}" type="slidenum">
              <a:rPr lang="en-US" smtClean="0"/>
              <a:pPr>
                <a:defRPr/>
              </a:pPr>
              <a:t>32</a:t>
            </a:fld>
            <a:endParaRPr lang="en-US"/>
          </a:p>
        </p:txBody>
      </p:sp>
    </p:spTree>
    <p:extLst>
      <p:ext uri="{BB962C8B-B14F-4D97-AF65-F5344CB8AC3E}">
        <p14:creationId xmlns:p14="http://schemas.microsoft.com/office/powerpoint/2010/main" val="3038696581"/>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260648"/>
            <a:ext cx="7772400" cy="1143000"/>
          </a:xfrm>
        </p:spPr>
        <p:txBody>
          <a:bodyPr/>
          <a:lstStyle/>
          <a:p>
            <a:r>
              <a:rPr lang="en-GB" sz="4000" dirty="0" smtClean="0">
                <a:latin typeface="+mn-lt"/>
              </a:rPr>
              <a:t>Which</a:t>
            </a:r>
            <a:r>
              <a:rPr lang="en-GB" sz="4000" dirty="0" smtClean="0">
                <a:solidFill>
                  <a:schemeClr val="accent2">
                    <a:lumMod val="60000"/>
                    <a:lumOff val="40000"/>
                  </a:schemeClr>
                </a:solidFill>
                <a:latin typeface="+mn-lt"/>
              </a:rPr>
              <a:t> </a:t>
            </a:r>
            <a:r>
              <a:rPr lang="en-GB" sz="4000" dirty="0" smtClean="0">
                <a:latin typeface="+mn-lt"/>
              </a:rPr>
              <a:t>means...</a:t>
            </a:r>
            <a:endParaRPr lang="en-GB" sz="4000" dirty="0">
              <a:latin typeface="+mn-lt"/>
            </a:endParaRPr>
          </a:p>
        </p:txBody>
      </p:sp>
      <p:sp>
        <p:nvSpPr>
          <p:cNvPr id="3" name="Content Placeholder 2"/>
          <p:cNvSpPr>
            <a:spLocks noGrp="1"/>
          </p:cNvSpPr>
          <p:nvPr>
            <p:ph idx="1"/>
          </p:nvPr>
        </p:nvSpPr>
        <p:spPr>
          <a:xfrm>
            <a:off x="684213" y="1484784"/>
            <a:ext cx="7772400" cy="4320704"/>
          </a:xfrm>
        </p:spPr>
        <p:txBody>
          <a:bodyPr>
            <a:normAutofit fontScale="92500" lnSpcReduction="20000"/>
          </a:bodyPr>
          <a:lstStyle/>
          <a:p>
            <a:r>
              <a:rPr lang="en-GB" dirty="0" smtClean="0"/>
              <a:t>Reviewing previous learning</a:t>
            </a:r>
          </a:p>
          <a:p>
            <a:r>
              <a:rPr lang="en-GB" dirty="0" smtClean="0"/>
              <a:t>Setting high expectations</a:t>
            </a:r>
          </a:p>
          <a:p>
            <a:r>
              <a:rPr lang="en-GB" dirty="0" smtClean="0"/>
              <a:t>Using higher-order questions</a:t>
            </a:r>
          </a:p>
          <a:p>
            <a:r>
              <a:rPr lang="en-GB" dirty="0" smtClean="0"/>
              <a:t>Giving feedback to learners</a:t>
            </a:r>
          </a:p>
          <a:p>
            <a:r>
              <a:rPr lang="en-GB" dirty="0" smtClean="0"/>
              <a:t>Having deep subject or content knowledge</a:t>
            </a:r>
          </a:p>
          <a:p>
            <a:r>
              <a:rPr lang="en-GB" dirty="0" smtClean="0"/>
              <a:t>Understanding pupil misconceptions</a:t>
            </a:r>
          </a:p>
          <a:p>
            <a:r>
              <a:rPr lang="en-GB" dirty="0" smtClean="0"/>
              <a:t>Managing time and resources</a:t>
            </a:r>
          </a:p>
          <a:p>
            <a:r>
              <a:rPr lang="en-GB" dirty="0" smtClean="0"/>
              <a:t>Building relationships of trust and challenge</a:t>
            </a:r>
          </a:p>
          <a:p>
            <a:r>
              <a:rPr lang="en-GB" dirty="0" smtClean="0"/>
              <a:t>Dealing with disruption</a:t>
            </a:r>
          </a:p>
        </p:txBody>
      </p:sp>
      <p:sp>
        <p:nvSpPr>
          <p:cNvPr id="4" name="Slide Number Placeholder 3"/>
          <p:cNvSpPr>
            <a:spLocks noGrp="1"/>
          </p:cNvSpPr>
          <p:nvPr>
            <p:ph type="sldNum" sz="quarter" idx="12"/>
          </p:nvPr>
        </p:nvSpPr>
        <p:spPr/>
        <p:txBody>
          <a:bodyPr/>
          <a:lstStyle/>
          <a:p>
            <a:pPr>
              <a:defRPr/>
            </a:pPr>
            <a:fld id="{B8CE7F47-FE1A-48F9-9977-E098381F23D1}" type="slidenum">
              <a:rPr lang="en-US" smtClean="0"/>
              <a:pPr>
                <a:defRPr/>
              </a:pPr>
              <a:t>33</a:t>
            </a:fld>
            <a:endParaRPr lang="en-US"/>
          </a:p>
        </p:txBody>
      </p:sp>
    </p:spTree>
    <p:extLst>
      <p:ext uri="{BB962C8B-B14F-4D97-AF65-F5344CB8AC3E}">
        <p14:creationId xmlns:p14="http://schemas.microsoft.com/office/powerpoint/2010/main" val="3026838930"/>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2825"/>
            <a:ext cx="7772400" cy="1143000"/>
          </a:xfrm>
        </p:spPr>
        <p:txBody>
          <a:bodyPr/>
          <a:lstStyle/>
          <a:p>
            <a:r>
              <a:rPr lang="en-GB" sz="4000" dirty="0" smtClean="0">
                <a:latin typeface="+mn-lt"/>
              </a:rPr>
              <a:t>We should also...</a:t>
            </a:r>
            <a:endParaRPr lang="en-GB" sz="4000" dirty="0">
              <a:latin typeface="+mn-lt"/>
            </a:endParaRPr>
          </a:p>
        </p:txBody>
      </p:sp>
      <p:sp>
        <p:nvSpPr>
          <p:cNvPr id="3" name="Content Placeholder 2"/>
          <p:cNvSpPr>
            <a:spLocks noGrp="1"/>
          </p:cNvSpPr>
          <p:nvPr>
            <p:ph idx="1"/>
          </p:nvPr>
        </p:nvSpPr>
        <p:spPr>
          <a:xfrm>
            <a:off x="684213" y="1340768"/>
            <a:ext cx="7772400" cy="4680520"/>
          </a:xfrm>
        </p:spPr>
        <p:txBody>
          <a:bodyPr>
            <a:normAutofit fontScale="77500" lnSpcReduction="20000"/>
          </a:bodyPr>
          <a:lstStyle/>
          <a:p>
            <a:r>
              <a:rPr lang="en-GB" dirty="0" smtClean="0"/>
              <a:t>Challenge students to identify the reason why an activity is </a:t>
            </a:r>
            <a:r>
              <a:rPr lang="en-GB" dirty="0"/>
              <a:t>taking place in the lesson</a:t>
            </a:r>
          </a:p>
          <a:p>
            <a:r>
              <a:rPr lang="en-GB" dirty="0" smtClean="0"/>
              <a:t>Ask </a:t>
            </a:r>
            <a:r>
              <a:rPr lang="en-GB" dirty="0"/>
              <a:t>a large number of questions and checking the responses of all </a:t>
            </a:r>
            <a:r>
              <a:rPr lang="en-GB" dirty="0" smtClean="0"/>
              <a:t>students</a:t>
            </a:r>
            <a:endParaRPr lang="en-GB" dirty="0"/>
          </a:p>
          <a:p>
            <a:r>
              <a:rPr lang="en-GB" dirty="0" smtClean="0"/>
              <a:t>Raise </a:t>
            </a:r>
            <a:r>
              <a:rPr lang="en-GB" dirty="0"/>
              <a:t>different types of questions (i.e., process and product) at appropriate difficulty level</a:t>
            </a:r>
          </a:p>
          <a:p>
            <a:r>
              <a:rPr lang="en-GB" dirty="0" smtClean="0"/>
              <a:t>Give </a:t>
            </a:r>
            <a:r>
              <a:rPr lang="en-GB" dirty="0"/>
              <a:t>time for students to respond to questions</a:t>
            </a:r>
          </a:p>
          <a:p>
            <a:r>
              <a:rPr lang="en-GB" dirty="0" smtClean="0"/>
              <a:t>Space-out </a:t>
            </a:r>
            <a:r>
              <a:rPr lang="en-GB" dirty="0"/>
              <a:t>study or practice on a given topic, with gaps in between for forgetting</a:t>
            </a:r>
          </a:p>
          <a:p>
            <a:r>
              <a:rPr lang="en-GB" dirty="0" smtClean="0"/>
              <a:t>Make </a:t>
            </a:r>
            <a:r>
              <a:rPr lang="en-GB" dirty="0"/>
              <a:t>students take tests or generate answers, even before they have been taught the material</a:t>
            </a:r>
          </a:p>
          <a:p>
            <a:r>
              <a:rPr lang="en-GB" dirty="0" smtClean="0"/>
              <a:t>Engage </a:t>
            </a:r>
            <a:r>
              <a:rPr lang="en-GB" dirty="0"/>
              <a:t>students in weekly and monthly </a:t>
            </a:r>
            <a:r>
              <a:rPr lang="en-GB" dirty="0" smtClean="0"/>
              <a:t>review</a:t>
            </a:r>
          </a:p>
          <a:p>
            <a:pPr>
              <a:buNone/>
            </a:pPr>
            <a:r>
              <a:rPr lang="en-GB" dirty="0" smtClean="0"/>
              <a:t>Robert Coe 2017</a:t>
            </a:r>
            <a:endParaRPr lang="en-GB" dirty="0"/>
          </a:p>
        </p:txBody>
      </p:sp>
      <p:sp>
        <p:nvSpPr>
          <p:cNvPr id="4" name="Slide Number Placeholder 3"/>
          <p:cNvSpPr>
            <a:spLocks noGrp="1"/>
          </p:cNvSpPr>
          <p:nvPr>
            <p:ph type="sldNum" sz="quarter" idx="12"/>
          </p:nvPr>
        </p:nvSpPr>
        <p:spPr/>
        <p:txBody>
          <a:bodyPr/>
          <a:lstStyle/>
          <a:p>
            <a:pPr>
              <a:defRPr/>
            </a:pPr>
            <a:fld id="{B8CE7F47-FE1A-48F9-9977-E098381F23D1}" type="slidenum">
              <a:rPr lang="en-US" smtClean="0"/>
              <a:pPr>
                <a:defRPr/>
              </a:pPr>
              <a:t>34</a:t>
            </a:fld>
            <a:endParaRPr lang="en-US"/>
          </a:p>
        </p:txBody>
      </p:sp>
    </p:spTree>
    <p:extLst>
      <p:ext uri="{BB962C8B-B14F-4D97-AF65-F5344CB8AC3E}">
        <p14:creationId xmlns:p14="http://schemas.microsoft.com/office/powerpoint/2010/main" val="349848234"/>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404664"/>
            <a:ext cx="7772400" cy="864096"/>
          </a:xfrm>
        </p:spPr>
        <p:txBody>
          <a:bodyPr>
            <a:normAutofit fontScale="90000"/>
          </a:bodyPr>
          <a:lstStyle/>
          <a:p>
            <a:r>
              <a:rPr lang="en-GB" dirty="0" smtClean="0"/>
              <a:t>Poor Proxies for Learning (Coe 2013)</a:t>
            </a:r>
            <a:endParaRPr lang="en-GB" dirty="0"/>
          </a:p>
        </p:txBody>
      </p:sp>
      <p:sp>
        <p:nvSpPr>
          <p:cNvPr id="3" name="Content Placeholder 2"/>
          <p:cNvSpPr>
            <a:spLocks noGrp="1"/>
          </p:cNvSpPr>
          <p:nvPr>
            <p:ph idx="1"/>
          </p:nvPr>
        </p:nvSpPr>
        <p:spPr>
          <a:xfrm>
            <a:off x="684213" y="1484784"/>
            <a:ext cx="7772400" cy="4680520"/>
          </a:xfrm>
        </p:spPr>
        <p:txBody>
          <a:bodyPr>
            <a:normAutofit fontScale="77500" lnSpcReduction="20000"/>
          </a:bodyPr>
          <a:lstStyle/>
          <a:p>
            <a:r>
              <a:rPr lang="en-US" dirty="0" smtClean="0"/>
              <a:t>Students </a:t>
            </a:r>
            <a:r>
              <a:rPr lang="en-US" dirty="0"/>
              <a:t>are busy: lots of work is done (especially written work)</a:t>
            </a:r>
          </a:p>
          <a:p>
            <a:r>
              <a:rPr lang="en-US" dirty="0" smtClean="0"/>
              <a:t>Students </a:t>
            </a:r>
            <a:r>
              <a:rPr lang="en-US" dirty="0"/>
              <a:t>are engaged, interested, motivated</a:t>
            </a:r>
          </a:p>
          <a:p>
            <a:r>
              <a:rPr lang="en-US" dirty="0" smtClean="0"/>
              <a:t>Students </a:t>
            </a:r>
            <a:r>
              <a:rPr lang="en-US" dirty="0"/>
              <a:t>are getting attention: feedback, explanations</a:t>
            </a:r>
          </a:p>
          <a:p>
            <a:r>
              <a:rPr lang="en-US" dirty="0" smtClean="0"/>
              <a:t>Classroom </a:t>
            </a:r>
            <a:r>
              <a:rPr lang="en-US" dirty="0"/>
              <a:t>is ordered, calm, under control</a:t>
            </a:r>
          </a:p>
          <a:p>
            <a:r>
              <a:rPr lang="en-US" dirty="0" smtClean="0"/>
              <a:t>Curriculum </a:t>
            </a:r>
            <a:r>
              <a:rPr lang="en-US" dirty="0"/>
              <a:t>has been ‘covered’ (</a:t>
            </a:r>
            <a:r>
              <a:rPr lang="en-US" dirty="0" err="1"/>
              <a:t>ie</a:t>
            </a:r>
            <a:r>
              <a:rPr lang="en-US" dirty="0"/>
              <a:t> presented to students in some form)</a:t>
            </a:r>
          </a:p>
          <a:p>
            <a:r>
              <a:rPr lang="en-US" dirty="0" smtClean="0"/>
              <a:t>(</a:t>
            </a:r>
            <a:r>
              <a:rPr lang="en-US" dirty="0"/>
              <a:t>At least some) students have supplied correct answers (whether or not they really understood them or could reproduce them independently</a:t>
            </a:r>
            <a:r>
              <a:rPr lang="en-US" dirty="0" smtClean="0"/>
              <a:t>)</a:t>
            </a:r>
          </a:p>
          <a:p>
            <a:r>
              <a:rPr lang="en-US" dirty="0" smtClean="0"/>
              <a:t>Coe says these things are easily observed but not really about learning. </a:t>
            </a:r>
            <a:endParaRPr lang="en-US" dirty="0"/>
          </a:p>
        </p:txBody>
      </p:sp>
      <p:sp>
        <p:nvSpPr>
          <p:cNvPr id="4" name="Slide Number Placeholder 3"/>
          <p:cNvSpPr>
            <a:spLocks noGrp="1"/>
          </p:cNvSpPr>
          <p:nvPr>
            <p:ph type="sldNum" sz="quarter" idx="12"/>
          </p:nvPr>
        </p:nvSpPr>
        <p:spPr/>
        <p:txBody>
          <a:bodyPr/>
          <a:lstStyle/>
          <a:p>
            <a:pPr>
              <a:defRPr/>
            </a:pPr>
            <a:fld id="{B8CE7F47-FE1A-48F9-9977-E098381F23D1}" type="slidenum">
              <a:rPr lang="en-US" smtClean="0"/>
              <a:pPr>
                <a:defRPr/>
              </a:pPr>
              <a:t>35</a:t>
            </a:fld>
            <a:endParaRPr lang="en-US"/>
          </a:p>
        </p:txBody>
      </p:sp>
    </p:spTree>
    <p:extLst>
      <p:ext uri="{BB962C8B-B14F-4D97-AF65-F5344CB8AC3E}">
        <p14:creationId xmlns:p14="http://schemas.microsoft.com/office/powerpoint/2010/main" val="247411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animEffect transition="in" filter="wipe(down)">
                                      <p:cBhvr>
                                        <p:cTn id="7" dur="580">
                                          <p:stCondLst>
                                            <p:cond delay="0"/>
                                          </p:stCondLst>
                                        </p:cTn>
                                        <p:tgtEl>
                                          <p:spTgt spid="3">
                                            <p:txEl>
                                              <p:pRg st="6" end="6"/>
                                            </p:txEl>
                                          </p:spTgt>
                                        </p:tgtEl>
                                      </p:cBhvr>
                                    </p:animEffect>
                                    <p:anim calcmode="lin" valueType="num">
                                      <p:cBhvr>
                                        <p:cTn id="8" dur="1822" tmFilter="0,0; 0.14,0.36; 0.43,0.73; 0.71,0.91; 1.0,1.0">
                                          <p:stCondLst>
                                            <p:cond delay="0"/>
                                          </p:stCondLst>
                                        </p:cTn>
                                        <p:tgtEl>
                                          <p:spTgt spid="3">
                                            <p:txEl>
                                              <p:pRg st="6" end="6"/>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6" end="6"/>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6" end="6"/>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6" end="6"/>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6" end="6"/>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6" end="6"/>
                                            </p:txEl>
                                          </p:spTgt>
                                        </p:tgtEl>
                                      </p:cBhvr>
                                      <p:to x="100000" y="60000"/>
                                    </p:animScale>
                                    <p:animScale>
                                      <p:cBhvr>
                                        <p:cTn id="14" dur="166" decel="50000">
                                          <p:stCondLst>
                                            <p:cond delay="676"/>
                                          </p:stCondLst>
                                        </p:cTn>
                                        <p:tgtEl>
                                          <p:spTgt spid="3">
                                            <p:txEl>
                                              <p:pRg st="6" end="6"/>
                                            </p:txEl>
                                          </p:spTgt>
                                        </p:tgtEl>
                                      </p:cBhvr>
                                      <p:to x="100000" y="100000"/>
                                    </p:animScale>
                                    <p:animScale>
                                      <p:cBhvr>
                                        <p:cTn id="15" dur="26">
                                          <p:stCondLst>
                                            <p:cond delay="1312"/>
                                          </p:stCondLst>
                                        </p:cTn>
                                        <p:tgtEl>
                                          <p:spTgt spid="3">
                                            <p:txEl>
                                              <p:pRg st="6" end="6"/>
                                            </p:txEl>
                                          </p:spTgt>
                                        </p:tgtEl>
                                      </p:cBhvr>
                                      <p:to x="100000" y="80000"/>
                                    </p:animScale>
                                    <p:animScale>
                                      <p:cBhvr>
                                        <p:cTn id="16" dur="166" decel="50000">
                                          <p:stCondLst>
                                            <p:cond delay="1338"/>
                                          </p:stCondLst>
                                        </p:cTn>
                                        <p:tgtEl>
                                          <p:spTgt spid="3">
                                            <p:txEl>
                                              <p:pRg st="6" end="6"/>
                                            </p:txEl>
                                          </p:spTgt>
                                        </p:tgtEl>
                                      </p:cBhvr>
                                      <p:to x="100000" y="100000"/>
                                    </p:animScale>
                                    <p:animScale>
                                      <p:cBhvr>
                                        <p:cTn id="17" dur="26">
                                          <p:stCondLst>
                                            <p:cond delay="1642"/>
                                          </p:stCondLst>
                                        </p:cTn>
                                        <p:tgtEl>
                                          <p:spTgt spid="3">
                                            <p:txEl>
                                              <p:pRg st="6" end="6"/>
                                            </p:txEl>
                                          </p:spTgt>
                                        </p:tgtEl>
                                      </p:cBhvr>
                                      <p:to x="100000" y="90000"/>
                                    </p:animScale>
                                    <p:animScale>
                                      <p:cBhvr>
                                        <p:cTn id="18" dur="166" decel="50000">
                                          <p:stCondLst>
                                            <p:cond delay="1668"/>
                                          </p:stCondLst>
                                        </p:cTn>
                                        <p:tgtEl>
                                          <p:spTgt spid="3">
                                            <p:txEl>
                                              <p:pRg st="6" end="6"/>
                                            </p:txEl>
                                          </p:spTgt>
                                        </p:tgtEl>
                                      </p:cBhvr>
                                      <p:to x="100000" y="100000"/>
                                    </p:animScale>
                                    <p:animScale>
                                      <p:cBhvr>
                                        <p:cTn id="19" dur="26">
                                          <p:stCondLst>
                                            <p:cond delay="1808"/>
                                          </p:stCondLst>
                                        </p:cTn>
                                        <p:tgtEl>
                                          <p:spTgt spid="3">
                                            <p:txEl>
                                              <p:pRg st="6" end="6"/>
                                            </p:txEl>
                                          </p:spTgt>
                                        </p:tgtEl>
                                      </p:cBhvr>
                                      <p:to x="100000" y="95000"/>
                                    </p:animScale>
                                    <p:animScale>
                                      <p:cBhvr>
                                        <p:cTn id="20" dur="166" decel="50000">
                                          <p:stCondLst>
                                            <p:cond delay="1834"/>
                                          </p:stCondLst>
                                        </p:cTn>
                                        <p:tgtEl>
                                          <p:spTgt spid="3">
                                            <p:txEl>
                                              <p:pRg st="6" end="6"/>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idx="1"/>
          </p:nvPr>
        </p:nvSpPr>
        <p:spPr>
          <a:xfrm>
            <a:off x="684212" y="1484784"/>
            <a:ext cx="8064251" cy="4608512"/>
          </a:xfrm>
        </p:spPr>
        <p:txBody>
          <a:bodyPr>
            <a:normAutofit fontScale="70000" lnSpcReduction="20000"/>
          </a:bodyPr>
          <a:lstStyle/>
          <a:p>
            <a:pPr marL="514350" indent="-514350">
              <a:buFont typeface="+mj-lt"/>
              <a:buAutoNum type="alphaUcPeriod"/>
            </a:pPr>
            <a:r>
              <a:rPr lang="en-GB" dirty="0"/>
              <a:t>A </a:t>
            </a:r>
            <a:r>
              <a:rPr lang="en-GB" dirty="0" smtClean="0"/>
              <a:t>one-to-one </a:t>
            </a:r>
            <a:r>
              <a:rPr lang="en-GB" dirty="0"/>
              <a:t>numeracy intervention </a:t>
            </a:r>
            <a:r>
              <a:rPr lang="en-GB" dirty="0" smtClean="0"/>
              <a:t>(two </a:t>
            </a:r>
            <a:r>
              <a:rPr lang="en-GB" dirty="0"/>
              <a:t>15-minute sessions per week, delivered by teaching </a:t>
            </a:r>
            <a:r>
              <a:rPr lang="en-GB" dirty="0" smtClean="0"/>
              <a:t>assistants</a:t>
            </a:r>
            <a:r>
              <a:rPr lang="en-GB" dirty="0"/>
              <a:t>) for  Year 2-6 pupils who </a:t>
            </a:r>
            <a:r>
              <a:rPr lang="en-GB" dirty="0" smtClean="0"/>
              <a:t>are struggling </a:t>
            </a:r>
            <a:r>
              <a:rPr lang="en-GB" dirty="0"/>
              <a:t>with </a:t>
            </a:r>
            <a:r>
              <a:rPr lang="en-GB" dirty="0" smtClean="0"/>
              <a:t>numeracy (outcome: maths)</a:t>
            </a:r>
          </a:p>
          <a:p>
            <a:pPr marL="514350" indent="-514350">
              <a:buFont typeface="+mj-lt"/>
              <a:buAutoNum type="alphaUcPeriod"/>
            </a:pPr>
            <a:r>
              <a:rPr lang="en-GB" dirty="0" smtClean="0"/>
              <a:t>Nine weekly one-hour </a:t>
            </a:r>
            <a:r>
              <a:rPr lang="en-GB" dirty="0"/>
              <a:t>sessions where </a:t>
            </a:r>
            <a:r>
              <a:rPr lang="en-GB" dirty="0" smtClean="0"/>
              <a:t>Y7 pupils below L4 read </a:t>
            </a:r>
            <a:r>
              <a:rPr lang="en-GB" dirty="0"/>
              <a:t>and </a:t>
            </a:r>
            <a:r>
              <a:rPr lang="en-GB" dirty="0" smtClean="0"/>
              <a:t>discuss </a:t>
            </a:r>
            <a:r>
              <a:rPr lang="en-GB" dirty="0"/>
              <a:t>an age-appropriate </a:t>
            </a:r>
            <a:r>
              <a:rPr lang="en-GB" dirty="0" smtClean="0"/>
              <a:t>book, with </a:t>
            </a:r>
            <a:r>
              <a:rPr lang="en-GB" dirty="0"/>
              <a:t>tools and resources to encourage reading for </a:t>
            </a:r>
            <a:r>
              <a:rPr lang="en-GB" dirty="0" smtClean="0"/>
              <a:t>pleasure (</a:t>
            </a:r>
            <a:r>
              <a:rPr lang="en-GB" dirty="0"/>
              <a:t>outcome: </a:t>
            </a:r>
            <a:r>
              <a:rPr lang="en-GB" dirty="0" smtClean="0"/>
              <a:t>reading)</a:t>
            </a:r>
          </a:p>
          <a:p>
            <a:pPr marL="514350" indent="-514350">
              <a:buFont typeface="+mj-lt"/>
              <a:buAutoNum type="alphaUcPeriod"/>
            </a:pPr>
            <a:r>
              <a:rPr lang="en-GB" dirty="0" smtClean="0"/>
              <a:t>A </a:t>
            </a:r>
            <a:r>
              <a:rPr lang="en-GB" dirty="0"/>
              <a:t>four-week </a:t>
            </a:r>
            <a:r>
              <a:rPr lang="en-GB" dirty="0" smtClean="0"/>
              <a:t>summer school programme (between Y6 &amp; 7) for pupils </a:t>
            </a:r>
            <a:r>
              <a:rPr lang="en-GB" dirty="0"/>
              <a:t>who had been predicted to achieve </a:t>
            </a:r>
            <a:r>
              <a:rPr lang="en-GB" dirty="0" smtClean="0"/>
              <a:t>KS2 below </a:t>
            </a:r>
            <a:r>
              <a:rPr lang="en-GB" dirty="0"/>
              <a:t>Level 4b in </a:t>
            </a:r>
            <a:r>
              <a:rPr lang="en-GB" dirty="0" smtClean="0"/>
              <a:t>English, focussed on poetry and writing </a:t>
            </a:r>
            <a:r>
              <a:rPr lang="en-GB" dirty="0"/>
              <a:t>(outcome: </a:t>
            </a:r>
            <a:r>
              <a:rPr lang="en-GB" dirty="0" smtClean="0"/>
              <a:t>writing). </a:t>
            </a:r>
          </a:p>
          <a:p>
            <a:pPr marL="514350" indent="-514350">
              <a:buFont typeface="+mj-lt"/>
              <a:buAutoNum type="alphaUcPeriod"/>
            </a:pPr>
            <a:r>
              <a:rPr lang="en-GB" dirty="0" smtClean="0"/>
              <a:t>Y6 &amp; 7 teachers trained to deliver a </a:t>
            </a:r>
            <a:r>
              <a:rPr lang="en-GB" dirty="0"/>
              <a:t>programme to help </a:t>
            </a:r>
            <a:r>
              <a:rPr lang="en-GB" dirty="0" smtClean="0"/>
              <a:t>low attaining pupils </a:t>
            </a:r>
            <a:r>
              <a:rPr lang="en-GB" dirty="0"/>
              <a:t>plan, monitor and evaluate their </a:t>
            </a:r>
            <a:r>
              <a:rPr lang="en-GB" dirty="0" smtClean="0"/>
              <a:t>writing using memorable experiences, </a:t>
            </a:r>
            <a:r>
              <a:rPr lang="en-GB" dirty="0" err="1" smtClean="0"/>
              <a:t>eg</a:t>
            </a:r>
            <a:r>
              <a:rPr lang="en-GB" dirty="0" smtClean="0"/>
              <a:t> trips and visitors </a:t>
            </a:r>
            <a:r>
              <a:rPr lang="en-GB" dirty="0"/>
              <a:t>(outcome: writing</a:t>
            </a:r>
            <a:r>
              <a:rPr lang="en-GB" dirty="0" smtClean="0"/>
              <a:t>).</a:t>
            </a:r>
          </a:p>
          <a:p>
            <a:pPr marL="0" indent="0">
              <a:buNone/>
            </a:pPr>
            <a:r>
              <a:rPr lang="en-GB" dirty="0" smtClean="0"/>
              <a:t>(Coe, 2014)</a:t>
            </a:r>
          </a:p>
          <a:p>
            <a:pPr marL="514350" indent="-514350">
              <a:buFont typeface="+mj-lt"/>
              <a:buAutoNum type="alphaUcPeriod"/>
            </a:pPr>
            <a:endParaRPr lang="en-GB" dirty="0"/>
          </a:p>
        </p:txBody>
      </p:sp>
      <p:sp>
        <p:nvSpPr>
          <p:cNvPr id="5" name="Slide Number Placeholder 4"/>
          <p:cNvSpPr>
            <a:spLocks noGrp="1"/>
          </p:cNvSpPr>
          <p:nvPr>
            <p:ph type="sldNum" sz="quarter" idx="12"/>
          </p:nvPr>
        </p:nvSpPr>
        <p:spPr/>
        <p:txBody>
          <a:bodyPr/>
          <a:lstStyle/>
          <a:p>
            <a:pPr>
              <a:defRPr/>
            </a:pPr>
            <a:fld id="{B9330AE0-9927-4D9C-AEE3-F952C8D787BF}" type="slidenum">
              <a:rPr lang="en-US" smtClean="0"/>
              <a:pPr>
                <a:defRPr/>
              </a:pPr>
              <a:t>36</a:t>
            </a:fld>
            <a:endParaRPr lang="en-US"/>
          </a:p>
        </p:txBody>
      </p:sp>
      <p:sp>
        <p:nvSpPr>
          <p:cNvPr id="8" name="Rectangle 7"/>
          <p:cNvSpPr/>
          <p:nvPr/>
        </p:nvSpPr>
        <p:spPr>
          <a:xfrm>
            <a:off x="611560" y="928758"/>
            <a:ext cx="5873141" cy="523220"/>
          </a:xfrm>
          <a:prstGeom prst="rect">
            <a:avLst/>
          </a:prstGeom>
        </p:spPr>
        <p:txBody>
          <a:bodyPr wrap="square">
            <a:spAutoFit/>
          </a:bodyPr>
          <a:lstStyle/>
          <a:p>
            <a:r>
              <a:rPr lang="en-GB" sz="2800" dirty="0">
                <a:latin typeface="+mn-lt"/>
              </a:rPr>
              <a:t>Put these in order of effectiveness:</a:t>
            </a:r>
          </a:p>
        </p:txBody>
      </p:sp>
      <p:sp>
        <p:nvSpPr>
          <p:cNvPr id="2" name="Title 1"/>
          <p:cNvSpPr>
            <a:spLocks noGrp="1"/>
          </p:cNvSpPr>
          <p:nvPr>
            <p:ph type="title"/>
          </p:nvPr>
        </p:nvSpPr>
        <p:spPr/>
        <p:txBody>
          <a:bodyPr/>
          <a:lstStyle/>
          <a:p>
            <a:endParaRPr lang="en-GB" dirty="0"/>
          </a:p>
        </p:txBody>
      </p:sp>
    </p:spTree>
    <p:extLst>
      <p:ext uri="{BB962C8B-B14F-4D97-AF65-F5344CB8AC3E}">
        <p14:creationId xmlns:p14="http://schemas.microsoft.com/office/powerpoint/2010/main" val="172902801"/>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11560" y="188640"/>
            <a:ext cx="7844408" cy="648072"/>
          </a:xfrm>
        </p:spPr>
        <p:txBody>
          <a:bodyPr>
            <a:normAutofit fontScale="90000"/>
          </a:bodyPr>
          <a:lstStyle/>
          <a:p>
            <a:r>
              <a:rPr lang="en-GB" dirty="0" smtClean="0"/>
              <a:t>Knowledge of research </a:t>
            </a:r>
            <a:br>
              <a:rPr lang="en-GB" dirty="0" smtClean="0"/>
            </a:br>
            <a:r>
              <a:rPr lang="en-GB" dirty="0" smtClean="0"/>
              <a:t>Robert Coe 2014</a:t>
            </a:r>
            <a:endParaRPr lang="en-GB" sz="3600" dirty="0"/>
          </a:p>
        </p:txBody>
      </p:sp>
      <p:sp>
        <p:nvSpPr>
          <p:cNvPr id="7" name="Content Placeholder 6"/>
          <p:cNvSpPr>
            <a:spLocks noGrp="1"/>
          </p:cNvSpPr>
          <p:nvPr>
            <p:ph idx="1"/>
          </p:nvPr>
        </p:nvSpPr>
        <p:spPr>
          <a:xfrm>
            <a:off x="684212" y="1484784"/>
            <a:ext cx="8064251" cy="4608512"/>
          </a:xfrm>
        </p:spPr>
        <p:txBody>
          <a:bodyPr>
            <a:normAutofit fontScale="70000" lnSpcReduction="20000"/>
          </a:bodyPr>
          <a:lstStyle/>
          <a:p>
            <a:pPr marL="514350" indent="-514350">
              <a:buNone/>
            </a:pPr>
            <a:r>
              <a:rPr lang="en-GB" dirty="0" smtClean="0"/>
              <a:t>D.     Y6 &amp; 7 teachers trained to deliver a programme to help low attaining pupils plan, monitor and evaluate their writing using memorable experiences, </a:t>
            </a:r>
            <a:r>
              <a:rPr lang="en-GB" dirty="0" err="1" smtClean="0"/>
              <a:t>eg</a:t>
            </a:r>
            <a:r>
              <a:rPr lang="en-GB" dirty="0" smtClean="0"/>
              <a:t> trips and visitors (outcome: writing).</a:t>
            </a:r>
          </a:p>
          <a:p>
            <a:pPr marL="514350" indent="-514350">
              <a:buNone/>
            </a:pPr>
            <a:r>
              <a:rPr lang="en-GB" dirty="0" smtClean="0"/>
              <a:t>C .    A four-week summer school programme (between Y6 &amp; 7) for pupils who had been predicted to achieve KS2 below Level 4b in English, focussed on poetry and writing (outcome: writing). </a:t>
            </a:r>
          </a:p>
          <a:p>
            <a:pPr marL="514350" indent="-514350">
              <a:buFont typeface="+mj-lt"/>
              <a:buAutoNum type="alphaUcPeriod"/>
            </a:pPr>
            <a:r>
              <a:rPr lang="en-GB" dirty="0" smtClean="0"/>
              <a:t>A one-to-one </a:t>
            </a:r>
            <a:r>
              <a:rPr lang="en-GB" dirty="0"/>
              <a:t>numeracy intervention </a:t>
            </a:r>
            <a:r>
              <a:rPr lang="en-GB" dirty="0" smtClean="0"/>
              <a:t>(two </a:t>
            </a:r>
            <a:r>
              <a:rPr lang="en-GB" dirty="0"/>
              <a:t>15-minute sessions per week, delivered by teaching </a:t>
            </a:r>
            <a:r>
              <a:rPr lang="en-GB" dirty="0" smtClean="0"/>
              <a:t>assistants</a:t>
            </a:r>
            <a:r>
              <a:rPr lang="en-GB" dirty="0"/>
              <a:t>) for  Year 2-6 pupils who </a:t>
            </a:r>
            <a:r>
              <a:rPr lang="en-GB" dirty="0" smtClean="0"/>
              <a:t>are struggling </a:t>
            </a:r>
            <a:r>
              <a:rPr lang="en-GB" dirty="0"/>
              <a:t>with </a:t>
            </a:r>
            <a:r>
              <a:rPr lang="en-GB" dirty="0" smtClean="0"/>
              <a:t>numeracy (outcome: maths)</a:t>
            </a:r>
          </a:p>
          <a:p>
            <a:pPr marL="514350" indent="-514350">
              <a:buFont typeface="+mj-lt"/>
              <a:buAutoNum type="alphaUcPeriod"/>
            </a:pPr>
            <a:r>
              <a:rPr lang="en-GB" dirty="0" smtClean="0"/>
              <a:t>Nine weekly one-hour </a:t>
            </a:r>
            <a:r>
              <a:rPr lang="en-GB" dirty="0"/>
              <a:t>sessions where </a:t>
            </a:r>
            <a:r>
              <a:rPr lang="en-GB" dirty="0" smtClean="0"/>
              <a:t>Y7 pupils below L4 read </a:t>
            </a:r>
            <a:r>
              <a:rPr lang="en-GB" dirty="0"/>
              <a:t>and </a:t>
            </a:r>
            <a:r>
              <a:rPr lang="en-GB" dirty="0" smtClean="0"/>
              <a:t>discuss </a:t>
            </a:r>
            <a:r>
              <a:rPr lang="en-GB" dirty="0"/>
              <a:t>an age-appropriate </a:t>
            </a:r>
            <a:r>
              <a:rPr lang="en-GB" dirty="0" smtClean="0"/>
              <a:t>book, with </a:t>
            </a:r>
            <a:r>
              <a:rPr lang="en-GB" dirty="0"/>
              <a:t>tools and resources to encourage reading for </a:t>
            </a:r>
            <a:r>
              <a:rPr lang="en-GB" dirty="0" smtClean="0"/>
              <a:t>pleasure (</a:t>
            </a:r>
            <a:r>
              <a:rPr lang="en-GB" dirty="0"/>
              <a:t>outcome: </a:t>
            </a:r>
            <a:r>
              <a:rPr lang="en-GB" dirty="0" smtClean="0"/>
              <a:t>reading)</a:t>
            </a:r>
          </a:p>
          <a:p>
            <a:pPr marL="0" indent="0">
              <a:buNone/>
            </a:pPr>
            <a:r>
              <a:rPr lang="en-GB" dirty="0" smtClean="0"/>
              <a:t>What approaches do you see here?</a:t>
            </a:r>
          </a:p>
          <a:p>
            <a:pPr marL="514350" indent="-514350">
              <a:buFont typeface="+mj-lt"/>
              <a:buAutoNum type="alphaUcPeriod"/>
            </a:pPr>
            <a:endParaRPr lang="en-GB" dirty="0"/>
          </a:p>
        </p:txBody>
      </p:sp>
      <p:sp>
        <p:nvSpPr>
          <p:cNvPr id="5" name="Slide Number Placeholder 4"/>
          <p:cNvSpPr>
            <a:spLocks noGrp="1"/>
          </p:cNvSpPr>
          <p:nvPr>
            <p:ph type="sldNum" sz="quarter" idx="12"/>
          </p:nvPr>
        </p:nvSpPr>
        <p:spPr/>
        <p:txBody>
          <a:bodyPr/>
          <a:lstStyle/>
          <a:p>
            <a:pPr>
              <a:defRPr/>
            </a:pPr>
            <a:fld id="{B9330AE0-9927-4D9C-AEE3-F952C8D787BF}" type="slidenum">
              <a:rPr lang="en-US" smtClean="0"/>
              <a:pPr>
                <a:defRPr/>
              </a:pPr>
              <a:t>37</a:t>
            </a:fld>
            <a:endParaRPr lang="en-US"/>
          </a:p>
        </p:txBody>
      </p:sp>
      <p:sp>
        <p:nvSpPr>
          <p:cNvPr id="8" name="Rectangle 7"/>
          <p:cNvSpPr/>
          <p:nvPr/>
        </p:nvSpPr>
        <p:spPr>
          <a:xfrm>
            <a:off x="611560" y="928758"/>
            <a:ext cx="5873141" cy="523220"/>
          </a:xfrm>
          <a:prstGeom prst="rect">
            <a:avLst/>
          </a:prstGeom>
        </p:spPr>
        <p:txBody>
          <a:bodyPr wrap="square">
            <a:spAutoFit/>
          </a:bodyPr>
          <a:lstStyle/>
          <a:p>
            <a:r>
              <a:rPr lang="en-GB" sz="2800" dirty="0">
                <a:latin typeface="+mn-lt"/>
              </a:rPr>
              <a:t>Put these in order of effectiveness:</a:t>
            </a:r>
          </a:p>
        </p:txBody>
      </p:sp>
    </p:spTree>
    <p:extLst>
      <p:ext uri="{BB962C8B-B14F-4D97-AF65-F5344CB8AC3E}">
        <p14:creationId xmlns:p14="http://schemas.microsoft.com/office/powerpoint/2010/main" val="1729028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7">
                                            <p:txEl>
                                              <p:pRg st="4" end="4"/>
                                            </p:txEl>
                                          </p:spTgt>
                                        </p:tgtEl>
                                        <p:attrNameLst>
                                          <p:attrName>style.visibility</p:attrName>
                                        </p:attrNameLst>
                                      </p:cBhvr>
                                      <p:to>
                                        <p:strVal val="visible"/>
                                      </p:to>
                                    </p:set>
                                    <p:animEffect transition="in" filter="wipe(down)">
                                      <p:cBhvr>
                                        <p:cTn id="7" dur="580">
                                          <p:stCondLst>
                                            <p:cond delay="0"/>
                                          </p:stCondLst>
                                        </p:cTn>
                                        <p:tgtEl>
                                          <p:spTgt spid="7">
                                            <p:txEl>
                                              <p:pRg st="4" end="4"/>
                                            </p:txEl>
                                          </p:spTgt>
                                        </p:tgtEl>
                                      </p:cBhvr>
                                    </p:animEffect>
                                    <p:anim calcmode="lin" valueType="num">
                                      <p:cBhvr>
                                        <p:cTn id="8" dur="1822" tmFilter="0,0; 0.14,0.36; 0.43,0.73; 0.71,0.91; 1.0,1.0">
                                          <p:stCondLst>
                                            <p:cond delay="0"/>
                                          </p:stCondLst>
                                        </p:cTn>
                                        <p:tgtEl>
                                          <p:spTgt spid="7">
                                            <p:txEl>
                                              <p:pRg st="4" end="4"/>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7">
                                            <p:txEl>
                                              <p:pRg st="4" end="4"/>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7">
                                            <p:txEl>
                                              <p:pRg st="4" end="4"/>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7">
                                            <p:txEl>
                                              <p:pRg st="4" end="4"/>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7">
                                            <p:txEl>
                                              <p:pRg st="4" end="4"/>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7">
                                            <p:txEl>
                                              <p:pRg st="4" end="4"/>
                                            </p:txEl>
                                          </p:spTgt>
                                        </p:tgtEl>
                                      </p:cBhvr>
                                      <p:to x="100000" y="60000"/>
                                    </p:animScale>
                                    <p:animScale>
                                      <p:cBhvr>
                                        <p:cTn id="14" dur="166" decel="50000">
                                          <p:stCondLst>
                                            <p:cond delay="676"/>
                                          </p:stCondLst>
                                        </p:cTn>
                                        <p:tgtEl>
                                          <p:spTgt spid="7">
                                            <p:txEl>
                                              <p:pRg st="4" end="4"/>
                                            </p:txEl>
                                          </p:spTgt>
                                        </p:tgtEl>
                                      </p:cBhvr>
                                      <p:to x="100000" y="100000"/>
                                    </p:animScale>
                                    <p:animScale>
                                      <p:cBhvr>
                                        <p:cTn id="15" dur="26">
                                          <p:stCondLst>
                                            <p:cond delay="1312"/>
                                          </p:stCondLst>
                                        </p:cTn>
                                        <p:tgtEl>
                                          <p:spTgt spid="7">
                                            <p:txEl>
                                              <p:pRg st="4" end="4"/>
                                            </p:txEl>
                                          </p:spTgt>
                                        </p:tgtEl>
                                      </p:cBhvr>
                                      <p:to x="100000" y="80000"/>
                                    </p:animScale>
                                    <p:animScale>
                                      <p:cBhvr>
                                        <p:cTn id="16" dur="166" decel="50000">
                                          <p:stCondLst>
                                            <p:cond delay="1338"/>
                                          </p:stCondLst>
                                        </p:cTn>
                                        <p:tgtEl>
                                          <p:spTgt spid="7">
                                            <p:txEl>
                                              <p:pRg st="4" end="4"/>
                                            </p:txEl>
                                          </p:spTgt>
                                        </p:tgtEl>
                                      </p:cBhvr>
                                      <p:to x="100000" y="100000"/>
                                    </p:animScale>
                                    <p:animScale>
                                      <p:cBhvr>
                                        <p:cTn id="17" dur="26">
                                          <p:stCondLst>
                                            <p:cond delay="1642"/>
                                          </p:stCondLst>
                                        </p:cTn>
                                        <p:tgtEl>
                                          <p:spTgt spid="7">
                                            <p:txEl>
                                              <p:pRg st="4" end="4"/>
                                            </p:txEl>
                                          </p:spTgt>
                                        </p:tgtEl>
                                      </p:cBhvr>
                                      <p:to x="100000" y="90000"/>
                                    </p:animScale>
                                    <p:animScale>
                                      <p:cBhvr>
                                        <p:cTn id="18" dur="166" decel="50000">
                                          <p:stCondLst>
                                            <p:cond delay="1668"/>
                                          </p:stCondLst>
                                        </p:cTn>
                                        <p:tgtEl>
                                          <p:spTgt spid="7">
                                            <p:txEl>
                                              <p:pRg st="4" end="4"/>
                                            </p:txEl>
                                          </p:spTgt>
                                        </p:tgtEl>
                                      </p:cBhvr>
                                      <p:to x="100000" y="100000"/>
                                    </p:animScale>
                                    <p:animScale>
                                      <p:cBhvr>
                                        <p:cTn id="19" dur="26">
                                          <p:stCondLst>
                                            <p:cond delay="1808"/>
                                          </p:stCondLst>
                                        </p:cTn>
                                        <p:tgtEl>
                                          <p:spTgt spid="7">
                                            <p:txEl>
                                              <p:pRg st="4" end="4"/>
                                            </p:txEl>
                                          </p:spTgt>
                                        </p:tgtEl>
                                      </p:cBhvr>
                                      <p:to x="100000" y="95000"/>
                                    </p:animScale>
                                    <p:animScale>
                                      <p:cBhvr>
                                        <p:cTn id="20" dur="166" decel="50000">
                                          <p:stCondLst>
                                            <p:cond delay="1834"/>
                                          </p:stCondLst>
                                        </p:cTn>
                                        <p:tgtEl>
                                          <p:spTgt spid="7">
                                            <p:txEl>
                                              <p:pRg st="4" end="4"/>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does science say? Memory</a:t>
            </a:r>
            <a:endParaRPr lang="en-GB" dirty="0"/>
          </a:p>
        </p:txBody>
      </p:sp>
      <p:sp>
        <p:nvSpPr>
          <p:cNvPr id="3" name="Content Placeholder 2"/>
          <p:cNvSpPr>
            <a:spLocks noGrp="1"/>
          </p:cNvSpPr>
          <p:nvPr>
            <p:ph idx="1"/>
          </p:nvPr>
        </p:nvSpPr>
        <p:spPr/>
        <p:txBody>
          <a:bodyPr>
            <a:normAutofit lnSpcReduction="10000"/>
          </a:bodyPr>
          <a:lstStyle/>
          <a:p>
            <a:r>
              <a:rPr lang="en-GB" dirty="0" smtClean="0"/>
              <a:t>Sensory input: Stimuli are received from the senses: sight; hearing; taste; smell; touch.</a:t>
            </a:r>
          </a:p>
          <a:p>
            <a:r>
              <a:rPr lang="en-GB" dirty="0" smtClean="0"/>
              <a:t>Sensory memory: By paying attention to these stimuli, they enter sensory memory (this lasts 0.25-2 seconds)</a:t>
            </a:r>
          </a:p>
          <a:p>
            <a:r>
              <a:rPr lang="en-GB" dirty="0" smtClean="0"/>
              <a:t>Short term memory: lasts up to 30 seconds; can store 5-7 things at a time. ‘Chunking makes things easier to recall </a:t>
            </a:r>
            <a:r>
              <a:rPr lang="en-GB" dirty="0" err="1" smtClean="0"/>
              <a:t>ie</a:t>
            </a:r>
            <a:r>
              <a:rPr lang="en-GB" dirty="0" smtClean="0"/>
              <a:t>. 202 393 69 462 is easier to recall than 20239369462</a:t>
            </a:r>
          </a:p>
          <a:p>
            <a:endParaRPr lang="en-GB" dirty="0" smtClean="0"/>
          </a:p>
          <a:p>
            <a:endParaRPr lang="en-GB" dirty="0" smtClean="0"/>
          </a:p>
          <a:p>
            <a:endParaRPr lang="en-GB" dirty="0"/>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Memory cont.</a:t>
            </a:r>
            <a:endParaRPr lang="en-GB" dirty="0"/>
          </a:p>
        </p:txBody>
      </p:sp>
      <p:sp>
        <p:nvSpPr>
          <p:cNvPr id="3" name="Content Placeholder 2"/>
          <p:cNvSpPr>
            <a:spLocks noGrp="1"/>
          </p:cNvSpPr>
          <p:nvPr>
            <p:ph idx="1"/>
          </p:nvPr>
        </p:nvSpPr>
        <p:spPr/>
        <p:txBody>
          <a:bodyPr/>
          <a:lstStyle/>
          <a:p>
            <a:r>
              <a:rPr lang="en-GB" dirty="0" smtClean="0"/>
              <a:t>Short term memory – rehearsal needed for retention.</a:t>
            </a:r>
          </a:p>
          <a:p>
            <a:r>
              <a:rPr lang="en-GB" dirty="0" smtClean="0"/>
              <a:t>Distraction hinders retention and movement into long term memory. </a:t>
            </a:r>
            <a:endParaRPr lang="en-GB" dirty="0"/>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Working memory</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Mental arithmetic, reciting dates.</a:t>
            </a:r>
          </a:p>
          <a:p>
            <a:r>
              <a:rPr lang="en-GB" dirty="0" smtClean="0"/>
              <a:t> Remembering a new telephone number, a PIN number, web address or a vehicle registration number while we are trying to find a pen and paper to write it down or to use it in some other way</a:t>
            </a:r>
          </a:p>
          <a:p>
            <a:pPr>
              <a:buNone/>
            </a:pPr>
            <a:r>
              <a:rPr lang="en-GB" dirty="0" smtClean="0"/>
              <a:t> • Following spoken directions such as ‘Go straight over at the roundabout, take the second left and the building is on the right opposite the church’</a:t>
            </a:r>
          </a:p>
          <a:p>
            <a:pPr>
              <a:buNone/>
            </a:pPr>
            <a:r>
              <a:rPr lang="en-GB" dirty="0" smtClean="0"/>
              <a:t>• Calculating how much the bill will be at the supermarket checkout for the items we have in our basket </a:t>
            </a:r>
          </a:p>
          <a:p>
            <a:r>
              <a:rPr lang="en-GB" dirty="0" smtClean="0"/>
              <a:t>Measuring and combining the correct amounts of ingredients (e.g. rub in 50g of margarine and 100g of flour, and then add 75g of sugar) when you have just read the recipe but are no longer looking at the page.</a:t>
            </a:r>
          </a:p>
          <a:p>
            <a:r>
              <a:rPr lang="en-GB" dirty="0" smtClean="0"/>
              <a:t>(</a:t>
            </a:r>
            <a:r>
              <a:rPr lang="en-GB" dirty="0" err="1" smtClean="0"/>
              <a:t>Gatherall&amp;Allerway</a:t>
            </a:r>
            <a:r>
              <a:rPr lang="en-GB" dirty="0" smtClean="0"/>
              <a:t>, 2007)</a:t>
            </a:r>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Impacts on working memory</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Distraction. An unrelated thought springing to mind, or an interruption such as a telephone ringing or someone speaking to us, can be sufficient to divert attention the contents of working memory so that its contents are rapidly lost.</a:t>
            </a:r>
          </a:p>
          <a:p>
            <a:r>
              <a:rPr lang="en-GB" dirty="0" smtClean="0"/>
              <a:t>Trying to hold in mind too much information. There is a limit to how much information can be held in working memory. For example, most of us would not be successful in attempting to multiply the numbers 739 and 891 in our heads, simply because the amount of information that has to be stored in the course of this calculation exceeds the capacity of most people’s working memory.</a:t>
            </a:r>
          </a:p>
          <a:p>
            <a:r>
              <a:rPr lang="en-GB" dirty="0" smtClean="0"/>
              <a:t>Engaging in a demanding task. Activities that require difficult mental processing, such as applying the rules of multiplication during mental arithmetic, reduce the amount of space in working memory to store information. This can result in a loss of other information that is already held.</a:t>
            </a:r>
            <a:endParaRPr lang="en-GB" dirty="0"/>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6556" y="-99392"/>
            <a:ext cx="8229600" cy="1143000"/>
          </a:xfrm>
        </p:spPr>
        <p:txBody>
          <a:bodyPr>
            <a:normAutofit/>
          </a:bodyPr>
          <a:lstStyle/>
          <a:p>
            <a:endParaRPr lang="en-GB" sz="2800" b="1" u="sng" dirty="0">
              <a:solidFill>
                <a:schemeClr val="tx2"/>
              </a:solidFill>
            </a:endParaRPr>
          </a:p>
        </p:txBody>
      </p:sp>
      <p:pic>
        <p:nvPicPr>
          <p:cNvPr id="1026" name="Picture 2" descr="https://www.lsa.umich.edu/UMICH/advising/Home/Academic%20Support/Strategies%20for%20Success/Memory%20diagram.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116633"/>
            <a:ext cx="8928992" cy="410445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24571" y="4437112"/>
            <a:ext cx="9073008" cy="2308324"/>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Do constructivist and social constructivist activities help us to complete stages 2 and 3, or can they overload the working memory?</a:t>
            </a:r>
          </a:p>
          <a:p>
            <a:pPr marL="342900" indent="-342900">
              <a:buFont typeface="Arial" panose="020B0604020202020204" pitchFamily="34" charset="0"/>
              <a:buChar char="•"/>
            </a:pPr>
            <a:endParaRPr lang="en-GB" sz="2400" dirty="0" smtClean="0"/>
          </a:p>
          <a:p>
            <a:pPr marL="342900" indent="-342900">
              <a:buFont typeface="Arial" panose="020B0604020202020204" pitchFamily="34" charset="0"/>
              <a:buChar char="•"/>
            </a:pPr>
            <a:r>
              <a:rPr lang="en-GB" sz="2400" dirty="0" smtClean="0"/>
              <a:t>To what extent do we need to ensure that there is sound existing knowledge for stage 3 to occur - the case for guided instruction (behaviourism?) – (see </a:t>
            </a:r>
            <a:r>
              <a:rPr lang="en-GB" sz="2400" dirty="0" err="1" smtClean="0"/>
              <a:t>Kirschner</a:t>
            </a:r>
            <a:r>
              <a:rPr lang="en-GB" sz="2400" dirty="0" smtClean="0"/>
              <a:t>, </a:t>
            </a:r>
            <a:r>
              <a:rPr lang="en-GB" sz="2400" dirty="0" err="1" smtClean="0"/>
              <a:t>Sweller</a:t>
            </a:r>
            <a:r>
              <a:rPr lang="en-GB" sz="2400" dirty="0" smtClean="0"/>
              <a:t> and Clark, 2006)</a:t>
            </a:r>
            <a:endParaRPr lang="en-GB" sz="2400" dirty="0"/>
          </a:p>
        </p:txBody>
      </p:sp>
    </p:spTree>
    <p:extLst>
      <p:ext uri="{BB962C8B-B14F-4D97-AF65-F5344CB8AC3E}">
        <p14:creationId xmlns:p14="http://schemas.microsoft.com/office/powerpoint/2010/main" val="4238076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 calcmode="lin" valueType="num">
                                      <p:cBhvr additive="base">
                                        <p:cTn id="1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does science say?</a:t>
            </a:r>
            <a:br>
              <a:rPr lang="en-GB" dirty="0" smtClean="0"/>
            </a:br>
            <a:r>
              <a:rPr lang="en-GB" dirty="0" smtClean="0"/>
              <a:t>Deans for Impact (2015)</a:t>
            </a:r>
            <a:endParaRPr lang="en-GB" dirty="0"/>
          </a:p>
        </p:txBody>
      </p:sp>
      <p:sp>
        <p:nvSpPr>
          <p:cNvPr id="3" name="Content Placeholder 2"/>
          <p:cNvSpPr>
            <a:spLocks noGrp="1"/>
          </p:cNvSpPr>
          <p:nvPr>
            <p:ph idx="1"/>
          </p:nvPr>
        </p:nvSpPr>
        <p:spPr/>
        <p:txBody>
          <a:bodyPr/>
          <a:lstStyle/>
          <a:p>
            <a:r>
              <a:rPr lang="en-GB" dirty="0" smtClean="0"/>
              <a:t>Pupils learn new ideas by referencing old.</a:t>
            </a:r>
          </a:p>
          <a:p>
            <a:r>
              <a:rPr lang="en-GB" dirty="0" smtClean="0"/>
              <a:t>Cognitive development does not progress through a fixed sequence of age- related stages.</a:t>
            </a:r>
          </a:p>
          <a:p>
            <a:r>
              <a:rPr lang="en-GB" dirty="0" smtClean="0"/>
              <a:t>New ideas are understood through examples.</a:t>
            </a:r>
          </a:p>
          <a:p>
            <a:r>
              <a:rPr lang="en-GB" dirty="0" smtClean="0"/>
              <a:t>Spaced learning and retrieval</a:t>
            </a:r>
          </a:p>
          <a:p>
            <a:endParaRPr lang="en-GB" dirty="0"/>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Design some learning!</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In pairs, design a way to get someone to learn:</a:t>
            </a:r>
          </a:p>
          <a:p>
            <a:r>
              <a:rPr lang="en-GB" dirty="0" smtClean="0"/>
              <a:t>How to make a cup of tea.</a:t>
            </a:r>
          </a:p>
          <a:p>
            <a:r>
              <a:rPr lang="en-GB" dirty="0" smtClean="0"/>
              <a:t>How to do simple addition and subtraction.</a:t>
            </a:r>
          </a:p>
          <a:p>
            <a:r>
              <a:rPr lang="en-GB" dirty="0" smtClean="0"/>
              <a:t>How to tie their shoes.</a:t>
            </a:r>
          </a:p>
          <a:p>
            <a:r>
              <a:rPr lang="en-GB" dirty="0" smtClean="0"/>
              <a:t>Something of your choosing.</a:t>
            </a:r>
          </a:p>
          <a:p>
            <a:r>
              <a:rPr lang="en-GB" dirty="0" smtClean="0"/>
              <a:t>Use one or more approaches connected to the theoretical positions we have looked at.</a:t>
            </a:r>
          </a:p>
          <a:p>
            <a:r>
              <a:rPr lang="en-GB" dirty="0" smtClean="0"/>
              <a:t>Teach another pair.</a:t>
            </a:r>
          </a:p>
          <a:p>
            <a:r>
              <a:rPr lang="en-GB" dirty="0" smtClean="0"/>
              <a:t>See if they can identify what approaches you were using.</a:t>
            </a:r>
            <a:endParaRPr lang="en-GB" dirty="0"/>
          </a:p>
        </p:txBody>
      </p:sp>
    </p:spTree>
    <p:extLst>
      <p:ext uri="{BB962C8B-B14F-4D97-AF65-F5344CB8AC3E}">
        <p14:creationId xmlns:p14="http://schemas.microsoft.com/office/powerpoint/2010/main" val="212697334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does science say?</a:t>
            </a:r>
            <a:endParaRPr lang="en-GB" dirty="0"/>
          </a:p>
        </p:txBody>
      </p:sp>
      <p:sp>
        <p:nvSpPr>
          <p:cNvPr id="3" name="Content Placeholder 2"/>
          <p:cNvSpPr>
            <a:spLocks noGrp="1"/>
          </p:cNvSpPr>
          <p:nvPr>
            <p:ph idx="1"/>
          </p:nvPr>
        </p:nvSpPr>
        <p:spPr/>
        <p:txBody>
          <a:bodyPr/>
          <a:lstStyle/>
          <a:p>
            <a:r>
              <a:rPr lang="en-GB" dirty="0" smtClean="0">
                <a:hlinkClick r:id="rId2"/>
              </a:rPr>
              <a:t>Cognitive Load</a:t>
            </a:r>
            <a:r>
              <a:rPr lang="en-GB" dirty="0" smtClean="0"/>
              <a:t> also </a:t>
            </a:r>
            <a:r>
              <a:rPr lang="en-GB" dirty="0" smtClean="0">
                <a:hlinkClick r:id="rId3"/>
              </a:rPr>
              <a:t>cognitive load</a:t>
            </a:r>
            <a:endParaRPr lang="en-GB" dirty="0" smtClean="0"/>
          </a:p>
          <a:p>
            <a:r>
              <a:rPr lang="en-GB" dirty="0" smtClean="0">
                <a:hlinkClick r:id="rId4"/>
              </a:rPr>
              <a:t>Desirable Difficulty</a:t>
            </a:r>
            <a:endParaRPr lang="en-GB" dirty="0" smtClean="0"/>
          </a:p>
          <a:p>
            <a:r>
              <a:rPr lang="en-GB" dirty="0" smtClean="0">
                <a:hlinkClick r:id="rId5"/>
              </a:rPr>
              <a:t>Interleaving</a:t>
            </a:r>
            <a:endParaRPr lang="en-GB" dirty="0" smtClean="0"/>
          </a:p>
          <a:p>
            <a:r>
              <a:rPr lang="en-GB" dirty="0" smtClean="0">
                <a:hlinkClick r:id="rId6"/>
              </a:rPr>
              <a:t>Challenge</a:t>
            </a:r>
            <a:endParaRPr lang="en-GB" dirty="0" smtClean="0"/>
          </a:p>
          <a:p>
            <a:r>
              <a:rPr lang="en-GB" dirty="0" smtClean="0">
                <a:hlinkClick r:id="rId7"/>
              </a:rPr>
              <a:t>Magic Number?</a:t>
            </a:r>
            <a:endParaRPr lang="en-GB" dirty="0" smtClean="0"/>
          </a:p>
          <a:p>
            <a:r>
              <a:rPr lang="en-GB" dirty="0" smtClean="0">
                <a:hlinkClick r:id="rId8"/>
              </a:rPr>
              <a:t>Testing</a:t>
            </a:r>
            <a:endParaRPr lang="en-GB" dirty="0"/>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hlinkClick r:id="rId2"/>
              </a:rPr>
              <a:t>Working Memory</a:t>
            </a:r>
            <a:endParaRPr lang="en-GB" dirty="0" smtClean="0">
              <a:hlinkClick r:id="rId3"/>
            </a:endParaRPr>
          </a:p>
          <a:p>
            <a:r>
              <a:rPr lang="en-GB" dirty="0" smtClean="0">
                <a:hlinkClick r:id="rId3"/>
              </a:rPr>
              <a:t>Cognitive Load</a:t>
            </a:r>
            <a:endParaRPr lang="en-GB" dirty="0" smtClean="0"/>
          </a:p>
          <a:p>
            <a:r>
              <a:rPr lang="en-GB" dirty="0" smtClean="0">
                <a:hlinkClick r:id="rId4"/>
              </a:rPr>
              <a:t>Learning new ideas</a:t>
            </a:r>
            <a:endParaRPr lang="en-GB" dirty="0"/>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0050" name="Picture 2" descr="threshold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3000" y="0"/>
            <a:ext cx="6858000" cy="7162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7958453"/>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Meyer and Land</a:t>
            </a:r>
            <a:endParaRPr lang="en-GB" dirty="0"/>
          </a:p>
        </p:txBody>
      </p:sp>
      <p:sp>
        <p:nvSpPr>
          <p:cNvPr id="3" name="Content Placeholder 2"/>
          <p:cNvSpPr>
            <a:spLocks noGrp="1"/>
          </p:cNvSpPr>
          <p:nvPr>
            <p:ph idx="1"/>
          </p:nvPr>
        </p:nvSpPr>
        <p:spPr/>
        <p:txBody>
          <a:bodyPr>
            <a:noAutofit/>
          </a:bodyPr>
          <a:lstStyle/>
          <a:p>
            <a:r>
              <a:rPr lang="en-GB" altLang="en-US" sz="2400" dirty="0">
                <a:cs typeface="Times New Roman" panose="02020603050405020304" pitchFamily="18" charset="0"/>
              </a:rPr>
              <a:t>Notion that within specific disciplines there exist significant ‘threshold concepts’, leading to new and previously inaccessible ways of thinking about </a:t>
            </a:r>
            <a:r>
              <a:rPr lang="en-GB" altLang="en-US" sz="2400" dirty="0" smtClean="0">
                <a:cs typeface="Times New Roman" panose="02020603050405020304" pitchFamily="18" charset="0"/>
              </a:rPr>
              <a:t>something(</a:t>
            </a:r>
            <a:r>
              <a:rPr lang="en-GB" altLang="en-US" sz="2400" dirty="0" smtClean="0">
                <a:solidFill>
                  <a:schemeClr val="tx1"/>
                </a:solidFill>
                <a:cs typeface="Times New Roman" panose="02020603050405020304" pitchFamily="18" charset="0"/>
              </a:rPr>
              <a:t>Meyer </a:t>
            </a:r>
            <a:r>
              <a:rPr lang="en-GB" altLang="en-US" sz="2400" dirty="0">
                <a:solidFill>
                  <a:schemeClr val="tx1"/>
                </a:solidFill>
                <a:cs typeface="Times New Roman" panose="02020603050405020304" pitchFamily="18" charset="0"/>
              </a:rPr>
              <a:t>and Land, 2003</a:t>
            </a:r>
            <a:r>
              <a:rPr lang="en-GB" altLang="en-US" sz="2400" dirty="0" smtClean="0">
                <a:solidFill>
                  <a:schemeClr val="tx1"/>
                </a:solidFill>
                <a:cs typeface="Times New Roman" panose="02020603050405020304" pitchFamily="18" charset="0"/>
              </a:rPr>
              <a:t>).</a:t>
            </a:r>
          </a:p>
          <a:p>
            <a:r>
              <a:rPr lang="en-GB" altLang="en-US" sz="2400" dirty="0" smtClean="0">
                <a:solidFill>
                  <a:schemeClr val="tx1"/>
                </a:solidFill>
              </a:rPr>
              <a:t>Concept -</a:t>
            </a:r>
            <a:r>
              <a:rPr lang="en-US" altLang="en-US" sz="2400" dirty="0">
                <a:latin typeface="Times" panose="02020603050405020304" pitchFamily="18" charset="0"/>
                <a:cs typeface="Times New Roman" panose="02020603050405020304" pitchFamily="18" charset="0"/>
              </a:rPr>
              <a:t> ‘</a:t>
            </a:r>
            <a:r>
              <a:rPr lang="en-US" altLang="en-US" sz="2400" dirty="0">
                <a:cs typeface="Times New Roman" panose="02020603050405020304" pitchFamily="18" charset="0"/>
              </a:rPr>
              <a:t>a unit of thought or element of knowledge that allows us to organize experience</a:t>
            </a:r>
            <a:r>
              <a:rPr lang="en-GB" altLang="en-US" sz="2400" dirty="0" smtClean="0">
                <a:solidFill>
                  <a:schemeClr val="tx1"/>
                </a:solidFill>
              </a:rPr>
              <a:t>’</a:t>
            </a:r>
            <a:r>
              <a:rPr lang="en-US" altLang="en-US" sz="2400" i="1" dirty="0">
                <a:solidFill>
                  <a:schemeClr val="bg2"/>
                </a:solidFill>
                <a:cs typeface="Times New Roman" panose="02020603050405020304" pitchFamily="18" charset="0"/>
              </a:rPr>
              <a:t> </a:t>
            </a:r>
            <a:r>
              <a:rPr lang="en-US" altLang="en-US" sz="2400" i="1" dirty="0" smtClean="0">
                <a:solidFill>
                  <a:schemeClr val="tx1"/>
                </a:solidFill>
                <a:cs typeface="Times New Roman" panose="02020603050405020304" pitchFamily="18" charset="0"/>
              </a:rPr>
              <a:t>Donald (2001)Learning </a:t>
            </a:r>
            <a:r>
              <a:rPr lang="en-US" altLang="en-US" sz="2400" i="1" dirty="0">
                <a:solidFill>
                  <a:schemeClr val="tx1"/>
                </a:solidFill>
                <a:cs typeface="Times New Roman" panose="02020603050405020304" pitchFamily="18" charset="0"/>
              </a:rPr>
              <a:t>to Think: Disciplinary Perspectives’</a:t>
            </a:r>
            <a:r>
              <a:rPr lang="en-US" altLang="en-US" sz="2400" i="1" dirty="0">
                <a:solidFill>
                  <a:schemeClr val="tx1"/>
                </a:solidFill>
                <a:latin typeface="Times" panose="02020603050405020304" pitchFamily="18" charset="0"/>
                <a:cs typeface="Times New Roman" panose="02020603050405020304" pitchFamily="18" charset="0"/>
              </a:rPr>
              <a:t> </a:t>
            </a:r>
            <a:r>
              <a:rPr lang="en-US" altLang="en-US" sz="2400" i="1" dirty="0" smtClean="0">
                <a:solidFill>
                  <a:schemeClr val="tx1"/>
                </a:solidFill>
                <a:latin typeface="Times" panose="02020603050405020304" pitchFamily="18" charset="0"/>
                <a:cs typeface="Times New Roman" panose="02020603050405020304" pitchFamily="18" charset="0"/>
              </a:rPr>
              <a:t>.</a:t>
            </a:r>
          </a:p>
          <a:p>
            <a:r>
              <a:rPr lang="en-US" altLang="en-US" sz="2400" dirty="0">
                <a:cs typeface="Times New Roman" panose="02020603050405020304" pitchFamily="18" charset="0"/>
              </a:rPr>
              <a:t>Threshold concepts can be used to define potentially powerful transformative points in the student’s learning experience.  In this sense they may be viewed as the </a:t>
            </a:r>
            <a:r>
              <a:rPr lang="en-US" altLang="en-US" sz="2400" dirty="0">
                <a:solidFill>
                  <a:schemeClr val="tx1"/>
                </a:solidFill>
                <a:cs typeface="Times New Roman" panose="02020603050405020304" pitchFamily="18" charset="0"/>
              </a:rPr>
              <a:t>‘jewels in the curriculum’</a:t>
            </a:r>
            <a:r>
              <a:rPr lang="en-US" altLang="en-US" sz="2400" dirty="0">
                <a:cs typeface="Times New Roman" panose="02020603050405020304" pitchFamily="18" charset="0"/>
              </a:rPr>
              <a:t>.</a:t>
            </a:r>
            <a:endParaRPr lang="en-GB" altLang="en-US" sz="2400" i="1" dirty="0">
              <a:solidFill>
                <a:schemeClr val="tx1"/>
              </a:solidFill>
              <a:latin typeface="Times" panose="02020603050405020304" pitchFamily="18" charset="0"/>
              <a:cs typeface="Times New Roman" panose="02020603050405020304" pitchFamily="18" charset="0"/>
            </a:endParaRPr>
          </a:p>
          <a:p>
            <a:r>
              <a:rPr lang="en-GB" sz="2400" dirty="0" smtClean="0">
                <a:solidFill>
                  <a:schemeClr val="tx1"/>
                </a:solidFill>
              </a:rPr>
              <a:t>Liminality –from not- knowing to knowing.</a:t>
            </a:r>
          </a:p>
          <a:p>
            <a:r>
              <a:rPr lang="en-GB" sz="2400" dirty="0" smtClean="0">
                <a:solidFill>
                  <a:schemeClr val="tx1"/>
                </a:solidFill>
              </a:rPr>
              <a:t>Learning is hard.</a:t>
            </a:r>
            <a:endParaRPr lang="en-GB" sz="2400" dirty="0">
              <a:solidFill>
                <a:schemeClr val="tx1"/>
              </a:solidFill>
            </a:endParaRPr>
          </a:p>
        </p:txBody>
      </p:sp>
    </p:spTree>
    <p:extLst>
      <p:ext uri="{BB962C8B-B14F-4D97-AF65-F5344CB8AC3E}">
        <p14:creationId xmlns:p14="http://schemas.microsoft.com/office/powerpoint/2010/main" val="1793227785"/>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9957"/>
            <a:ext cx="7772400" cy="650503"/>
          </a:xfrm>
        </p:spPr>
        <p:txBody>
          <a:bodyPr>
            <a:normAutofit/>
          </a:bodyPr>
          <a:lstStyle/>
          <a:p>
            <a:r>
              <a:rPr lang="en-GB" sz="2800" dirty="0" smtClean="0"/>
              <a:t>So, how do we learn?</a:t>
            </a:r>
            <a:endParaRPr lang="en-GB" sz="2800" dirty="0"/>
          </a:p>
        </p:txBody>
      </p:sp>
      <p:sp>
        <p:nvSpPr>
          <p:cNvPr id="3" name="Subtitle 2"/>
          <p:cNvSpPr>
            <a:spLocks noGrp="1"/>
          </p:cNvSpPr>
          <p:nvPr>
            <p:ph type="subTitle" idx="1"/>
          </p:nvPr>
        </p:nvSpPr>
        <p:spPr>
          <a:xfrm>
            <a:off x="755576" y="1143000"/>
            <a:ext cx="7978784" cy="4038600"/>
          </a:xfrm>
        </p:spPr>
        <p:txBody>
          <a:bodyPr>
            <a:normAutofit fontScale="47500" lnSpcReduction="20000"/>
          </a:bodyPr>
          <a:lstStyle/>
          <a:p>
            <a:pPr marL="457200" indent="-457200" algn="l">
              <a:buFont typeface="Arial" panose="020B0604020202020204" pitchFamily="34" charset="0"/>
              <a:buChar char="•"/>
            </a:pPr>
            <a:r>
              <a:rPr lang="en-GB" sz="7400" dirty="0" smtClean="0">
                <a:solidFill>
                  <a:schemeClr val="tx1"/>
                </a:solidFill>
              </a:rPr>
              <a:t>Through interaction with others?</a:t>
            </a:r>
          </a:p>
          <a:p>
            <a:pPr marL="457200" indent="-457200" algn="l">
              <a:buFont typeface="Arial" panose="020B0604020202020204" pitchFamily="34" charset="0"/>
              <a:buChar char="•"/>
            </a:pPr>
            <a:r>
              <a:rPr lang="en-GB" sz="7400" dirty="0" smtClean="0">
                <a:solidFill>
                  <a:schemeClr val="tx1"/>
                </a:solidFill>
              </a:rPr>
              <a:t>Through personal experimentation?</a:t>
            </a:r>
          </a:p>
          <a:p>
            <a:pPr marL="457200" indent="-457200" algn="l">
              <a:buFont typeface="Arial" panose="020B0604020202020204" pitchFamily="34" charset="0"/>
              <a:buChar char="•"/>
            </a:pPr>
            <a:r>
              <a:rPr lang="en-GB" sz="7400" dirty="0" smtClean="0">
                <a:solidFill>
                  <a:schemeClr val="tx1"/>
                </a:solidFill>
              </a:rPr>
              <a:t>Through positive and negative reinforcement?</a:t>
            </a:r>
          </a:p>
          <a:p>
            <a:pPr marL="457200" indent="-457200" algn="l">
              <a:buFont typeface="Arial" panose="020B0604020202020204" pitchFamily="34" charset="0"/>
              <a:buChar char="•"/>
            </a:pPr>
            <a:r>
              <a:rPr lang="en-GB" sz="7400" dirty="0" smtClean="0">
                <a:solidFill>
                  <a:schemeClr val="tx1"/>
                </a:solidFill>
              </a:rPr>
              <a:t>Through teacher directed instruction?</a:t>
            </a:r>
          </a:p>
          <a:p>
            <a:pPr marL="457200" indent="-457200" algn="l">
              <a:buFont typeface="Arial" panose="020B0604020202020204" pitchFamily="34" charset="0"/>
              <a:buChar char="•"/>
            </a:pPr>
            <a:r>
              <a:rPr lang="en-GB" sz="7400" dirty="0" smtClean="0">
                <a:solidFill>
                  <a:schemeClr val="tx1"/>
                </a:solidFill>
              </a:rPr>
              <a:t>Through developing a knowledge base?</a:t>
            </a:r>
          </a:p>
          <a:p>
            <a:pPr marL="457200" indent="-457200" algn="l">
              <a:buFont typeface="Arial" panose="020B0604020202020204" pitchFamily="34" charset="0"/>
              <a:buChar char="•"/>
            </a:pPr>
            <a:r>
              <a:rPr lang="en-GB" sz="7400" dirty="0" smtClean="0">
                <a:solidFill>
                  <a:schemeClr val="tx1"/>
                </a:solidFill>
              </a:rPr>
              <a:t>Through developing skills through that knowledge base?</a:t>
            </a:r>
          </a:p>
          <a:p>
            <a:pPr marL="457200" indent="-457200" algn="l">
              <a:buFont typeface="Arial" panose="020B0604020202020204" pitchFamily="34" charset="0"/>
              <a:buChar char="•"/>
            </a:pPr>
            <a:endParaRPr lang="en-GB" sz="2800" dirty="0">
              <a:solidFill>
                <a:schemeClr val="tx1"/>
              </a:solidFill>
            </a:endParaRPr>
          </a:p>
        </p:txBody>
      </p:sp>
      <p:sp>
        <p:nvSpPr>
          <p:cNvPr id="5" name="TextBox 4"/>
          <p:cNvSpPr txBox="1"/>
          <p:nvPr/>
        </p:nvSpPr>
        <p:spPr>
          <a:xfrm>
            <a:off x="683568" y="5661248"/>
            <a:ext cx="7056784" cy="954107"/>
          </a:xfrm>
          <a:prstGeom prst="rect">
            <a:avLst/>
          </a:prstGeom>
          <a:noFill/>
        </p:spPr>
        <p:txBody>
          <a:bodyPr wrap="square" rtlCol="0">
            <a:spAutoFit/>
          </a:bodyPr>
          <a:lstStyle/>
          <a:p>
            <a:r>
              <a:rPr lang="en-GB" sz="2800" dirty="0" smtClean="0">
                <a:solidFill>
                  <a:schemeClr val="tx2"/>
                </a:solidFill>
              </a:rPr>
              <a:t>Is it fair to say that an effective sequence of lessons may well include all  elements?</a:t>
            </a:r>
            <a:endParaRPr lang="en-GB" sz="2800" dirty="0">
              <a:solidFill>
                <a:schemeClr val="tx2"/>
              </a:solidFill>
            </a:endParaRPr>
          </a:p>
        </p:txBody>
      </p:sp>
    </p:spTree>
    <p:extLst>
      <p:ext uri="{BB962C8B-B14F-4D97-AF65-F5344CB8AC3E}">
        <p14:creationId xmlns:p14="http://schemas.microsoft.com/office/powerpoint/2010/main" val="2929216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par>
                                <p:cTn id="21" presetID="26" presetClass="entr" presetSubtype="0" fill="hold" nodeType="with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Effect transition="in" filter="wipe(down)">
                                      <p:cBhvr>
                                        <p:cTn id="23" dur="580">
                                          <p:stCondLst>
                                            <p:cond delay="0"/>
                                          </p:stCondLst>
                                        </p:cTn>
                                        <p:tgtEl>
                                          <p:spTgt spid="3">
                                            <p:txEl>
                                              <p:pRg st="1" end="1"/>
                                            </p:txEl>
                                          </p:spTgt>
                                        </p:tgtEl>
                                      </p:cBhvr>
                                    </p:animEffect>
                                    <p:anim calcmode="lin" valueType="num">
                                      <p:cBhvr>
                                        <p:cTn id="24"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29" dur="26">
                                          <p:stCondLst>
                                            <p:cond delay="650"/>
                                          </p:stCondLst>
                                        </p:cTn>
                                        <p:tgtEl>
                                          <p:spTgt spid="3">
                                            <p:txEl>
                                              <p:pRg st="1" end="1"/>
                                            </p:txEl>
                                          </p:spTgt>
                                        </p:tgtEl>
                                      </p:cBhvr>
                                      <p:to x="100000" y="60000"/>
                                    </p:animScale>
                                    <p:animScale>
                                      <p:cBhvr>
                                        <p:cTn id="30" dur="166" decel="50000">
                                          <p:stCondLst>
                                            <p:cond delay="676"/>
                                          </p:stCondLst>
                                        </p:cTn>
                                        <p:tgtEl>
                                          <p:spTgt spid="3">
                                            <p:txEl>
                                              <p:pRg st="1" end="1"/>
                                            </p:txEl>
                                          </p:spTgt>
                                        </p:tgtEl>
                                      </p:cBhvr>
                                      <p:to x="100000" y="100000"/>
                                    </p:animScale>
                                    <p:animScale>
                                      <p:cBhvr>
                                        <p:cTn id="31" dur="26">
                                          <p:stCondLst>
                                            <p:cond delay="1312"/>
                                          </p:stCondLst>
                                        </p:cTn>
                                        <p:tgtEl>
                                          <p:spTgt spid="3">
                                            <p:txEl>
                                              <p:pRg st="1" end="1"/>
                                            </p:txEl>
                                          </p:spTgt>
                                        </p:tgtEl>
                                      </p:cBhvr>
                                      <p:to x="100000" y="80000"/>
                                    </p:animScale>
                                    <p:animScale>
                                      <p:cBhvr>
                                        <p:cTn id="32" dur="166" decel="50000">
                                          <p:stCondLst>
                                            <p:cond delay="1338"/>
                                          </p:stCondLst>
                                        </p:cTn>
                                        <p:tgtEl>
                                          <p:spTgt spid="3">
                                            <p:txEl>
                                              <p:pRg st="1" end="1"/>
                                            </p:txEl>
                                          </p:spTgt>
                                        </p:tgtEl>
                                      </p:cBhvr>
                                      <p:to x="100000" y="100000"/>
                                    </p:animScale>
                                    <p:animScale>
                                      <p:cBhvr>
                                        <p:cTn id="33" dur="26">
                                          <p:stCondLst>
                                            <p:cond delay="1642"/>
                                          </p:stCondLst>
                                        </p:cTn>
                                        <p:tgtEl>
                                          <p:spTgt spid="3">
                                            <p:txEl>
                                              <p:pRg st="1" end="1"/>
                                            </p:txEl>
                                          </p:spTgt>
                                        </p:tgtEl>
                                      </p:cBhvr>
                                      <p:to x="100000" y="90000"/>
                                    </p:animScale>
                                    <p:animScale>
                                      <p:cBhvr>
                                        <p:cTn id="34" dur="166" decel="50000">
                                          <p:stCondLst>
                                            <p:cond delay="1668"/>
                                          </p:stCondLst>
                                        </p:cTn>
                                        <p:tgtEl>
                                          <p:spTgt spid="3">
                                            <p:txEl>
                                              <p:pRg st="1" end="1"/>
                                            </p:txEl>
                                          </p:spTgt>
                                        </p:tgtEl>
                                      </p:cBhvr>
                                      <p:to x="100000" y="100000"/>
                                    </p:animScale>
                                    <p:animScale>
                                      <p:cBhvr>
                                        <p:cTn id="35" dur="26">
                                          <p:stCondLst>
                                            <p:cond delay="1808"/>
                                          </p:stCondLst>
                                        </p:cTn>
                                        <p:tgtEl>
                                          <p:spTgt spid="3">
                                            <p:txEl>
                                              <p:pRg st="1" end="1"/>
                                            </p:txEl>
                                          </p:spTgt>
                                        </p:tgtEl>
                                      </p:cBhvr>
                                      <p:to x="100000" y="95000"/>
                                    </p:animScale>
                                    <p:animScale>
                                      <p:cBhvr>
                                        <p:cTn id="36" dur="166" decel="50000">
                                          <p:stCondLst>
                                            <p:cond delay="1834"/>
                                          </p:stCondLst>
                                        </p:cTn>
                                        <p:tgtEl>
                                          <p:spTgt spid="3">
                                            <p:txEl>
                                              <p:pRg st="1" end="1"/>
                                            </p:txEl>
                                          </p:spTgt>
                                        </p:tgtEl>
                                      </p:cBhvr>
                                      <p:to x="100000" y="100000"/>
                                    </p:animScale>
                                  </p:childTnLst>
                                </p:cTn>
                              </p:par>
                              <p:par>
                                <p:cTn id="37" presetID="26" presetClass="entr" presetSubtype="0" fill="hold" nodeType="withEffect">
                                  <p:stCondLst>
                                    <p:cond delay="0"/>
                                  </p:stCondLst>
                                  <p:childTnLst>
                                    <p:set>
                                      <p:cBhvr>
                                        <p:cTn id="38" dur="1" fill="hold">
                                          <p:stCondLst>
                                            <p:cond delay="0"/>
                                          </p:stCondLst>
                                        </p:cTn>
                                        <p:tgtEl>
                                          <p:spTgt spid="3">
                                            <p:txEl>
                                              <p:pRg st="2" end="2"/>
                                            </p:txEl>
                                          </p:spTgt>
                                        </p:tgtEl>
                                        <p:attrNameLst>
                                          <p:attrName>style.visibility</p:attrName>
                                        </p:attrNameLst>
                                      </p:cBhvr>
                                      <p:to>
                                        <p:strVal val="visible"/>
                                      </p:to>
                                    </p:set>
                                    <p:animEffect transition="in" filter="wipe(down)">
                                      <p:cBhvr>
                                        <p:cTn id="39" dur="580">
                                          <p:stCondLst>
                                            <p:cond delay="0"/>
                                          </p:stCondLst>
                                        </p:cTn>
                                        <p:tgtEl>
                                          <p:spTgt spid="3">
                                            <p:txEl>
                                              <p:pRg st="2" end="2"/>
                                            </p:txEl>
                                          </p:spTgt>
                                        </p:tgtEl>
                                      </p:cBhvr>
                                    </p:animEffect>
                                    <p:anim calcmode="lin" valueType="num">
                                      <p:cBhvr>
                                        <p:cTn id="40"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41"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42"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43"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44"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45" dur="26">
                                          <p:stCondLst>
                                            <p:cond delay="650"/>
                                          </p:stCondLst>
                                        </p:cTn>
                                        <p:tgtEl>
                                          <p:spTgt spid="3">
                                            <p:txEl>
                                              <p:pRg st="2" end="2"/>
                                            </p:txEl>
                                          </p:spTgt>
                                        </p:tgtEl>
                                      </p:cBhvr>
                                      <p:to x="100000" y="60000"/>
                                    </p:animScale>
                                    <p:animScale>
                                      <p:cBhvr>
                                        <p:cTn id="46" dur="166" decel="50000">
                                          <p:stCondLst>
                                            <p:cond delay="676"/>
                                          </p:stCondLst>
                                        </p:cTn>
                                        <p:tgtEl>
                                          <p:spTgt spid="3">
                                            <p:txEl>
                                              <p:pRg st="2" end="2"/>
                                            </p:txEl>
                                          </p:spTgt>
                                        </p:tgtEl>
                                      </p:cBhvr>
                                      <p:to x="100000" y="100000"/>
                                    </p:animScale>
                                    <p:animScale>
                                      <p:cBhvr>
                                        <p:cTn id="47" dur="26">
                                          <p:stCondLst>
                                            <p:cond delay="1312"/>
                                          </p:stCondLst>
                                        </p:cTn>
                                        <p:tgtEl>
                                          <p:spTgt spid="3">
                                            <p:txEl>
                                              <p:pRg st="2" end="2"/>
                                            </p:txEl>
                                          </p:spTgt>
                                        </p:tgtEl>
                                      </p:cBhvr>
                                      <p:to x="100000" y="80000"/>
                                    </p:animScale>
                                    <p:animScale>
                                      <p:cBhvr>
                                        <p:cTn id="48" dur="166" decel="50000">
                                          <p:stCondLst>
                                            <p:cond delay="1338"/>
                                          </p:stCondLst>
                                        </p:cTn>
                                        <p:tgtEl>
                                          <p:spTgt spid="3">
                                            <p:txEl>
                                              <p:pRg st="2" end="2"/>
                                            </p:txEl>
                                          </p:spTgt>
                                        </p:tgtEl>
                                      </p:cBhvr>
                                      <p:to x="100000" y="100000"/>
                                    </p:animScale>
                                    <p:animScale>
                                      <p:cBhvr>
                                        <p:cTn id="49" dur="26">
                                          <p:stCondLst>
                                            <p:cond delay="1642"/>
                                          </p:stCondLst>
                                        </p:cTn>
                                        <p:tgtEl>
                                          <p:spTgt spid="3">
                                            <p:txEl>
                                              <p:pRg st="2" end="2"/>
                                            </p:txEl>
                                          </p:spTgt>
                                        </p:tgtEl>
                                      </p:cBhvr>
                                      <p:to x="100000" y="90000"/>
                                    </p:animScale>
                                    <p:animScale>
                                      <p:cBhvr>
                                        <p:cTn id="50" dur="166" decel="50000">
                                          <p:stCondLst>
                                            <p:cond delay="1668"/>
                                          </p:stCondLst>
                                        </p:cTn>
                                        <p:tgtEl>
                                          <p:spTgt spid="3">
                                            <p:txEl>
                                              <p:pRg st="2" end="2"/>
                                            </p:txEl>
                                          </p:spTgt>
                                        </p:tgtEl>
                                      </p:cBhvr>
                                      <p:to x="100000" y="100000"/>
                                    </p:animScale>
                                    <p:animScale>
                                      <p:cBhvr>
                                        <p:cTn id="51" dur="26">
                                          <p:stCondLst>
                                            <p:cond delay="1808"/>
                                          </p:stCondLst>
                                        </p:cTn>
                                        <p:tgtEl>
                                          <p:spTgt spid="3">
                                            <p:txEl>
                                              <p:pRg st="2" end="2"/>
                                            </p:txEl>
                                          </p:spTgt>
                                        </p:tgtEl>
                                      </p:cBhvr>
                                      <p:to x="100000" y="95000"/>
                                    </p:animScale>
                                    <p:animScale>
                                      <p:cBhvr>
                                        <p:cTn id="52" dur="166" decel="50000">
                                          <p:stCondLst>
                                            <p:cond delay="1834"/>
                                          </p:stCondLst>
                                        </p:cTn>
                                        <p:tgtEl>
                                          <p:spTgt spid="3">
                                            <p:txEl>
                                              <p:pRg st="2" end="2"/>
                                            </p:txEl>
                                          </p:spTgt>
                                        </p:tgtEl>
                                      </p:cBhvr>
                                      <p:to x="100000" y="100000"/>
                                    </p:animScale>
                                  </p:childTnLst>
                                </p:cTn>
                              </p:par>
                              <p:par>
                                <p:cTn id="53" presetID="26" presetClass="entr" presetSubtype="0" fill="hold" nodeType="withEffect">
                                  <p:stCondLst>
                                    <p:cond delay="0"/>
                                  </p:stCondLst>
                                  <p:childTnLst>
                                    <p:set>
                                      <p:cBhvr>
                                        <p:cTn id="54" dur="1" fill="hold">
                                          <p:stCondLst>
                                            <p:cond delay="0"/>
                                          </p:stCondLst>
                                        </p:cTn>
                                        <p:tgtEl>
                                          <p:spTgt spid="3">
                                            <p:txEl>
                                              <p:pRg st="3" end="3"/>
                                            </p:txEl>
                                          </p:spTgt>
                                        </p:tgtEl>
                                        <p:attrNameLst>
                                          <p:attrName>style.visibility</p:attrName>
                                        </p:attrNameLst>
                                      </p:cBhvr>
                                      <p:to>
                                        <p:strVal val="visible"/>
                                      </p:to>
                                    </p:set>
                                    <p:animEffect transition="in" filter="wipe(down)">
                                      <p:cBhvr>
                                        <p:cTn id="55" dur="580">
                                          <p:stCondLst>
                                            <p:cond delay="0"/>
                                          </p:stCondLst>
                                        </p:cTn>
                                        <p:tgtEl>
                                          <p:spTgt spid="3">
                                            <p:txEl>
                                              <p:pRg st="3" end="3"/>
                                            </p:txEl>
                                          </p:spTgt>
                                        </p:tgtEl>
                                      </p:cBhvr>
                                    </p:animEffect>
                                    <p:anim calcmode="lin" valueType="num">
                                      <p:cBhvr>
                                        <p:cTn id="56"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57"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58"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59"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60"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61" dur="26">
                                          <p:stCondLst>
                                            <p:cond delay="650"/>
                                          </p:stCondLst>
                                        </p:cTn>
                                        <p:tgtEl>
                                          <p:spTgt spid="3">
                                            <p:txEl>
                                              <p:pRg st="3" end="3"/>
                                            </p:txEl>
                                          </p:spTgt>
                                        </p:tgtEl>
                                      </p:cBhvr>
                                      <p:to x="100000" y="60000"/>
                                    </p:animScale>
                                    <p:animScale>
                                      <p:cBhvr>
                                        <p:cTn id="62" dur="166" decel="50000">
                                          <p:stCondLst>
                                            <p:cond delay="676"/>
                                          </p:stCondLst>
                                        </p:cTn>
                                        <p:tgtEl>
                                          <p:spTgt spid="3">
                                            <p:txEl>
                                              <p:pRg st="3" end="3"/>
                                            </p:txEl>
                                          </p:spTgt>
                                        </p:tgtEl>
                                      </p:cBhvr>
                                      <p:to x="100000" y="100000"/>
                                    </p:animScale>
                                    <p:animScale>
                                      <p:cBhvr>
                                        <p:cTn id="63" dur="26">
                                          <p:stCondLst>
                                            <p:cond delay="1312"/>
                                          </p:stCondLst>
                                        </p:cTn>
                                        <p:tgtEl>
                                          <p:spTgt spid="3">
                                            <p:txEl>
                                              <p:pRg st="3" end="3"/>
                                            </p:txEl>
                                          </p:spTgt>
                                        </p:tgtEl>
                                      </p:cBhvr>
                                      <p:to x="100000" y="80000"/>
                                    </p:animScale>
                                    <p:animScale>
                                      <p:cBhvr>
                                        <p:cTn id="64" dur="166" decel="50000">
                                          <p:stCondLst>
                                            <p:cond delay="1338"/>
                                          </p:stCondLst>
                                        </p:cTn>
                                        <p:tgtEl>
                                          <p:spTgt spid="3">
                                            <p:txEl>
                                              <p:pRg st="3" end="3"/>
                                            </p:txEl>
                                          </p:spTgt>
                                        </p:tgtEl>
                                      </p:cBhvr>
                                      <p:to x="100000" y="100000"/>
                                    </p:animScale>
                                    <p:animScale>
                                      <p:cBhvr>
                                        <p:cTn id="65" dur="26">
                                          <p:stCondLst>
                                            <p:cond delay="1642"/>
                                          </p:stCondLst>
                                        </p:cTn>
                                        <p:tgtEl>
                                          <p:spTgt spid="3">
                                            <p:txEl>
                                              <p:pRg st="3" end="3"/>
                                            </p:txEl>
                                          </p:spTgt>
                                        </p:tgtEl>
                                      </p:cBhvr>
                                      <p:to x="100000" y="90000"/>
                                    </p:animScale>
                                    <p:animScale>
                                      <p:cBhvr>
                                        <p:cTn id="66" dur="166" decel="50000">
                                          <p:stCondLst>
                                            <p:cond delay="1668"/>
                                          </p:stCondLst>
                                        </p:cTn>
                                        <p:tgtEl>
                                          <p:spTgt spid="3">
                                            <p:txEl>
                                              <p:pRg st="3" end="3"/>
                                            </p:txEl>
                                          </p:spTgt>
                                        </p:tgtEl>
                                      </p:cBhvr>
                                      <p:to x="100000" y="100000"/>
                                    </p:animScale>
                                    <p:animScale>
                                      <p:cBhvr>
                                        <p:cTn id="67" dur="26">
                                          <p:stCondLst>
                                            <p:cond delay="1808"/>
                                          </p:stCondLst>
                                        </p:cTn>
                                        <p:tgtEl>
                                          <p:spTgt spid="3">
                                            <p:txEl>
                                              <p:pRg st="3" end="3"/>
                                            </p:txEl>
                                          </p:spTgt>
                                        </p:tgtEl>
                                      </p:cBhvr>
                                      <p:to x="100000" y="95000"/>
                                    </p:animScale>
                                    <p:animScale>
                                      <p:cBhvr>
                                        <p:cTn id="68" dur="166" decel="50000">
                                          <p:stCondLst>
                                            <p:cond delay="1834"/>
                                          </p:stCondLst>
                                        </p:cTn>
                                        <p:tgtEl>
                                          <p:spTgt spid="3">
                                            <p:txEl>
                                              <p:pRg st="3" end="3"/>
                                            </p:txEl>
                                          </p:spTgt>
                                        </p:tgtEl>
                                      </p:cBhvr>
                                      <p:to x="100000" y="100000"/>
                                    </p:animScale>
                                  </p:childTnLst>
                                </p:cTn>
                              </p:par>
                              <p:par>
                                <p:cTn id="69" presetID="26" presetClass="entr" presetSubtype="0" fill="hold" nodeType="withEffect">
                                  <p:stCondLst>
                                    <p:cond delay="0"/>
                                  </p:stCondLst>
                                  <p:childTnLst>
                                    <p:set>
                                      <p:cBhvr>
                                        <p:cTn id="70" dur="1" fill="hold">
                                          <p:stCondLst>
                                            <p:cond delay="0"/>
                                          </p:stCondLst>
                                        </p:cTn>
                                        <p:tgtEl>
                                          <p:spTgt spid="3">
                                            <p:txEl>
                                              <p:pRg st="4" end="4"/>
                                            </p:txEl>
                                          </p:spTgt>
                                        </p:tgtEl>
                                        <p:attrNameLst>
                                          <p:attrName>style.visibility</p:attrName>
                                        </p:attrNameLst>
                                      </p:cBhvr>
                                      <p:to>
                                        <p:strVal val="visible"/>
                                      </p:to>
                                    </p:set>
                                    <p:animEffect transition="in" filter="wipe(down)">
                                      <p:cBhvr>
                                        <p:cTn id="71" dur="580">
                                          <p:stCondLst>
                                            <p:cond delay="0"/>
                                          </p:stCondLst>
                                        </p:cTn>
                                        <p:tgtEl>
                                          <p:spTgt spid="3">
                                            <p:txEl>
                                              <p:pRg st="4" end="4"/>
                                            </p:txEl>
                                          </p:spTgt>
                                        </p:tgtEl>
                                      </p:cBhvr>
                                    </p:animEffect>
                                    <p:anim calcmode="lin" valueType="num">
                                      <p:cBhvr>
                                        <p:cTn id="72"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73"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74"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75"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76"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77" dur="26">
                                          <p:stCondLst>
                                            <p:cond delay="650"/>
                                          </p:stCondLst>
                                        </p:cTn>
                                        <p:tgtEl>
                                          <p:spTgt spid="3">
                                            <p:txEl>
                                              <p:pRg st="4" end="4"/>
                                            </p:txEl>
                                          </p:spTgt>
                                        </p:tgtEl>
                                      </p:cBhvr>
                                      <p:to x="100000" y="60000"/>
                                    </p:animScale>
                                    <p:animScale>
                                      <p:cBhvr>
                                        <p:cTn id="78" dur="166" decel="50000">
                                          <p:stCondLst>
                                            <p:cond delay="676"/>
                                          </p:stCondLst>
                                        </p:cTn>
                                        <p:tgtEl>
                                          <p:spTgt spid="3">
                                            <p:txEl>
                                              <p:pRg st="4" end="4"/>
                                            </p:txEl>
                                          </p:spTgt>
                                        </p:tgtEl>
                                      </p:cBhvr>
                                      <p:to x="100000" y="100000"/>
                                    </p:animScale>
                                    <p:animScale>
                                      <p:cBhvr>
                                        <p:cTn id="79" dur="26">
                                          <p:stCondLst>
                                            <p:cond delay="1312"/>
                                          </p:stCondLst>
                                        </p:cTn>
                                        <p:tgtEl>
                                          <p:spTgt spid="3">
                                            <p:txEl>
                                              <p:pRg st="4" end="4"/>
                                            </p:txEl>
                                          </p:spTgt>
                                        </p:tgtEl>
                                      </p:cBhvr>
                                      <p:to x="100000" y="80000"/>
                                    </p:animScale>
                                    <p:animScale>
                                      <p:cBhvr>
                                        <p:cTn id="80" dur="166" decel="50000">
                                          <p:stCondLst>
                                            <p:cond delay="1338"/>
                                          </p:stCondLst>
                                        </p:cTn>
                                        <p:tgtEl>
                                          <p:spTgt spid="3">
                                            <p:txEl>
                                              <p:pRg st="4" end="4"/>
                                            </p:txEl>
                                          </p:spTgt>
                                        </p:tgtEl>
                                      </p:cBhvr>
                                      <p:to x="100000" y="100000"/>
                                    </p:animScale>
                                    <p:animScale>
                                      <p:cBhvr>
                                        <p:cTn id="81" dur="26">
                                          <p:stCondLst>
                                            <p:cond delay="1642"/>
                                          </p:stCondLst>
                                        </p:cTn>
                                        <p:tgtEl>
                                          <p:spTgt spid="3">
                                            <p:txEl>
                                              <p:pRg st="4" end="4"/>
                                            </p:txEl>
                                          </p:spTgt>
                                        </p:tgtEl>
                                      </p:cBhvr>
                                      <p:to x="100000" y="90000"/>
                                    </p:animScale>
                                    <p:animScale>
                                      <p:cBhvr>
                                        <p:cTn id="82" dur="166" decel="50000">
                                          <p:stCondLst>
                                            <p:cond delay="1668"/>
                                          </p:stCondLst>
                                        </p:cTn>
                                        <p:tgtEl>
                                          <p:spTgt spid="3">
                                            <p:txEl>
                                              <p:pRg st="4" end="4"/>
                                            </p:txEl>
                                          </p:spTgt>
                                        </p:tgtEl>
                                      </p:cBhvr>
                                      <p:to x="100000" y="100000"/>
                                    </p:animScale>
                                    <p:animScale>
                                      <p:cBhvr>
                                        <p:cTn id="83" dur="26">
                                          <p:stCondLst>
                                            <p:cond delay="1808"/>
                                          </p:stCondLst>
                                        </p:cTn>
                                        <p:tgtEl>
                                          <p:spTgt spid="3">
                                            <p:txEl>
                                              <p:pRg st="4" end="4"/>
                                            </p:txEl>
                                          </p:spTgt>
                                        </p:tgtEl>
                                      </p:cBhvr>
                                      <p:to x="100000" y="95000"/>
                                    </p:animScale>
                                    <p:animScale>
                                      <p:cBhvr>
                                        <p:cTn id="84" dur="166" decel="50000">
                                          <p:stCondLst>
                                            <p:cond delay="1834"/>
                                          </p:stCondLst>
                                        </p:cTn>
                                        <p:tgtEl>
                                          <p:spTgt spid="3">
                                            <p:txEl>
                                              <p:pRg st="4" end="4"/>
                                            </p:txEl>
                                          </p:spTgt>
                                        </p:tgtEl>
                                      </p:cBhvr>
                                      <p:to x="100000" y="100000"/>
                                    </p:animScale>
                                  </p:childTnLst>
                                </p:cTn>
                              </p:par>
                              <p:par>
                                <p:cTn id="85" presetID="26" presetClass="entr" presetSubtype="0" fill="hold" nodeType="withEffect">
                                  <p:stCondLst>
                                    <p:cond delay="0"/>
                                  </p:stCondLst>
                                  <p:childTnLst>
                                    <p:set>
                                      <p:cBhvr>
                                        <p:cTn id="86" dur="1" fill="hold">
                                          <p:stCondLst>
                                            <p:cond delay="0"/>
                                          </p:stCondLst>
                                        </p:cTn>
                                        <p:tgtEl>
                                          <p:spTgt spid="3">
                                            <p:txEl>
                                              <p:pRg st="5" end="5"/>
                                            </p:txEl>
                                          </p:spTgt>
                                        </p:tgtEl>
                                        <p:attrNameLst>
                                          <p:attrName>style.visibility</p:attrName>
                                        </p:attrNameLst>
                                      </p:cBhvr>
                                      <p:to>
                                        <p:strVal val="visible"/>
                                      </p:to>
                                    </p:set>
                                    <p:animEffect transition="in" filter="wipe(down)">
                                      <p:cBhvr>
                                        <p:cTn id="87" dur="580">
                                          <p:stCondLst>
                                            <p:cond delay="0"/>
                                          </p:stCondLst>
                                        </p:cTn>
                                        <p:tgtEl>
                                          <p:spTgt spid="3">
                                            <p:txEl>
                                              <p:pRg st="5" end="5"/>
                                            </p:txEl>
                                          </p:spTgt>
                                        </p:tgtEl>
                                      </p:cBhvr>
                                    </p:animEffect>
                                    <p:anim calcmode="lin" valueType="num">
                                      <p:cBhvr>
                                        <p:cTn id="88" dur="1822" tmFilter="0,0; 0.14,0.36; 0.43,0.73; 0.71,0.91; 1.0,1.0">
                                          <p:stCondLst>
                                            <p:cond delay="0"/>
                                          </p:stCondLst>
                                        </p:cTn>
                                        <p:tgtEl>
                                          <p:spTgt spid="3">
                                            <p:txEl>
                                              <p:pRg st="5" end="5"/>
                                            </p:txEl>
                                          </p:spTgt>
                                        </p:tgtEl>
                                        <p:attrNameLst>
                                          <p:attrName>ppt_x</p:attrName>
                                        </p:attrNameLst>
                                      </p:cBhvr>
                                      <p:tavLst>
                                        <p:tav tm="0">
                                          <p:val>
                                            <p:strVal val="#ppt_x-0.25"/>
                                          </p:val>
                                        </p:tav>
                                        <p:tav tm="100000">
                                          <p:val>
                                            <p:strVal val="#ppt_x"/>
                                          </p:val>
                                        </p:tav>
                                      </p:tavLst>
                                    </p:anim>
                                    <p:anim calcmode="lin" valueType="num">
                                      <p:cBhvr>
                                        <p:cTn id="89" dur="664" tmFilter="0.0,0.0; 0.25,0.07; 0.50,0.2; 0.75,0.467; 1.0,1.0">
                                          <p:stCondLst>
                                            <p:cond delay="0"/>
                                          </p:stCondLst>
                                        </p:cTn>
                                        <p:tgtEl>
                                          <p:spTgt spid="3">
                                            <p:txEl>
                                              <p:pRg st="5" end="5"/>
                                            </p:txEl>
                                          </p:spTgt>
                                        </p:tgtEl>
                                        <p:attrNameLst>
                                          <p:attrName>ppt_y</p:attrName>
                                        </p:attrNameLst>
                                      </p:cBhvr>
                                      <p:tavLst>
                                        <p:tav tm="0" fmla="#ppt_y-sin(pi*$)/3">
                                          <p:val>
                                            <p:fltVal val="0.5"/>
                                          </p:val>
                                        </p:tav>
                                        <p:tav tm="100000">
                                          <p:val>
                                            <p:fltVal val="1"/>
                                          </p:val>
                                        </p:tav>
                                      </p:tavLst>
                                    </p:anim>
                                    <p:anim calcmode="lin" valueType="num">
                                      <p:cBhvr>
                                        <p:cTn id="90" dur="664" tmFilter="0, 0; 0.125,0.2665; 0.25,0.4; 0.375,0.465; 0.5,0.5;  0.625,0.535; 0.75,0.6; 0.875,0.7335; 1,1">
                                          <p:stCondLst>
                                            <p:cond delay="664"/>
                                          </p:stCondLst>
                                        </p:cTn>
                                        <p:tgtEl>
                                          <p:spTgt spid="3">
                                            <p:txEl>
                                              <p:pRg st="5" end="5"/>
                                            </p:txEl>
                                          </p:spTgt>
                                        </p:tgtEl>
                                        <p:attrNameLst>
                                          <p:attrName>ppt_y</p:attrName>
                                        </p:attrNameLst>
                                      </p:cBhvr>
                                      <p:tavLst>
                                        <p:tav tm="0" fmla="#ppt_y-sin(pi*$)/9">
                                          <p:val>
                                            <p:fltVal val="0"/>
                                          </p:val>
                                        </p:tav>
                                        <p:tav tm="100000">
                                          <p:val>
                                            <p:fltVal val="1"/>
                                          </p:val>
                                        </p:tav>
                                      </p:tavLst>
                                    </p:anim>
                                    <p:anim calcmode="lin" valueType="num">
                                      <p:cBhvr>
                                        <p:cTn id="91" dur="332" tmFilter="0, 0; 0.125,0.2665; 0.25,0.4; 0.375,0.465; 0.5,0.5;  0.625,0.535; 0.75,0.6; 0.875,0.7335; 1,1">
                                          <p:stCondLst>
                                            <p:cond delay="1324"/>
                                          </p:stCondLst>
                                        </p:cTn>
                                        <p:tgtEl>
                                          <p:spTgt spid="3">
                                            <p:txEl>
                                              <p:pRg st="5" end="5"/>
                                            </p:txEl>
                                          </p:spTgt>
                                        </p:tgtEl>
                                        <p:attrNameLst>
                                          <p:attrName>ppt_y</p:attrName>
                                        </p:attrNameLst>
                                      </p:cBhvr>
                                      <p:tavLst>
                                        <p:tav tm="0" fmla="#ppt_y-sin(pi*$)/27">
                                          <p:val>
                                            <p:fltVal val="0"/>
                                          </p:val>
                                        </p:tav>
                                        <p:tav tm="100000">
                                          <p:val>
                                            <p:fltVal val="1"/>
                                          </p:val>
                                        </p:tav>
                                      </p:tavLst>
                                    </p:anim>
                                    <p:anim calcmode="lin" valueType="num">
                                      <p:cBhvr>
                                        <p:cTn id="92" dur="164" tmFilter="0, 0; 0.125,0.2665; 0.25,0.4; 0.375,0.465; 0.5,0.5;  0.625,0.535; 0.75,0.6; 0.875,0.7335; 1,1">
                                          <p:stCondLst>
                                            <p:cond delay="1656"/>
                                          </p:stCondLst>
                                        </p:cTn>
                                        <p:tgtEl>
                                          <p:spTgt spid="3">
                                            <p:txEl>
                                              <p:pRg st="5" end="5"/>
                                            </p:txEl>
                                          </p:spTgt>
                                        </p:tgtEl>
                                        <p:attrNameLst>
                                          <p:attrName>ppt_y</p:attrName>
                                        </p:attrNameLst>
                                      </p:cBhvr>
                                      <p:tavLst>
                                        <p:tav tm="0" fmla="#ppt_y-sin(pi*$)/81">
                                          <p:val>
                                            <p:fltVal val="0"/>
                                          </p:val>
                                        </p:tav>
                                        <p:tav tm="100000">
                                          <p:val>
                                            <p:fltVal val="1"/>
                                          </p:val>
                                        </p:tav>
                                      </p:tavLst>
                                    </p:anim>
                                    <p:animScale>
                                      <p:cBhvr>
                                        <p:cTn id="93" dur="26">
                                          <p:stCondLst>
                                            <p:cond delay="650"/>
                                          </p:stCondLst>
                                        </p:cTn>
                                        <p:tgtEl>
                                          <p:spTgt spid="3">
                                            <p:txEl>
                                              <p:pRg st="5" end="5"/>
                                            </p:txEl>
                                          </p:spTgt>
                                        </p:tgtEl>
                                      </p:cBhvr>
                                      <p:to x="100000" y="60000"/>
                                    </p:animScale>
                                    <p:animScale>
                                      <p:cBhvr>
                                        <p:cTn id="94" dur="166" decel="50000">
                                          <p:stCondLst>
                                            <p:cond delay="676"/>
                                          </p:stCondLst>
                                        </p:cTn>
                                        <p:tgtEl>
                                          <p:spTgt spid="3">
                                            <p:txEl>
                                              <p:pRg st="5" end="5"/>
                                            </p:txEl>
                                          </p:spTgt>
                                        </p:tgtEl>
                                      </p:cBhvr>
                                      <p:to x="100000" y="100000"/>
                                    </p:animScale>
                                    <p:animScale>
                                      <p:cBhvr>
                                        <p:cTn id="95" dur="26">
                                          <p:stCondLst>
                                            <p:cond delay="1312"/>
                                          </p:stCondLst>
                                        </p:cTn>
                                        <p:tgtEl>
                                          <p:spTgt spid="3">
                                            <p:txEl>
                                              <p:pRg st="5" end="5"/>
                                            </p:txEl>
                                          </p:spTgt>
                                        </p:tgtEl>
                                      </p:cBhvr>
                                      <p:to x="100000" y="80000"/>
                                    </p:animScale>
                                    <p:animScale>
                                      <p:cBhvr>
                                        <p:cTn id="96" dur="166" decel="50000">
                                          <p:stCondLst>
                                            <p:cond delay="1338"/>
                                          </p:stCondLst>
                                        </p:cTn>
                                        <p:tgtEl>
                                          <p:spTgt spid="3">
                                            <p:txEl>
                                              <p:pRg st="5" end="5"/>
                                            </p:txEl>
                                          </p:spTgt>
                                        </p:tgtEl>
                                      </p:cBhvr>
                                      <p:to x="100000" y="100000"/>
                                    </p:animScale>
                                    <p:animScale>
                                      <p:cBhvr>
                                        <p:cTn id="97" dur="26">
                                          <p:stCondLst>
                                            <p:cond delay="1642"/>
                                          </p:stCondLst>
                                        </p:cTn>
                                        <p:tgtEl>
                                          <p:spTgt spid="3">
                                            <p:txEl>
                                              <p:pRg st="5" end="5"/>
                                            </p:txEl>
                                          </p:spTgt>
                                        </p:tgtEl>
                                      </p:cBhvr>
                                      <p:to x="100000" y="90000"/>
                                    </p:animScale>
                                    <p:animScale>
                                      <p:cBhvr>
                                        <p:cTn id="98" dur="166" decel="50000">
                                          <p:stCondLst>
                                            <p:cond delay="1668"/>
                                          </p:stCondLst>
                                        </p:cTn>
                                        <p:tgtEl>
                                          <p:spTgt spid="3">
                                            <p:txEl>
                                              <p:pRg st="5" end="5"/>
                                            </p:txEl>
                                          </p:spTgt>
                                        </p:tgtEl>
                                      </p:cBhvr>
                                      <p:to x="100000" y="100000"/>
                                    </p:animScale>
                                    <p:animScale>
                                      <p:cBhvr>
                                        <p:cTn id="99" dur="26">
                                          <p:stCondLst>
                                            <p:cond delay="1808"/>
                                          </p:stCondLst>
                                        </p:cTn>
                                        <p:tgtEl>
                                          <p:spTgt spid="3">
                                            <p:txEl>
                                              <p:pRg st="5" end="5"/>
                                            </p:txEl>
                                          </p:spTgt>
                                        </p:tgtEl>
                                      </p:cBhvr>
                                      <p:to x="100000" y="95000"/>
                                    </p:animScale>
                                    <p:animScale>
                                      <p:cBhvr>
                                        <p:cTn id="100" dur="166" decel="50000">
                                          <p:stCondLst>
                                            <p:cond delay="1834"/>
                                          </p:stCondLst>
                                        </p:cTn>
                                        <p:tgtEl>
                                          <p:spTgt spid="3">
                                            <p:txEl>
                                              <p:pRg st="5" end="5"/>
                                            </p:txEl>
                                          </p:spTgt>
                                        </p:tgtEl>
                                      </p:cBhvr>
                                      <p:to x="100000" y="100000"/>
                                    </p:animScale>
                                  </p:childTnLst>
                                </p:cTn>
                              </p:par>
                            </p:childTnLst>
                          </p:cTn>
                        </p:par>
                      </p:childTnLst>
                    </p:cTn>
                  </p:par>
                  <p:par>
                    <p:cTn id="101" fill="hold">
                      <p:stCondLst>
                        <p:cond delay="indefinite"/>
                      </p:stCondLst>
                      <p:childTnLst>
                        <p:par>
                          <p:cTn id="102" fill="hold">
                            <p:stCondLst>
                              <p:cond delay="0"/>
                            </p:stCondLst>
                            <p:childTnLst>
                              <p:par>
                                <p:cTn id="103" presetID="45" presetClass="entr" presetSubtype="0" fill="hold" nodeType="clickEffect">
                                  <p:stCondLst>
                                    <p:cond delay="0"/>
                                  </p:stCondLst>
                                  <p:childTnLst>
                                    <p:set>
                                      <p:cBhvr>
                                        <p:cTn id="104" dur="1" fill="hold">
                                          <p:stCondLst>
                                            <p:cond delay="0"/>
                                          </p:stCondLst>
                                        </p:cTn>
                                        <p:tgtEl>
                                          <p:spTgt spid="5">
                                            <p:txEl>
                                              <p:pRg st="0" end="0"/>
                                            </p:txEl>
                                          </p:spTgt>
                                        </p:tgtEl>
                                        <p:attrNameLst>
                                          <p:attrName>style.visibility</p:attrName>
                                        </p:attrNameLst>
                                      </p:cBhvr>
                                      <p:to>
                                        <p:strVal val="visible"/>
                                      </p:to>
                                    </p:set>
                                    <p:animEffect transition="in" filter="fade">
                                      <p:cBhvr>
                                        <p:cTn id="105" dur="2000"/>
                                        <p:tgtEl>
                                          <p:spTgt spid="5">
                                            <p:txEl>
                                              <p:pRg st="0" end="0"/>
                                            </p:txEl>
                                          </p:spTgt>
                                        </p:tgtEl>
                                      </p:cBhvr>
                                    </p:animEffect>
                                    <p:anim calcmode="lin" valueType="num">
                                      <p:cBhvr>
                                        <p:cTn id="106" dur="2000" fill="hold"/>
                                        <p:tgtEl>
                                          <p:spTgt spid="5">
                                            <p:txEl>
                                              <p:pRg st="0" end="0"/>
                                            </p:txEl>
                                          </p:spTgt>
                                        </p:tgtEl>
                                        <p:attrNameLst>
                                          <p:attrName>ppt_w</p:attrName>
                                        </p:attrNameLst>
                                      </p:cBhvr>
                                      <p:tavLst>
                                        <p:tav tm="0" fmla="#ppt_w*sin(2.5*pi*$)">
                                          <p:val>
                                            <p:fltVal val="0"/>
                                          </p:val>
                                        </p:tav>
                                        <p:tav tm="100000">
                                          <p:val>
                                            <p:fltVal val="1"/>
                                          </p:val>
                                        </p:tav>
                                      </p:tavLst>
                                    </p:anim>
                                    <p:anim calcmode="lin" valueType="num">
                                      <p:cBhvr>
                                        <p:cTn id="107" dur="2000" fill="hold"/>
                                        <p:tgtEl>
                                          <p:spTgt spid="5">
                                            <p:txEl>
                                              <p:pRg st="0" end="0"/>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lvl="0"/>
            <a:r>
              <a:rPr lang="en-GB" b="1" dirty="0" err="1" smtClean="0"/>
              <a:t>Nuthall</a:t>
            </a:r>
            <a:r>
              <a:rPr lang="en-GB" b="1" dirty="0" smtClean="0"/>
              <a:t> (2007) ‘in the realities of the classroom, methods do not exist. Every teacher adapts and modifies so-called methods.’</a:t>
            </a:r>
            <a:endParaRPr lang="en-GB" dirty="0" smtClean="0"/>
          </a:p>
          <a:p>
            <a:endParaRPr lang="en-GB" dirty="0"/>
          </a:p>
        </p:txBody>
      </p:sp>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chor="ctr">
            <a:normAutofit fontScale="92500"/>
          </a:bodyPr>
          <a:lstStyle/>
          <a:p>
            <a:pPr marL="0" indent="0" algn="ctr">
              <a:buNone/>
            </a:pPr>
            <a:r>
              <a:rPr lang="en-GB" sz="7200" dirty="0" smtClean="0"/>
              <a:t>Learning happens when people have to think hard...that goes for teachers and pupils</a:t>
            </a:r>
            <a:endParaRPr lang="en-GB" sz="7200" dirty="0"/>
          </a:p>
        </p:txBody>
      </p:sp>
      <p:sp>
        <p:nvSpPr>
          <p:cNvPr id="3" name="Title 2"/>
          <p:cNvSpPr>
            <a:spLocks noGrp="1"/>
          </p:cNvSpPr>
          <p:nvPr>
            <p:ph type="title"/>
          </p:nvPr>
        </p:nvSpPr>
        <p:spPr/>
        <p:txBody>
          <a:bodyPr/>
          <a:lstStyle/>
          <a:p>
            <a:r>
              <a:rPr lang="en-GB" dirty="0" smtClean="0"/>
              <a:t>A simple theory of learning</a:t>
            </a:r>
            <a:endParaRPr lang="en-GB" dirty="0"/>
          </a:p>
        </p:txBody>
      </p:sp>
    </p:spTree>
    <p:extLst>
      <p:ext uri="{BB962C8B-B14F-4D97-AF65-F5344CB8AC3E}">
        <p14:creationId xmlns:p14="http://schemas.microsoft.com/office/powerpoint/2010/main" val="806056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Return to the answers you agreed at the very start of the session</a:t>
            </a:r>
            <a:endParaRPr lang="en-GB" dirty="0"/>
          </a:p>
        </p:txBody>
      </p:sp>
      <p:sp>
        <p:nvSpPr>
          <p:cNvPr id="3" name="Content Placeholder 2"/>
          <p:cNvSpPr>
            <a:spLocks noGrp="1"/>
          </p:cNvSpPr>
          <p:nvPr>
            <p:ph idx="1"/>
          </p:nvPr>
        </p:nvSpPr>
        <p:spPr/>
        <p:txBody>
          <a:bodyPr/>
          <a:lstStyle/>
          <a:p>
            <a:r>
              <a:rPr lang="en-GB" dirty="0" smtClean="0"/>
              <a:t>What theoretical positions do you see in them?</a:t>
            </a:r>
          </a:p>
          <a:p>
            <a:endParaRPr lang="en-GB" dirty="0"/>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short...</a:t>
            </a:r>
            <a:endParaRPr lang="en-GB" dirty="0"/>
          </a:p>
        </p:txBody>
      </p:sp>
      <p:sp>
        <p:nvSpPr>
          <p:cNvPr id="3" name="Content Placeholder 2"/>
          <p:cNvSpPr>
            <a:spLocks noGrp="1"/>
          </p:cNvSpPr>
          <p:nvPr>
            <p:ph idx="1"/>
          </p:nvPr>
        </p:nvSpPr>
        <p:spPr/>
        <p:txBody>
          <a:bodyPr>
            <a:normAutofit/>
          </a:bodyPr>
          <a:lstStyle/>
          <a:p>
            <a:r>
              <a:rPr lang="en-GB" dirty="0" smtClean="0">
                <a:solidFill>
                  <a:schemeClr val="tx2">
                    <a:lumMod val="60000"/>
                    <a:lumOff val="40000"/>
                  </a:schemeClr>
                </a:solidFill>
              </a:rPr>
              <a:t>You</a:t>
            </a:r>
            <a:r>
              <a:rPr lang="en-GB" dirty="0" smtClean="0"/>
              <a:t> </a:t>
            </a:r>
            <a:r>
              <a:rPr lang="en-GB" dirty="0" smtClean="0">
                <a:solidFill>
                  <a:schemeClr val="tx2">
                    <a:lumMod val="60000"/>
                    <a:lumOff val="40000"/>
                  </a:schemeClr>
                </a:solidFill>
              </a:rPr>
              <a:t>need to lead from the front </a:t>
            </a:r>
            <a:r>
              <a:rPr lang="en-GB" dirty="0" smtClean="0">
                <a:solidFill>
                  <a:srgbClr val="FF0000"/>
                </a:solidFill>
              </a:rPr>
              <a:t>and facilitate from the back,</a:t>
            </a:r>
            <a:r>
              <a:rPr lang="en-GB" dirty="0" smtClean="0"/>
              <a:t> </a:t>
            </a:r>
            <a:r>
              <a:rPr lang="en-GB" dirty="0" smtClean="0">
                <a:solidFill>
                  <a:schemeClr val="tx2">
                    <a:lumMod val="60000"/>
                    <a:lumOff val="40000"/>
                  </a:schemeClr>
                </a:solidFill>
              </a:rPr>
              <a:t>ensuring your knowledge as a teacher  directs pupils’ learning </a:t>
            </a:r>
            <a:r>
              <a:rPr lang="en-GB" dirty="0" smtClean="0">
                <a:solidFill>
                  <a:srgbClr val="FF0000"/>
                </a:solidFill>
              </a:rPr>
              <a:t>as learners construct meanings socially with peers. </a:t>
            </a:r>
            <a:r>
              <a:rPr lang="en-GB" dirty="0" smtClean="0"/>
              <a:t>This learning should be </a:t>
            </a:r>
            <a:r>
              <a:rPr lang="en-GB" dirty="0" smtClean="0">
                <a:solidFill>
                  <a:schemeClr val="accent1"/>
                </a:solidFill>
              </a:rPr>
              <a:t>a challenging introduction to new ideas and concepts </a:t>
            </a:r>
            <a:r>
              <a:rPr lang="en-GB" dirty="0" smtClean="0"/>
              <a:t>and</a:t>
            </a:r>
            <a:r>
              <a:rPr lang="en-GB" dirty="0" smtClean="0">
                <a:solidFill>
                  <a:schemeClr val="accent1"/>
                </a:solidFill>
              </a:rPr>
              <a:t> </a:t>
            </a:r>
            <a:r>
              <a:rPr lang="en-GB" dirty="0" smtClean="0">
                <a:solidFill>
                  <a:srgbClr val="FF0000"/>
                </a:solidFill>
              </a:rPr>
              <a:t>engaging and based on accessibility for learners.</a:t>
            </a:r>
          </a:p>
          <a:p>
            <a:r>
              <a:rPr lang="en-GB" dirty="0" smtClean="0"/>
              <a:t>So, off you go then...</a:t>
            </a:r>
          </a:p>
          <a:p>
            <a:endParaRPr lang="en-GB" dirty="0" smtClean="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wipe(down)">
                                      <p:cBhvr>
                                        <p:cTn id="7" dur="580">
                                          <p:stCondLst>
                                            <p:cond delay="0"/>
                                          </p:stCondLst>
                                        </p:cTn>
                                        <p:tgtEl>
                                          <p:spTgt spid="3">
                                            <p:txEl>
                                              <p:pRg st="1" end="1"/>
                                            </p:txEl>
                                          </p:spTgt>
                                        </p:tgtEl>
                                      </p:cBhvr>
                                    </p:animEffect>
                                    <p:anim calcmode="lin" valueType="num">
                                      <p:cBhvr>
                                        <p:cTn id="8"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1" end="1"/>
                                            </p:txEl>
                                          </p:spTgt>
                                        </p:tgtEl>
                                      </p:cBhvr>
                                      <p:to x="100000" y="60000"/>
                                    </p:animScale>
                                    <p:animScale>
                                      <p:cBhvr>
                                        <p:cTn id="14" dur="166" decel="50000">
                                          <p:stCondLst>
                                            <p:cond delay="676"/>
                                          </p:stCondLst>
                                        </p:cTn>
                                        <p:tgtEl>
                                          <p:spTgt spid="3">
                                            <p:txEl>
                                              <p:pRg st="1" end="1"/>
                                            </p:txEl>
                                          </p:spTgt>
                                        </p:tgtEl>
                                      </p:cBhvr>
                                      <p:to x="100000" y="100000"/>
                                    </p:animScale>
                                    <p:animScale>
                                      <p:cBhvr>
                                        <p:cTn id="15" dur="26">
                                          <p:stCondLst>
                                            <p:cond delay="1312"/>
                                          </p:stCondLst>
                                        </p:cTn>
                                        <p:tgtEl>
                                          <p:spTgt spid="3">
                                            <p:txEl>
                                              <p:pRg st="1" end="1"/>
                                            </p:txEl>
                                          </p:spTgt>
                                        </p:tgtEl>
                                      </p:cBhvr>
                                      <p:to x="100000" y="80000"/>
                                    </p:animScale>
                                    <p:animScale>
                                      <p:cBhvr>
                                        <p:cTn id="16" dur="166" decel="50000">
                                          <p:stCondLst>
                                            <p:cond delay="1338"/>
                                          </p:stCondLst>
                                        </p:cTn>
                                        <p:tgtEl>
                                          <p:spTgt spid="3">
                                            <p:txEl>
                                              <p:pRg st="1" end="1"/>
                                            </p:txEl>
                                          </p:spTgt>
                                        </p:tgtEl>
                                      </p:cBhvr>
                                      <p:to x="100000" y="100000"/>
                                    </p:animScale>
                                    <p:animScale>
                                      <p:cBhvr>
                                        <p:cTn id="17" dur="26">
                                          <p:stCondLst>
                                            <p:cond delay="1642"/>
                                          </p:stCondLst>
                                        </p:cTn>
                                        <p:tgtEl>
                                          <p:spTgt spid="3">
                                            <p:txEl>
                                              <p:pRg st="1" end="1"/>
                                            </p:txEl>
                                          </p:spTgt>
                                        </p:tgtEl>
                                      </p:cBhvr>
                                      <p:to x="100000" y="90000"/>
                                    </p:animScale>
                                    <p:animScale>
                                      <p:cBhvr>
                                        <p:cTn id="18" dur="166" decel="50000">
                                          <p:stCondLst>
                                            <p:cond delay="1668"/>
                                          </p:stCondLst>
                                        </p:cTn>
                                        <p:tgtEl>
                                          <p:spTgt spid="3">
                                            <p:txEl>
                                              <p:pRg st="1" end="1"/>
                                            </p:txEl>
                                          </p:spTgt>
                                        </p:tgtEl>
                                      </p:cBhvr>
                                      <p:to x="100000" y="100000"/>
                                    </p:animScale>
                                    <p:animScale>
                                      <p:cBhvr>
                                        <p:cTn id="19" dur="26">
                                          <p:stCondLst>
                                            <p:cond delay="1808"/>
                                          </p:stCondLst>
                                        </p:cTn>
                                        <p:tgtEl>
                                          <p:spTgt spid="3">
                                            <p:txEl>
                                              <p:pRg st="1" end="1"/>
                                            </p:txEl>
                                          </p:spTgt>
                                        </p:tgtEl>
                                      </p:cBhvr>
                                      <p:to x="100000" y="95000"/>
                                    </p:animScale>
                                    <p:animScale>
                                      <p:cBhvr>
                                        <p:cTn id="20" dur="166" decel="50000">
                                          <p:stCondLst>
                                            <p:cond delay="1834"/>
                                          </p:stCondLst>
                                        </p:cTn>
                                        <p:tgtEl>
                                          <p:spTgt spid="3">
                                            <p:txEl>
                                              <p:pRg st="1" end="1"/>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1109</TotalTime>
  <Words>3234</Words>
  <Application>Microsoft Office PowerPoint</Application>
  <PresentationFormat>On-screen Show (4:3)</PresentationFormat>
  <Paragraphs>323</Paragraphs>
  <Slides>53</Slides>
  <Notes>9</Notes>
  <HiddenSlides>0</HiddenSlides>
  <MMClips>0</MMClips>
  <ScaleCrop>false</ScaleCrop>
  <HeadingPairs>
    <vt:vector size="8" baseType="variant">
      <vt:variant>
        <vt:lpstr>Fonts Used</vt:lpstr>
      </vt:variant>
      <vt:variant>
        <vt:i4>8</vt:i4>
      </vt:variant>
      <vt:variant>
        <vt:lpstr>Theme</vt:lpstr>
      </vt:variant>
      <vt:variant>
        <vt:i4>1</vt:i4>
      </vt:variant>
      <vt:variant>
        <vt:lpstr>Embedded OLE Servers</vt:lpstr>
      </vt:variant>
      <vt:variant>
        <vt:i4>1</vt:i4>
      </vt:variant>
      <vt:variant>
        <vt:lpstr>Slide Titles</vt:lpstr>
      </vt:variant>
      <vt:variant>
        <vt:i4>53</vt:i4>
      </vt:variant>
    </vt:vector>
  </HeadingPairs>
  <TitlesOfParts>
    <vt:vector size="63" baseType="lpstr">
      <vt:lpstr>ＭＳ Ｐゴシック</vt:lpstr>
      <vt:lpstr>ＭＳ Ｐゴシック</vt:lpstr>
      <vt:lpstr>Arial</vt:lpstr>
      <vt:lpstr>Calibri</vt:lpstr>
      <vt:lpstr>Tahoma</vt:lpstr>
      <vt:lpstr>Times</vt:lpstr>
      <vt:lpstr>Times New Roman</vt:lpstr>
      <vt:lpstr>Wingdings</vt:lpstr>
      <vt:lpstr>Office Theme</vt:lpstr>
      <vt:lpstr>Document</vt:lpstr>
      <vt:lpstr>What is learning?</vt:lpstr>
      <vt:lpstr>What do you draw upon when you learn?</vt:lpstr>
      <vt:lpstr>What is the role of the teacher (or other) in the process of learning?</vt:lpstr>
      <vt:lpstr>Learning theories: an introduction</vt:lpstr>
      <vt:lpstr>How do we learn?</vt:lpstr>
      <vt:lpstr>How do we learn?</vt:lpstr>
      <vt:lpstr>How do we learn?</vt:lpstr>
      <vt:lpstr>How do we learn?</vt:lpstr>
      <vt:lpstr>Some theories...</vt:lpstr>
      <vt:lpstr>Repeat after me</vt:lpstr>
      <vt:lpstr>Behaviourism (‘Through positive and negative reinforcement’) </vt:lpstr>
      <vt:lpstr>Behaviourism</vt:lpstr>
      <vt:lpstr>Behaviourism and learned behaviours in humans</vt:lpstr>
      <vt:lpstr>Operant conditioning</vt:lpstr>
      <vt:lpstr>Behaviourist teaching approaches </vt:lpstr>
      <vt:lpstr>Consider</vt:lpstr>
      <vt:lpstr>PowerPoint Presentation</vt:lpstr>
      <vt:lpstr>Constructivism</vt:lpstr>
      <vt:lpstr>Constructivism </vt:lpstr>
      <vt:lpstr>PowerPoint Presentation</vt:lpstr>
      <vt:lpstr>Consider</vt:lpstr>
      <vt:lpstr>Social constructivism (‘Through interaction with others’)    </vt:lpstr>
      <vt:lpstr>Zone of Proximal Development (ZPD)</vt:lpstr>
      <vt:lpstr>Bruner’s theory of Cognitive Development </vt:lpstr>
      <vt:lpstr>The constructivist paradigm</vt:lpstr>
      <vt:lpstr>PowerPoint Presentation</vt:lpstr>
      <vt:lpstr>Is this constructivism?</vt:lpstr>
      <vt:lpstr>Is this teacher-led education? </vt:lpstr>
      <vt:lpstr>PowerPoint Presentation</vt:lpstr>
      <vt:lpstr>Epistemology</vt:lpstr>
      <vt:lpstr>The role of the teacher in all of this?</vt:lpstr>
      <vt:lpstr>So, what has been seen to work?</vt:lpstr>
      <vt:lpstr>Which means...</vt:lpstr>
      <vt:lpstr>We should also...</vt:lpstr>
      <vt:lpstr>Poor Proxies for Learning (Coe 2013)</vt:lpstr>
      <vt:lpstr>PowerPoint Presentation</vt:lpstr>
      <vt:lpstr>Knowledge of research  Robert Coe 2014</vt:lpstr>
      <vt:lpstr>What does science say? Memory</vt:lpstr>
      <vt:lpstr>Memory cont.</vt:lpstr>
      <vt:lpstr>Working memory</vt:lpstr>
      <vt:lpstr>Impacts on working memory</vt:lpstr>
      <vt:lpstr>PowerPoint Presentation</vt:lpstr>
      <vt:lpstr>What does science say? Deans for Impact (2015)</vt:lpstr>
      <vt:lpstr>Design some learning!</vt:lpstr>
      <vt:lpstr>What does science say?</vt:lpstr>
      <vt:lpstr>PowerPoint Presentation</vt:lpstr>
      <vt:lpstr>PowerPoint Presentation</vt:lpstr>
      <vt:lpstr>Meyer and Land</vt:lpstr>
      <vt:lpstr>So, how do we learn?</vt:lpstr>
      <vt:lpstr>PowerPoint Presentation</vt:lpstr>
      <vt:lpstr>A simple theory of learning</vt:lpstr>
      <vt:lpstr>Return to the answers you agreed at the very start of the session</vt:lpstr>
      <vt:lpstr>In short...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we learn?</dc:title>
  <dc:creator>Sam Nelson</dc:creator>
  <cp:lastModifiedBy>Angella Cooze</cp:lastModifiedBy>
  <cp:revision>84</cp:revision>
  <dcterms:created xsi:type="dcterms:W3CDTF">2015-09-09T08:00:59Z</dcterms:created>
  <dcterms:modified xsi:type="dcterms:W3CDTF">2018-09-20T07:59:09Z</dcterms:modified>
</cp:coreProperties>
</file>