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5" r:id="rId3"/>
    <p:sldId id="276" r:id="rId4"/>
    <p:sldId id="286" r:id="rId5"/>
    <p:sldId id="279" r:id="rId6"/>
    <p:sldId id="283" r:id="rId7"/>
    <p:sldId id="287" r:id="rId8"/>
    <p:sldId id="265" r:id="rId9"/>
    <p:sldId id="266" r:id="rId10"/>
    <p:sldId id="274" r:id="rId11"/>
    <p:sldId id="271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4A5EE6"/>
    <a:srgbClr val="132BDC"/>
    <a:srgbClr val="DCE0FC"/>
    <a:srgbClr val="FDF200"/>
    <a:srgbClr val="80FBE5"/>
    <a:srgbClr val="3CF3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26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5" d="100"/>
          <a:sy n="95" d="100"/>
        </p:scale>
        <p:origin x="366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3" csCatId="accent1" phldr="1"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8FE81FEC-2664-411F-AEB3-065F29F52751}">
      <dgm:prSet/>
      <dgm:spPr>
        <a:solidFill>
          <a:schemeClr val="accent1">
            <a:lumMod val="60000"/>
            <a:lumOff val="40000"/>
            <a:alpha val="68000"/>
          </a:schemeClr>
        </a:solidFill>
        <a:ln>
          <a:noFill/>
        </a:ln>
      </dgm:spPr>
      <dgm:t>
        <a:bodyPr lIns="182880" tIns="182880" rIns="182880" bIns="182880"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  <a:buNone/>
          </a:pPr>
          <a:r>
            <a:rPr lang="en-GB" b="0" i="0" noProof="0" dirty="0">
              <a:latin typeface="Avenir Next LT Pro" panose="020B0504020202020204" pitchFamily="34" charset="77"/>
            </a:rPr>
            <a:t>Message not clear to staff understanding, resulting in repeated hygiene issues</a:t>
          </a:r>
        </a:p>
      </dgm:t>
    </dgm:pt>
    <dgm:pt modelId="{BCBC007E-0269-421B-9C41-DE26D5C3A822}" type="parTrans" cxnId="{711E093C-AD42-45A4-8D40-A2D39702062E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80230EB7-7230-4881-A631-309C07417378}" type="sibTrans" cxnId="{711E093C-AD42-45A4-8D40-A2D39702062E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73D947E0-108F-4D20-A71E-3CF329F97212}">
      <dgm:prSet phldr="0" custT="1"/>
      <dgm:spPr>
        <a:solidFill>
          <a:schemeClr val="accent1">
            <a:lumMod val="50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SOURCE</a:t>
          </a:r>
        </a:p>
      </dgm:t>
    </dgm:pt>
    <dgm:pt modelId="{9D249532-A24D-4D8F-848A-9F42F2E486C9}" type="par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AE813459-65AB-4FA9-B717-330DDA6DFA4E}" type="sib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30A490C8-22B4-4D68-875C-0F0DE2FF864D}">
      <dgm:prSet phldr="0"/>
      <dgm:spPr>
        <a:solidFill>
          <a:schemeClr val="accent1">
            <a:lumMod val="60000"/>
            <a:lumOff val="40000"/>
            <a:alpha val="63879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b="0" noProof="0" dirty="0"/>
            <a:t>Gary’s communication skills and knowledge</a:t>
          </a:r>
        </a:p>
      </dgm:t>
    </dgm:pt>
    <dgm:pt modelId="{035C64B0-4F0C-4FD1-BD23-B1D4C9887CBE}" type="parTrans" cxnId="{381FE1CC-8184-4745-8EB3-6DE11655998D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45495DA8-8707-41E3-A12B-FA5766269C44}" type="sibTrans" cxnId="{381FE1CC-8184-4745-8EB3-6DE11655998D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B1AFA1AF-0FF8-45B3-A6D0-0E255A2F637D}">
      <dgm:prSet phldr="0" custT="1"/>
      <dgm:spPr>
        <a:solidFill>
          <a:schemeClr val="accent1">
            <a:lumMod val="75000"/>
            <a:alpha val="87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MESSAGE</a:t>
          </a:r>
        </a:p>
      </dgm:t>
    </dgm:pt>
    <dgm:pt modelId="{10C68AF5-481C-45AA-A216-8BBBB04515B9}" type="par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88649F7A-400B-4056-965D-C9AC0B3AD942}" type="sib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50418D2B-9486-42DE-AFDD-1D31420040FF}">
      <dgm:prSet phldr="0"/>
      <dgm:spPr>
        <a:solidFill>
          <a:schemeClr val="accent1">
            <a:lumMod val="40000"/>
            <a:lumOff val="60000"/>
            <a:alpha val="45201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b="0" i="0" noProof="0" dirty="0">
              <a:latin typeface="Avenir Next LT Pro" panose="020B0504020202020204" pitchFamily="34" charset="77"/>
            </a:rPr>
            <a:t>Hygiene instructions</a:t>
          </a:r>
          <a:endParaRPr lang="en-GB" b="1" i="0" noProof="0" dirty="0">
            <a:latin typeface="Avenir Next LT Pro" panose="020B0504020202020204" pitchFamily="34" charset="77"/>
          </a:endParaRPr>
        </a:p>
      </dgm:t>
    </dgm:pt>
    <dgm:pt modelId="{D5A17F6B-93F5-442B-938A-0F38C281BE88}" type="parTrans" cxnId="{5A5BA622-5DEB-48B9-88D9-C1DE36C711E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1D87A0A5-8024-4710-846B-D5BFAC785107}" type="sibTrans" cxnId="{5A5BA622-5DEB-48B9-88D9-C1DE36C711E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E9682B4F-0217-4B50-923E-C104AA24290F}">
      <dgm:prSet phldr="0" custT="1"/>
      <dgm:spPr>
        <a:solidFill>
          <a:schemeClr val="accent1">
            <a:lumMod val="50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CHANNEL</a:t>
          </a:r>
        </a:p>
      </dgm:t>
    </dgm:pt>
    <dgm:pt modelId="{E0F6C4AF-9BBB-4698-91D7-F9AE3EACBD5D}" type="par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B8632E42-D7EB-4C31-877E-6F1B2801851A}" type="sib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0EC0C300-11E4-45CF-8418-973585107209}">
      <dgm:prSet phldr="0"/>
      <dgm:spPr>
        <a:solidFill>
          <a:schemeClr val="accent1">
            <a:lumMod val="20000"/>
            <a:lumOff val="80000"/>
            <a:alpha val="44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b="0" i="0" noProof="0" dirty="0">
              <a:latin typeface="Avenir Next LT Pro" panose="020B0504020202020204" pitchFamily="34" charset="77"/>
            </a:rPr>
            <a:t>Spoken instructions  and wall signage </a:t>
          </a:r>
          <a:endParaRPr lang="en-GB" b="1" i="0" noProof="0" dirty="0">
            <a:latin typeface="Avenir Next LT Pro" panose="020B0504020202020204" pitchFamily="34" charset="77"/>
          </a:endParaRPr>
        </a:p>
      </dgm:t>
    </dgm:pt>
    <dgm:pt modelId="{1E4DD98E-100E-46B7-B24A-408BBF69E9FA}" type="par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90FAB5D1-62B3-4FF6-A07D-EE607F529C32}" type="sib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FEB4A941-E9FA-4A86-A673-85FF34B35F20}">
      <dgm:prSet phldr="0"/>
      <dgm:spPr>
        <a:solidFill>
          <a:schemeClr val="accent1">
            <a:lumMod val="40000"/>
            <a:lumOff val="60000"/>
            <a:alpha val="45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b="0" i="0" noProof="0" dirty="0">
              <a:latin typeface="Avenir Next LT Pro" panose="020B0504020202020204" pitchFamily="34" charset="77"/>
            </a:rPr>
            <a:t>Staff</a:t>
          </a:r>
          <a:r>
            <a:rPr lang="en-GB" b="0" i="0" baseline="0" noProof="0" dirty="0">
              <a:latin typeface="Avenir Next LT Pro" panose="020B0504020202020204" pitchFamily="34" charset="77"/>
            </a:rPr>
            <a:t> with different languages and cultures</a:t>
          </a:r>
          <a:r>
            <a:rPr lang="en-GB" b="1" i="0" baseline="0" noProof="0" dirty="0">
              <a:latin typeface="Avenir Next LT Pro" panose="020B0504020202020204" pitchFamily="34" charset="77"/>
            </a:rPr>
            <a:t>	</a:t>
          </a:r>
          <a:endParaRPr lang="en-GB" b="1" i="0" noProof="0" dirty="0">
            <a:latin typeface="Avenir Next LT Pro" panose="020B0504020202020204" pitchFamily="34" charset="77"/>
          </a:endParaRPr>
        </a:p>
      </dgm:t>
    </dgm:pt>
    <dgm:pt modelId="{39522508-BC4E-4DD5-A744-AFEFFE36DB74}" type="parTrans" cxnId="{F942F56C-9025-4AA1-9B36-C5AE0A93B0F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97624CC8-6315-4683-B26C-C30D552DA5A6}" type="sibTrans" cxnId="{F942F56C-9025-4AA1-9B36-C5AE0A93B0F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A2322D3A-7AC2-4C5C-9D7E-EAB2313D47D4}">
      <dgm:prSet phldr="0" custT="1"/>
      <dgm:spPr>
        <a:solidFill>
          <a:schemeClr val="accent1">
            <a:lumMod val="50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ANALYSIS</a:t>
          </a:r>
        </a:p>
      </dgm:t>
    </dgm:pt>
    <dgm:pt modelId="{4A8C15D4-B36F-4764-B4FF-F2AF790D3E17}" type="parTrans" cxnId="{179FAFCF-F878-464E-A8A6-1185EFA0E38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84DE1C3A-3FC7-4DB3-88ED-33F65A71557A}" type="sibTrans" cxnId="{179FAFCF-F878-464E-A8A6-1185EFA0E38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4F85505A-81B6-4FDA-A144-900B71DAD946}">
      <dgm:prSet phldr="0" custT="1"/>
      <dgm:spPr>
        <a:solidFill>
          <a:schemeClr val="accent1">
            <a:lumMod val="75000"/>
            <a:alpha val="87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RECEIVER</a:t>
          </a:r>
        </a:p>
      </dgm:t>
    </dgm:pt>
    <dgm:pt modelId="{D9A96E25-7BBE-4DDD-8DDE-B4970D4340A8}" type="parTrans" cxnId="{2D633B56-E147-4EFC-B9EE-6C0413F329B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68F74A88-49DC-44B1-BC0D-220A7B97601C}" type="sibTrans" cxnId="{2D633B56-E147-4EFC-B9EE-6C0413F329B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E4B4F7C4-5024-45F0-9FD7-C5068A1AE6C4}" type="pres">
      <dgm:prSet presAssocID="{0DD8915E-DC14-41D6-9BB5-F49E1C265163}" presName="Name0" presStyleCnt="0">
        <dgm:presLayoutVars>
          <dgm:dir/>
          <dgm:animLvl val="lvl"/>
          <dgm:resizeHandles val="exact"/>
        </dgm:presLayoutVars>
      </dgm:prSet>
      <dgm:spPr/>
    </dgm:pt>
    <dgm:pt modelId="{473E2436-1BC1-4A6C-8568-5C38418F52D1}" type="pres">
      <dgm:prSet presAssocID="{73D947E0-108F-4D20-A71E-3CF329F97212}" presName="composite" presStyleCnt="0"/>
      <dgm:spPr/>
    </dgm:pt>
    <dgm:pt modelId="{BDBD7220-3F85-45D2-BED6-5BBFBC23EAE3}" type="pres">
      <dgm:prSet presAssocID="{73D947E0-108F-4D20-A71E-3CF329F97212}" presName="parTx" presStyleLbl="alignNode1" presStyleIdx="0" presStyleCnt="5">
        <dgm:presLayoutVars>
          <dgm:chMax val="0"/>
          <dgm:chPref val="0"/>
        </dgm:presLayoutVars>
      </dgm:prSet>
      <dgm:spPr/>
    </dgm:pt>
    <dgm:pt modelId="{22359DD7-1BFB-4900-BAE6-6084F2F57988}" type="pres">
      <dgm:prSet presAssocID="{73D947E0-108F-4D20-A71E-3CF329F97212}" presName="desTx" presStyleLbl="alignAccFollowNode1" presStyleIdx="0" presStyleCnt="5" custScaleY="146656" custLinFactNeighborY="30641">
        <dgm:presLayoutVars/>
      </dgm:prSet>
      <dgm:spPr/>
    </dgm:pt>
    <dgm:pt modelId="{38C65349-0C40-499F-9765-B6F38C2DC3C3}" type="pres">
      <dgm:prSet presAssocID="{AE813459-65AB-4FA9-B717-330DDA6DFA4E}" presName="space" presStyleCnt="0"/>
      <dgm:spPr/>
    </dgm:pt>
    <dgm:pt modelId="{C6650FDC-3601-45F5-9125-6E3F90A53F8A}" type="pres">
      <dgm:prSet presAssocID="{B1AFA1AF-0FF8-45B3-A6D0-0E255A2F637D}" presName="composite" presStyleCnt="0"/>
      <dgm:spPr/>
    </dgm:pt>
    <dgm:pt modelId="{C4F84DEA-2002-4D32-8E80-70EEE05E345A}" type="pres">
      <dgm:prSet presAssocID="{B1AFA1AF-0FF8-45B3-A6D0-0E255A2F637D}" presName="parTx" presStyleLbl="alignNode1" presStyleIdx="1" presStyleCnt="5">
        <dgm:presLayoutVars>
          <dgm:chMax val="0"/>
          <dgm:chPref val="0"/>
        </dgm:presLayoutVars>
      </dgm:prSet>
      <dgm:spPr/>
    </dgm:pt>
    <dgm:pt modelId="{4FEB85EB-D046-4CDB-8A62-BBCE260C4490}" type="pres">
      <dgm:prSet presAssocID="{B1AFA1AF-0FF8-45B3-A6D0-0E255A2F637D}" presName="desTx" presStyleLbl="alignAccFollowNode1" presStyleIdx="1" presStyleCnt="5" custScaleY="146837" custLinFactNeighborX="-583" custLinFactNeighborY="32252">
        <dgm:presLayoutVars/>
      </dgm:prSet>
      <dgm:spPr/>
    </dgm:pt>
    <dgm:pt modelId="{40F59683-723F-44D1-8379-95635EED1AA8}" type="pres">
      <dgm:prSet presAssocID="{88649F7A-400B-4056-965D-C9AC0B3AD942}" presName="space" presStyleCnt="0"/>
      <dgm:spPr/>
    </dgm:pt>
    <dgm:pt modelId="{BB2E4F65-C461-40C3-BC82-6A29AA851F44}" type="pres">
      <dgm:prSet presAssocID="{E9682B4F-0217-4B50-923E-C104AA24290F}" presName="composite" presStyleCnt="0"/>
      <dgm:spPr/>
    </dgm:pt>
    <dgm:pt modelId="{49B7F8FA-D256-41EF-9327-52A3551D9A60}" type="pres">
      <dgm:prSet presAssocID="{E9682B4F-0217-4B50-923E-C104AA24290F}" presName="parTx" presStyleLbl="alignNode1" presStyleIdx="2" presStyleCnt="5">
        <dgm:presLayoutVars>
          <dgm:chMax val="0"/>
          <dgm:chPref val="0"/>
        </dgm:presLayoutVars>
      </dgm:prSet>
      <dgm:spPr/>
    </dgm:pt>
    <dgm:pt modelId="{6B5FE59C-B471-448A-AA7A-B526DCC4D4CA}" type="pres">
      <dgm:prSet presAssocID="{E9682B4F-0217-4B50-923E-C104AA24290F}" presName="desTx" presStyleLbl="alignAccFollowNode1" presStyleIdx="2" presStyleCnt="5" custScaleY="146837" custLinFactNeighborX="-860" custLinFactNeighborY="30454">
        <dgm:presLayoutVars/>
      </dgm:prSet>
      <dgm:spPr/>
    </dgm:pt>
    <dgm:pt modelId="{A91542D9-4FB3-4302-AD03-3D6EF82E6748}" type="pres">
      <dgm:prSet presAssocID="{B8632E42-D7EB-4C31-877E-6F1B2801851A}" presName="space" presStyleCnt="0"/>
      <dgm:spPr/>
    </dgm:pt>
    <dgm:pt modelId="{1A7C3045-2DAF-4A19-82DB-79436B2E4575}" type="pres">
      <dgm:prSet presAssocID="{4F85505A-81B6-4FDA-A144-900B71DAD946}" presName="composite" presStyleCnt="0"/>
      <dgm:spPr/>
    </dgm:pt>
    <dgm:pt modelId="{4132ECB1-6BEF-4935-AFA3-B2EAA48FDE7E}" type="pres">
      <dgm:prSet presAssocID="{4F85505A-81B6-4FDA-A144-900B71DAD946}" presName="parTx" presStyleLbl="alignNode1" presStyleIdx="3" presStyleCnt="5">
        <dgm:presLayoutVars>
          <dgm:chMax val="0"/>
          <dgm:chPref val="0"/>
        </dgm:presLayoutVars>
      </dgm:prSet>
      <dgm:spPr/>
    </dgm:pt>
    <dgm:pt modelId="{C42A8BDE-B838-475D-AFDE-17B60D744AB6}" type="pres">
      <dgm:prSet presAssocID="{4F85505A-81B6-4FDA-A144-900B71DAD946}" presName="desTx" presStyleLbl="alignAccFollowNode1" presStyleIdx="3" presStyleCnt="5" custScaleY="146837" custLinFactNeighborY="30454">
        <dgm:presLayoutVars/>
      </dgm:prSet>
      <dgm:spPr/>
    </dgm:pt>
    <dgm:pt modelId="{D0DC94A3-770A-4810-A89A-7DB7918862F6}" type="pres">
      <dgm:prSet presAssocID="{68F74A88-49DC-44B1-BC0D-220A7B97601C}" presName="space" presStyleCnt="0"/>
      <dgm:spPr/>
    </dgm:pt>
    <dgm:pt modelId="{647B2244-AC3A-441A-A6FB-6136FA04F429}" type="pres">
      <dgm:prSet presAssocID="{A2322D3A-7AC2-4C5C-9D7E-EAB2313D47D4}" presName="composite" presStyleCnt="0"/>
      <dgm:spPr/>
    </dgm:pt>
    <dgm:pt modelId="{59606EB9-9F10-4D12-A33F-A242FDCC0D0F}" type="pres">
      <dgm:prSet presAssocID="{A2322D3A-7AC2-4C5C-9D7E-EAB2313D47D4}" presName="parTx" presStyleLbl="alignNode1" presStyleIdx="4" presStyleCnt="5">
        <dgm:presLayoutVars>
          <dgm:chMax val="0"/>
          <dgm:chPref val="0"/>
        </dgm:presLayoutVars>
      </dgm:prSet>
      <dgm:spPr/>
    </dgm:pt>
    <dgm:pt modelId="{C8429E68-36DD-4F6A-A2F4-7CCDADCEFAD1}" type="pres">
      <dgm:prSet presAssocID="{A2322D3A-7AC2-4C5C-9D7E-EAB2313D47D4}" presName="desTx" presStyleLbl="alignAccFollowNode1" presStyleIdx="4" presStyleCnt="5" custScaleY="146837" custLinFactNeighborY="30596">
        <dgm:presLayoutVars/>
      </dgm:prSet>
      <dgm:spPr/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31826907-E438-4A1B-A800-F181C547104F}" type="presOf" srcId="{30A490C8-22B4-4D68-875C-0F0DE2FF864D}" destId="{22359DD7-1BFB-4900-BAE6-6084F2F57988}" srcOrd="0" destOrd="0" presId="urn:microsoft.com/office/officeart/2016/7/layout/HorizontalActionList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5A5BA622-5DEB-48B9-88D9-C1DE36C711E5}" srcId="{B1AFA1AF-0FF8-45B3-A6D0-0E255A2F637D}" destId="{50418D2B-9486-42DE-AFDD-1D31420040FF}" srcOrd="0" destOrd="0" parTransId="{D5A17F6B-93F5-442B-938A-0F38C281BE88}" sibTransId="{1D87A0A5-8024-4710-846B-D5BFAC785107}"/>
    <dgm:cxn modelId="{711E093C-AD42-45A4-8D40-A2D39702062E}" srcId="{A2322D3A-7AC2-4C5C-9D7E-EAB2313D47D4}" destId="{8FE81FEC-2664-411F-AEB3-065F29F52751}" srcOrd="0" destOrd="0" parTransId="{BCBC007E-0269-421B-9C41-DE26D5C3A822}" sibTransId="{80230EB7-7230-4881-A631-309C07417378}"/>
    <dgm:cxn modelId="{77A55366-077C-403B-A9E1-B9C6B5CA3288}" type="presOf" srcId="{73D947E0-108F-4D20-A71E-3CF329F97212}" destId="{BDBD7220-3F85-45D2-BED6-5BBFBC23EAE3}" srcOrd="0" destOrd="0" presId="urn:microsoft.com/office/officeart/2016/7/layout/HorizontalActionList"/>
    <dgm:cxn modelId="{F942F56C-9025-4AA1-9B36-C5AE0A93B0F5}" srcId="{4F85505A-81B6-4FDA-A144-900B71DAD946}" destId="{FEB4A941-E9FA-4A86-A673-85FF34B35F20}" srcOrd="0" destOrd="0" parTransId="{39522508-BC4E-4DD5-A744-AFEFFE36DB74}" sibTransId="{97624CC8-6315-4683-B26C-C30D552DA5A6}"/>
    <dgm:cxn modelId="{B7F6ED6E-855A-4A7B-AE18-3BD04546002C}" type="presOf" srcId="{B1AFA1AF-0FF8-45B3-A6D0-0E255A2F637D}" destId="{C4F84DEA-2002-4D32-8E80-70EEE05E345A}" srcOrd="0" destOrd="0" presId="urn:microsoft.com/office/officeart/2016/7/layout/HorizontalActionList"/>
    <dgm:cxn modelId="{51563A4F-C0EB-47D6-B5BC-47A4E599AD4B}" srcId="{E9682B4F-0217-4B50-923E-C104AA24290F}" destId="{0EC0C300-11E4-45CF-8418-973585107209}" srcOrd="0" destOrd="0" parTransId="{1E4DD98E-100E-46B7-B24A-408BBF69E9FA}" sibTransId="{90FAB5D1-62B3-4FF6-A07D-EE607F529C32}"/>
    <dgm:cxn modelId="{6291F24F-B536-4688-99BC-6A4CB5E15E15}" type="presOf" srcId="{4F85505A-81B6-4FDA-A144-900B71DAD946}" destId="{4132ECB1-6BEF-4935-AFA3-B2EAA48FDE7E}" srcOrd="0" destOrd="0" presId="urn:microsoft.com/office/officeart/2016/7/layout/HorizontalActionList"/>
    <dgm:cxn modelId="{2D633B56-E147-4EFC-B9EE-6C0413F329B0}" srcId="{0DD8915E-DC14-41D6-9BB5-F49E1C265163}" destId="{4F85505A-81B6-4FDA-A144-900B71DAD946}" srcOrd="3" destOrd="0" parTransId="{D9A96E25-7BBE-4DDD-8DDE-B4970D4340A8}" sibTransId="{68F74A88-49DC-44B1-BC0D-220A7B97601C}"/>
    <dgm:cxn modelId="{110097B3-0B24-42EE-9C79-845C028B379B}" type="presOf" srcId="{E9682B4F-0217-4B50-923E-C104AA24290F}" destId="{49B7F8FA-D256-41EF-9327-52A3551D9A60}" srcOrd="0" destOrd="0" presId="urn:microsoft.com/office/officeart/2016/7/layout/HorizontalActionList"/>
    <dgm:cxn modelId="{C54EA6C2-0E6B-42D8-9A4A-4456127A91A8}" type="presOf" srcId="{A2322D3A-7AC2-4C5C-9D7E-EAB2313D47D4}" destId="{59606EB9-9F10-4D12-A33F-A242FDCC0D0F}" srcOrd="0" destOrd="0" presId="urn:microsoft.com/office/officeart/2016/7/layout/HorizontalActionList"/>
    <dgm:cxn modelId="{E339F9C8-AD35-4E33-9434-788C81500EB2}" type="presOf" srcId="{8FE81FEC-2664-411F-AEB3-065F29F52751}" destId="{C8429E68-36DD-4F6A-A2F4-7CCDADCEFAD1}" srcOrd="0" destOrd="0" presId="urn:microsoft.com/office/officeart/2016/7/layout/HorizontalActionList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381FE1CC-8184-4745-8EB3-6DE11655998D}" srcId="{73D947E0-108F-4D20-A71E-3CF329F97212}" destId="{30A490C8-22B4-4D68-875C-0F0DE2FF864D}" srcOrd="0" destOrd="0" parTransId="{035C64B0-4F0C-4FD1-BD23-B1D4C9887CBE}" sibTransId="{45495DA8-8707-41E3-A12B-FA5766269C44}"/>
    <dgm:cxn modelId="{179FAFCF-F878-464E-A8A6-1185EFA0E380}" srcId="{0DD8915E-DC14-41D6-9BB5-F49E1C265163}" destId="{A2322D3A-7AC2-4C5C-9D7E-EAB2313D47D4}" srcOrd="4" destOrd="0" parTransId="{4A8C15D4-B36F-4764-B4FF-F2AF790D3E17}" sibTransId="{84DE1C3A-3FC7-4DB3-88ED-33F65A71557A}"/>
    <dgm:cxn modelId="{8CB96BD1-8B01-481A-B525-C5C507C9951C}" type="presOf" srcId="{0EC0C300-11E4-45CF-8418-973585107209}" destId="{6B5FE59C-B471-448A-AA7A-B526DCC4D4CA}" srcOrd="0" destOrd="0" presId="urn:microsoft.com/office/officeart/2016/7/layout/HorizontalActionList"/>
    <dgm:cxn modelId="{36A4EED2-16DE-4F21-9B57-BD053CD7ED3D}" type="presOf" srcId="{FEB4A941-E9FA-4A86-A673-85FF34B35F20}" destId="{C42A8BDE-B838-475D-AFDE-17B60D744AB6}" srcOrd="0" destOrd="0" presId="urn:microsoft.com/office/officeart/2016/7/layout/HorizontalActionList"/>
    <dgm:cxn modelId="{BF1349D4-34AE-476D-8D7B-F3ABAB74304F}" type="presOf" srcId="{50418D2B-9486-42DE-AFDD-1D31420040FF}" destId="{4FEB85EB-D046-4CDB-8A62-BBCE260C4490}" srcOrd="0" destOrd="0" presId="urn:microsoft.com/office/officeart/2016/7/layout/HorizontalActionList"/>
    <dgm:cxn modelId="{825BC9D8-F515-4FBF-8CF8-23CD32968E1D}" type="presOf" srcId="{0DD8915E-DC14-41D6-9BB5-F49E1C265163}" destId="{E4B4F7C4-5024-45F0-9FD7-C5068A1AE6C4}" srcOrd="0" destOrd="0" presId="urn:microsoft.com/office/officeart/2016/7/layout/HorizontalActionList"/>
    <dgm:cxn modelId="{E9D2B9D9-3B26-471C-AF45-E02D1C258CD3}" type="presParOf" srcId="{E4B4F7C4-5024-45F0-9FD7-C5068A1AE6C4}" destId="{473E2436-1BC1-4A6C-8568-5C38418F52D1}" srcOrd="0" destOrd="0" presId="urn:microsoft.com/office/officeart/2016/7/layout/HorizontalActionList"/>
    <dgm:cxn modelId="{A151C920-5872-4C88-8534-922E9C800B9B}" type="presParOf" srcId="{473E2436-1BC1-4A6C-8568-5C38418F52D1}" destId="{BDBD7220-3F85-45D2-BED6-5BBFBC23EAE3}" srcOrd="0" destOrd="0" presId="urn:microsoft.com/office/officeart/2016/7/layout/HorizontalActionList"/>
    <dgm:cxn modelId="{45373909-AB37-4D9A-936C-DC8447BC111D}" type="presParOf" srcId="{473E2436-1BC1-4A6C-8568-5C38418F52D1}" destId="{22359DD7-1BFB-4900-BAE6-6084F2F57988}" srcOrd="1" destOrd="0" presId="urn:microsoft.com/office/officeart/2016/7/layout/HorizontalActionList"/>
    <dgm:cxn modelId="{CFC7E7C1-85BC-47FC-BC11-D0BACA8440B9}" type="presParOf" srcId="{E4B4F7C4-5024-45F0-9FD7-C5068A1AE6C4}" destId="{38C65349-0C40-499F-9765-B6F38C2DC3C3}" srcOrd="1" destOrd="0" presId="urn:microsoft.com/office/officeart/2016/7/layout/HorizontalActionList"/>
    <dgm:cxn modelId="{86FF1107-69E9-4310-A0D8-2BF61292A72B}" type="presParOf" srcId="{E4B4F7C4-5024-45F0-9FD7-C5068A1AE6C4}" destId="{C6650FDC-3601-45F5-9125-6E3F90A53F8A}" srcOrd="2" destOrd="0" presId="urn:microsoft.com/office/officeart/2016/7/layout/HorizontalActionList"/>
    <dgm:cxn modelId="{1C7F1C64-2F3D-4695-A56C-92B1B848B0C2}" type="presParOf" srcId="{C6650FDC-3601-45F5-9125-6E3F90A53F8A}" destId="{C4F84DEA-2002-4D32-8E80-70EEE05E345A}" srcOrd="0" destOrd="0" presId="urn:microsoft.com/office/officeart/2016/7/layout/HorizontalActionList"/>
    <dgm:cxn modelId="{DC59A3FF-666D-48A7-B3BE-98A9F829402D}" type="presParOf" srcId="{C6650FDC-3601-45F5-9125-6E3F90A53F8A}" destId="{4FEB85EB-D046-4CDB-8A62-BBCE260C4490}" srcOrd="1" destOrd="0" presId="urn:microsoft.com/office/officeart/2016/7/layout/HorizontalActionList"/>
    <dgm:cxn modelId="{AAE65B9C-F662-4FAA-8FDB-82E7FB86BB24}" type="presParOf" srcId="{E4B4F7C4-5024-45F0-9FD7-C5068A1AE6C4}" destId="{40F59683-723F-44D1-8379-95635EED1AA8}" srcOrd="3" destOrd="0" presId="urn:microsoft.com/office/officeart/2016/7/layout/HorizontalActionList"/>
    <dgm:cxn modelId="{F5BE37E3-59D0-4D56-B08C-9B1D93695802}" type="presParOf" srcId="{E4B4F7C4-5024-45F0-9FD7-C5068A1AE6C4}" destId="{BB2E4F65-C461-40C3-BC82-6A29AA851F44}" srcOrd="4" destOrd="0" presId="urn:microsoft.com/office/officeart/2016/7/layout/HorizontalActionList"/>
    <dgm:cxn modelId="{1FC3B8DB-8632-4AA8-99E5-4F0C12504130}" type="presParOf" srcId="{BB2E4F65-C461-40C3-BC82-6A29AA851F44}" destId="{49B7F8FA-D256-41EF-9327-52A3551D9A60}" srcOrd="0" destOrd="0" presId="urn:microsoft.com/office/officeart/2016/7/layout/HorizontalActionList"/>
    <dgm:cxn modelId="{03A1CBF9-FFCE-4B8C-9850-8B297556CCF4}" type="presParOf" srcId="{BB2E4F65-C461-40C3-BC82-6A29AA851F44}" destId="{6B5FE59C-B471-448A-AA7A-B526DCC4D4CA}" srcOrd="1" destOrd="0" presId="urn:microsoft.com/office/officeart/2016/7/layout/HorizontalActionList"/>
    <dgm:cxn modelId="{BAB9C1C4-8A05-4AE7-B42E-55875981524E}" type="presParOf" srcId="{E4B4F7C4-5024-45F0-9FD7-C5068A1AE6C4}" destId="{A91542D9-4FB3-4302-AD03-3D6EF82E6748}" srcOrd="5" destOrd="0" presId="urn:microsoft.com/office/officeart/2016/7/layout/HorizontalActionList"/>
    <dgm:cxn modelId="{F7DEAAC8-FCAD-4F6B-92BD-91B8342F3277}" type="presParOf" srcId="{E4B4F7C4-5024-45F0-9FD7-C5068A1AE6C4}" destId="{1A7C3045-2DAF-4A19-82DB-79436B2E4575}" srcOrd="6" destOrd="0" presId="urn:microsoft.com/office/officeart/2016/7/layout/HorizontalActionList"/>
    <dgm:cxn modelId="{13555CA3-20BE-41F8-BD09-0BA8CEE1C702}" type="presParOf" srcId="{1A7C3045-2DAF-4A19-82DB-79436B2E4575}" destId="{4132ECB1-6BEF-4935-AFA3-B2EAA48FDE7E}" srcOrd="0" destOrd="0" presId="urn:microsoft.com/office/officeart/2016/7/layout/HorizontalActionList"/>
    <dgm:cxn modelId="{0848E8B2-6BD5-4CB6-B7E0-F8F1B1F78E2F}" type="presParOf" srcId="{1A7C3045-2DAF-4A19-82DB-79436B2E4575}" destId="{C42A8BDE-B838-475D-AFDE-17B60D744AB6}" srcOrd="1" destOrd="0" presId="urn:microsoft.com/office/officeart/2016/7/layout/HorizontalActionList"/>
    <dgm:cxn modelId="{FD5AD2F1-E5D1-4359-99EB-D3225676DF7F}" type="presParOf" srcId="{E4B4F7C4-5024-45F0-9FD7-C5068A1AE6C4}" destId="{D0DC94A3-770A-4810-A89A-7DB7918862F6}" srcOrd="7" destOrd="0" presId="urn:microsoft.com/office/officeart/2016/7/layout/HorizontalActionList"/>
    <dgm:cxn modelId="{2608DA2F-9259-4A20-98D1-9A5F5780B66F}" type="presParOf" srcId="{E4B4F7C4-5024-45F0-9FD7-C5068A1AE6C4}" destId="{647B2244-AC3A-441A-A6FB-6136FA04F429}" srcOrd="8" destOrd="0" presId="urn:microsoft.com/office/officeart/2016/7/layout/HorizontalActionList"/>
    <dgm:cxn modelId="{F55613FD-292F-4CCF-A44A-E9FC24D70E0E}" type="presParOf" srcId="{647B2244-AC3A-441A-A6FB-6136FA04F429}" destId="{59606EB9-9F10-4D12-A33F-A242FDCC0D0F}" srcOrd="0" destOrd="0" presId="urn:microsoft.com/office/officeart/2016/7/layout/HorizontalActionList"/>
    <dgm:cxn modelId="{7B4FE576-C66F-4D92-B6AC-DA1D068316E4}" type="presParOf" srcId="{647B2244-AC3A-441A-A6FB-6136FA04F429}" destId="{C8429E68-36DD-4F6A-A2F4-7CCDADCEFAD1}" srcOrd="1" destOrd="0" presId="urn:microsoft.com/office/officeart/2016/7/layout/HorizontalActionList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D7220-3F85-45D2-BED6-5BBFBC23EAE3}">
      <dsp:nvSpPr>
        <dsp:cNvPr id="0" name=""/>
        <dsp:cNvSpPr/>
      </dsp:nvSpPr>
      <dsp:spPr>
        <a:xfrm>
          <a:off x="11410" y="699641"/>
          <a:ext cx="1934219" cy="580265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SOURCE</a:t>
          </a:r>
        </a:p>
      </dsp:txBody>
      <dsp:txXfrm>
        <a:off x="11410" y="699641"/>
        <a:ext cx="1934219" cy="580265"/>
      </dsp:txXfrm>
    </dsp:sp>
    <dsp:sp modelId="{22359DD7-1BFB-4900-BAE6-6084F2F57988}">
      <dsp:nvSpPr>
        <dsp:cNvPr id="0" name=""/>
        <dsp:cNvSpPr/>
      </dsp:nvSpPr>
      <dsp:spPr>
        <a:xfrm>
          <a:off x="11410" y="1434580"/>
          <a:ext cx="1934219" cy="3426043"/>
        </a:xfrm>
        <a:prstGeom prst="rect">
          <a:avLst/>
        </a:prstGeom>
        <a:solidFill>
          <a:schemeClr val="accent1">
            <a:lumMod val="60000"/>
            <a:lumOff val="40000"/>
            <a:alpha val="63879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058" tIns="191058" rIns="191058" bIns="191058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noProof="0" dirty="0"/>
            <a:t>Gary’s communication skills and knowledge</a:t>
          </a:r>
        </a:p>
      </dsp:txBody>
      <dsp:txXfrm>
        <a:off x="11410" y="1434580"/>
        <a:ext cx="1934219" cy="3426043"/>
      </dsp:txXfrm>
    </dsp:sp>
    <dsp:sp modelId="{C4F84DEA-2002-4D32-8E80-70EEE05E345A}">
      <dsp:nvSpPr>
        <dsp:cNvPr id="0" name=""/>
        <dsp:cNvSpPr/>
      </dsp:nvSpPr>
      <dsp:spPr>
        <a:xfrm>
          <a:off x="2053419" y="698584"/>
          <a:ext cx="1934219" cy="580265"/>
        </a:xfrm>
        <a:prstGeom prst="rect">
          <a:avLst/>
        </a:prstGeom>
        <a:solidFill>
          <a:schemeClr val="accent1">
            <a:lumMod val="75000"/>
            <a:alpha val="87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MESSAGE</a:t>
          </a:r>
        </a:p>
      </dsp:txBody>
      <dsp:txXfrm>
        <a:off x="2053419" y="698584"/>
        <a:ext cx="1934219" cy="580265"/>
      </dsp:txXfrm>
    </dsp:sp>
    <dsp:sp modelId="{4FEB85EB-D046-4CDB-8A62-BBCE260C4490}">
      <dsp:nvSpPr>
        <dsp:cNvPr id="0" name=""/>
        <dsp:cNvSpPr/>
      </dsp:nvSpPr>
      <dsp:spPr>
        <a:xfrm>
          <a:off x="2042142" y="1430352"/>
          <a:ext cx="1934219" cy="3430271"/>
        </a:xfrm>
        <a:prstGeom prst="rect">
          <a:avLst/>
        </a:prstGeom>
        <a:solidFill>
          <a:schemeClr val="accent1">
            <a:lumMod val="40000"/>
            <a:lumOff val="60000"/>
            <a:alpha val="45201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058" tIns="191058" rIns="191058" bIns="191058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noProof="0" dirty="0">
              <a:latin typeface="Avenir Next LT Pro" panose="020B0504020202020204" pitchFamily="34" charset="77"/>
            </a:rPr>
            <a:t>Hygiene instructions</a:t>
          </a:r>
          <a:endParaRPr lang="en-GB" sz="1700" b="1" i="0" kern="1200" noProof="0" dirty="0">
            <a:latin typeface="Avenir Next LT Pro" panose="020B0504020202020204" pitchFamily="34" charset="77"/>
          </a:endParaRPr>
        </a:p>
      </dsp:txBody>
      <dsp:txXfrm>
        <a:off x="2042142" y="1430352"/>
        <a:ext cx="1934219" cy="3430271"/>
      </dsp:txXfrm>
    </dsp:sp>
    <dsp:sp modelId="{49B7F8FA-D256-41EF-9327-52A3551D9A60}">
      <dsp:nvSpPr>
        <dsp:cNvPr id="0" name=""/>
        <dsp:cNvSpPr/>
      </dsp:nvSpPr>
      <dsp:spPr>
        <a:xfrm>
          <a:off x="4095427" y="698584"/>
          <a:ext cx="1934219" cy="580265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CHANNEL</a:t>
          </a:r>
        </a:p>
      </dsp:txBody>
      <dsp:txXfrm>
        <a:off x="4095427" y="698584"/>
        <a:ext cx="1934219" cy="580265"/>
      </dsp:txXfrm>
    </dsp:sp>
    <dsp:sp modelId="{6B5FE59C-B471-448A-AA7A-B526DCC4D4CA}">
      <dsp:nvSpPr>
        <dsp:cNvPr id="0" name=""/>
        <dsp:cNvSpPr/>
      </dsp:nvSpPr>
      <dsp:spPr>
        <a:xfrm>
          <a:off x="4078793" y="1430352"/>
          <a:ext cx="1934219" cy="3430271"/>
        </a:xfrm>
        <a:prstGeom prst="rect">
          <a:avLst/>
        </a:prstGeom>
        <a:solidFill>
          <a:schemeClr val="accent1">
            <a:lumMod val="20000"/>
            <a:lumOff val="80000"/>
            <a:alpha val="44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058" tIns="191058" rIns="191058" bIns="191058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noProof="0" dirty="0">
              <a:latin typeface="Avenir Next LT Pro" panose="020B0504020202020204" pitchFamily="34" charset="77"/>
            </a:rPr>
            <a:t>Spoken instructions  and wall signage </a:t>
          </a:r>
          <a:endParaRPr lang="en-GB" sz="1700" b="1" i="0" kern="1200" noProof="0" dirty="0">
            <a:latin typeface="Avenir Next LT Pro" panose="020B0504020202020204" pitchFamily="34" charset="77"/>
          </a:endParaRPr>
        </a:p>
      </dsp:txBody>
      <dsp:txXfrm>
        <a:off x="4078793" y="1430352"/>
        <a:ext cx="1934219" cy="3430271"/>
      </dsp:txXfrm>
    </dsp:sp>
    <dsp:sp modelId="{4132ECB1-6BEF-4935-AFA3-B2EAA48FDE7E}">
      <dsp:nvSpPr>
        <dsp:cNvPr id="0" name=""/>
        <dsp:cNvSpPr/>
      </dsp:nvSpPr>
      <dsp:spPr>
        <a:xfrm>
          <a:off x="6137436" y="698584"/>
          <a:ext cx="1934219" cy="580265"/>
        </a:xfrm>
        <a:prstGeom prst="rect">
          <a:avLst/>
        </a:prstGeom>
        <a:solidFill>
          <a:schemeClr val="accent1">
            <a:lumMod val="75000"/>
            <a:alpha val="87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RECEIVER</a:t>
          </a:r>
        </a:p>
      </dsp:txBody>
      <dsp:txXfrm>
        <a:off x="6137436" y="698584"/>
        <a:ext cx="1934219" cy="580265"/>
      </dsp:txXfrm>
    </dsp:sp>
    <dsp:sp modelId="{C42A8BDE-B838-475D-AFDE-17B60D744AB6}">
      <dsp:nvSpPr>
        <dsp:cNvPr id="0" name=""/>
        <dsp:cNvSpPr/>
      </dsp:nvSpPr>
      <dsp:spPr>
        <a:xfrm>
          <a:off x="6137436" y="1430352"/>
          <a:ext cx="1934219" cy="3430271"/>
        </a:xfrm>
        <a:prstGeom prst="rect">
          <a:avLst/>
        </a:prstGeom>
        <a:solidFill>
          <a:schemeClr val="accent1">
            <a:lumMod val="40000"/>
            <a:lumOff val="60000"/>
            <a:alpha val="45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058" tIns="191058" rIns="191058" bIns="191058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noProof="0" dirty="0">
              <a:latin typeface="Avenir Next LT Pro" panose="020B0504020202020204" pitchFamily="34" charset="77"/>
            </a:rPr>
            <a:t>Staff</a:t>
          </a:r>
          <a:r>
            <a:rPr lang="en-GB" sz="1700" b="0" i="0" kern="1200" baseline="0" noProof="0" dirty="0">
              <a:latin typeface="Avenir Next LT Pro" panose="020B0504020202020204" pitchFamily="34" charset="77"/>
            </a:rPr>
            <a:t> with different languages and cultures</a:t>
          </a:r>
          <a:r>
            <a:rPr lang="en-GB" sz="1700" b="1" i="0" kern="1200" baseline="0" noProof="0" dirty="0">
              <a:latin typeface="Avenir Next LT Pro" panose="020B0504020202020204" pitchFamily="34" charset="77"/>
            </a:rPr>
            <a:t>	</a:t>
          </a:r>
          <a:endParaRPr lang="en-GB" sz="1700" b="1" i="0" kern="1200" noProof="0" dirty="0">
            <a:latin typeface="Avenir Next LT Pro" panose="020B0504020202020204" pitchFamily="34" charset="77"/>
          </a:endParaRPr>
        </a:p>
      </dsp:txBody>
      <dsp:txXfrm>
        <a:off x="6137436" y="1430352"/>
        <a:ext cx="1934219" cy="3430271"/>
      </dsp:txXfrm>
    </dsp:sp>
    <dsp:sp modelId="{59606EB9-9F10-4D12-A33F-A242FDCC0D0F}">
      <dsp:nvSpPr>
        <dsp:cNvPr id="0" name=""/>
        <dsp:cNvSpPr/>
      </dsp:nvSpPr>
      <dsp:spPr>
        <a:xfrm>
          <a:off x="8179444" y="698584"/>
          <a:ext cx="1934219" cy="580265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ANALYSIS</a:t>
          </a:r>
        </a:p>
      </dsp:txBody>
      <dsp:txXfrm>
        <a:off x="8179444" y="698584"/>
        <a:ext cx="1934219" cy="580265"/>
      </dsp:txXfrm>
    </dsp:sp>
    <dsp:sp modelId="{C8429E68-36DD-4F6A-A2F4-7CCDADCEFAD1}">
      <dsp:nvSpPr>
        <dsp:cNvPr id="0" name=""/>
        <dsp:cNvSpPr/>
      </dsp:nvSpPr>
      <dsp:spPr>
        <a:xfrm>
          <a:off x="8179444" y="1430352"/>
          <a:ext cx="1934219" cy="3430271"/>
        </a:xfrm>
        <a:prstGeom prst="rect">
          <a:avLst/>
        </a:prstGeom>
        <a:solidFill>
          <a:schemeClr val="accent1">
            <a:lumMod val="60000"/>
            <a:lumOff val="40000"/>
            <a:alpha val="68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noProof="0" dirty="0">
              <a:latin typeface="Avenir Next LT Pro" panose="020B0504020202020204" pitchFamily="34" charset="77"/>
            </a:rPr>
            <a:t>Message not clear to staff understanding, resulting in repeated hygiene issues</a:t>
          </a:r>
        </a:p>
      </dsp:txBody>
      <dsp:txXfrm>
        <a:off x="8179444" y="1430352"/>
        <a:ext cx="1934219" cy="34302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14A1CB-5452-AC70-7D60-1A44C62C56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6B759-0F79-F999-E975-D9DBEDB8A51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58B9E520-E069-0742-BD97-ED28BB08EC53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A7C7E-774B-6207-364F-BAC51DF08FD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9ACE22-8537-7305-26E3-E0E0AF83D5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7B964BE-1CD1-1943-8CAA-B6D417321F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5003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1F85F30-A497-F84E-BC49-B57AB2B760AA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8D7D3E5B-4BED-B24C-9674-6B6454D045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233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533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6122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297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320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19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755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227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4476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7820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3586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8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15">
            <a:extLst>
              <a:ext uri="{FF2B5EF4-FFF2-40B4-BE49-F238E27FC236}">
                <a16:creationId xmlns:a16="http://schemas.microsoft.com/office/drawing/2014/main" id="{1EBC0340-3AAE-A39F-0BAF-0E7430611152}"/>
              </a:ext>
            </a:extLst>
          </p:cNvPr>
          <p:cNvSpPr/>
          <p:nvPr userDrawn="1"/>
        </p:nvSpPr>
        <p:spPr>
          <a:xfrm>
            <a:off x="3127386" y="1976768"/>
            <a:ext cx="6929120" cy="4877511"/>
          </a:xfrm>
          <a:custGeom>
            <a:avLst/>
            <a:gdLst>
              <a:gd name="connsiteX0" fmla="*/ 3464560 w 6929120"/>
              <a:gd name="connsiteY0" fmla="*/ 0 h 4877511"/>
              <a:gd name="connsiteX1" fmla="*/ 6929120 w 6929120"/>
              <a:gd name="connsiteY1" fmla="*/ 3464560 h 4877511"/>
              <a:gd name="connsiteX2" fmla="*/ 6656858 w 6929120"/>
              <a:gd name="connsiteY2" fmla="*/ 4813124 h 4877511"/>
              <a:gd name="connsiteX3" fmla="*/ 6625841 w 6929120"/>
              <a:gd name="connsiteY3" fmla="*/ 4877511 h 4877511"/>
              <a:gd name="connsiteX4" fmla="*/ 303280 w 6929120"/>
              <a:gd name="connsiteY4" fmla="*/ 4877511 h 4877511"/>
              <a:gd name="connsiteX5" fmla="*/ 272263 w 6929120"/>
              <a:gd name="connsiteY5" fmla="*/ 4813124 h 4877511"/>
              <a:gd name="connsiteX6" fmla="*/ 0 w 6929120"/>
              <a:gd name="connsiteY6" fmla="*/ 3464560 h 4877511"/>
              <a:gd name="connsiteX7" fmla="*/ 3464560 w 6929120"/>
              <a:gd name="connsiteY7" fmla="*/ 0 h 4877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29120" h="4877511">
                <a:moveTo>
                  <a:pt x="3464560" y="0"/>
                </a:moveTo>
                <a:cubicBezTo>
                  <a:pt x="5377984" y="0"/>
                  <a:pt x="6929120" y="1551136"/>
                  <a:pt x="6929120" y="3464560"/>
                </a:cubicBezTo>
                <a:cubicBezTo>
                  <a:pt x="6929120" y="3942916"/>
                  <a:pt x="6832174" y="4398629"/>
                  <a:pt x="6656858" y="4813124"/>
                </a:cubicBezTo>
                <a:lnTo>
                  <a:pt x="6625841" y="4877511"/>
                </a:lnTo>
                <a:lnTo>
                  <a:pt x="303280" y="4877511"/>
                </a:lnTo>
                <a:lnTo>
                  <a:pt x="272263" y="4813124"/>
                </a:lnTo>
                <a:cubicBezTo>
                  <a:pt x="96946" y="4398629"/>
                  <a:pt x="0" y="3942916"/>
                  <a:pt x="0" y="3464560"/>
                </a:cubicBezTo>
                <a:cubicBezTo>
                  <a:pt x="0" y="1551136"/>
                  <a:pt x="1551136" y="0"/>
                  <a:pt x="34645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0" name="Picture 9" descr="Gap between two buildings against the blue sky">
            <a:extLst>
              <a:ext uri="{FF2B5EF4-FFF2-40B4-BE49-F238E27FC236}">
                <a16:creationId xmlns:a16="http://schemas.microsoft.com/office/drawing/2014/main" id="{C40F96A3-9DAF-4D22-64AD-CEC023D28D9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0546"/>
                    </a14:imgEffect>
                    <a14:imgEffect>
                      <a14:saturation sat="0"/>
                    </a14:imgEffect>
                    <a14:imgEffect>
                      <a14:brightnessContrast bright="-34000" contras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550" b="8386"/>
          <a:stretch/>
        </p:blipFill>
        <p:spPr>
          <a:xfrm>
            <a:off x="760411" y="0"/>
            <a:ext cx="11431589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16768" y="633753"/>
            <a:ext cx="7414940" cy="578325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2400" cap="all" spc="300" baseline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6768" y="1313284"/>
            <a:ext cx="6226593" cy="3427502"/>
          </a:xfrm>
        </p:spPr>
        <p:txBody>
          <a:bodyPr lIns="0" tIns="0" rIns="0" bIns="0" rtlCol="0" anchor="t">
            <a:noAutofit/>
          </a:bodyPr>
          <a:lstStyle>
            <a:lvl1pPr algn="l">
              <a:defRPr lang="en-GB" sz="45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6222" y="654637"/>
            <a:ext cx="4834517" cy="2774361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346650F3-FE62-E3A1-C1F7-6A7E767D004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95412" y="653461"/>
            <a:ext cx="4597556" cy="554990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96221" y="3429000"/>
            <a:ext cx="4834517" cy="277436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2000" cap="all" baseline="0"/>
            </a:lvl1pPr>
            <a:lvl2pPr marL="457200" indent="0">
              <a:buNone/>
              <a:defRPr lang="en-GB"/>
            </a:lvl2pPr>
            <a:lvl3pPr marL="914400" indent="0">
              <a:buNone/>
              <a:defRPr lang="en-GB"/>
            </a:lvl3pPr>
            <a:lvl4pPr marL="1371600" indent="0">
              <a:buNone/>
              <a:defRPr lang="en-GB"/>
            </a:lvl4pPr>
            <a:lvl5pPr marL="1828800" indent="0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DE39F4-E652-D021-FAC3-9A057954548D}"/>
              </a:ext>
            </a:extLst>
          </p:cNvPr>
          <p:cNvSpPr/>
          <p:nvPr userDrawn="1"/>
        </p:nvSpPr>
        <p:spPr>
          <a:xfrm>
            <a:off x="0" y="0"/>
            <a:ext cx="453347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993F1580-C478-6F3E-90EC-651483EF7B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1"/>
            <a:ext cx="10506416" cy="1128519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763DD79-6EE3-B8D8-0CBF-2151E351590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46438" y="2090460"/>
            <a:ext cx="4729163" cy="3271838"/>
          </a:xfrm>
          <a:custGeom>
            <a:avLst/>
            <a:gdLst>
              <a:gd name="connsiteX0" fmla="*/ 0 w 4729163"/>
              <a:gd name="connsiteY0" fmla="*/ 0 h 3271838"/>
              <a:gd name="connsiteX1" fmla="*/ 4729163 w 4729163"/>
              <a:gd name="connsiteY1" fmla="*/ 0 h 3271838"/>
              <a:gd name="connsiteX2" fmla="*/ 4729163 w 4729163"/>
              <a:gd name="connsiteY2" fmla="*/ 1519113 h 3271838"/>
              <a:gd name="connsiteX3" fmla="*/ 4674888 w 4729163"/>
              <a:gd name="connsiteY3" fmla="*/ 1524585 h 3271838"/>
              <a:gd name="connsiteX4" fmla="*/ 4145679 w 4729163"/>
              <a:gd name="connsiteY4" fmla="*/ 2173901 h 3271838"/>
              <a:gd name="connsiteX5" fmla="*/ 4674888 w 4729163"/>
              <a:gd name="connsiteY5" fmla="*/ 2823218 h 3271838"/>
              <a:gd name="connsiteX6" fmla="*/ 4729163 w 4729163"/>
              <a:gd name="connsiteY6" fmla="*/ 2828689 h 3271838"/>
              <a:gd name="connsiteX7" fmla="*/ 4729163 w 4729163"/>
              <a:gd name="connsiteY7" fmla="*/ 3271838 h 3271838"/>
              <a:gd name="connsiteX8" fmla="*/ 0 w 4729163"/>
              <a:gd name="connsiteY8" fmla="*/ 3271838 h 3271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29163" h="3271838">
                <a:moveTo>
                  <a:pt x="0" y="0"/>
                </a:moveTo>
                <a:lnTo>
                  <a:pt x="4729163" y="0"/>
                </a:lnTo>
                <a:lnTo>
                  <a:pt x="4729163" y="1519113"/>
                </a:lnTo>
                <a:lnTo>
                  <a:pt x="4674888" y="1524585"/>
                </a:lnTo>
                <a:cubicBezTo>
                  <a:pt x="4372869" y="1586387"/>
                  <a:pt x="4145679" y="1853613"/>
                  <a:pt x="4145679" y="2173901"/>
                </a:cubicBezTo>
                <a:cubicBezTo>
                  <a:pt x="4145679" y="2494190"/>
                  <a:pt x="4372869" y="2761416"/>
                  <a:pt x="4674888" y="2823218"/>
                </a:cubicBezTo>
                <a:lnTo>
                  <a:pt x="4729163" y="2828689"/>
                </a:lnTo>
                <a:lnTo>
                  <a:pt x="4729163" y="3271838"/>
                </a:lnTo>
                <a:lnTo>
                  <a:pt x="0" y="327183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78650" y="2087562"/>
            <a:ext cx="4375150" cy="389106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E3A22C8-6F2C-1CDE-8309-91BEE025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992117" y="3601579"/>
            <a:ext cx="1325563" cy="1325563"/>
          </a:xfrm>
          <a:prstGeom prst="ellipse">
            <a:avLst/>
          </a:prstGeom>
          <a:solidFill>
            <a:schemeClr val="accent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CD6503F-0A61-068C-55A7-DCFF406FB31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AB612C-940F-4C41-D28D-9328F152416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C36ADBF6-BB82-4096-70C0-7517A47A412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1975" b="1533"/>
          <a:stretch>
            <a:fillRect/>
          </a:stretch>
        </p:blipFill>
        <p:spPr>
          <a:xfrm rot="8325578">
            <a:off x="-1775001" y="-1607470"/>
            <a:ext cx="10567962" cy="8905077"/>
          </a:xfrm>
          <a:custGeom>
            <a:avLst/>
            <a:gdLst>
              <a:gd name="connsiteX0" fmla="*/ 6047036 w 10567962"/>
              <a:gd name="connsiteY0" fmla="*/ 8905077 h 8905077"/>
              <a:gd name="connsiteX1" fmla="*/ 0 w 10567962"/>
              <a:gd name="connsiteY1" fmla="*/ 3603767 h 8905077"/>
              <a:gd name="connsiteX2" fmla="*/ 0 w 10567962"/>
              <a:gd name="connsiteY2" fmla="*/ 0 h 8905077"/>
              <a:gd name="connsiteX3" fmla="*/ 6292508 w 10567962"/>
              <a:gd name="connsiteY3" fmla="*/ 0 h 8905077"/>
              <a:gd name="connsiteX4" fmla="*/ 10567962 w 10567962"/>
              <a:gd name="connsiteY4" fmla="*/ 3748201 h 8905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67962" h="8905077">
                <a:moveTo>
                  <a:pt x="6047036" y="8905077"/>
                </a:moveTo>
                <a:lnTo>
                  <a:pt x="0" y="3603767"/>
                </a:lnTo>
                <a:lnTo>
                  <a:pt x="0" y="0"/>
                </a:lnTo>
                <a:lnTo>
                  <a:pt x="6292508" y="0"/>
                </a:lnTo>
                <a:lnTo>
                  <a:pt x="10567962" y="3748201"/>
                </a:lnTo>
                <a:close/>
              </a:path>
            </a:pathLst>
          </a:custGeom>
        </p:spPr>
      </p:pic>
      <p:sp>
        <p:nvSpPr>
          <p:cNvPr id="14" name="Freeform 13">
            <a:extLst>
              <a:ext uri="{FF2B5EF4-FFF2-40B4-BE49-F238E27FC236}">
                <a16:creationId xmlns:a16="http://schemas.microsoft.com/office/drawing/2014/main" id="{FA127B08-9EC5-3FDF-B7CC-DF3587255E18}"/>
              </a:ext>
            </a:extLst>
          </p:cNvPr>
          <p:cNvSpPr/>
          <p:nvPr userDrawn="1"/>
        </p:nvSpPr>
        <p:spPr>
          <a:xfrm>
            <a:off x="925160" y="4144752"/>
            <a:ext cx="4788322" cy="2713249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651D38D-DD64-4914-C669-30AA47A5AF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13445" y="2043946"/>
            <a:ext cx="6034216" cy="1439604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A8DA7F4-A65E-7F16-9966-719CC1CE28D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13445" y="3469262"/>
            <a:ext cx="6034216" cy="1085641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2000" cap="all" spc="0" baseline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21B6B04-886C-2862-3BD4-97071FCAD7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0F1657-AAC1-699F-C320-E5260E3806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80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250F21D-F2DD-7321-0EAB-DA9F671A2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168" y="1828800"/>
            <a:ext cx="10126362" cy="435133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EECBEC-47C0-1CBF-96E7-318D538984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5D78F7-5CBD-4D51-970A-4C050848D6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6879" y="884902"/>
            <a:ext cx="4567228" cy="1877976"/>
          </a:xfrm>
        </p:spPr>
        <p:txBody>
          <a:bodyPr lIns="0" tIns="0" rIns="0" bIns="0" rtlCol="0">
            <a:noAutofit/>
          </a:bodyPr>
          <a:lstStyle>
            <a:lvl1pPr>
              <a:defRPr lang="en-GB" sz="36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72125" y="409576"/>
            <a:ext cx="5789913" cy="6067424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6" name="Freeform 5" descr="Man looking up at skyscrapers">
            <a:extLst>
              <a:ext uri="{FF2B5EF4-FFF2-40B4-BE49-F238E27FC236}">
                <a16:creationId xmlns:a16="http://schemas.microsoft.com/office/drawing/2014/main" id="{7BCB4311-6C5C-4FCF-5824-E1C8254AC360}"/>
              </a:ext>
            </a:extLst>
          </p:cNvPr>
          <p:cNvSpPr/>
          <p:nvPr userDrawn="1"/>
        </p:nvSpPr>
        <p:spPr>
          <a:xfrm rot="2329651">
            <a:off x="-532604" y="2895950"/>
            <a:ext cx="5658498" cy="5088743"/>
          </a:xfrm>
          <a:custGeom>
            <a:avLst/>
            <a:gdLst>
              <a:gd name="connsiteX0" fmla="*/ 1041364 w 5658498"/>
              <a:gd name="connsiteY0" fmla="*/ 660618 h 5088743"/>
              <a:gd name="connsiteX1" fmla="*/ 2881574 w 5658498"/>
              <a:gd name="connsiteY1" fmla="*/ 0 h 5088743"/>
              <a:gd name="connsiteX2" fmla="*/ 5644500 w 5658498"/>
              <a:gd name="connsiteY2" fmla="*/ 2032703 h 5088743"/>
              <a:gd name="connsiteX3" fmla="*/ 5658498 w 5658498"/>
              <a:gd name="connsiteY3" fmla="*/ 2087143 h 5088743"/>
              <a:gd name="connsiteX4" fmla="*/ 1928931 w 5658498"/>
              <a:gd name="connsiteY4" fmla="*/ 5088743 h 5088743"/>
              <a:gd name="connsiteX5" fmla="*/ 0 w 5658498"/>
              <a:gd name="connsiteY5" fmla="*/ 2691993 h 5088743"/>
              <a:gd name="connsiteX6" fmla="*/ 7450 w 5658498"/>
              <a:gd name="connsiteY6" fmla="*/ 2560795 h 5088743"/>
              <a:gd name="connsiteX7" fmla="*/ 1041364 w 5658498"/>
              <a:gd name="connsiteY7" fmla="*/ 660618 h 5088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658498" h="5088743">
                <a:moveTo>
                  <a:pt x="1041364" y="660618"/>
                </a:moveTo>
                <a:cubicBezTo>
                  <a:pt x="1541443" y="247916"/>
                  <a:pt x="2182557" y="0"/>
                  <a:pt x="2881574" y="0"/>
                </a:cubicBezTo>
                <a:cubicBezTo>
                  <a:pt x="4179749" y="0"/>
                  <a:pt x="5278215" y="855058"/>
                  <a:pt x="5644500" y="2032703"/>
                </a:cubicBezTo>
                <a:lnTo>
                  <a:pt x="5658498" y="2087143"/>
                </a:lnTo>
                <a:lnTo>
                  <a:pt x="1928931" y="5088743"/>
                </a:lnTo>
                <a:lnTo>
                  <a:pt x="0" y="2691993"/>
                </a:lnTo>
                <a:lnTo>
                  <a:pt x="7450" y="2560795"/>
                </a:lnTo>
                <a:cubicBezTo>
                  <a:pt x="94683" y="1797754"/>
                  <a:pt x="478776" y="1124908"/>
                  <a:pt x="1041364" y="660618"/>
                </a:cubicBezTo>
                <a:close/>
              </a:path>
            </a:pathLst>
          </a:custGeom>
          <a:blipFill dpi="0"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8000" contrast="-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B5704EA-7A65-5CC2-D428-F28396B06208}"/>
              </a:ext>
            </a:extLst>
          </p:cNvPr>
          <p:cNvSpPr/>
          <p:nvPr userDrawn="1"/>
        </p:nvSpPr>
        <p:spPr>
          <a:xfrm>
            <a:off x="356461" y="2238899"/>
            <a:ext cx="1411557" cy="1411557"/>
          </a:xfrm>
          <a:prstGeom prst="ellipse">
            <a:avLst/>
          </a:prstGeom>
          <a:solidFill>
            <a:schemeClr val="accent1">
              <a:alpha val="7607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4B56E-067D-C824-6EEB-3CCE57E4B5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B247-3AE7-BCCA-E0CC-BC0FD69A7E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231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880" y="1781357"/>
            <a:ext cx="5157787" cy="823912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lang="en-GB" sz="2400" b="1">
                <a:latin typeface="+mn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9880" y="2605269"/>
            <a:ext cx="5157787" cy="368458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2292" y="1781357"/>
            <a:ext cx="5183188" cy="823912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lang="en-GB" sz="2400" b="1">
                <a:latin typeface="+mn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2292" y="2605269"/>
            <a:ext cx="5183188" cy="368458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EEB52FD-12DF-7F90-E06C-0C83CEB26F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B5B760E-02DF-5B11-D744-D98DE8A01E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BFEC7-DD3B-F9AE-2192-83960534DE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AB86DE8E-78DF-CA66-5AED-C7FF0CCF0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7383" y="4010866"/>
            <a:ext cx="5056094" cy="2847135"/>
          </a:xfrm>
          <a:custGeom>
            <a:avLst/>
            <a:gdLst>
              <a:gd name="connsiteX0" fmla="*/ 2528047 w 5056094"/>
              <a:gd name="connsiteY0" fmla="*/ 0 h 2847135"/>
              <a:gd name="connsiteX1" fmla="*/ 5056094 w 5056094"/>
              <a:gd name="connsiteY1" fmla="*/ 2528047 h 2847135"/>
              <a:gd name="connsiteX2" fmla="*/ 5043042 w 5056094"/>
              <a:gd name="connsiteY2" fmla="*/ 2786525 h 2847135"/>
              <a:gd name="connsiteX3" fmla="*/ 5033792 w 5056094"/>
              <a:gd name="connsiteY3" fmla="*/ 2847135 h 2847135"/>
              <a:gd name="connsiteX4" fmla="*/ 22302 w 5056094"/>
              <a:gd name="connsiteY4" fmla="*/ 2847135 h 2847135"/>
              <a:gd name="connsiteX5" fmla="*/ 13052 w 5056094"/>
              <a:gd name="connsiteY5" fmla="*/ 2786525 h 2847135"/>
              <a:gd name="connsiteX6" fmla="*/ 0 w 5056094"/>
              <a:gd name="connsiteY6" fmla="*/ 2528047 h 2847135"/>
              <a:gd name="connsiteX7" fmla="*/ 2528047 w 5056094"/>
              <a:gd name="connsiteY7" fmla="*/ 0 h 2847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56094" h="2847135">
                <a:moveTo>
                  <a:pt x="2528047" y="0"/>
                </a:moveTo>
                <a:cubicBezTo>
                  <a:pt x="3924249" y="0"/>
                  <a:pt x="5056094" y="1131845"/>
                  <a:pt x="5056094" y="2528047"/>
                </a:cubicBezTo>
                <a:cubicBezTo>
                  <a:pt x="5056094" y="2615310"/>
                  <a:pt x="5051673" y="2701540"/>
                  <a:pt x="5043042" y="2786525"/>
                </a:cubicBezTo>
                <a:lnTo>
                  <a:pt x="5033792" y="2847135"/>
                </a:lnTo>
                <a:lnTo>
                  <a:pt x="22302" y="2847135"/>
                </a:lnTo>
                <a:lnTo>
                  <a:pt x="13052" y="2786525"/>
                </a:lnTo>
                <a:cubicBezTo>
                  <a:pt x="4422" y="2701540"/>
                  <a:pt x="0" y="2615310"/>
                  <a:pt x="0" y="2528047"/>
                </a:cubicBezTo>
                <a:cubicBezTo>
                  <a:pt x="0" y="1131845"/>
                  <a:pt x="1131845" y="0"/>
                  <a:pt x="2528047" y="0"/>
                </a:cubicBezTo>
                <a:close/>
              </a:path>
            </a:pathLst>
          </a:custGeom>
          <a:solidFill>
            <a:schemeClr val="accent1">
              <a:alpha val="8969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2" name="Picture 11" descr="Modern house with cubic design">
            <a:extLst>
              <a:ext uri="{FF2B5EF4-FFF2-40B4-BE49-F238E27FC236}">
                <a16:creationId xmlns:a16="http://schemas.microsoft.com/office/drawing/2014/main" id="{FE966628-FEAF-3BD3-2DC4-23A466ABB9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2000" contrast="-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23487"/>
          <a:stretch/>
        </p:blipFill>
        <p:spPr>
          <a:xfrm>
            <a:off x="2531165" y="2125402"/>
            <a:ext cx="9279835" cy="47325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8500" y="1155320"/>
            <a:ext cx="8244113" cy="970081"/>
          </a:xfrm>
        </p:spPr>
        <p:txBody>
          <a:bodyPr lIns="0" tIns="0" rIns="0" bIns="0" rtlCol="0" anchor="t">
            <a:noAutofit/>
          </a:bodyPr>
          <a:lstStyle>
            <a:lvl1pPr>
              <a:lnSpc>
                <a:spcPct val="100000"/>
              </a:lnSpc>
              <a:defRPr lang="en-GB" sz="3000" b="0" i="0" spc="0" baseline="0">
                <a:latin typeface="+mn-lt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304A311B-BF0E-4ABD-250E-58093E12EC3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28500" y="2229358"/>
            <a:ext cx="7044643" cy="559184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1800" b="1" spc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310569-B083-466A-F24B-8C44360B4EC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B78C1-0CD8-FD34-E7BB-B8F6E296A4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4227E488-456A-A645-EEF4-38AAED9C5E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50327" y="1747520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4825303-FCCD-E705-1213-BF7CF16DF7F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0326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85524" y="5567730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EA9E795C-FED0-FB6B-2D18-0BDABCA2C5B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489968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BF18F814-0B06-5B49-EC7F-2FFDDB498FF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89968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518B0AC6-8555-9EC9-31D5-2D41E9278A3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631421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1026B989-CBAD-BCCA-CE61-AC5ABC3F875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139567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3A6E4A81-98BC-4A0B-637E-A8A4EF704A2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139567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671F3A8D-7485-35BA-4D51-752E669CD51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260967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EC3EE756-2FF0-64E0-D905-235B8973F7D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755158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35068E76-B8E5-A95C-FAAC-7F43B2481D1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755158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6" name="Text Placeholder 28">
            <a:extLst>
              <a:ext uri="{FF2B5EF4-FFF2-40B4-BE49-F238E27FC236}">
                <a16:creationId xmlns:a16="http://schemas.microsoft.com/office/drawing/2014/main" id="{5985B1DB-E488-ABA9-E8FB-18D2006DCE0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890513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FC1105-93C5-0E50-1656-271A54E5D97D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34F48D-1D23-34DB-1FB6-07EEB752692C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1">
            <a:extLst>
              <a:ext uri="{FF2B5EF4-FFF2-40B4-BE49-F238E27FC236}">
                <a16:creationId xmlns:a16="http://schemas.microsoft.com/office/drawing/2014/main" id="{8D869122-E2BC-ED44-681B-43F70BEF81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255CBD6C-C281-8722-27D4-3D2CC5788A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90665" y="1650517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F1774C4E-7344-8232-3750-E424576E1D7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088136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0" name="Text Placeholder 28">
            <a:extLst>
              <a:ext uri="{FF2B5EF4-FFF2-40B4-BE49-F238E27FC236}">
                <a16:creationId xmlns:a16="http://schemas.microsoft.com/office/drawing/2014/main" id="{1CE5D490-4727-FFF1-4BFF-A3DED42ECA3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85312" y="3587657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53802057-01C6-8655-30FA-091AC26925F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638242" y="1656748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69E47AF5-CB74-C3EB-76CA-1CA76678E2D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636236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6" name="Text Placeholder 28">
            <a:extLst>
              <a:ext uri="{FF2B5EF4-FFF2-40B4-BE49-F238E27FC236}">
                <a16:creationId xmlns:a16="http://schemas.microsoft.com/office/drawing/2014/main" id="{890DFA6A-3356-DE98-022D-0DA202FBFD7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734201" y="3589774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4EB02CDB-488A-8142-CAF9-8E37FFF7C0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85819" y="166297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4F3265D0-915B-E319-A154-B81C7A2C5B94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183813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9" name="Text Placeholder 28">
            <a:extLst>
              <a:ext uri="{FF2B5EF4-FFF2-40B4-BE49-F238E27FC236}">
                <a16:creationId xmlns:a16="http://schemas.microsoft.com/office/drawing/2014/main" id="{CC0A1957-087D-BAC8-2FD3-C7879A14D6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83090" y="3594007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7" name="Picture Placeholder 23">
            <a:extLst>
              <a:ext uri="{FF2B5EF4-FFF2-40B4-BE49-F238E27FC236}">
                <a16:creationId xmlns:a16="http://schemas.microsoft.com/office/drawing/2014/main" id="{C0FA0782-5A43-CA2A-3152-A02B9D5D744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733396" y="166920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D922E682-729B-97DE-1956-5B8FDDB7A7B0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731390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8">
            <a:extLst>
              <a:ext uri="{FF2B5EF4-FFF2-40B4-BE49-F238E27FC236}">
                <a16:creationId xmlns:a16="http://schemas.microsoft.com/office/drawing/2014/main" id="{8A2E2333-661F-499A-4099-13003D5327D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31978" y="3591891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BC2B0E64-6036-C50A-4B09-3307E136D0D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0665" y="4221285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B1360129-7F80-B48D-D46B-A111F17E47B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088136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3" name="Text Placeholder 28">
            <a:extLst>
              <a:ext uri="{FF2B5EF4-FFF2-40B4-BE49-F238E27FC236}">
                <a16:creationId xmlns:a16="http://schemas.microsoft.com/office/drawing/2014/main" id="{34A00EE2-7DE2-BF48-E0C1-81C2158B410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85312" y="6150401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90EE9725-A8CC-5A72-59F1-663EECC9FDF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638242" y="4218973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874C74F1-405C-C6EE-A607-2236B9B08E00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636236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5" name="Text Placeholder 28">
            <a:extLst>
              <a:ext uri="{FF2B5EF4-FFF2-40B4-BE49-F238E27FC236}">
                <a16:creationId xmlns:a16="http://schemas.microsoft.com/office/drawing/2014/main" id="{F3B25311-1AE4-31EC-9514-AD4642A2B4F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734201" y="6151618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7" name="Picture Placeholder 23">
            <a:extLst>
              <a:ext uri="{FF2B5EF4-FFF2-40B4-BE49-F238E27FC236}">
                <a16:creationId xmlns:a16="http://schemas.microsoft.com/office/drawing/2014/main" id="{EA14E23B-F3B1-C7A2-B03A-1CEABC2E4CF2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185819" y="422012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3914135F-F251-D319-FE2A-787B519F907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6183813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8">
            <a:extLst>
              <a:ext uri="{FF2B5EF4-FFF2-40B4-BE49-F238E27FC236}">
                <a16:creationId xmlns:a16="http://schemas.microsoft.com/office/drawing/2014/main" id="{A39619BE-B308-86FC-D02B-5B8AE1C8BF9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83090" y="6149184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D44FC776-875A-9EAD-435C-F5D0F3DF385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733396" y="4222440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B9DED069-060F-0176-B4A9-26120A147B7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1390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51" name="Text Placeholder 28">
            <a:extLst>
              <a:ext uri="{FF2B5EF4-FFF2-40B4-BE49-F238E27FC236}">
                <a16:creationId xmlns:a16="http://schemas.microsoft.com/office/drawing/2014/main" id="{4AD10861-EBBA-146D-C4EC-C0252F808B5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31978" y="6152835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8B2A1B4-8B38-9645-3655-35A4232B984C}"/>
              </a:ext>
            </a:extLst>
          </p:cNvPr>
          <p:cNvSpPr>
            <a:spLocks noGrp="1"/>
          </p:cNvSpPr>
          <p:nvPr>
            <p:ph type="ftr" sz="quarter" idx="4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D77F83-709B-A595-838B-A50CBBA8DB76}"/>
              </a:ext>
            </a:extLst>
          </p:cNvPr>
          <p:cNvSpPr>
            <a:spLocks noGrp="1"/>
          </p:cNvSpPr>
          <p:nvPr>
            <p:ph type="sldNum" sz="quarter" idx="4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1">
            <a:extLst>
              <a:ext uri="{FF2B5EF4-FFF2-40B4-BE49-F238E27FC236}">
                <a16:creationId xmlns:a16="http://schemas.microsoft.com/office/drawing/2014/main" id="{3995F526-330B-DAB7-25A1-EFA47C9C80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2"/>
            <a:ext cx="5744335" cy="979204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93B8605C-A60E-DE47-5851-9BF04601C89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52790" y="1864186"/>
            <a:ext cx="5753520" cy="631867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7B436DCE-21AD-38E2-5C66-1BA09385112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51805" y="2553205"/>
            <a:ext cx="5257800" cy="1311566"/>
          </a:xfrm>
        </p:spPr>
        <p:txBody>
          <a:bodyPr vert="horz" lIns="0" tIns="0" rIns="0" bIns="0" rtlCol="0">
            <a:noAutofit/>
          </a:bodyPr>
          <a:lstStyle>
            <a:lvl1pPr marL="0" indent="0">
              <a:buFont typeface="Arial" panose="020B0604020202020204" pitchFamily="34" charset="0"/>
              <a:buChar char="•"/>
              <a:defRPr lang="en-GB" sz="1400" spc="0" baseline="0" dirty="0"/>
            </a:lvl1pPr>
          </a:lstStyle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r>
              <a:rPr lang="en-GB"/>
              <a:t>Second level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  <p:sp>
        <p:nvSpPr>
          <p:cNvPr id="20" name="Text Placeholder 28">
            <a:extLst>
              <a:ext uri="{FF2B5EF4-FFF2-40B4-BE49-F238E27FC236}">
                <a16:creationId xmlns:a16="http://schemas.microsoft.com/office/drawing/2014/main" id="{3A8FAFF0-E023-1B32-CC58-E8ABA8632D2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2790" y="4057317"/>
            <a:ext cx="5753520" cy="631867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9" name="Text Placeholder 28">
            <a:extLst>
              <a:ext uri="{FF2B5EF4-FFF2-40B4-BE49-F238E27FC236}">
                <a16:creationId xmlns:a16="http://schemas.microsoft.com/office/drawing/2014/main" id="{B73215FA-B8EB-7DD7-837F-F76B74F8372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51805" y="4746336"/>
            <a:ext cx="5257800" cy="1311566"/>
          </a:xfrm>
        </p:spPr>
        <p:txBody>
          <a:bodyPr vert="horz" lIns="0" tIns="0" rIns="0" bIns="0" rtlCol="0">
            <a:noAutofit/>
          </a:bodyPr>
          <a:lstStyle>
            <a:lvl1pPr marL="0" indent="0">
              <a:buFont typeface="Arial" panose="020B0604020202020204" pitchFamily="34" charset="0"/>
              <a:buChar char="•"/>
              <a:defRPr lang="en-GB" sz="1400" spc="0" baseline="0" dirty="0"/>
            </a:lvl1pPr>
          </a:lstStyle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r>
              <a:rPr lang="en-GB"/>
              <a:t>Second level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AED9AA9-2FB1-B400-47C0-803090B07B01}"/>
              </a:ext>
            </a:extLst>
          </p:cNvPr>
          <p:cNvSpPr/>
          <p:nvPr userDrawn="1"/>
        </p:nvSpPr>
        <p:spPr>
          <a:xfrm>
            <a:off x="7793831" y="810843"/>
            <a:ext cx="3091172" cy="5597912"/>
          </a:xfrm>
          <a:prstGeom prst="rect">
            <a:avLst/>
          </a:prstGeom>
          <a:solidFill>
            <a:schemeClr val="accent1">
              <a:alpha val="93231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C39E8D03-897F-C49F-D816-03B8BD63013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14510" y="1066373"/>
            <a:ext cx="2243137" cy="4929188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DE571619-8CCB-E378-472D-84C8ED7F8AC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91099" y="1066373"/>
            <a:ext cx="1672682" cy="227899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Picture Placeholder 17">
            <a:extLst>
              <a:ext uri="{FF2B5EF4-FFF2-40B4-BE49-F238E27FC236}">
                <a16:creationId xmlns:a16="http://schemas.microsoft.com/office/drawing/2014/main" id="{4A772672-1696-B0AC-34A7-37560F101DF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91099" y="3716568"/>
            <a:ext cx="1672682" cy="227899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A615220-DA65-3A8D-609D-95B6D86B192A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C2A57F-F2BF-F3B3-9D45-5DCD2608D80C}"/>
              </a:ext>
            </a:extLst>
          </p:cNvPr>
          <p:cNvSpPr>
            <a:spLocks noGrp="1"/>
          </p:cNvSpPr>
          <p:nvPr>
            <p:ph type="sldNum" sz="quarter" idx="3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821385B8-472C-422F-2A52-C71336190A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9DE7CA9C-8486-4EA1-8701-DB28FF478598}"/>
              </a:ext>
            </a:extLst>
          </p:cNvPr>
          <p:cNvSpPr/>
          <p:nvPr userDrawn="1"/>
        </p:nvSpPr>
        <p:spPr>
          <a:xfrm>
            <a:off x="2060160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6" name="Picture Placeholder 13">
            <a:extLst>
              <a:ext uri="{FF2B5EF4-FFF2-40B4-BE49-F238E27FC236}">
                <a16:creationId xmlns:a16="http://schemas.microsoft.com/office/drawing/2014/main" id="{5C378C59-971F-BF38-742D-D95B205A12CA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540257" y="200175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3BAF3E19-6FBE-8CBB-4079-33F65C860D3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4257" y="3029583"/>
            <a:ext cx="2940863" cy="1002007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n-GB" sz="2000" b="1" i="0" cap="all" spc="300" baseline="0">
                <a:latin typeface="+mj-lt"/>
                <a:cs typeface="Arial Black" panose="020B0604020202020204" pitchFamily="34" charset="0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6C42666-9F54-E92B-0327-85CCBAD21F0A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44257" y="4053021"/>
            <a:ext cx="2944737" cy="2284667"/>
          </a:xfrm>
        </p:spPr>
        <p:txBody>
          <a:bodyPr lIns="0" tIns="0" r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CFF2E1B-0868-370D-4DD5-C9FAA608FAF8}"/>
              </a:ext>
            </a:extLst>
          </p:cNvPr>
          <p:cNvSpPr/>
          <p:nvPr userDrawn="1"/>
        </p:nvSpPr>
        <p:spPr>
          <a:xfrm>
            <a:off x="5617535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B4A9B4F-A838-18BA-A205-674E6E13EB4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5107541" y="200175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35959781-AA1F-7789-57AC-F3583B408E7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17227" y="3064120"/>
            <a:ext cx="2940864" cy="98890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3AFA26A-367B-C958-6FDA-30DC18B38549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4617226" y="4066126"/>
            <a:ext cx="2944737" cy="2284667"/>
          </a:xfrm>
        </p:spPr>
        <p:txBody>
          <a:bodyPr t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E993317-B15E-4278-C4C8-D2C8F54AED79}"/>
              </a:ext>
            </a:extLst>
          </p:cNvPr>
          <p:cNvSpPr/>
          <p:nvPr userDrawn="1"/>
        </p:nvSpPr>
        <p:spPr>
          <a:xfrm>
            <a:off x="8836567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5" name="Picture Placeholder 13">
            <a:extLst>
              <a:ext uri="{FF2B5EF4-FFF2-40B4-BE49-F238E27FC236}">
                <a16:creationId xmlns:a16="http://schemas.microsoft.com/office/drawing/2014/main" id="{320E0A84-9337-4401-9D13-157978C6077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8333421" y="200471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AC8F3009-6B00-DF9F-8517-05A826556634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403008" y="3029583"/>
            <a:ext cx="2940864" cy="98890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B51E11FB-D524-5781-B4B3-F6E5484F19F3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8398539" y="4031589"/>
            <a:ext cx="2944737" cy="2284667"/>
          </a:xfrm>
        </p:spPr>
        <p:txBody>
          <a:bodyPr t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6B1E6-E67B-3B07-B464-6C782D2D21E7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3D2A3-D5E9-1D68-8AB2-1DB5C21E9126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1">
            <a:extLst>
              <a:ext uri="{FF2B5EF4-FFF2-40B4-BE49-F238E27FC236}">
                <a16:creationId xmlns:a16="http://schemas.microsoft.com/office/drawing/2014/main" id="{592F592C-CC3F-8FC0-DAF8-24019474CA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2"/>
            <a:ext cx="5744335" cy="979204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baseline="0">
                <a:latin typeface="+mj-lt"/>
              </a:defRPr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ED5AF112-F5BD-9AA8-0E64-A6972333DD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5915" y="2046038"/>
            <a:ext cx="4831207" cy="356813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D9A5508-A146-4C36-FF14-5B78325C526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868966" y="1112838"/>
            <a:ext cx="3475649" cy="497522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/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04F5115-4987-5C8E-E191-E06A29A553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010733" y="2803273"/>
            <a:ext cx="2121408" cy="2121408"/>
          </a:xfrm>
          <a:prstGeom prst="ellipse">
            <a:avLst/>
          </a:prstGeom>
          <a:solidFill>
            <a:schemeClr val="accent1">
              <a:alpha val="72000"/>
            </a:schemeClr>
          </a:solidFill>
        </p:spPr>
        <p:txBody>
          <a:bodyPr rtlCol="0"/>
          <a:lstStyle>
            <a:lvl1pPr>
              <a:defRPr lang="en-GB" sz="300">
                <a:solidFill>
                  <a:schemeClr val="accent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EA969D2-43E7-374C-2BD3-3ED94ADEAE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258537" y="4711495"/>
            <a:ext cx="192024" cy="1033272"/>
          </a:xfrm>
          <a:prstGeom prst="rect">
            <a:avLst/>
          </a:prstGeom>
          <a:solidFill>
            <a:schemeClr val="accent1">
              <a:alpha val="83000"/>
            </a:schemeClr>
          </a:solidFill>
        </p:spPr>
        <p:txBody>
          <a:bodyPr rtlCol="0"/>
          <a:lstStyle>
            <a:lvl1pPr>
              <a:defRPr lang="en-GB" sz="300">
                <a:solidFill>
                  <a:schemeClr val="accent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E7E217-DB17-AA1B-8753-DBFDF42AB32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6FA3F1-16D7-20B8-B929-59317A576C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5795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arge walking intersection with one lone person">
            <a:extLst>
              <a:ext uri="{FF2B5EF4-FFF2-40B4-BE49-F238E27FC236}">
                <a16:creationId xmlns:a16="http://schemas.microsoft.com/office/drawing/2014/main" id="{09010683-ED2B-BF6C-90F9-AF09D38DB6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27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1811000" cy="6858000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C7A66511-B85E-197E-52D6-398E0BABD4A3}"/>
              </a:ext>
            </a:extLst>
          </p:cNvPr>
          <p:cNvSpPr/>
          <p:nvPr userDrawn="1"/>
        </p:nvSpPr>
        <p:spPr>
          <a:xfrm>
            <a:off x="777819" y="0"/>
            <a:ext cx="8272488" cy="6858000"/>
          </a:xfrm>
          <a:custGeom>
            <a:avLst/>
            <a:gdLst>
              <a:gd name="connsiteX0" fmla="*/ 2449074 w 8272488"/>
              <a:gd name="connsiteY0" fmla="*/ 0 h 6858000"/>
              <a:gd name="connsiteX1" fmla="*/ 5823415 w 8272488"/>
              <a:gd name="connsiteY1" fmla="*/ 0 h 6858000"/>
              <a:gd name="connsiteX2" fmla="*/ 5929477 w 8272488"/>
              <a:gd name="connsiteY2" fmla="*/ 47950 h 6858000"/>
              <a:gd name="connsiteX3" fmla="*/ 8272488 w 8272488"/>
              <a:gd name="connsiteY3" fmla="*/ 3776315 h 6858000"/>
              <a:gd name="connsiteX4" fmla="*/ 7025715 w 8272488"/>
              <a:gd name="connsiteY4" fmla="*/ 6735959 h 6858000"/>
              <a:gd name="connsiteX5" fmla="*/ 6893036 w 8272488"/>
              <a:gd name="connsiteY5" fmla="*/ 6858000 h 6858000"/>
              <a:gd name="connsiteX6" fmla="*/ 1379452 w 8272488"/>
              <a:gd name="connsiteY6" fmla="*/ 6858000 h 6858000"/>
              <a:gd name="connsiteX7" fmla="*/ 1246773 w 8272488"/>
              <a:gd name="connsiteY7" fmla="*/ 6735959 h 6858000"/>
              <a:gd name="connsiteX8" fmla="*/ 0 w 8272488"/>
              <a:gd name="connsiteY8" fmla="*/ 3776315 h 6858000"/>
              <a:gd name="connsiteX9" fmla="*/ 2343012 w 8272488"/>
              <a:gd name="connsiteY9" fmla="*/ 479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72488" h="6858000">
                <a:moveTo>
                  <a:pt x="2449074" y="0"/>
                </a:moveTo>
                <a:lnTo>
                  <a:pt x="5823415" y="0"/>
                </a:lnTo>
                <a:lnTo>
                  <a:pt x="5929477" y="47950"/>
                </a:lnTo>
                <a:cubicBezTo>
                  <a:pt x="7315814" y="715956"/>
                  <a:pt x="8272488" y="2134414"/>
                  <a:pt x="8272488" y="3776315"/>
                </a:cubicBezTo>
                <a:cubicBezTo>
                  <a:pt x="8272488" y="4936354"/>
                  <a:pt x="7794942" y="5984857"/>
                  <a:pt x="7025715" y="6735959"/>
                </a:cubicBezTo>
                <a:lnTo>
                  <a:pt x="6893036" y="6858000"/>
                </a:lnTo>
                <a:lnTo>
                  <a:pt x="1379452" y="6858000"/>
                </a:lnTo>
                <a:lnTo>
                  <a:pt x="1246773" y="6735959"/>
                </a:lnTo>
                <a:cubicBezTo>
                  <a:pt x="477546" y="5984857"/>
                  <a:pt x="0" y="4936354"/>
                  <a:pt x="0" y="3776315"/>
                </a:cubicBezTo>
                <a:cubicBezTo>
                  <a:pt x="0" y="2134414"/>
                  <a:pt x="956674" y="715956"/>
                  <a:pt x="2343012" y="47950"/>
                </a:cubicBez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36714-0A6D-7D0D-3336-B8081C409B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07196" y="2188196"/>
            <a:ext cx="5985159" cy="1594507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b="1" i="0" baseline="0">
                <a:solidFill>
                  <a:schemeClr val="tx1"/>
                </a:solidFill>
                <a:latin typeface="+mj-lt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FA9DBC5-E4A8-5230-9CE1-9028498694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7196" y="3790988"/>
            <a:ext cx="5444517" cy="1731890"/>
          </a:xfrm>
        </p:spPr>
        <p:txBody>
          <a:bodyPr lIns="0" tIns="0" rIns="0" bIns="0" rtlCol="0" anchor="t">
            <a:noAutofit/>
          </a:bodyPr>
          <a:lstStyle>
            <a:lvl1pPr marL="0" indent="0">
              <a:buNone/>
              <a:defRPr lang="en-GB" sz="1800" b="0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29F29DD-6F0C-B005-FD16-89C061AE31C9}"/>
              </a:ext>
            </a:extLst>
          </p:cNvPr>
          <p:cNvSpPr/>
          <p:nvPr userDrawn="1"/>
        </p:nvSpPr>
        <p:spPr>
          <a:xfrm>
            <a:off x="10408059" y="1151133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980795-C54D-B27A-60D2-8758CAF840E2}"/>
              </a:ext>
            </a:extLst>
          </p:cNvPr>
          <p:cNvSpPr/>
          <p:nvPr userDrawn="1"/>
        </p:nvSpPr>
        <p:spPr>
          <a:xfrm>
            <a:off x="10987993" y="114070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05DD54-AC6C-8FD6-3ABF-282F1F124B4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CBBA03-8EAF-9651-6DC8-7316BA1FE5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20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688C66-2A77-64CD-38B5-90492185CACE}"/>
              </a:ext>
            </a:extLst>
          </p:cNvPr>
          <p:cNvSpPr/>
          <p:nvPr userDrawn="1"/>
        </p:nvSpPr>
        <p:spPr>
          <a:xfrm rot="5400000" flipH="1" flipV="1">
            <a:off x="8570975" y="3236976"/>
            <a:ext cx="6858000" cy="384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9035839-CD36-5568-9808-CCDD9953C9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8854442" y="2953511"/>
            <a:ext cx="6291068" cy="384048"/>
          </a:xfrm>
          <a:prstGeom prst="rect">
            <a:avLst/>
          </a:prstGeom>
          <a:noFill/>
        </p:spPr>
        <p:txBody>
          <a:bodyPr vert="horz" lIns="210312" tIns="45720" rIns="91440" bIns="45720" rtlCol="0" anchor="ctr"/>
          <a:lstStyle>
            <a:lvl1pPr algn="l">
              <a:defRPr lang="en-GB" sz="12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438" y="409576"/>
            <a:ext cx="10972800" cy="1325563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5644" y="1825625"/>
            <a:ext cx="11098307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33E5E79-C396-3919-759D-5AD893CE4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11716512" y="6382510"/>
            <a:ext cx="566928" cy="384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bg1"/>
                </a:solidFill>
              </a:defRPr>
            </a:lvl1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52" r:id="rId5"/>
    <p:sldLayoutId id="2147483665" r:id="rId6"/>
    <p:sldLayoutId id="2147483653" r:id="rId7"/>
    <p:sldLayoutId id="2147483654" r:id="rId8"/>
    <p:sldLayoutId id="2147483658" r:id="rId9"/>
    <p:sldLayoutId id="2147483655" r:id="rId10"/>
    <p:sldLayoutId id="2147483656" r:id="rId11"/>
    <p:sldLayoutId id="2147483657" r:id="rId12"/>
    <p:sldLayoutId id="2147483664" r:id="rId13"/>
    <p:sldLayoutId id="2147483663" r:id="rId1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000" b="1" i="0" kern="1200" cap="all" spc="600" baseline="0">
          <a:solidFill>
            <a:schemeClr val="tx1"/>
          </a:solidFill>
          <a:latin typeface="+mj-lt"/>
          <a:ea typeface="+mj-ea"/>
          <a:cs typeface="Arial Black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Tx/>
        <a:buNone/>
        <a:defRPr lang="en-GB"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22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20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4" orient="horz" pos="1152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19" userDrawn="1">
          <p15:clr>
            <a:srgbClr val="547EBF"/>
          </p15:clr>
        </p15:guide>
        <p15:guide id="20" pos="7680" userDrawn="1">
          <p15:clr>
            <a:srgbClr val="547EBF"/>
          </p15:clr>
        </p15:guide>
        <p15:guide id="21" pos="528" userDrawn="1">
          <p15:clr>
            <a:srgbClr val="547EBF"/>
          </p15:clr>
        </p15:guide>
        <p15:guide id="22" pos="6912" userDrawn="1">
          <p15:clr>
            <a:srgbClr val="547EBF"/>
          </p15:clr>
        </p15:guide>
        <p15:guide id="23" orient="horz" pos="240" userDrawn="1">
          <p15:clr>
            <a:srgbClr val="547EBF"/>
          </p15:clr>
        </p15:guide>
        <p15:guide id="25" orient="horz" pos="552" userDrawn="1">
          <p15:clr>
            <a:srgbClr val="547EBF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7.wdp"/><Relationship Id="rId5" Type="http://schemas.openxmlformats.org/officeDocument/2006/relationships/image" Target="../media/image7.png"/><Relationship Id="rId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syg.2022.890861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doi.org/10.1007/s10539-010-9224-4" TargetMode="External"/><Relationship Id="rId5" Type="http://schemas.openxmlformats.org/officeDocument/2006/relationships/hyperlink" Target="https://doi.org/10.1177/1096348012436376" TargetMode="External"/><Relationship Id="rId4" Type="http://schemas.openxmlformats.org/officeDocument/2006/relationships/hyperlink" Target="https://doi.org/10.1515/97835984401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228BAE-048B-681E-DD8D-BD96B22560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060" y="320842"/>
            <a:ext cx="6803232" cy="412282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400" dirty="0"/>
              <a:t>Communication problems at flight foods ltd</a:t>
            </a:r>
            <a:br>
              <a:rPr lang="en-GB" dirty="0"/>
            </a:br>
            <a:br>
              <a:rPr lang="en-GB" dirty="0"/>
            </a:br>
            <a:r>
              <a:rPr lang="en-GB" sz="1600" dirty="0"/>
              <a:t>A case study analysis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3AFD8D3D-82CB-EA16-814E-A3FED8BBF3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060" y="3945908"/>
            <a:ext cx="4174435" cy="995510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algn="just" rtl="0"/>
            <a:r>
              <a:rPr lang="en-GB" sz="2000" dirty="0"/>
              <a:t>Zain Mubarik – 2424488</a:t>
            </a:r>
          </a:p>
          <a:p>
            <a:pPr algn="just" rtl="0">
              <a:lnSpc>
                <a:spcPct val="110000"/>
              </a:lnSpc>
            </a:pPr>
            <a:r>
              <a:rPr lang="en-GB" sz="2000" dirty="0"/>
              <a:t>Hammad Talib – 2423857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984E2-4C7E-D7E0-9603-A0CE74BC7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9273" y="2165389"/>
            <a:ext cx="5030557" cy="74996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overview</a:t>
            </a:r>
          </a:p>
        </p:txBody>
      </p:sp>
      <p:pic>
        <p:nvPicPr>
          <p:cNvPr id="9" name="Picture Placeholder 11" descr="Close-up of skyscrapers">
            <a:extLst>
              <a:ext uri="{FF2B5EF4-FFF2-40B4-BE49-F238E27FC236}">
                <a16:creationId xmlns:a16="http://schemas.microsoft.com/office/drawing/2014/main" id="{F1C48F23-8E0F-4719-8886-4A20421AABE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  <a14:imgEffect>
                      <a14:saturation sat="0"/>
                    </a14:imgEffect>
                    <a14:imgEffect>
                      <a14:brightnessContrast bright="26000" contrast="-2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blipFill dpi="0" rotWithShape="1">
            <a:blip r:embed="rId5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700"/>
                      </a14:imgEffect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24"/>
            </a:stretch>
          </a:blipFill>
        </p:spPr>
      </p:pic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A50CB90F-9D48-F8DD-961F-C3F1AE2B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4346" y="3068053"/>
            <a:ext cx="4838053" cy="3135308"/>
          </a:xfrm>
        </p:spPr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Background of flight foods ltd and its operations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Key communication barriers on factory floor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Use of communication theories (Shannon &amp; Weaver, Berlo SMCR, Schramm)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Recommendations to improve communication and food hygiene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Conclusions and key findings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References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  <a:p>
            <a:pPr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D15BEAD-012C-AF1F-9EBB-243A511C9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9107" y="638594"/>
            <a:ext cx="2743200" cy="1336433"/>
          </a:xfrm>
          <a:prstGeom prst="rect">
            <a:avLst/>
          </a:prstGeom>
          <a:solidFill>
            <a:schemeClr val="accent1">
              <a:alpha val="87843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78531-1E9F-3E5A-7A85-E9CA9A5C7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67072" y="2918445"/>
            <a:ext cx="251791" cy="2071501"/>
          </a:xfrm>
          <a:prstGeom prst="rect">
            <a:avLst/>
          </a:prstGeom>
          <a:solidFill>
            <a:schemeClr val="accent1">
              <a:alpha val="76078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735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9752655-72F7-26B4-5DA5-07E2346C1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2800"/>
              <a:t>Background of flight foods ltd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8FC01B0-7BC5-5869-A281-EF11B59BA8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08599" y="1828800"/>
            <a:ext cx="4967931" cy="4351338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Medium-sized manufacturer of airline meals</a:t>
            </a:r>
          </a:p>
          <a:p>
            <a:pPr rtl="0">
              <a:lnSpc>
                <a:spcPct val="140000"/>
              </a:lnSpc>
            </a:pPr>
            <a:endParaRPr lang="en-GB" sz="1200" dirty="0"/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Losing market share due to customer complaints</a:t>
            </a:r>
          </a:p>
          <a:p>
            <a:pPr rtl="0">
              <a:lnSpc>
                <a:spcPct val="140000"/>
              </a:lnSpc>
            </a:pPr>
            <a:r>
              <a:rPr lang="en-GB" sz="1200" dirty="0"/>
              <a:t> </a:t>
            </a:r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Factory staff: 40 employees, aged 16-60, from 5 cultural backgrounds</a:t>
            </a:r>
          </a:p>
          <a:p>
            <a:pPr rtl="0">
              <a:lnSpc>
                <a:spcPct val="140000"/>
              </a:lnSpc>
            </a:pPr>
            <a:endParaRPr lang="en-GB" sz="1200" dirty="0"/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Floor manager Gary struggles with: </a:t>
            </a:r>
          </a:p>
          <a:p>
            <a:pPr marL="742950" lvl="1" indent="-2857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Language differences</a:t>
            </a:r>
          </a:p>
          <a:p>
            <a:pPr marL="742950" lvl="1" indent="-2857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Lack of formal staff training</a:t>
            </a:r>
          </a:p>
          <a:p>
            <a:pPr marL="742950" lvl="1" indent="-2857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Over-reliance on signage</a:t>
            </a:r>
          </a:p>
          <a:p>
            <a:pPr rtl="0">
              <a:lnSpc>
                <a:spcPct val="140000"/>
              </a:lnSpc>
            </a:pPr>
            <a:r>
              <a:rPr lang="en-GB" sz="1200" dirty="0"/>
              <a:t>       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2E16497-4AD4-29BC-9602-2FDFDA688E0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8854442" y="2953511"/>
            <a:ext cx="629106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 sz="1100"/>
              <a:t>Communication problems at flight foods ltd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2D1EE3-10BA-7879-1DC3-ACF7D44361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15" name="Picture Placeholder 14" descr="Shadow of airplane on beach">
            <a:extLst>
              <a:ext uri="{FF2B5EF4-FFF2-40B4-BE49-F238E27FC236}">
                <a16:creationId xmlns:a16="http://schemas.microsoft.com/office/drawing/2014/main" id="{6D77A1A7-7876-7DF9-AF3A-C47588011CB8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13131" r="10660" b="-1"/>
          <a:stretch>
            <a:fillRect/>
          </a:stretch>
        </p:blipFill>
        <p:spPr>
          <a:xfrm>
            <a:off x="850168" y="1828800"/>
            <a:ext cx="4967931" cy="4351338"/>
          </a:xfrm>
          <a:noFill/>
        </p:spPr>
      </p:pic>
    </p:spTree>
    <p:extLst>
      <p:ext uri="{BB962C8B-B14F-4D97-AF65-F5344CB8AC3E}">
        <p14:creationId xmlns:p14="http://schemas.microsoft.com/office/powerpoint/2010/main" val="612500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D3C5A-CEA8-6DDC-B3F1-41D07C4FA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444" y="1273924"/>
            <a:ext cx="6034216" cy="143960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Key communication barriers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E8B56C7-C38F-E96E-3C19-8ACF8AF9E7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3444" y="2955914"/>
            <a:ext cx="6233124" cy="3733644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Language barriers – staff speak different languages, English not widely understood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Lack of formal training in hygiene and communication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Over-reliance on signs rather than interactive communication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Environmental noise – old machinery makes verbal instructions difficult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Generational differences – younger staff less attentive to instructions </a:t>
            </a:r>
          </a:p>
          <a:p>
            <a:pPr rtl="0"/>
            <a:r>
              <a:rPr lang="en-US" sz="1400" b="1" cap="none" dirty="0">
                <a:solidFill>
                  <a:srgbClr val="000000"/>
                </a:solidFill>
              </a:rPr>
              <a:t>“as a result, these barriers have negative effects on job performance and organizational attitudes.” (</a:t>
            </a:r>
            <a:r>
              <a:rPr lang="da-DK" sz="1400" b="1" cap="none" dirty="0">
                <a:solidFill>
                  <a:srgbClr val="000000"/>
                </a:solidFill>
              </a:rPr>
              <a:t>Madera, 2013)</a:t>
            </a:r>
            <a:endParaRPr lang="en-GB" sz="1400" b="1" cap="none" dirty="0">
              <a:solidFill>
                <a:srgbClr val="000000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40E13AC-B5E7-B132-0EB7-541E53B3DA9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100" dirty="0"/>
              <a:t>Communication problems at flight foods ltd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26E68C1-1703-73CF-D4D8-D10C96073F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4</a:t>
            </a:fld>
            <a:endParaRPr lang="en-GB" dirty="0"/>
          </a:p>
        </p:txBody>
      </p:sp>
      <p:pic>
        <p:nvPicPr>
          <p:cNvPr id="4" name="Graphic 3" descr="Marketing with solid fill">
            <a:extLst>
              <a:ext uri="{FF2B5EF4-FFF2-40B4-BE49-F238E27FC236}">
                <a16:creationId xmlns:a16="http://schemas.microsoft.com/office/drawing/2014/main" id="{B78FDA4E-3224-073B-60FC-C9CC478AD8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45506" y="2401419"/>
            <a:ext cx="2055161" cy="2055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615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2C975-C0D8-5635-3CD4-B28EE3571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030" y="465223"/>
            <a:ext cx="8244113" cy="97008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Shannon &amp; weaver model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0FE709F-757F-9DAB-DC56-68FD7C46FC5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100" dirty="0"/>
              <a:t>communication problems at flight foods ltd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A7158D5-C54E-C1C2-70BB-D7F577BB8A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73E8C98-5EDC-8FEA-4599-ADA722AAC6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520" y="1293789"/>
            <a:ext cx="3178051" cy="460626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Source: Gary (floor manager)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Message: Food hygiene and safety instructions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Channel:  Clear instructions and wall signs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Receiver: Staff from different cultural backgrounds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Noise: Old and noisy machines; language differences; distractions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Effect: Miscommunication leads to hygiene mistakes and poor meal quality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32977-DF5B-16AE-9AFC-8BAD5996A097}"/>
              </a:ext>
            </a:extLst>
          </p:cNvPr>
          <p:cNvSpPr txBox="1"/>
          <p:nvPr/>
        </p:nvSpPr>
        <p:spPr>
          <a:xfrm>
            <a:off x="4473905" y="1571431"/>
            <a:ext cx="369038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“To justify relying on the information construct, theorists often appeal to Shannon and Weaver's quantitative definition.” (Owren, 2010)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098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 descr="Timeline Placeholder ">
            <a:extLst>
              <a:ext uri="{FF2B5EF4-FFF2-40B4-BE49-F238E27FC236}">
                <a16:creationId xmlns:a16="http://schemas.microsoft.com/office/drawing/2014/main" id="{19F9EF88-EB9B-04DD-91EC-4006E9AC3D8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2878625"/>
              </p:ext>
            </p:extLst>
          </p:nvPr>
        </p:nvGraphicFramePr>
        <p:xfrm>
          <a:off x="850900" y="1319514"/>
          <a:ext cx="10125075" cy="4860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984B4FB8-6256-4F44-F50B-954ED8BB5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Berlo smcr model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1FD97-ECA8-A83C-7727-187711310EF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sz="1100" dirty="0"/>
              <a:t>communication problems at flight foods Ltd</a:t>
            </a:r>
            <a:endParaRPr lang="en-GB" sz="11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2F19C2-AF93-9D25-71CF-17F90A8DA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176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EA49A-DC7C-9C4F-2F9A-564E195C5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026" y="409575"/>
            <a:ext cx="4567228" cy="18779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Schramm’s circular model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AF0DE047-1B7D-F942-8E09-3EFF699BE9A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457404721"/>
              </p:ext>
            </p:extLst>
          </p:nvPr>
        </p:nvGraphicFramePr>
        <p:xfrm>
          <a:off x="5572125" y="409575"/>
          <a:ext cx="5862085" cy="5943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0257">
                  <a:extLst>
                    <a:ext uri="{9D8B030D-6E8A-4147-A177-3AD203B41FA5}">
                      <a16:colId xmlns:a16="http://schemas.microsoft.com/office/drawing/2014/main" val="2918303207"/>
                    </a:ext>
                  </a:extLst>
                </a:gridCol>
                <a:gridCol w="3961828">
                  <a:extLst>
                    <a:ext uri="{9D8B030D-6E8A-4147-A177-3AD203B41FA5}">
                      <a16:colId xmlns:a16="http://schemas.microsoft.com/office/drawing/2014/main" val="1189393465"/>
                    </a:ext>
                  </a:extLst>
                </a:gridCol>
              </a:tblGrid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spc="30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b="0" i="0" dirty="0">
                          <a:latin typeface="+mn-lt"/>
                          <a:cs typeface="Arial" panose="020B0604020202020204" pitchFamily="34" charset="0"/>
                        </a:rPr>
                        <a:t>Emphasises a feedback loop in communication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12157666"/>
                  </a:ext>
                </a:extLst>
              </a:tr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spc="30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b="0" i="0" dirty="0">
                          <a:latin typeface="+mn-lt"/>
                          <a:cs typeface="Arial" panose="020B0604020202020204" pitchFamily="34" charset="0"/>
                        </a:rPr>
                        <a:t>Staff have difficulty understanding instructions</a:t>
                      </a:r>
                      <a:endParaRPr lang="en-GB" sz="1400" b="0" dirty="0"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23334722"/>
                  </a:ext>
                </a:extLst>
              </a:tr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b="0" dirty="0">
                          <a:latin typeface="+mn-lt"/>
                          <a:cs typeface="Arial" panose="020B0604020202020204" pitchFamily="34" charset="0"/>
                        </a:rPr>
                        <a:t>Limited experience between manager and staff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7403263"/>
                  </a:ext>
                </a:extLst>
              </a:tr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spc="30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b="0" i="0" dirty="0">
                          <a:latin typeface="+mn-lt"/>
                          <a:cs typeface="Arial" panose="020B0604020202020204" pitchFamily="34" charset="0"/>
                        </a:rPr>
                        <a:t>Lack of feedback leads to repeated mistakes and poor hygiene compliance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0924858"/>
                  </a:ext>
                </a:extLst>
              </a:tr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spc="30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dirty="0"/>
                        <a:t>Cultural differences reduce shared understanding, making it harder for staff to interpret messages correctly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24136017"/>
                  </a:ext>
                </a:extLst>
              </a:tr>
            </a:tbl>
          </a:graphicData>
        </a:graphic>
      </p:graphicFrame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38CA53F-F8EE-9AA8-01B7-F90566F1596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sz="1100" dirty="0"/>
              <a:t>communication problems at flight foods ltd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85384B4-F5D2-6521-EDF6-AAF2511DE1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7</a:t>
            </a:fld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138D39-DE26-CACA-E17F-0D30E82AA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2640" y="381000"/>
            <a:ext cx="0" cy="6038848"/>
          </a:xfrm>
          <a:prstGeom prst="line">
            <a:avLst/>
          </a:prstGeom>
          <a:ln w="1270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FA3D4B50-54D0-CA63-02B8-46F00CBD04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913958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998E0FB-F056-814D-0480-795EEC9C9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2096896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D179EA3-9F21-20F9-B3EF-80C1C9318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3279834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C6B5CE2-4CD6-EA8F-61E1-8184FC066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4462772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3133598-58B4-2425-DC83-FAABE13E0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5645710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6" name="Graphic 5" descr="Circular flowchart outline">
            <a:extLst>
              <a:ext uri="{FF2B5EF4-FFF2-40B4-BE49-F238E27FC236}">
                <a16:creationId xmlns:a16="http://schemas.microsoft.com/office/drawing/2014/main" id="{D5765C75-6C8F-53BD-19E0-D38F32E573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38262" y="200773"/>
            <a:ext cx="1829450" cy="18294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8B2960-A897-81B0-67A5-1C070B9AF43C}"/>
              </a:ext>
            </a:extLst>
          </p:cNvPr>
          <p:cNvSpPr txBox="1"/>
          <p:nvPr/>
        </p:nvSpPr>
        <p:spPr>
          <a:xfrm>
            <a:off x="4905112" y="2358919"/>
            <a:ext cx="195942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“Our ability to understand, communicate and manage across borders, countries and cultures has never been as important as it is now.” (Abramson, 2018)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409658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3A80321-8A9F-96F8-7B64-A0584C36B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384" y="884982"/>
            <a:ext cx="5744335" cy="979204"/>
          </a:xfrm>
        </p:spPr>
        <p:txBody>
          <a:bodyPr anchor="t">
            <a:normAutofit/>
          </a:bodyPr>
          <a:lstStyle/>
          <a:p>
            <a:r>
              <a:rPr lang="en-GB" sz="3300" dirty="0"/>
              <a:t>Training &amp; visual support </a:t>
            </a:r>
          </a:p>
        </p:txBody>
      </p:sp>
      <p:pic>
        <p:nvPicPr>
          <p:cNvPr id="70" name="Picture Placeholder 31" descr="3D rendering of shapes in different colors and are stacked">
            <a:extLst>
              <a:ext uri="{FF2B5EF4-FFF2-40B4-BE49-F238E27FC236}">
                <a16:creationId xmlns:a16="http://schemas.microsoft.com/office/drawing/2014/main" id="{D1FC6153-A37A-EC14-7EEA-7335A559F91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7586" r="42037" b="-2"/>
          <a:stretch>
            <a:fillRect/>
          </a:stretch>
        </p:blipFill>
        <p:spPr>
          <a:xfrm>
            <a:off x="7214510" y="1066373"/>
            <a:ext cx="2243137" cy="4929188"/>
          </a:xfrm>
          <a:noFill/>
        </p:spPr>
      </p:pic>
      <p:pic>
        <p:nvPicPr>
          <p:cNvPr id="69" name="Picture Placeholder 8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EB131536-3790-0769-3F4B-54C44B98F3B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25535" r="25535"/>
          <a:stretch/>
        </p:blipFill>
        <p:spPr>
          <a:xfrm>
            <a:off x="9791099" y="1066373"/>
            <a:ext cx="1672682" cy="2278993"/>
          </a:xfrm>
          <a:noFill/>
        </p:spPr>
      </p:pic>
      <p:pic>
        <p:nvPicPr>
          <p:cNvPr id="68" name="Picture Placeholder 11" descr="Colleagues huddle">
            <a:extLst>
              <a:ext uri="{FF2B5EF4-FFF2-40B4-BE49-F238E27FC236}">
                <a16:creationId xmlns:a16="http://schemas.microsoft.com/office/drawing/2014/main" id="{A0327B68-D192-4EDA-F3AE-366C54CED4D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25535" r="25535"/>
          <a:stretch/>
        </p:blipFill>
        <p:spPr>
          <a:xfrm>
            <a:off x="9791099" y="3716568"/>
            <a:ext cx="1672682" cy="2278993"/>
          </a:xfrm>
          <a:noFill/>
        </p:spPr>
      </p:pic>
      <p:sp>
        <p:nvSpPr>
          <p:cNvPr id="35" name="Footer Placeholder 34">
            <a:extLst>
              <a:ext uri="{FF2B5EF4-FFF2-40B4-BE49-F238E27FC236}">
                <a16:creationId xmlns:a16="http://schemas.microsoft.com/office/drawing/2014/main" id="{978E9DBF-D6A0-80E9-5F4C-B1782C5CD470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>
          <a:xfrm rot="16200000">
            <a:off x="8854442" y="2953511"/>
            <a:ext cx="6291068" cy="384048"/>
          </a:xfrm>
        </p:spPr>
        <p:txBody>
          <a:bodyPr rtlCol="0" anchor="ctr">
            <a:normAutofit fontScale="92500"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US" dirty="0"/>
              <a:t>communication problems at flight foods ltd</a:t>
            </a:r>
          </a:p>
        </p:txBody>
      </p:sp>
      <p:sp>
        <p:nvSpPr>
          <p:cNvPr id="36" name="Slide Number Placeholder 35">
            <a:extLst>
              <a:ext uri="{FF2B5EF4-FFF2-40B4-BE49-F238E27FC236}">
                <a16:creationId xmlns:a16="http://schemas.microsoft.com/office/drawing/2014/main" id="{B6B0F1EA-6238-43CB-79BF-1872F34BB86C}"/>
              </a:ext>
            </a:extLst>
          </p:cNvPr>
          <p:cNvSpPr>
            <a:spLocks noGrp="1"/>
          </p:cNvSpPr>
          <p:nvPr>
            <p:ph type="sldNum" sz="quarter" idx="35"/>
          </p:nvPr>
        </p:nvSpPr>
        <p:spPr>
          <a:xfrm rot="16200000">
            <a:off x="11716512" y="6382510"/>
            <a:ext cx="56692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3E5C87-46F8-9CC8-C06D-87A0D5E4EB4D}"/>
              </a:ext>
            </a:extLst>
          </p:cNvPr>
          <p:cNvSpPr txBox="1"/>
          <p:nvPr/>
        </p:nvSpPr>
        <p:spPr>
          <a:xfrm>
            <a:off x="847384" y="2218144"/>
            <a:ext cx="4911159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Provide formal training on hygiene and communication before staff start work</a:t>
            </a:r>
          </a:p>
          <a:p>
            <a:r>
              <a:rPr lang="en-GB" sz="1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Use multilingual signs and visual aids for instructions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Introduce bilingual team leaders or translators </a:t>
            </a:r>
          </a:p>
          <a:p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Reduce noise via equipment upgrades or PPE  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US" sz="1400" b="1" dirty="0"/>
              <a:t>“every individual must be in a position to keep learning throughout his (her)life. The idea of lifelong learning is the keystone of the learning society,” </a:t>
            </a:r>
            <a:r>
              <a:rPr lang="en-GB" sz="1400" b="1" dirty="0"/>
              <a:t>(</a:t>
            </a:r>
            <a:r>
              <a:rPr lang="en-GB" sz="1400" b="1"/>
              <a:t>Genoni, </a:t>
            </a:r>
            <a:r>
              <a:rPr lang="en-GB" sz="1400" b="1" dirty="0"/>
              <a:t>2005)</a:t>
            </a:r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97EFE406-7799-825C-C7AD-B4F51349C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Feedback &amp; leadership</a:t>
            </a:r>
          </a:p>
        </p:txBody>
      </p:sp>
      <p:pic>
        <p:nvPicPr>
          <p:cNvPr id="8" name="Picture Placeholder 7" descr="Upward trend with solid fill">
            <a:extLst>
              <a:ext uri="{FF2B5EF4-FFF2-40B4-BE49-F238E27FC236}">
                <a16:creationId xmlns:a16="http://schemas.microsoft.com/office/drawing/2014/main" id="{D1EEF821-946B-05F6-7AA4-2EB5D46893C1}"/>
              </a:ext>
            </a:extLst>
          </p:cNvPr>
          <p:cNvPicPr>
            <a:picLocks noGrp="1" noChangeAspect="1"/>
          </p:cNvPicPr>
          <p:nvPr>
            <p:ph type="pic" sz="quarter" idx="3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t="5274" b="5274"/>
          <a:stretch/>
        </p:blipFill>
        <p:spPr/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2ECAAA-1E9C-4845-8EA9-E11A76F0815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48724" y="3743651"/>
            <a:ext cx="3161685" cy="223804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  <a:p>
            <a:pPr rtl="0"/>
            <a:r>
              <a:rPr lang="en-GB" dirty="0"/>
              <a:t>Implement structured feedback loops before and during shifts</a:t>
            </a:r>
          </a:p>
          <a:p>
            <a:pPr rtl="0"/>
            <a:endParaRPr lang="en-GB" dirty="0"/>
          </a:p>
          <a:p>
            <a:pPr marL="0" indent="0" rtl="0">
              <a:buNone/>
            </a:pPr>
            <a:r>
              <a:rPr lang="en-US" b="1" dirty="0"/>
              <a:t>“Learning leadership supports, facilitates and encourages employees’ professional development.” (</a:t>
            </a:r>
            <a:r>
              <a:rPr lang="fr-FR" b="1" dirty="0"/>
              <a:t>Crans, 2022) </a:t>
            </a:r>
            <a:endParaRPr lang="en-GB" b="1" dirty="0"/>
          </a:p>
        </p:txBody>
      </p:sp>
      <p:pic>
        <p:nvPicPr>
          <p:cNvPr id="89" name="Picture Placeholder 8" descr="Cycle with people with solid fill">
            <a:extLst>
              <a:ext uri="{FF2B5EF4-FFF2-40B4-BE49-F238E27FC236}">
                <a16:creationId xmlns:a16="http://schemas.microsoft.com/office/drawing/2014/main" id="{6FDCA5E5-50F1-AB9C-3334-27C4BFC84647}"/>
              </a:ext>
            </a:extLst>
          </p:cNvPr>
          <p:cNvPicPr>
            <a:picLocks noGrp="1" noChangeAspect="1"/>
          </p:cNvPicPr>
          <p:nvPr>
            <p:ph type="pic" sz="quarter" idx="30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t="5335" b="5335"/>
          <a:stretch/>
        </p:blipFill>
        <p:spPr>
          <a:xfrm>
            <a:off x="4899549" y="1815838"/>
            <a:ext cx="1367154" cy="1222013"/>
          </a:xfr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A7D71A8-B372-410F-100C-83EBF28378DA}"/>
              </a:ext>
            </a:extLst>
          </p:cNvPr>
          <p:cNvSpPr>
            <a:spLocks noGrp="1"/>
          </p:cNvSpPr>
          <p:nvPr>
            <p:ph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Daily briefings with verbal and visual demonstrations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Provide leadership and necessary training for Gary</a:t>
            </a:r>
          </a:p>
        </p:txBody>
      </p:sp>
      <p:pic>
        <p:nvPicPr>
          <p:cNvPr id="86" name="Picture Placeholder 11" descr="Handshake with solid fill">
            <a:extLst>
              <a:ext uri="{FF2B5EF4-FFF2-40B4-BE49-F238E27FC236}">
                <a16:creationId xmlns:a16="http://schemas.microsoft.com/office/drawing/2014/main" id="{EDD89CDE-5716-DC27-2BC3-9D1E02F20966}"/>
              </a:ext>
            </a:extLst>
          </p:cNvPr>
          <p:cNvPicPr>
            <a:picLocks noGrp="1" noChangeAspect="1"/>
          </p:cNvPicPr>
          <p:nvPr>
            <p:ph type="pic" sz="quarter" idx="31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404" b="5404"/>
          <a:stretch/>
        </p:blipFill>
        <p:spPr>
          <a:xfrm>
            <a:off x="8125429" y="1818798"/>
            <a:ext cx="1367154" cy="122201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9ED227-95A7-4B08-91FE-5E0EF0D41D20}"/>
              </a:ext>
            </a:extLst>
          </p:cNvPr>
          <p:cNvSpPr>
            <a:spLocks noGrp="1"/>
          </p:cNvSpPr>
          <p:nvPr>
            <p:ph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  <a:p>
            <a:pPr rtl="0"/>
            <a:r>
              <a:rPr lang="en-GB" dirty="0"/>
              <a:t>Introduce cultural awareness and diversity training or courses for member of staff</a:t>
            </a:r>
          </a:p>
        </p:txBody>
      </p:sp>
      <p:sp>
        <p:nvSpPr>
          <p:cNvPr id="33" name="Footer Placeholder 32">
            <a:extLst>
              <a:ext uri="{FF2B5EF4-FFF2-40B4-BE49-F238E27FC236}">
                <a16:creationId xmlns:a16="http://schemas.microsoft.com/office/drawing/2014/main" id="{656A71C0-3B42-35AC-B2B7-6A108044BE29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sz="1100" dirty="0"/>
              <a:t>communication problems at flight foods ltd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EC120403-BB88-8260-B7C0-B7F016EC53E4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508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3B7B0AB-7E6D-621B-43E7-5825A6443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384" y="884981"/>
            <a:ext cx="10506416" cy="1128519"/>
          </a:xfrm>
        </p:spPr>
        <p:txBody>
          <a:bodyPr rtlCol="0" anchor="t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conclusion</a:t>
            </a:r>
          </a:p>
        </p:txBody>
      </p:sp>
      <p:pic>
        <p:nvPicPr>
          <p:cNvPr id="14" name="Picture Placeholder 14" descr="Skyscrapers shown from view looking up">
            <a:extLst>
              <a:ext uri="{FF2B5EF4-FFF2-40B4-BE49-F238E27FC236}">
                <a16:creationId xmlns:a16="http://schemas.microsoft.com/office/drawing/2014/main" id="{F96F20C9-F169-573A-32C0-8FA15642A6D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r="3518" b="-1"/>
          <a:stretch>
            <a:fillRect/>
          </a:stretch>
        </p:blipFill>
        <p:spPr>
          <a:xfrm>
            <a:off x="846438" y="2090460"/>
            <a:ext cx="4729163" cy="3271838"/>
          </a:xfr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17F915-9766-1FC8-98BD-D9AE3D5B2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78650" y="2087563"/>
            <a:ext cx="4375150" cy="3398838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Communication barriers affect food and safety business drastically</a:t>
            </a:r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Issues come from language, noise, lack of training and poor feedback systems</a:t>
            </a:r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Communication theories utilised explain why errors occur</a:t>
            </a:r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Implementing the correct training, visual as well as verbal aid and structured feedback will improve safety, quality and customer service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B4325A5-D39C-C1D3-2E04-F741DCBB2B5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8854442" y="2953511"/>
            <a:ext cx="629106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sz="1100"/>
              <a:t>communication problems at flight foods ltd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6C7ECE-6B8F-A6C6-C92D-4C1BB62455B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 rot="16200000">
            <a:off x="11716512" y="6382510"/>
            <a:ext cx="56692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01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6A12F8-DD2F-AE73-677F-D5310D6D5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1951" y="533401"/>
            <a:ext cx="5444517" cy="92061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 list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91AF693-3675-52A5-9E8E-C071048A1A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9077" y="1725282"/>
            <a:ext cx="7002666" cy="4174775"/>
          </a:xfrm>
          <a:solidFill>
            <a:schemeClr val="bg1"/>
          </a:solidFill>
        </p:spPr>
        <p:txBody>
          <a:bodyPr rtlCol="0"/>
          <a:lstStyle>
            <a:defPPr>
              <a:defRPr lang="en-GB"/>
            </a:defPPr>
          </a:lstStyle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Abramson,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(2018) Managing cultural differences : global leadership for the 21st century. Tenth edition. Abingdon, Oxon ; Routledge.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Crans, S. et al. (2022) ‘Learning leadership and feedback seeking behavior: Leadership that spurs feedback seeking’, Frontiers in psychology, 13, p. 890861.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https://doi.org/10.3389/fpsyg.2022.890861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Genoni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P., Walton, G., Ritchie, A., Elizabeth Stone Lecture, Woolls, B.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Corrall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 (2005). Continuing Professional Development- Preparing for New Roles in Libraries: A Voyage of Discovery. De Gruyter eBooks. De Gruyter.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https://doi.org/10.1515/9783598440168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Madera,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(2013) ‘Breaking A Communication Barrier: The Effect of Visual Aids in Food Preparation on Job Attitudes and Performance’,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hospitality &amp; tourism research (Washington, D.C.)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37(2), pp. 262–280.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https://doi.org/10.1177/1096348012436376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Owren,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(2010) ‘Redefining animal signaling: influence versus information in communication’, Biology &amp; philosophy, 25(5), pp. 755–780.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https://doi.org/10.1007/s10539-010-9224-4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B35086-0CC9-27F6-6E0B-D4F2AD6181E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sz="1100" dirty="0"/>
              <a:t>communication problems at flight foods ltd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A5661-D5F1-FE42-FC42-CC2D27E7AA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783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rgbClr val="36393B"/>
      </a:dk1>
      <a:lt1>
        <a:srgbClr val="FFFFFF"/>
      </a:lt1>
      <a:dk2>
        <a:srgbClr val="4D62EF"/>
      </a:dk2>
      <a:lt2>
        <a:srgbClr val="E7E4E6"/>
      </a:lt2>
      <a:accent1>
        <a:srgbClr val="3AEFCC"/>
      </a:accent1>
      <a:accent2>
        <a:srgbClr val="62D382"/>
      </a:accent2>
      <a:accent3>
        <a:srgbClr val="FDED60"/>
      </a:accent3>
      <a:accent4>
        <a:srgbClr val="FD4C00"/>
      </a:accent4>
      <a:accent5>
        <a:srgbClr val="FE2701"/>
      </a:accent5>
      <a:accent6>
        <a:srgbClr val="CA54FB"/>
      </a:accent6>
      <a:hlink>
        <a:srgbClr val="4D62EF"/>
      </a:hlink>
      <a:folHlink>
        <a:srgbClr val="FC4C00"/>
      </a:folHlink>
    </a:clrScheme>
    <a:fontScheme name="Custom 9">
      <a:majorFont>
        <a:latin typeface="Arial Black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6612448_TF56051434_Win32" id="{12A760A7-C67B-47C7-8BFB-2B0C12B77C26}" vid="{E461B9CA-250B-4966-8524-E5AF703A4A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Light modernist presentation</Template>
  <TotalTime>266</TotalTime>
  <Words>863</Words>
  <Application>Microsoft Office PowerPoint</Application>
  <PresentationFormat>Widescreen</PresentationFormat>
  <Paragraphs>126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Black</vt:lpstr>
      <vt:lpstr>Avenir Next LT Pro</vt:lpstr>
      <vt:lpstr>Calibri</vt:lpstr>
      <vt:lpstr>Office Theme</vt:lpstr>
      <vt:lpstr>Communication problems at flight foods ltd  A case study analysis</vt:lpstr>
      <vt:lpstr>overview</vt:lpstr>
      <vt:lpstr>Background of flight foods ltd</vt:lpstr>
      <vt:lpstr>Key communication barriers</vt:lpstr>
      <vt:lpstr>Shannon &amp; weaver model</vt:lpstr>
      <vt:lpstr>Berlo smcr model</vt:lpstr>
      <vt:lpstr>Schramm’s circular model</vt:lpstr>
      <vt:lpstr>Training &amp; visual support </vt:lpstr>
      <vt:lpstr>Feedback &amp; leadership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Zain Mubarik</dc:creator>
  <cp:lastModifiedBy>Zain Mubarik</cp:lastModifiedBy>
  <cp:revision>11</cp:revision>
  <dcterms:created xsi:type="dcterms:W3CDTF">2025-11-19T12:10:08Z</dcterms:created>
  <dcterms:modified xsi:type="dcterms:W3CDTF">2025-11-20T13:00:59Z</dcterms:modified>
</cp:coreProperties>
</file>