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9" r:id="rId10"/>
    <p:sldId id="263" r:id="rId11"/>
    <p:sldId id="264" r:id="rId12"/>
    <p:sldId id="265" r:id="rId13"/>
    <p:sldId id="266" r:id="rId14"/>
    <p:sldId id="273" r:id="rId15"/>
    <p:sldId id="267" r:id="rId16"/>
    <p:sldId id="271" r:id="rId17"/>
    <p:sldId id="272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3736A5D-954D-43C5-BA1D-7F23BE6EABBF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ngor.ac.uk/education-and-human-evelopment/publications/Trafodion4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HPHE 7003 and AHLH </a:t>
            </a:r>
            <a:r>
              <a:rPr lang="en-GB" dirty="0" smtClean="0"/>
              <a:t>7065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EARLY EDUCATION AND THE INFLUENCE OF RELIGION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648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Roots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Griffiths Jones 1684-1761(of </a:t>
            </a:r>
            <a:r>
              <a:rPr lang="en-GB" dirty="0" err="1" smtClean="0"/>
              <a:t>Llanddowror</a:t>
            </a:r>
            <a:r>
              <a:rPr lang="en-GB" dirty="0" smtClean="0"/>
              <a:t>, near St Clears)</a:t>
            </a:r>
          </a:p>
          <a:p>
            <a:r>
              <a:rPr lang="en-GB" dirty="0" smtClean="0"/>
              <a:t>Promoter of Methodism, SPCK, and education through Circulating Schools </a:t>
            </a:r>
          </a:p>
          <a:p>
            <a:r>
              <a:rPr lang="en-GB" dirty="0" smtClean="0"/>
              <a:t>200k taught basic reading and writing through medium of Welsh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312368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0835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Revival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Thomas Charles of </a:t>
            </a:r>
            <a:r>
              <a:rPr lang="en-GB" dirty="0" err="1" smtClean="0"/>
              <a:t>Bala</a:t>
            </a:r>
            <a:r>
              <a:rPr lang="en-GB" dirty="0" smtClean="0"/>
              <a:t> 1755-1814 (however from </a:t>
            </a:r>
            <a:r>
              <a:rPr lang="en-GB" dirty="0" err="1" smtClean="0"/>
              <a:t>Llanfihangel</a:t>
            </a:r>
            <a:r>
              <a:rPr lang="en-GB" dirty="0" smtClean="0"/>
              <a:t> </a:t>
            </a:r>
            <a:r>
              <a:rPr lang="en-GB" dirty="0" err="1" smtClean="0"/>
              <a:t>Abercowin</a:t>
            </a:r>
            <a:r>
              <a:rPr lang="en-GB" dirty="0" smtClean="0"/>
              <a:t>),</a:t>
            </a:r>
          </a:p>
          <a:p>
            <a:r>
              <a:rPr lang="en-GB" dirty="0" smtClean="0"/>
              <a:t>Set about reviving Welsh Circulating schools</a:t>
            </a:r>
          </a:p>
          <a:p>
            <a:r>
              <a:rPr lang="en-GB" dirty="0" smtClean="0"/>
              <a:t>Also remembered </a:t>
            </a:r>
            <a:r>
              <a:rPr lang="en-GB" dirty="0"/>
              <a:t>for the </a:t>
            </a:r>
            <a:r>
              <a:rPr lang="en-GB" dirty="0" smtClean="0"/>
              <a:t>Methodist </a:t>
            </a:r>
            <a:r>
              <a:rPr lang="en-GB" dirty="0"/>
              <a:t>ordinations of 1811 and the severance of the Anglican Church and Welsh Calvinistic Methodism.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240360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6260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Revival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From early 19thc onwards  - period of revival that gripped Welsh Baptists and Congregationalists as well as Methodists.</a:t>
            </a:r>
          </a:p>
          <a:p>
            <a:r>
              <a:rPr lang="en-GB" dirty="0" smtClean="0"/>
              <a:t>Witnessed period of increased membership and </a:t>
            </a:r>
            <a:r>
              <a:rPr lang="en-GB" dirty="0"/>
              <a:t>Chapel </a:t>
            </a:r>
            <a:r>
              <a:rPr lang="en-GB" dirty="0" smtClean="0"/>
              <a:t>building.</a:t>
            </a:r>
          </a:p>
          <a:p>
            <a:r>
              <a:rPr lang="en-GB" dirty="0" smtClean="0"/>
              <a:t>Indicative of the presence of the Chapel in the lives of ordinary Welshmen and women.</a:t>
            </a:r>
          </a:p>
          <a:p>
            <a:r>
              <a:rPr lang="en-GB" dirty="0" smtClean="0"/>
              <a:t>Impact on education provision, religious education, and cultural expression</a:t>
            </a:r>
          </a:p>
          <a:p>
            <a:r>
              <a:rPr lang="en-GB" dirty="0" smtClean="0"/>
              <a:t>Chapels as ‘cultural centres’ for  ‘</a:t>
            </a:r>
            <a:r>
              <a:rPr lang="en-GB" dirty="0" err="1" smtClean="0"/>
              <a:t>diwylliant</a:t>
            </a:r>
            <a:r>
              <a:rPr lang="en-GB" dirty="0" smtClean="0"/>
              <a:t> y </a:t>
            </a:r>
            <a:r>
              <a:rPr lang="en-GB" dirty="0" err="1" smtClean="0"/>
              <a:t>werin</a:t>
            </a:r>
            <a:r>
              <a:rPr lang="en-GB" dirty="0" smtClean="0"/>
              <a:t>’ (folk culture)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327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Chapel and Education – beyond religion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To improve intellectual knowledge amongst the community through literary and cultural pursuits</a:t>
            </a:r>
          </a:p>
          <a:p>
            <a:r>
              <a:rPr lang="en-GB" dirty="0" smtClean="0"/>
              <a:t>Linked to sobriety and temperance and: </a:t>
            </a:r>
          </a:p>
          <a:p>
            <a:r>
              <a:rPr lang="en-GB" dirty="0" smtClean="0"/>
              <a:t>The Periodical: e.g. </a:t>
            </a:r>
            <a:r>
              <a:rPr lang="en-GB" dirty="0" err="1" smtClean="0"/>
              <a:t>Seren</a:t>
            </a:r>
            <a:r>
              <a:rPr lang="en-GB" dirty="0" smtClean="0"/>
              <a:t> </a:t>
            </a:r>
            <a:r>
              <a:rPr lang="en-GB" dirty="0" err="1" smtClean="0"/>
              <a:t>Gomer</a:t>
            </a:r>
            <a:r>
              <a:rPr lang="en-GB" dirty="0" smtClean="0"/>
              <a:t>; Y </a:t>
            </a:r>
            <a:r>
              <a:rPr lang="en-GB" dirty="0" err="1" smtClean="0"/>
              <a:t>Diwygiwr</a:t>
            </a:r>
            <a:r>
              <a:rPr lang="en-GB" dirty="0" smtClean="0"/>
              <a:t>;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Amserau</a:t>
            </a:r>
            <a:r>
              <a:rPr lang="en-GB" dirty="0" smtClean="0"/>
              <a:t>; Y </a:t>
            </a:r>
            <a:r>
              <a:rPr lang="en-GB" dirty="0" err="1" smtClean="0"/>
              <a:t>Traethodydd</a:t>
            </a:r>
            <a:r>
              <a:rPr lang="en-GB" dirty="0" smtClean="0"/>
              <a:t>; Y </a:t>
            </a:r>
            <a:r>
              <a:rPr lang="en-GB" dirty="0" err="1" smtClean="0"/>
              <a:t>Faner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826" y="1600200"/>
            <a:ext cx="293734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3141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Chapel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Nonconformity during the 19thc strengthened its hold around a moderate Calvinist doctrine and against an increasingly secular and industrialised society </a:t>
            </a:r>
          </a:p>
          <a:p>
            <a:r>
              <a:rPr lang="en-GB" dirty="0" smtClean="0"/>
              <a:t>Significance given to the laity and absence of central control, galvanised the success of the Chapel</a:t>
            </a:r>
          </a:p>
          <a:p>
            <a:r>
              <a:rPr lang="en-GB" b="1" dirty="0" smtClean="0"/>
              <a:t>Sunday School-based education </a:t>
            </a:r>
            <a:r>
              <a:rPr lang="en-GB" dirty="0" smtClean="0"/>
              <a:t>part of the success of the Chapel – spreading literacy through the Gospels</a:t>
            </a:r>
          </a:p>
          <a:p>
            <a:r>
              <a:rPr lang="en-GB" dirty="0" smtClean="0"/>
              <a:t>Chapel expansion also included school rooms as Sunday and day school facilities – accommodating all 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291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British Schools: </a:t>
            </a:r>
            <a:r>
              <a:rPr lang="en-GB" b="0" dirty="0">
                <a:effectLst/>
              </a:rPr>
              <a:t>The </a:t>
            </a:r>
            <a:r>
              <a:rPr lang="en-GB" dirty="0">
                <a:effectLst/>
              </a:rPr>
              <a:t>British and Foreign School Society</a:t>
            </a:r>
            <a:r>
              <a:rPr lang="en-GB" b="0" dirty="0">
                <a:effectLst/>
              </a:rPr>
              <a:t> (BFSS)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Origins – early 19thc on </a:t>
            </a:r>
            <a:r>
              <a:rPr lang="en-GB" dirty="0" err="1" smtClean="0"/>
              <a:t>Lancasterian</a:t>
            </a:r>
            <a:r>
              <a:rPr lang="en-GB" dirty="0" smtClean="0"/>
              <a:t> or </a:t>
            </a:r>
            <a:r>
              <a:rPr lang="en-GB" dirty="0" err="1" smtClean="0"/>
              <a:t>monitorial</a:t>
            </a:r>
            <a:r>
              <a:rPr lang="en-GB" dirty="0" smtClean="0"/>
              <a:t> system  </a:t>
            </a:r>
          </a:p>
          <a:p>
            <a:r>
              <a:rPr lang="en-GB" dirty="0" smtClean="0"/>
              <a:t>Education for the whole community, excluding ‘religious dogma’ </a:t>
            </a:r>
          </a:p>
          <a:p>
            <a:r>
              <a:rPr lang="en-GB" dirty="0" smtClean="0"/>
              <a:t>Holy Scriptures only religious text book</a:t>
            </a:r>
          </a:p>
          <a:p>
            <a:r>
              <a:rPr lang="en-GB" dirty="0" smtClean="0"/>
              <a:t>Ethos – unsectarian education</a:t>
            </a:r>
          </a:p>
          <a:p>
            <a:r>
              <a:rPr lang="en-GB" dirty="0" smtClean="0"/>
              <a:t>Limited impact in  west Wales  in the early 19thc – although schools set up at </a:t>
            </a:r>
            <a:r>
              <a:rPr lang="en-GB" dirty="0" err="1" smtClean="0"/>
              <a:t>Haverfordwest</a:t>
            </a:r>
            <a:r>
              <a:rPr lang="en-GB" dirty="0" smtClean="0"/>
              <a:t>, Carmarthen ,and St </a:t>
            </a:r>
            <a:r>
              <a:rPr lang="en-GB" dirty="0" err="1" smtClean="0"/>
              <a:t>Dogmaels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675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British Schools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Catalyst – Discussions around ‘Graham’s Factory Bill/Act ‘ 1843-4 </a:t>
            </a:r>
          </a:p>
          <a:p>
            <a:r>
              <a:rPr lang="en-GB" dirty="0" smtClean="0"/>
              <a:t>The Bill was deemed to strengthen Church influence in early schooling and </a:t>
            </a:r>
            <a:r>
              <a:rPr lang="en-GB" dirty="0"/>
              <a:t>was a deliberate attack on </a:t>
            </a:r>
            <a:r>
              <a:rPr lang="en-GB" dirty="0" smtClean="0"/>
              <a:t>Dissent.</a:t>
            </a:r>
          </a:p>
          <a:p>
            <a:r>
              <a:rPr lang="en-GB" dirty="0" smtClean="0"/>
              <a:t>Stout defence of NC rights and liberties emerged with, for example, the :</a:t>
            </a:r>
          </a:p>
          <a:p>
            <a:r>
              <a:rPr lang="en-GB" dirty="0" smtClean="0"/>
              <a:t>Anti-Bill meetings in west Wales – including </a:t>
            </a:r>
            <a:r>
              <a:rPr lang="en-GB" dirty="0" err="1" smtClean="0"/>
              <a:t>Haverfordwest</a:t>
            </a:r>
            <a:r>
              <a:rPr lang="en-GB" dirty="0" smtClean="0"/>
              <a:t>, Neath and Swansea</a:t>
            </a:r>
          </a:p>
          <a:p>
            <a:r>
              <a:rPr lang="en-GB" dirty="0" smtClean="0"/>
              <a:t>Education element of Bill withdrawn but anti-state Voluntarism in education given fillip, born out of mistrust of Government control of education provision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881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 schools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Post 1840 – significant expansion in west Wales: </a:t>
            </a:r>
            <a:r>
              <a:rPr lang="en-GB" dirty="0" err="1" smtClean="0"/>
              <a:t>e.g</a:t>
            </a:r>
            <a:r>
              <a:rPr lang="en-GB" dirty="0" smtClean="0"/>
              <a:t>:</a:t>
            </a:r>
          </a:p>
          <a:p>
            <a:r>
              <a:rPr lang="en-GB" dirty="0" smtClean="0"/>
              <a:t>Copper works – Burry Port (pictured); </a:t>
            </a:r>
            <a:r>
              <a:rPr lang="en-GB" dirty="0" err="1" smtClean="0"/>
              <a:t>Hafod</a:t>
            </a:r>
            <a:r>
              <a:rPr lang="en-GB" dirty="0" smtClean="0"/>
              <a:t> Swansea; </a:t>
            </a:r>
            <a:r>
              <a:rPr lang="en-GB" dirty="0" err="1" smtClean="0"/>
              <a:t>Nevills</a:t>
            </a:r>
            <a:r>
              <a:rPr lang="en-GB" dirty="0" smtClean="0"/>
              <a:t> School Llanelli</a:t>
            </a:r>
          </a:p>
          <a:p>
            <a:r>
              <a:rPr lang="en-GB" dirty="0" smtClean="0"/>
              <a:t>Tinworks: </a:t>
            </a:r>
            <a:r>
              <a:rPr lang="en-GB" dirty="0" err="1" smtClean="0"/>
              <a:t>Brynamman</a:t>
            </a:r>
            <a:r>
              <a:rPr lang="en-GB" dirty="0" smtClean="0"/>
              <a:t>; </a:t>
            </a:r>
            <a:r>
              <a:rPr lang="en-GB" dirty="0" err="1" smtClean="0"/>
              <a:t>Glais</a:t>
            </a:r>
            <a:r>
              <a:rPr lang="en-GB" dirty="0" smtClean="0"/>
              <a:t>; </a:t>
            </a:r>
            <a:r>
              <a:rPr lang="en-GB" dirty="0" err="1" smtClean="0"/>
              <a:t>Melincrythan</a:t>
            </a:r>
            <a:r>
              <a:rPr lang="en-GB" dirty="0" smtClean="0"/>
              <a:t>; Hendy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4176464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5208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1851 and all that!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Impact of the 1851 Religious Census crucial to understanding influence of religion on education provision in Wales during second half of 19thc.</a:t>
            </a:r>
          </a:p>
          <a:p>
            <a:r>
              <a:rPr lang="en-GB" dirty="0" smtClean="0"/>
              <a:t>Wales seen as more religious than England and stats proved it!</a:t>
            </a:r>
          </a:p>
          <a:p>
            <a:r>
              <a:rPr lang="en-GB" dirty="0" smtClean="0"/>
              <a:t>In 1851 half of England could be seated in religious spaces/pews against three-quarter of the Welsh</a:t>
            </a:r>
          </a:p>
          <a:p>
            <a:r>
              <a:rPr lang="en-GB" dirty="0" smtClean="0"/>
              <a:t>24% English attended that Sunday vs 34% Welsh</a:t>
            </a:r>
          </a:p>
          <a:p>
            <a:r>
              <a:rPr lang="en-GB" dirty="0" smtClean="0"/>
              <a:t>87% Welsh attended Nonconformist Church or Chapel 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633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Church in 19thc Wales - paradox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CHURCH IN WALES, </a:t>
            </a:r>
            <a:r>
              <a:rPr lang="en-GB" dirty="0"/>
              <a:t>AT ONCE:</a:t>
            </a:r>
          </a:p>
          <a:p>
            <a:endParaRPr lang="en-GB" dirty="0"/>
          </a:p>
          <a:p>
            <a:r>
              <a:rPr lang="en-GB" dirty="0"/>
              <a:t>IN CRISIS, BUT CONFIDENT</a:t>
            </a:r>
          </a:p>
          <a:p>
            <a:endParaRPr lang="en-GB" dirty="0"/>
          </a:p>
          <a:p>
            <a:r>
              <a:rPr lang="en-GB" dirty="0"/>
              <a:t>COMBINED DEEP FAITH AND PROFOUND DOUBT</a:t>
            </a:r>
          </a:p>
          <a:p>
            <a:endParaRPr lang="en-GB" dirty="0"/>
          </a:p>
          <a:p>
            <a:r>
              <a:rPr lang="en-GB" dirty="0"/>
              <a:t>EXPERIENCED ‘REVIVAL’ BUT ALSO DECLINE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3312368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0591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Church in 19thc Wales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Strongest in rural Parishes; weak within  the Industrial communities of south and west Wales.</a:t>
            </a:r>
          </a:p>
          <a:p>
            <a:r>
              <a:rPr lang="en-GB" dirty="0" smtClean="0"/>
              <a:t>Revival in Church presence from late 1840s </a:t>
            </a:r>
          </a:p>
          <a:p>
            <a:r>
              <a:rPr lang="en-GB" dirty="0" smtClean="0"/>
              <a:t>Catalyst: fear of unrest – ‘Rebecca’, ‘Chartism’ and the 1847  </a:t>
            </a:r>
            <a:r>
              <a:rPr lang="en-GB" i="1" dirty="0" smtClean="0"/>
              <a:t>Reports </a:t>
            </a:r>
            <a:r>
              <a:rPr lang="en-GB" i="1" dirty="0"/>
              <a:t>of the commissioners of enquiry into the state of education in </a:t>
            </a:r>
            <a:r>
              <a:rPr lang="en-GB" i="1" dirty="0" smtClean="0"/>
              <a:t>Wales – </a:t>
            </a:r>
            <a:r>
              <a:rPr lang="en-GB" dirty="0" smtClean="0"/>
              <a:t>implicit was the lack of responsibility by the governing classes over the fate of the lower classes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291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Church in 19thc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Church building significant in Wales between 1831-1906</a:t>
            </a:r>
          </a:p>
          <a:p>
            <a:r>
              <a:rPr lang="en-GB" dirty="0" smtClean="0"/>
              <a:t>Increased role of the Church in the lives of communities in west Wales </a:t>
            </a:r>
          </a:p>
          <a:p>
            <a:r>
              <a:rPr lang="en-GB" dirty="0" smtClean="0"/>
              <a:t>Church emphasis on Sunday School education</a:t>
            </a:r>
          </a:p>
          <a:p>
            <a:r>
              <a:rPr lang="en-GB" dirty="0" smtClean="0"/>
              <a:t>In Industrial areas:  By 1870 ‘a whole generation of clergy had collected a wealth of experience from their pastoral work in the frontline of the coalfield’ D. Gareth Evans, ‘A History of Wales 1815-1906’ (Cardiff: University of Wales Press, 1989), p.236.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2495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Fight against low attendance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Early provision </a:t>
            </a:r>
            <a:r>
              <a:rPr lang="en-GB" dirty="0" smtClean="0"/>
              <a:t>of elementary education tried to address the issue of low or non-attendance</a:t>
            </a:r>
          </a:p>
          <a:p>
            <a:r>
              <a:rPr lang="en-GB" b="1" dirty="0" smtClean="0"/>
              <a:t>Reasons for low attendance</a:t>
            </a:r>
            <a:r>
              <a:rPr lang="en-GB" dirty="0" smtClean="0"/>
              <a:t>: inability of parents to pay; child labour as a source of income; lack of appreciation over the importance of education; seasonal pattern of rural life – the harvest (although this pattern could be an advantage to education planners).</a:t>
            </a:r>
          </a:p>
          <a:p>
            <a:r>
              <a:rPr lang="en-GB" b="1" dirty="0" smtClean="0"/>
              <a:t>Fight</a:t>
            </a:r>
            <a:r>
              <a:rPr lang="en-GB" dirty="0" smtClean="0"/>
              <a:t>: early start to elementary education;  link between education and better posts/trade opportunities within works; tests linked to prize schemes; evening classes – but workers too exhausted at the end of a working 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559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and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From 1840s the pattern of education provision was strongly influenced by religion</a:t>
            </a:r>
          </a:p>
          <a:p>
            <a:r>
              <a:rPr lang="en-GB" dirty="0" smtClean="0"/>
              <a:t>One area – expansion of non-denominational British Schools including into south and west Wales.(100 plus schools set up in 1850s)</a:t>
            </a:r>
          </a:p>
          <a:p>
            <a:r>
              <a:rPr lang="en-GB" dirty="0" smtClean="0"/>
              <a:t>Move away from voluntarism within education provision </a:t>
            </a:r>
          </a:p>
          <a:p>
            <a:r>
              <a:rPr lang="en-GB" dirty="0" smtClean="0"/>
              <a:t>Vanguard – Sir Hugh Owen 1804-81 pictured, and Rev </a:t>
            </a:r>
            <a:r>
              <a:rPr lang="en-GB" dirty="0"/>
              <a:t>William Roberts (</a:t>
            </a:r>
            <a:r>
              <a:rPr lang="en-GB" dirty="0" err="1" smtClean="0"/>
              <a:t>Nefydd</a:t>
            </a:r>
            <a:r>
              <a:rPr lang="en-GB" smtClean="0"/>
              <a:t>)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288032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0029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and 1870 Forster’s Act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Demonstrated the controversies behind education provision and religion</a:t>
            </a:r>
          </a:p>
          <a:p>
            <a:r>
              <a:rPr lang="en-GB" dirty="0" smtClean="0"/>
              <a:t>‘Cowper-Temple Clause’ in the Act instructed that religious teaching to be non-denominational and restricted to bible study and hymn singing</a:t>
            </a:r>
          </a:p>
          <a:p>
            <a:r>
              <a:rPr lang="en-GB" dirty="0" smtClean="0"/>
              <a:t>Parents had right to remove children from any religious teaching </a:t>
            </a:r>
          </a:p>
          <a:p>
            <a:pPr lvl="0">
              <a:lnSpc>
                <a:spcPct val="90000"/>
              </a:lnSpc>
            </a:pPr>
            <a:r>
              <a:rPr lang="en-GB" dirty="0"/>
              <a:t>Established Church feared loss of </a:t>
            </a:r>
            <a:r>
              <a:rPr lang="en-GB" dirty="0" smtClean="0"/>
              <a:t>influence</a:t>
            </a:r>
          </a:p>
          <a:p>
            <a:pPr lvl="0">
              <a:lnSpc>
                <a:spcPct val="90000"/>
              </a:lnSpc>
            </a:pPr>
            <a:r>
              <a:rPr lang="en-GB" dirty="0" smtClean="0"/>
              <a:t>Alternatively NCs feared encroaching Church in education . Splits between those wishing some religious teaching and those wishing none </a:t>
            </a:r>
            <a:endParaRPr lang="en-GB" dirty="0"/>
          </a:p>
          <a:p>
            <a:pPr lvl="0">
              <a:lnSpc>
                <a:spcPct val="90000"/>
              </a:lnSpc>
            </a:pPr>
            <a:r>
              <a:rPr lang="en-GB" dirty="0"/>
              <a:t>Denominational schools teaching certain creeds lost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436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and Forster’s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Although in the second half of the 19thc there was cooperation between the Church and the Chapel over education, born out of a shared goal of improving society through educational endeavour, the religious clauses within the Forster’s Act highlighted a ‘trial of strength’ between denominations, and fought out within the numerous School Boards in Wales.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913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Post-Forster’s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nature of Religious Education in Wales remained a contentious issue over the decades since Forster.</a:t>
            </a:r>
          </a:p>
          <a:p>
            <a:r>
              <a:rPr lang="en-GB" dirty="0" smtClean="0"/>
              <a:t>Each Act of Parliament relating to education  provision highlighted tensions between Church and Nonconformist denominations .</a:t>
            </a:r>
          </a:p>
          <a:p>
            <a:r>
              <a:rPr lang="en-GB" dirty="0" smtClean="0"/>
              <a:t>However, by the 1930s there was increasing recognition that an agreed religious syllabus was required if standards were to be raised</a:t>
            </a:r>
          </a:p>
          <a:p>
            <a:r>
              <a:rPr lang="en-GB" dirty="0" smtClean="0"/>
              <a:t>Culminating in the Act of 1944 which allowed for an agreed syllabus for the teaching of religion in LEA schools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0000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early chapters :</a:t>
            </a:r>
            <a:endParaRPr lang="en-GB" dirty="0"/>
          </a:p>
          <a:p>
            <a:r>
              <a:rPr lang="en-GB" dirty="0" smtClean="0"/>
              <a:t>Geraint Davies, ‘Religious Education in the Primary School</a:t>
            </a:r>
            <a:r>
              <a:rPr lang="en-GB" dirty="0"/>
              <a:t>’ (School of </a:t>
            </a:r>
            <a:r>
              <a:rPr lang="en-GB" dirty="0" smtClean="0"/>
              <a:t>Education: </a:t>
            </a:r>
            <a:r>
              <a:rPr lang="en-GB" dirty="0"/>
              <a:t>University of </a:t>
            </a:r>
            <a:r>
              <a:rPr lang="en-GB" dirty="0" smtClean="0"/>
              <a:t>Wales, Bangor, </a:t>
            </a:r>
            <a:r>
              <a:rPr lang="en-GB" dirty="0"/>
              <a:t>2004 </a:t>
            </a:r>
            <a:r>
              <a:rPr lang="en-GB" dirty="0" smtClean="0"/>
              <a:t>).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www.bangor.ac.uk/education-and-human-evelopment/publications/Trafodion4s.pdf</a:t>
            </a:r>
            <a:r>
              <a:rPr lang="en-GB" dirty="0" smtClean="0"/>
              <a:t> [accessed, 5</a:t>
            </a:r>
            <a:r>
              <a:rPr lang="en-GB" baseline="30000" dirty="0" smtClean="0"/>
              <a:t>th</a:t>
            </a:r>
            <a:r>
              <a:rPr lang="en-GB" dirty="0" smtClean="0"/>
              <a:t> April, 2020].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502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1171</TotalTime>
  <Words>1141</Words>
  <Application>Microsoft Office PowerPoint</Application>
  <PresentationFormat>On-screen Show (4:3)</PresentationFormat>
  <Paragraphs>94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Apex</vt:lpstr>
      <vt:lpstr>HPHE 7003 and AHLH 7065 </vt:lpstr>
      <vt:lpstr>Roots </vt:lpstr>
      <vt:lpstr>Revival</vt:lpstr>
      <vt:lpstr>Revival </vt:lpstr>
      <vt:lpstr>Chapel and Education – beyond religion </vt:lpstr>
      <vt:lpstr>The Chapel</vt:lpstr>
      <vt:lpstr>British Schools: The British and Foreign School Society (BFSS) </vt:lpstr>
      <vt:lpstr>British Schools expansion</vt:lpstr>
      <vt:lpstr>Works schools</vt:lpstr>
      <vt:lpstr>1851 and all that!</vt:lpstr>
      <vt:lpstr>The Church in 19thc Wales - paradox</vt:lpstr>
      <vt:lpstr>Church in 19thc Wales</vt:lpstr>
      <vt:lpstr>Church in 19thc Wales</vt:lpstr>
      <vt:lpstr>Fight against low attendance</vt:lpstr>
      <vt:lpstr>Religion and Education</vt:lpstr>
      <vt:lpstr>Religion and 1870 Forster’s Act</vt:lpstr>
      <vt:lpstr>Religion and Forster’s Act</vt:lpstr>
      <vt:lpstr>Post-Forster’s Act</vt:lpstr>
      <vt:lpstr>Religious education in Wales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7065</dc:title>
  <dc:creator>Lester Mason</dc:creator>
  <cp:lastModifiedBy>Lester Mason</cp:lastModifiedBy>
  <cp:revision>39</cp:revision>
  <dcterms:created xsi:type="dcterms:W3CDTF">2020-04-04T13:19:35Z</dcterms:created>
  <dcterms:modified xsi:type="dcterms:W3CDTF">2021-02-19T11:02:52Z</dcterms:modified>
</cp:coreProperties>
</file>