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3" r:id="rId1"/>
  </p:sldMasterIdLst>
  <p:notesMasterIdLst>
    <p:notesMasterId r:id="rId46"/>
  </p:notesMasterIdLst>
  <p:sldIdLst>
    <p:sldId id="256" r:id="rId2"/>
    <p:sldId id="257" r:id="rId3"/>
    <p:sldId id="258" r:id="rId4"/>
    <p:sldId id="259" r:id="rId5"/>
    <p:sldId id="260" r:id="rId6"/>
    <p:sldId id="261" r:id="rId7"/>
    <p:sldId id="273" r:id="rId8"/>
    <p:sldId id="262" r:id="rId9"/>
    <p:sldId id="272" r:id="rId10"/>
    <p:sldId id="263" r:id="rId11"/>
    <p:sldId id="264" r:id="rId12"/>
    <p:sldId id="274" r:id="rId13"/>
    <p:sldId id="265" r:id="rId14"/>
    <p:sldId id="275" r:id="rId15"/>
    <p:sldId id="276" r:id="rId16"/>
    <p:sldId id="278" r:id="rId17"/>
    <p:sldId id="279" r:id="rId18"/>
    <p:sldId id="280" r:id="rId19"/>
    <p:sldId id="266" r:id="rId20"/>
    <p:sldId id="281" r:id="rId21"/>
    <p:sldId id="310" r:id="rId22"/>
    <p:sldId id="301" r:id="rId23"/>
    <p:sldId id="302" r:id="rId24"/>
    <p:sldId id="303" r:id="rId25"/>
    <p:sldId id="304" r:id="rId26"/>
    <p:sldId id="305" r:id="rId27"/>
    <p:sldId id="306" r:id="rId28"/>
    <p:sldId id="312" r:id="rId29"/>
    <p:sldId id="284" r:id="rId30"/>
    <p:sldId id="285" r:id="rId31"/>
    <p:sldId id="286" r:id="rId32"/>
    <p:sldId id="288" r:id="rId33"/>
    <p:sldId id="289" r:id="rId34"/>
    <p:sldId id="291" r:id="rId35"/>
    <p:sldId id="293" r:id="rId36"/>
    <p:sldId id="267" r:id="rId37"/>
    <p:sldId id="296" r:id="rId38"/>
    <p:sldId id="268" r:id="rId39"/>
    <p:sldId id="269" r:id="rId40"/>
    <p:sldId id="270" r:id="rId41"/>
    <p:sldId id="271" r:id="rId42"/>
    <p:sldId id="297" r:id="rId43"/>
    <p:sldId id="298" r:id="rId44"/>
    <p:sldId id="313"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56EF97B-DA93-2442-B238-C94AD5AA9B88}">
          <p14:sldIdLst>
            <p14:sldId id="256"/>
            <p14:sldId id="257"/>
          </p14:sldIdLst>
        </p14:section>
        <p14:section name="Untitled Section" id="{8EA77C8A-EDBC-344A-B167-36E774F120ED}">
          <p14:sldIdLst>
            <p14:sldId id="258"/>
            <p14:sldId id="259"/>
            <p14:sldId id="260"/>
            <p14:sldId id="261"/>
            <p14:sldId id="273"/>
            <p14:sldId id="262"/>
            <p14:sldId id="272"/>
            <p14:sldId id="263"/>
            <p14:sldId id="264"/>
            <p14:sldId id="274"/>
            <p14:sldId id="265"/>
            <p14:sldId id="275"/>
            <p14:sldId id="276"/>
            <p14:sldId id="278"/>
            <p14:sldId id="279"/>
            <p14:sldId id="280"/>
            <p14:sldId id="266"/>
            <p14:sldId id="281"/>
            <p14:sldId id="310"/>
            <p14:sldId id="301"/>
            <p14:sldId id="302"/>
            <p14:sldId id="303"/>
            <p14:sldId id="304"/>
            <p14:sldId id="305"/>
            <p14:sldId id="306"/>
            <p14:sldId id="312"/>
            <p14:sldId id="284"/>
            <p14:sldId id="285"/>
            <p14:sldId id="286"/>
            <p14:sldId id="288"/>
            <p14:sldId id="289"/>
            <p14:sldId id="291"/>
            <p14:sldId id="293"/>
            <p14:sldId id="267"/>
            <p14:sldId id="296"/>
            <p14:sldId id="268"/>
            <p14:sldId id="269"/>
            <p14:sldId id="270"/>
            <p14:sldId id="271"/>
            <p14:sldId id="297"/>
            <p14:sldId id="298"/>
            <p14:sldId id="313"/>
          </p14:sldIdLst>
        </p14:section>
      </p14:section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nnifer rhodes" initials="" lastIdx="2"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C02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297" autoAdjust="0"/>
  </p:normalViewPr>
  <p:slideViewPr>
    <p:cSldViewPr snapToGrid="0" snapToObjects="1">
      <p:cViewPr varScale="1">
        <p:scale>
          <a:sx n="78" d="100"/>
          <a:sy n="78" d="100"/>
        </p:scale>
        <p:origin x="-1184" y="-11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notesMaster" Target="notesMasters/notesMaster1.xml"/><Relationship Id="rId47" Type="http://schemas.openxmlformats.org/officeDocument/2006/relationships/printerSettings" Target="printerSettings/printerSettings1.bin"/><Relationship Id="rId48" Type="http://schemas.openxmlformats.org/officeDocument/2006/relationships/commentAuthors" Target="commentAuthors.xml"/><Relationship Id="rId49" Type="http://schemas.openxmlformats.org/officeDocument/2006/relationships/presProps" Target="presProp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50" Type="http://schemas.openxmlformats.org/officeDocument/2006/relationships/viewProps" Target="viewProps.xml"/><Relationship Id="rId51" Type="http://schemas.openxmlformats.org/officeDocument/2006/relationships/theme" Target="theme/theme1.xml"/><Relationship Id="rId5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23-12-15T13:25:35.234" idx="2">
    <p:pos x="5760" y="-1202"/>
    <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58B358-3E0F-7043-BD97-9A9A55612D0E}" type="datetimeFigureOut">
              <a:rPr lang="en-US" smtClean="0"/>
              <a:t>10/03/24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B0F94F-BBE0-A24D-BB9A-AB8753FBB180}" type="slidenum">
              <a:rPr lang="en-US" smtClean="0"/>
              <a:t>‹#›</a:t>
            </a:fld>
            <a:endParaRPr lang="en-US"/>
          </a:p>
        </p:txBody>
      </p:sp>
    </p:spTree>
    <p:extLst>
      <p:ext uri="{BB962C8B-B14F-4D97-AF65-F5344CB8AC3E}">
        <p14:creationId xmlns:p14="http://schemas.microsoft.com/office/powerpoint/2010/main" val="229518711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-Are the articulatory features problematic because: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 They hinder the musical style or desired quality of the voice?</a:t>
            </a:r>
          </a:p>
          <a:p>
            <a:r>
              <a:rPr lang="en-GB" sz="1200" kern="1200" dirty="0" smtClean="0">
                <a:solidFill>
                  <a:schemeClr val="tx1"/>
                </a:solidFill>
                <a:effectLst/>
                <a:latin typeface="+mn-lt"/>
                <a:ea typeface="+mn-ea"/>
                <a:cs typeface="+mn-cs"/>
              </a:rPr>
              <a:t>b. They hinder the intelligibility of the sung text?</a:t>
            </a:r>
          </a:p>
          <a:p>
            <a:r>
              <a:rPr lang="en-GB" sz="1200" kern="1200" dirty="0" smtClean="0">
                <a:solidFill>
                  <a:schemeClr val="tx1"/>
                </a:solidFill>
                <a:effectLst/>
                <a:latin typeface="+mn-lt"/>
                <a:ea typeface="+mn-ea"/>
                <a:cs typeface="+mn-cs"/>
              </a:rPr>
              <a:t>c. The teacher simply does not like the sound?</a:t>
            </a:r>
          </a:p>
          <a:p>
            <a:endParaRPr lang="en-US" dirty="0"/>
          </a:p>
        </p:txBody>
      </p:sp>
      <p:sp>
        <p:nvSpPr>
          <p:cNvPr id="4" name="Slide Number Placeholder 3"/>
          <p:cNvSpPr>
            <a:spLocks noGrp="1"/>
          </p:cNvSpPr>
          <p:nvPr>
            <p:ph type="sldNum" sz="quarter" idx="10"/>
          </p:nvPr>
        </p:nvSpPr>
        <p:spPr/>
        <p:txBody>
          <a:bodyPr/>
          <a:lstStyle/>
          <a:p>
            <a:fld id="{0EB0F94F-BBE0-A24D-BB9A-AB8753FBB180}" type="slidenum">
              <a:rPr lang="en-US" smtClean="0"/>
              <a:t>18</a:t>
            </a:fld>
            <a:endParaRPr lang="en-US"/>
          </a:p>
        </p:txBody>
      </p:sp>
    </p:spTree>
    <p:extLst>
      <p:ext uri="{BB962C8B-B14F-4D97-AF65-F5344CB8AC3E}">
        <p14:creationId xmlns:p14="http://schemas.microsoft.com/office/powerpoint/2010/main" val="1213686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Diversity in: Skillset;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Gender;</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Age (range from 30-55);</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Experiences;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Native accents</a:t>
            </a:r>
          </a:p>
          <a:p>
            <a:endParaRPr lang="en-US" dirty="0"/>
          </a:p>
        </p:txBody>
      </p:sp>
      <p:sp>
        <p:nvSpPr>
          <p:cNvPr id="4" name="Slide Number Placeholder 3"/>
          <p:cNvSpPr>
            <a:spLocks noGrp="1"/>
          </p:cNvSpPr>
          <p:nvPr>
            <p:ph type="sldNum" sz="quarter" idx="10"/>
          </p:nvPr>
        </p:nvSpPr>
        <p:spPr/>
        <p:txBody>
          <a:bodyPr/>
          <a:lstStyle/>
          <a:p>
            <a:fld id="{0EB0F94F-BBE0-A24D-BB9A-AB8753FBB180}" type="slidenum">
              <a:rPr lang="en-US" smtClean="0"/>
              <a:t>19</a:t>
            </a:fld>
            <a:endParaRPr lang="en-US"/>
          </a:p>
        </p:txBody>
      </p:sp>
    </p:spTree>
    <p:extLst>
      <p:ext uri="{BB962C8B-B14F-4D97-AF65-F5344CB8AC3E}">
        <p14:creationId xmlns:p14="http://schemas.microsoft.com/office/powerpoint/2010/main" val="872663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FAA56BE6-7497-B44F-B955-38076EE6A715}" type="datetimeFigureOut">
              <a:rPr lang="en-US" smtClean="0"/>
              <a:t>10/03/24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5BBC4-2056-4B4E-965B-37E3E6EEF9E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FAA56BE6-7497-B44F-B955-38076EE6A715}" type="datetimeFigureOut">
              <a:rPr lang="en-US" smtClean="0"/>
              <a:t>10/03/24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5BBC4-2056-4B4E-965B-37E3E6EEF9E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FAA56BE6-7497-B44F-B955-38076EE6A715}" type="datetimeFigureOut">
              <a:rPr lang="en-US" smtClean="0"/>
              <a:t>10/03/24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5BBC4-2056-4B4E-965B-37E3E6EEF9E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AA56BE6-7497-B44F-B955-38076EE6A715}" type="datetimeFigureOut">
              <a:rPr lang="en-US" smtClean="0"/>
              <a:t>10/03/24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5BBC4-2056-4B4E-965B-37E3E6EEF9E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FAA56BE6-7497-B44F-B955-38076EE6A715}" type="datetimeFigureOut">
              <a:rPr lang="en-US" smtClean="0"/>
              <a:t>10/03/24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65BBC4-2056-4B4E-965B-37E3E6EEF9E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FAA56BE6-7497-B44F-B955-38076EE6A715}" type="datetimeFigureOut">
              <a:rPr lang="en-US" smtClean="0"/>
              <a:t>10/03/24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65BBC4-2056-4B4E-965B-37E3E6EEF9E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FAA56BE6-7497-B44F-B955-38076EE6A715}" type="datetimeFigureOut">
              <a:rPr lang="en-US" smtClean="0"/>
              <a:t>10/03/24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565BBC4-2056-4B4E-965B-37E3E6EEF9E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A56BE6-7497-B44F-B955-38076EE6A715}" type="datetimeFigureOut">
              <a:rPr lang="en-US" smtClean="0"/>
              <a:t>10/03/24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65BBC4-2056-4B4E-965B-37E3E6EEF9E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AA56BE6-7497-B44F-B955-38076EE6A715}" type="datetimeFigureOut">
              <a:rPr lang="en-US" smtClean="0"/>
              <a:t>10/03/24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65BBC4-2056-4B4E-965B-37E3E6EEF9E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AA56BE6-7497-B44F-B955-38076EE6A715}" type="datetimeFigureOut">
              <a:rPr lang="en-US" smtClean="0"/>
              <a:t>10/03/24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65BBC4-2056-4B4E-965B-37E3E6EEF9E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FAA56BE6-7497-B44F-B955-38076EE6A715}" type="datetimeFigureOut">
              <a:rPr lang="en-US" smtClean="0"/>
              <a:t>10/03/24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5BBC4-2056-4B4E-965B-37E3E6EEF9E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FAA56BE6-7497-B44F-B955-38076EE6A715}" type="datetimeFigureOut">
              <a:rPr lang="en-US" smtClean="0"/>
              <a:t>10/03/24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5BBC4-2056-4B4E-965B-37E3E6EEF9E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FAA56BE6-7497-B44F-B955-38076EE6A715}" type="datetimeFigureOut">
              <a:rPr lang="en-US" smtClean="0"/>
              <a:t>10/03/24</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F565BBC4-2056-4B4E-965B-37E3E6EEF9E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 Id="rId3"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0-files.eric.ed.gov.opac.msmc.edu/fulltext/ED546471.pdf" TargetMode="External"/><Relationship Id="rId3" Type="http://schemas.openxmlformats.org/officeDocument/2006/relationships/hyperlink" Target="https://doi.org/10.1016/j.lingua.2011.12.005"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doi.org/10.1177/160940690900800301"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BMPF7010</a:t>
            </a:r>
            <a:br>
              <a:rPr lang="en-GB" dirty="0"/>
            </a:br>
            <a:r>
              <a:rPr lang="en-US" dirty="0" smtClean="0"/>
              <a:t>Module 6 Presentation</a:t>
            </a:r>
            <a:br>
              <a:rPr lang="en-US" dirty="0" smtClean="0"/>
            </a:br>
            <a:r>
              <a:rPr lang="en-US" dirty="0" smtClean="0"/>
              <a:t>Jennifer Rhodes</a:t>
            </a:r>
            <a:endParaRPr lang="en-US" dirty="0"/>
          </a:p>
        </p:txBody>
      </p:sp>
      <p:sp>
        <p:nvSpPr>
          <p:cNvPr id="3" name="Subtitle 2"/>
          <p:cNvSpPr>
            <a:spLocks noGrp="1"/>
          </p:cNvSpPr>
          <p:nvPr>
            <p:ph type="subTitle" idx="1"/>
          </p:nvPr>
        </p:nvSpPr>
        <p:spPr/>
        <p:txBody>
          <a:bodyPr>
            <a:normAutofit/>
          </a:bodyPr>
          <a:lstStyle/>
          <a:p>
            <a:r>
              <a:rPr lang="en-US" dirty="0" smtClean="0"/>
              <a:t>Singing in Regional Accents: Strategy Development</a:t>
            </a:r>
            <a:endParaRPr lang="en-US" dirty="0"/>
          </a:p>
        </p:txBody>
      </p:sp>
    </p:spTree>
    <p:extLst>
      <p:ext uri="{BB962C8B-B14F-4D97-AF65-F5344CB8AC3E}">
        <p14:creationId xmlns:p14="http://schemas.microsoft.com/office/powerpoint/2010/main" val="1709317224"/>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7"/>
            <a:ext cx="8970348" cy="4685942"/>
          </a:xfrm>
        </p:spPr>
        <p:txBody>
          <a:bodyPr>
            <a:normAutofit/>
          </a:bodyPr>
          <a:lstStyle/>
          <a:p>
            <a:r>
              <a:rPr lang="en-GB" b="1" dirty="0"/>
              <a:t>‘Singing in Regional Accents- Why, How and When to Incorporate Accent Training in Singing Lessons</a:t>
            </a:r>
            <a:r>
              <a:rPr lang="en-GB" b="1" dirty="0" smtClean="0"/>
              <a:t>’  </a:t>
            </a:r>
            <a:br>
              <a:rPr lang="en-GB" b="1" dirty="0" smtClean="0"/>
            </a:br>
            <a:r>
              <a:rPr lang="en-GB" b="1" dirty="0"/>
              <a:t/>
            </a:r>
            <a:br>
              <a:rPr lang="en-GB" b="1" dirty="0"/>
            </a:br>
            <a:endParaRPr lang="en-US" dirty="0"/>
          </a:p>
        </p:txBody>
      </p:sp>
      <p:sp>
        <p:nvSpPr>
          <p:cNvPr id="3" name="Content Placeholder 2"/>
          <p:cNvSpPr>
            <a:spLocks noGrp="1"/>
          </p:cNvSpPr>
          <p:nvPr>
            <p:ph idx="1"/>
          </p:nvPr>
        </p:nvSpPr>
        <p:spPr>
          <a:xfrm>
            <a:off x="357226" y="4572000"/>
            <a:ext cx="8329573" cy="1554163"/>
          </a:xfrm>
        </p:spPr>
        <p:txBody>
          <a:bodyPr>
            <a:normAutofit/>
          </a:bodyPr>
          <a:lstStyle/>
          <a:p>
            <a:pPr marL="0" indent="0" algn="ctr">
              <a:buNone/>
            </a:pPr>
            <a:r>
              <a:rPr lang="en-GB" b="1" dirty="0" smtClean="0"/>
              <a:t>Developing </a:t>
            </a:r>
            <a:r>
              <a:rPr lang="en-GB" b="1" dirty="0"/>
              <a:t>a Strategy for Singing </a:t>
            </a:r>
            <a:r>
              <a:rPr lang="en-GB" b="1" dirty="0" smtClean="0"/>
              <a:t>Teachers</a:t>
            </a:r>
            <a:r>
              <a:rPr lang="en-GB" dirty="0" smtClean="0"/>
              <a:t> </a:t>
            </a:r>
            <a:endParaRPr lang="en-US" dirty="0" smtClean="0"/>
          </a:p>
        </p:txBody>
      </p:sp>
    </p:spTree>
    <p:extLst>
      <p:ext uri="{BB962C8B-B14F-4D97-AF65-F5344CB8AC3E}">
        <p14:creationId xmlns:p14="http://schemas.microsoft.com/office/powerpoint/2010/main" val="2128481853"/>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549275" y="2435411"/>
            <a:ext cx="8042276" cy="3508189"/>
          </a:xfrm>
        </p:spPr>
        <p:txBody>
          <a:bodyPr>
            <a:normAutofit/>
          </a:bodyPr>
          <a:lstStyle/>
          <a:p>
            <a:endParaRPr lang="en-US" sz="3600" dirty="0"/>
          </a:p>
        </p:txBody>
      </p:sp>
      <p:pic>
        <p:nvPicPr>
          <p:cNvPr id="4" name="Picture 3" descr="standing-at-the-skys-edge-sheffield-4.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8537" y="-1947584"/>
            <a:ext cx="11689993" cy="9285026"/>
          </a:xfrm>
          <a:prstGeom prst="rect">
            <a:avLst/>
          </a:prstGeom>
        </p:spPr>
      </p:pic>
      <p:sp>
        <p:nvSpPr>
          <p:cNvPr id="6" name="Rectangle 5"/>
          <p:cNvSpPr/>
          <p:nvPr/>
        </p:nvSpPr>
        <p:spPr>
          <a:xfrm>
            <a:off x="791724" y="0"/>
            <a:ext cx="8065688" cy="923330"/>
          </a:xfrm>
          <a:prstGeom prst="rect">
            <a:avLst/>
          </a:prstGeom>
          <a:noFill/>
        </p:spPr>
        <p:txBody>
          <a:bodyPr wrap="square" lIns="91440" tIns="45720" rIns="91440" bIns="45720">
            <a:spAutoFit/>
          </a:bodyPr>
          <a:lstStyle/>
          <a:p>
            <a:r>
              <a:rPr lang="en-GB" sz="5400" b="1" cap="none" spc="0" dirty="0" smtClean="0">
                <a:ln w="12700">
                  <a:solidFill>
                    <a:schemeClr val="tx2">
                      <a:satMod val="155000"/>
                    </a:schemeClr>
                  </a:solidFill>
                  <a:prstDash val="solid"/>
                </a:ln>
                <a:solidFill>
                  <a:schemeClr val="accent4">
                    <a:lumMod val="40000"/>
                    <a:lumOff val="60000"/>
                  </a:schemeClr>
                </a:solidFill>
                <a:effectLst>
                  <a:outerShdw blurRad="41275" dist="20320" dir="1800000" algn="tl" rotWithShape="0">
                    <a:srgbClr val="000000">
                      <a:alpha val="40000"/>
                    </a:srgbClr>
                  </a:outerShdw>
                </a:effectLst>
              </a:rPr>
              <a:t>The Justification</a:t>
            </a:r>
            <a:endParaRPr lang="en-GB" sz="5400" b="1" cap="none" spc="0" dirty="0">
              <a:ln w="12700">
                <a:solidFill>
                  <a:schemeClr val="tx2">
                    <a:satMod val="155000"/>
                  </a:schemeClr>
                </a:solidFill>
                <a:prstDash val="solid"/>
              </a:ln>
              <a:solidFill>
                <a:schemeClr val="accent4">
                  <a:lumMod val="40000"/>
                  <a:lumOff val="60000"/>
                </a:schemeClr>
              </a:solidFill>
              <a:effectLst>
                <a:outerShdw blurRad="41275" dist="20320" dir="1800000" algn="tl" rotWithShape="0">
                  <a:srgbClr val="000000">
                    <a:alpha val="40000"/>
                  </a:srgbClr>
                </a:outerShdw>
              </a:effectLst>
            </a:endParaRPr>
          </a:p>
        </p:txBody>
      </p:sp>
      <p:sp>
        <p:nvSpPr>
          <p:cNvPr id="7" name="Rectangle 6"/>
          <p:cNvSpPr/>
          <p:nvPr/>
        </p:nvSpPr>
        <p:spPr>
          <a:xfrm>
            <a:off x="-541258" y="3921122"/>
            <a:ext cx="12330033" cy="3416320"/>
          </a:xfrm>
          <a:prstGeom prst="rect">
            <a:avLst/>
          </a:prstGeom>
          <a:noFill/>
        </p:spPr>
        <p:txBody>
          <a:bodyPr wrap="square" lIns="91440" tIns="45720" rIns="91440" bIns="45720">
            <a:spAutoFit/>
          </a:bodyPr>
          <a:lstStyle/>
          <a:p>
            <a:pPr marL="685800" indent="-685800">
              <a:buFont typeface="Arial"/>
              <a:buChar char="•"/>
            </a:pPr>
            <a:r>
              <a:rPr lang="en-GB" sz="5400" b="1" cap="none" spc="0" dirty="0" smtClean="0">
                <a:ln w="12700">
                  <a:solidFill>
                    <a:schemeClr val="tx2">
                      <a:satMod val="155000"/>
                    </a:schemeClr>
                  </a:solidFill>
                  <a:prstDash val="solid"/>
                </a:ln>
                <a:solidFill>
                  <a:schemeClr val="accent1">
                    <a:lumMod val="40000"/>
                    <a:lumOff val="60000"/>
                  </a:schemeClr>
                </a:solidFill>
                <a:effectLst>
                  <a:outerShdw blurRad="41275" dist="20320" dir="1800000" algn="tl" rotWithShape="0">
                    <a:srgbClr val="000000">
                      <a:alpha val="40000"/>
                    </a:srgbClr>
                  </a:outerShdw>
                </a:effectLst>
              </a:rPr>
              <a:t>Anecdotal Observation</a:t>
            </a:r>
          </a:p>
          <a:p>
            <a:pPr marL="685800" indent="-685800">
              <a:buFont typeface="Arial"/>
              <a:buChar char="•"/>
            </a:pPr>
            <a:r>
              <a:rPr lang="en-GB" sz="5400" b="1" dirty="0" smtClean="0">
                <a:ln w="12700">
                  <a:solidFill>
                    <a:schemeClr val="tx2">
                      <a:satMod val="155000"/>
                    </a:schemeClr>
                  </a:solidFill>
                  <a:prstDash val="solid"/>
                </a:ln>
                <a:solidFill>
                  <a:schemeClr val="accent1">
                    <a:lumMod val="40000"/>
                    <a:lumOff val="60000"/>
                  </a:schemeClr>
                </a:solidFill>
                <a:effectLst>
                  <a:outerShdw blurRad="41275" dist="20320" dir="1800000" algn="tl" rotWithShape="0">
                    <a:srgbClr val="000000">
                      <a:alpha val="40000"/>
                    </a:srgbClr>
                  </a:outerShdw>
                </a:effectLst>
              </a:rPr>
              <a:t>Past Survey Results</a:t>
            </a:r>
          </a:p>
          <a:p>
            <a:pPr marL="685800" indent="-685800">
              <a:buFont typeface="Arial"/>
              <a:buChar char="•"/>
            </a:pPr>
            <a:r>
              <a:rPr lang="en-GB" sz="5400" b="1" dirty="0" smtClean="0">
                <a:ln w="12700">
                  <a:solidFill>
                    <a:schemeClr val="tx2">
                      <a:satMod val="155000"/>
                    </a:schemeClr>
                  </a:solidFill>
                  <a:prstDash val="solid"/>
                </a:ln>
                <a:solidFill>
                  <a:schemeClr val="accent1">
                    <a:lumMod val="40000"/>
                    <a:lumOff val="60000"/>
                  </a:schemeClr>
                </a:solidFill>
                <a:effectLst>
                  <a:outerShdw blurRad="41275" dist="20320" dir="1800000" algn="tl" rotWithShape="0">
                    <a:srgbClr val="000000">
                      <a:alpha val="40000"/>
                    </a:srgbClr>
                  </a:outerShdw>
                </a:effectLst>
              </a:rPr>
              <a:t>Industry Demands</a:t>
            </a:r>
          </a:p>
          <a:p>
            <a:pPr algn="ctr"/>
            <a:endParaRPr lang="en-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2416318354"/>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Aims and Objectives</a:t>
            </a:r>
            <a:endParaRPr lang="en-US" dirty="0"/>
          </a:p>
        </p:txBody>
      </p:sp>
      <p:sp>
        <p:nvSpPr>
          <p:cNvPr id="3" name="Content Placeholder 2"/>
          <p:cNvSpPr>
            <a:spLocks noGrp="1"/>
          </p:cNvSpPr>
          <p:nvPr>
            <p:ph idx="1"/>
          </p:nvPr>
        </p:nvSpPr>
        <p:spPr/>
        <p:txBody>
          <a:bodyPr>
            <a:normAutofit fontScale="62500" lnSpcReduction="20000"/>
          </a:bodyPr>
          <a:lstStyle/>
          <a:p>
            <a:pPr marL="0" indent="0">
              <a:buNone/>
            </a:pPr>
            <a:r>
              <a:rPr lang="en-GB" sz="3800" b="1" dirty="0"/>
              <a:t>Aims</a:t>
            </a:r>
            <a:r>
              <a:rPr lang="en-GB" sz="3800" dirty="0"/>
              <a:t>: </a:t>
            </a:r>
          </a:p>
          <a:p>
            <a:pPr marL="0" indent="0">
              <a:buNone/>
            </a:pPr>
            <a:r>
              <a:rPr lang="en-GB" sz="3800" dirty="0"/>
              <a:t>-To </a:t>
            </a:r>
            <a:r>
              <a:rPr lang="en-GB" sz="3800" dirty="0" smtClean="0"/>
              <a:t>evaluate the </a:t>
            </a:r>
            <a:r>
              <a:rPr lang="en-GB" sz="3800" dirty="0"/>
              <a:t>usefulness of my teaching </a:t>
            </a:r>
            <a:r>
              <a:rPr lang="en-GB" sz="3800" dirty="0" smtClean="0"/>
              <a:t>strategy.</a:t>
            </a:r>
          </a:p>
          <a:p>
            <a:pPr marL="0" indent="0">
              <a:buNone/>
            </a:pPr>
            <a:r>
              <a:rPr lang="en-GB" sz="3800" dirty="0" smtClean="0"/>
              <a:t>-</a:t>
            </a:r>
            <a:r>
              <a:rPr lang="en-GB" sz="3800" dirty="0"/>
              <a:t>To make improvements to my </a:t>
            </a:r>
            <a:r>
              <a:rPr lang="en-GB" sz="3800" dirty="0" smtClean="0"/>
              <a:t>strategy</a:t>
            </a:r>
          </a:p>
          <a:p>
            <a:pPr marL="0" indent="0">
              <a:buNone/>
            </a:pPr>
            <a:endParaRPr lang="en-GB" sz="3800" dirty="0" smtClean="0"/>
          </a:p>
          <a:p>
            <a:pPr marL="0" indent="0">
              <a:buNone/>
            </a:pPr>
            <a:r>
              <a:rPr lang="en-GB" sz="3800" b="1" dirty="0"/>
              <a:t>Objectives</a:t>
            </a:r>
            <a:r>
              <a:rPr lang="en-GB" sz="3800" dirty="0"/>
              <a:t>: </a:t>
            </a:r>
          </a:p>
          <a:p>
            <a:pPr marL="0" indent="0">
              <a:buNone/>
            </a:pPr>
            <a:r>
              <a:rPr lang="en-GB" sz="3800" dirty="0"/>
              <a:t>-To analyse existing literature on teaching accents </a:t>
            </a:r>
            <a:r>
              <a:rPr lang="en-GB" sz="3800" dirty="0" smtClean="0"/>
              <a:t>and its relevance for singing actors</a:t>
            </a:r>
            <a:endParaRPr lang="en-GB" sz="3800" dirty="0"/>
          </a:p>
          <a:p>
            <a:pPr marL="0" indent="0">
              <a:buNone/>
            </a:pPr>
            <a:r>
              <a:rPr lang="en-GB" sz="3800" dirty="0"/>
              <a:t>-To identify knowledge gaps in literature on singing in </a:t>
            </a:r>
            <a:r>
              <a:rPr lang="en-GB" sz="3800" dirty="0" smtClean="0"/>
              <a:t>accents. </a:t>
            </a:r>
            <a:endParaRPr lang="en-GB" sz="3800" dirty="0"/>
          </a:p>
          <a:p>
            <a:endParaRPr lang="en-GB" dirty="0"/>
          </a:p>
          <a:p>
            <a:endParaRPr lang="en-US" dirty="0"/>
          </a:p>
        </p:txBody>
      </p:sp>
    </p:spTree>
    <p:extLst>
      <p:ext uri="{BB962C8B-B14F-4D97-AF65-F5344CB8AC3E}">
        <p14:creationId xmlns:p14="http://schemas.microsoft.com/office/powerpoint/2010/main" val="2097947450"/>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70499"/>
          </a:xfrm>
        </p:spPr>
        <p:txBody>
          <a:bodyPr>
            <a:normAutofit fontScale="90000"/>
          </a:bodyPr>
          <a:lstStyle/>
          <a:p>
            <a:r>
              <a:rPr lang="en-US" dirty="0" smtClean="0"/>
              <a:t>My Teaching Strategy</a:t>
            </a:r>
            <a:endParaRPr lang="en-US" dirty="0"/>
          </a:p>
        </p:txBody>
      </p:sp>
      <p:sp>
        <p:nvSpPr>
          <p:cNvPr id="3" name="Content Placeholder 2"/>
          <p:cNvSpPr>
            <a:spLocks noGrp="1"/>
          </p:cNvSpPr>
          <p:nvPr>
            <p:ph idx="1"/>
          </p:nvPr>
        </p:nvSpPr>
        <p:spPr>
          <a:xfrm>
            <a:off x="549275" y="878075"/>
            <a:ext cx="8042276" cy="5979925"/>
          </a:xfrm>
        </p:spPr>
        <p:txBody>
          <a:bodyPr>
            <a:normAutofit fontScale="25000" lnSpcReduction="20000"/>
          </a:bodyPr>
          <a:lstStyle/>
          <a:p>
            <a:pPr marL="0" indent="0">
              <a:buNone/>
            </a:pPr>
            <a:r>
              <a:rPr lang="en-GB" sz="7200" dirty="0"/>
              <a:t> </a:t>
            </a:r>
            <a:r>
              <a:rPr lang="en-GB" sz="7200" b="1" dirty="0"/>
              <a:t>‘Singing in Regional Accents- Why, How and When to Incorporate Accent Training in Singing Lessons’</a:t>
            </a:r>
            <a:r>
              <a:rPr lang="en-GB" sz="7200" dirty="0"/>
              <a:t>. </a:t>
            </a:r>
          </a:p>
          <a:p>
            <a:r>
              <a:rPr lang="en-GB" sz="8000" dirty="0">
                <a:solidFill>
                  <a:schemeClr val="accent6"/>
                </a:solidFill>
              </a:rPr>
              <a:t>Step 1. Student voice analysis</a:t>
            </a:r>
          </a:p>
          <a:p>
            <a:r>
              <a:rPr lang="en-GB" sz="8000" dirty="0">
                <a:solidFill>
                  <a:schemeClr val="accent6"/>
                </a:solidFill>
              </a:rPr>
              <a:t>Step 2. Articulatory drills</a:t>
            </a:r>
          </a:p>
          <a:p>
            <a:r>
              <a:rPr lang="en-GB" sz="8000" dirty="0">
                <a:solidFill>
                  <a:schemeClr val="accent5">
                    <a:lumMod val="75000"/>
                  </a:schemeClr>
                </a:solidFill>
              </a:rPr>
              <a:t>Step 3. Accent breakdown</a:t>
            </a:r>
          </a:p>
          <a:p>
            <a:r>
              <a:rPr lang="en-GB" sz="8000" dirty="0">
                <a:solidFill>
                  <a:schemeClr val="accent5">
                    <a:lumMod val="75000"/>
                  </a:schemeClr>
                </a:solidFill>
              </a:rPr>
              <a:t>Step 4. Comparison of native and new accent</a:t>
            </a:r>
          </a:p>
          <a:p>
            <a:r>
              <a:rPr lang="en-GB" sz="8000" dirty="0">
                <a:solidFill>
                  <a:schemeClr val="accent5">
                    <a:lumMod val="75000"/>
                  </a:schemeClr>
                </a:solidFill>
              </a:rPr>
              <a:t>Step 5. Re-moulding the oral posture in speech</a:t>
            </a:r>
          </a:p>
          <a:p>
            <a:r>
              <a:rPr lang="en-GB" sz="8000" dirty="0">
                <a:solidFill>
                  <a:schemeClr val="accent5">
                    <a:lumMod val="75000"/>
                  </a:schemeClr>
                </a:solidFill>
              </a:rPr>
              <a:t>Step 6. Musical Experimentation</a:t>
            </a:r>
          </a:p>
          <a:p>
            <a:r>
              <a:rPr lang="en-GB" sz="8000" dirty="0">
                <a:solidFill>
                  <a:schemeClr val="accent5">
                    <a:lumMod val="75000"/>
                  </a:schemeClr>
                </a:solidFill>
              </a:rPr>
              <a:t>Step 7. Song analysis</a:t>
            </a:r>
          </a:p>
          <a:p>
            <a:r>
              <a:rPr lang="en-GB" sz="8000" dirty="0">
                <a:solidFill>
                  <a:schemeClr val="accent5">
                    <a:lumMod val="75000"/>
                  </a:schemeClr>
                </a:solidFill>
              </a:rPr>
              <a:t>Step 8. Exploring effort with accent integration</a:t>
            </a:r>
          </a:p>
          <a:p>
            <a:r>
              <a:rPr lang="en-GB" sz="8000" dirty="0">
                <a:solidFill>
                  <a:srgbClr val="FC02FF"/>
                </a:solidFill>
              </a:rPr>
              <a:t>Step 9. Changing emotions</a:t>
            </a:r>
          </a:p>
          <a:p>
            <a:r>
              <a:rPr lang="en-GB" sz="8000" dirty="0">
                <a:solidFill>
                  <a:srgbClr val="FC02FF"/>
                </a:solidFill>
              </a:rPr>
              <a:t>Step 10. The full performance</a:t>
            </a:r>
          </a:p>
          <a:p>
            <a:endParaRPr lang="en-US" dirty="0"/>
          </a:p>
        </p:txBody>
      </p:sp>
    </p:spTree>
    <p:extLst>
      <p:ext uri="{BB962C8B-B14F-4D97-AF65-F5344CB8AC3E}">
        <p14:creationId xmlns:p14="http://schemas.microsoft.com/office/powerpoint/2010/main" val="2171710250"/>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Literature Review Summary</a:t>
            </a:r>
            <a:endParaRPr lang="en-US" dirty="0"/>
          </a:p>
        </p:txBody>
      </p:sp>
      <p:sp>
        <p:nvSpPr>
          <p:cNvPr id="3" name="Content Placeholder 2"/>
          <p:cNvSpPr>
            <a:spLocks noGrp="1"/>
          </p:cNvSpPr>
          <p:nvPr>
            <p:ph idx="1"/>
          </p:nvPr>
        </p:nvSpPr>
        <p:spPr/>
        <p:txBody>
          <a:bodyPr>
            <a:normAutofit fontScale="62500" lnSpcReduction="20000"/>
          </a:bodyPr>
          <a:lstStyle/>
          <a:p>
            <a:r>
              <a:rPr lang="en-US" sz="2900" b="1" dirty="0" smtClean="0"/>
              <a:t>Accent </a:t>
            </a:r>
            <a:r>
              <a:rPr lang="en-US" sz="2900" b="1" dirty="0" err="1" smtClean="0"/>
              <a:t>neutralisation</a:t>
            </a:r>
            <a:r>
              <a:rPr lang="en-US" sz="2900" b="1" dirty="0" smtClean="0"/>
              <a:t> and </a:t>
            </a:r>
            <a:r>
              <a:rPr lang="en-US" sz="2900" b="1" dirty="0" err="1" smtClean="0"/>
              <a:t>americanisation</a:t>
            </a:r>
            <a:r>
              <a:rPr lang="en-US" sz="2900" b="1" dirty="0" smtClean="0"/>
              <a:t> in sung text of CCM </a:t>
            </a:r>
            <a:r>
              <a:rPr lang="en-US" sz="2900" dirty="0" smtClean="0"/>
              <a:t>(Gibson and Bell, 2012; </a:t>
            </a:r>
            <a:r>
              <a:rPr lang="en-US" sz="2900" dirty="0" err="1" smtClean="0"/>
              <a:t>Krudthong</a:t>
            </a:r>
            <a:r>
              <a:rPr lang="en-US" sz="2900" dirty="0" smtClean="0"/>
              <a:t>, 2019)</a:t>
            </a:r>
          </a:p>
          <a:p>
            <a:r>
              <a:rPr lang="en-US" sz="2900" b="1" dirty="0" smtClean="0"/>
              <a:t>Vowel modification from speaking to singing </a:t>
            </a:r>
            <a:r>
              <a:rPr lang="en-US" sz="2900" dirty="0" smtClean="0"/>
              <a:t>(Bozeman, 2013; Wooding, 2016; </a:t>
            </a:r>
            <a:r>
              <a:rPr lang="en-US" sz="2900" dirty="0" err="1" smtClean="0"/>
              <a:t>Herbst</a:t>
            </a:r>
            <a:r>
              <a:rPr lang="en-US" sz="2900" dirty="0" smtClean="0"/>
              <a:t> et al., 2023)</a:t>
            </a:r>
          </a:p>
          <a:p>
            <a:r>
              <a:rPr lang="en-US" sz="2900" b="1" dirty="0" smtClean="0"/>
              <a:t>Pitch and accent authenticity </a:t>
            </a:r>
            <a:r>
              <a:rPr lang="en-US" sz="2900" dirty="0" smtClean="0"/>
              <a:t>(Bell, 2011)</a:t>
            </a:r>
          </a:p>
          <a:p>
            <a:r>
              <a:rPr lang="en-US" sz="2900" b="1" dirty="0" smtClean="0"/>
              <a:t>Role of audience for intelligibility </a:t>
            </a:r>
            <a:r>
              <a:rPr lang="en-US" sz="2900" dirty="0" smtClean="0"/>
              <a:t>(Fine and Ginsburg, 2007; Knight, 2012; Sharpe and </a:t>
            </a:r>
            <a:r>
              <a:rPr lang="en-US" sz="2900" dirty="0" err="1" smtClean="0"/>
              <a:t>Rowles</a:t>
            </a:r>
            <a:r>
              <a:rPr lang="en-US" sz="2900" dirty="0" smtClean="0"/>
              <a:t>, 2021; </a:t>
            </a:r>
            <a:r>
              <a:rPr lang="en-US" sz="2900" dirty="0" err="1" smtClean="0"/>
              <a:t>Oram</a:t>
            </a:r>
            <a:r>
              <a:rPr lang="en-US" sz="2900" dirty="0" smtClean="0"/>
              <a:t>, 2021)</a:t>
            </a:r>
          </a:p>
          <a:p>
            <a:r>
              <a:rPr lang="en-US" sz="2900" b="1" dirty="0" smtClean="0"/>
              <a:t>Musical ability and success in learning accents</a:t>
            </a:r>
            <a:r>
              <a:rPr lang="en-US" sz="2900" dirty="0" smtClean="0"/>
              <a:t> (</a:t>
            </a:r>
            <a:r>
              <a:rPr lang="en-US" sz="2900" dirty="0" err="1" smtClean="0"/>
              <a:t>Coumel</a:t>
            </a:r>
            <a:r>
              <a:rPr lang="en-US" sz="2900" dirty="0" smtClean="0"/>
              <a:t> et al., 2019)</a:t>
            </a:r>
          </a:p>
          <a:p>
            <a:r>
              <a:rPr lang="en-US" sz="2900" b="1" dirty="0" smtClean="0"/>
              <a:t>Speech melody and accent integration </a:t>
            </a:r>
            <a:r>
              <a:rPr lang="en-US" sz="2900" dirty="0" smtClean="0"/>
              <a:t>(</a:t>
            </a:r>
            <a:r>
              <a:rPr lang="en-US" sz="2900" dirty="0" err="1" smtClean="0"/>
              <a:t>Zuim</a:t>
            </a:r>
            <a:r>
              <a:rPr lang="en-US" sz="2900" dirty="0" smtClean="0"/>
              <a:t>, 2012)</a:t>
            </a:r>
          </a:p>
          <a:p>
            <a:r>
              <a:rPr lang="en-US" sz="2900" b="1" dirty="0" smtClean="0"/>
              <a:t>De-</a:t>
            </a:r>
            <a:r>
              <a:rPr lang="en-US" sz="2900" b="1" dirty="0" err="1" smtClean="0"/>
              <a:t>stigmatisation</a:t>
            </a:r>
            <a:r>
              <a:rPr lang="en-US" sz="2900" b="1" dirty="0" smtClean="0"/>
              <a:t> of regional accents in mainstream culture </a:t>
            </a:r>
            <a:r>
              <a:rPr lang="en-US" sz="2900" dirty="0" smtClean="0"/>
              <a:t>(</a:t>
            </a:r>
            <a:r>
              <a:rPr lang="en-US" sz="2900" dirty="0" err="1" smtClean="0"/>
              <a:t>Oram</a:t>
            </a:r>
            <a:r>
              <a:rPr lang="en-US" sz="2900" dirty="0" smtClean="0"/>
              <a:t>, 2021; </a:t>
            </a:r>
            <a:r>
              <a:rPr lang="en-US" sz="2900" dirty="0" err="1" smtClean="0"/>
              <a:t>Sigee</a:t>
            </a:r>
            <a:r>
              <a:rPr lang="en-US" sz="2900" dirty="0" smtClean="0"/>
              <a:t>, 2020)</a:t>
            </a:r>
          </a:p>
          <a:p>
            <a:endParaRPr lang="en-US" dirty="0"/>
          </a:p>
        </p:txBody>
      </p:sp>
    </p:spTree>
    <p:extLst>
      <p:ext uri="{BB962C8B-B14F-4D97-AF65-F5344CB8AC3E}">
        <p14:creationId xmlns:p14="http://schemas.microsoft.com/office/powerpoint/2010/main" val="303324669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6179"/>
          </a:xfrm>
        </p:spPr>
        <p:txBody>
          <a:bodyPr>
            <a:normAutofit fontScale="90000"/>
          </a:bodyPr>
          <a:lstStyle/>
          <a:p>
            <a:r>
              <a:rPr lang="en-US" dirty="0" smtClean="0"/>
              <a:t>The Why, How and When</a:t>
            </a:r>
            <a:endParaRPr lang="en-US" dirty="0"/>
          </a:p>
        </p:txBody>
      </p:sp>
      <p:sp>
        <p:nvSpPr>
          <p:cNvPr id="3" name="Content Placeholder 2"/>
          <p:cNvSpPr>
            <a:spLocks noGrp="1"/>
          </p:cNvSpPr>
          <p:nvPr>
            <p:ph idx="1"/>
          </p:nvPr>
        </p:nvSpPr>
        <p:spPr>
          <a:xfrm>
            <a:off x="0" y="893755"/>
            <a:ext cx="9143999" cy="6248792"/>
          </a:xfrm>
        </p:spPr>
        <p:txBody>
          <a:bodyPr>
            <a:noAutofit/>
          </a:bodyPr>
          <a:lstStyle/>
          <a:p>
            <a:pPr marL="0" indent="0">
              <a:buNone/>
            </a:pPr>
            <a:r>
              <a:rPr lang="en-US" sz="2000" b="1" dirty="0" smtClean="0"/>
              <a:t>Why</a:t>
            </a:r>
            <a:endParaRPr lang="en-US" sz="2000" dirty="0"/>
          </a:p>
          <a:p>
            <a:pPr marL="0" indent="0">
              <a:buNone/>
            </a:pPr>
            <a:r>
              <a:rPr lang="en-US" sz="2000" dirty="0" smtClean="0"/>
              <a:t>The quest for authenticity (Schulze, 2018; </a:t>
            </a:r>
            <a:r>
              <a:rPr lang="en-US" sz="2000" dirty="0" err="1" smtClean="0"/>
              <a:t>Oram</a:t>
            </a:r>
            <a:r>
              <a:rPr lang="en-US" sz="2000" dirty="0" smtClean="0"/>
              <a:t>, 2021; Wood, 2022)</a:t>
            </a:r>
          </a:p>
          <a:p>
            <a:pPr marL="0" indent="0">
              <a:buNone/>
            </a:pPr>
            <a:r>
              <a:rPr lang="en-US" sz="2000" b="1" dirty="0" smtClean="0"/>
              <a:t>How</a:t>
            </a:r>
            <a:endParaRPr lang="en-US" sz="2000" dirty="0" smtClean="0"/>
          </a:p>
          <a:p>
            <a:pPr marL="0" indent="0">
              <a:buNone/>
            </a:pPr>
            <a:r>
              <a:rPr lang="en-US" sz="2000" dirty="0" smtClean="0"/>
              <a:t>-</a:t>
            </a:r>
            <a:r>
              <a:rPr lang="en-US" sz="2000" dirty="0"/>
              <a:t>V</a:t>
            </a:r>
            <a:r>
              <a:rPr lang="en-US" sz="2000" dirty="0" smtClean="0"/>
              <a:t>owel modification as needed (</a:t>
            </a:r>
            <a:r>
              <a:rPr lang="en-US" sz="2000" dirty="0" err="1" smtClean="0"/>
              <a:t>Kayes</a:t>
            </a:r>
            <a:r>
              <a:rPr lang="en-US" sz="2000" dirty="0" smtClean="0"/>
              <a:t> and Welch, 2017; Green et al., 2014; </a:t>
            </a:r>
            <a:r>
              <a:rPr lang="en-US" sz="2000" dirty="0" err="1" smtClean="0"/>
              <a:t>Titze</a:t>
            </a:r>
            <a:r>
              <a:rPr lang="en-US" sz="2000" dirty="0" smtClean="0"/>
              <a:t>, 2011; Speed, 2023; </a:t>
            </a:r>
            <a:r>
              <a:rPr lang="en-US" sz="2000" dirty="0" err="1" smtClean="0"/>
              <a:t>Herbst</a:t>
            </a:r>
            <a:r>
              <a:rPr lang="en-US" sz="2000" dirty="0" smtClean="0"/>
              <a:t> et al., 2023)</a:t>
            </a:r>
            <a:endParaRPr lang="en-US" sz="2000" dirty="0"/>
          </a:p>
          <a:p>
            <a:pPr marL="0" indent="0">
              <a:buNone/>
            </a:pPr>
            <a:r>
              <a:rPr lang="en-US" sz="2000" dirty="0" smtClean="0"/>
              <a:t>-Genre-specific work (</a:t>
            </a:r>
            <a:r>
              <a:rPr lang="en-US" sz="2000" dirty="0" err="1" smtClean="0"/>
              <a:t>Kayes</a:t>
            </a:r>
            <a:r>
              <a:rPr lang="en-US" sz="2000" dirty="0" smtClean="0"/>
              <a:t> and Welch, 2017)</a:t>
            </a:r>
          </a:p>
          <a:p>
            <a:pPr marL="0" indent="0">
              <a:buNone/>
            </a:pPr>
            <a:r>
              <a:rPr lang="en-US" sz="2000" dirty="0" smtClean="0"/>
              <a:t>-Acknowledge the emotional impact on accent (</a:t>
            </a:r>
            <a:r>
              <a:rPr lang="en-US" sz="2000" dirty="0" err="1" smtClean="0"/>
              <a:t>Rodenburg</a:t>
            </a:r>
            <a:r>
              <a:rPr lang="en-US" sz="2000" dirty="0" smtClean="0"/>
              <a:t>, 1998)</a:t>
            </a:r>
          </a:p>
          <a:p>
            <a:pPr marL="0" indent="0">
              <a:buNone/>
            </a:pPr>
            <a:r>
              <a:rPr lang="en-US" sz="2000" dirty="0" smtClean="0"/>
              <a:t>-Account for additional articulatory trends (</a:t>
            </a:r>
            <a:r>
              <a:rPr lang="en-US" sz="2000" dirty="0" err="1" smtClean="0"/>
              <a:t>Ophaug</a:t>
            </a:r>
            <a:r>
              <a:rPr lang="en-US" sz="2000" dirty="0" smtClean="0"/>
              <a:t> and </a:t>
            </a:r>
            <a:r>
              <a:rPr lang="en-US" sz="2000" dirty="0" err="1" smtClean="0"/>
              <a:t>Stenbrenden</a:t>
            </a:r>
            <a:r>
              <a:rPr lang="en-US" sz="2000" dirty="0" smtClean="0"/>
              <a:t>, 2017; </a:t>
            </a:r>
            <a:r>
              <a:rPr lang="en-US" sz="2000" dirty="0" err="1" smtClean="0"/>
              <a:t>Eriksen</a:t>
            </a:r>
            <a:r>
              <a:rPr lang="en-US" sz="2000" dirty="0" smtClean="0"/>
              <a:t>, 2015; </a:t>
            </a:r>
            <a:r>
              <a:rPr lang="en-US" sz="2000" dirty="0" err="1" smtClean="0"/>
              <a:t>Mckinney</a:t>
            </a:r>
            <a:r>
              <a:rPr lang="en-US" sz="2000" dirty="0" smtClean="0"/>
              <a:t>, 2005)</a:t>
            </a:r>
          </a:p>
          <a:p>
            <a:pPr marL="0" indent="0">
              <a:buNone/>
            </a:pPr>
            <a:r>
              <a:rPr lang="en-US" sz="2000" b="1" dirty="0" smtClean="0"/>
              <a:t>When</a:t>
            </a:r>
            <a:endParaRPr lang="en-US" sz="2000" dirty="0"/>
          </a:p>
          <a:p>
            <a:pPr marL="0" indent="0">
              <a:buNone/>
            </a:pPr>
            <a:r>
              <a:rPr lang="en-US" sz="2000" dirty="0" smtClean="0"/>
              <a:t>Consideration of genre, singer’s accent features, audience expectation</a:t>
            </a:r>
            <a:endParaRPr lang="en-US" sz="2000" dirty="0"/>
          </a:p>
        </p:txBody>
      </p:sp>
    </p:spTree>
    <p:extLst>
      <p:ext uri="{BB962C8B-B14F-4D97-AF65-F5344CB8AC3E}">
        <p14:creationId xmlns:p14="http://schemas.microsoft.com/office/powerpoint/2010/main" val="277695678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Paradigm</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US" b="1" dirty="0" smtClean="0"/>
              <a:t>Transformative</a:t>
            </a:r>
            <a:r>
              <a:rPr lang="en-US" dirty="0" smtClean="0"/>
              <a:t> (</a:t>
            </a:r>
            <a:r>
              <a:rPr lang="en-US" dirty="0" err="1" smtClean="0"/>
              <a:t>Mertens</a:t>
            </a:r>
            <a:r>
              <a:rPr lang="en-US" dirty="0" smtClean="0"/>
              <a:t>, 2007):</a:t>
            </a:r>
          </a:p>
          <a:p>
            <a:pPr marL="0" indent="0">
              <a:buNone/>
            </a:pPr>
            <a:r>
              <a:rPr lang="en-US" dirty="0" smtClean="0"/>
              <a:t>-To improve teaching methods</a:t>
            </a:r>
          </a:p>
          <a:p>
            <a:pPr marL="0" indent="0">
              <a:buNone/>
            </a:pPr>
            <a:r>
              <a:rPr lang="en-US" dirty="0" smtClean="0"/>
              <a:t>-To improve the actor’s experience </a:t>
            </a:r>
          </a:p>
          <a:p>
            <a:pPr marL="0" indent="0">
              <a:buNone/>
            </a:pPr>
            <a:r>
              <a:rPr lang="en-US" dirty="0" smtClean="0"/>
              <a:t>-To align updated methods of accent coaching within a spoken voice setting into the singing </a:t>
            </a:r>
            <a:r>
              <a:rPr lang="en-US" dirty="0" smtClean="0"/>
              <a:t>studio</a:t>
            </a:r>
            <a:endParaRPr lang="en-US" dirty="0" smtClean="0"/>
          </a:p>
          <a:p>
            <a:pPr marL="0" indent="0">
              <a:buNone/>
            </a:pPr>
            <a:r>
              <a:rPr lang="en-US" dirty="0" smtClean="0"/>
              <a:t>-To inform singing teachers of the changes in attitudes towards “vocal faults</a:t>
            </a:r>
            <a:r>
              <a:rPr lang="en-US" dirty="0" smtClean="0"/>
              <a:t>”</a:t>
            </a:r>
            <a:endParaRPr lang="en-US" dirty="0" smtClean="0"/>
          </a:p>
          <a:p>
            <a:pPr marL="0" indent="0">
              <a:buNone/>
            </a:pPr>
            <a:r>
              <a:rPr lang="en-US" dirty="0" smtClean="0"/>
              <a:t>-To path the way for inclusivity for </a:t>
            </a:r>
            <a:r>
              <a:rPr lang="en-US" i="1" dirty="0" smtClean="0"/>
              <a:t>all</a:t>
            </a:r>
            <a:r>
              <a:rPr lang="en-US" dirty="0" smtClean="0"/>
              <a:t> regional accents to become accepted modes for singing</a:t>
            </a:r>
            <a:endParaRPr lang="en-US" dirty="0"/>
          </a:p>
        </p:txBody>
      </p:sp>
    </p:spTree>
    <p:extLst>
      <p:ext uri="{BB962C8B-B14F-4D97-AF65-F5344CB8AC3E}">
        <p14:creationId xmlns:p14="http://schemas.microsoft.com/office/powerpoint/2010/main" val="92861403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Methods</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dirty="0" smtClean="0"/>
              <a:t>Methodology:  </a:t>
            </a:r>
            <a:r>
              <a:rPr lang="en-US" b="1" dirty="0" smtClean="0"/>
              <a:t>Design Based Research </a:t>
            </a:r>
            <a:r>
              <a:rPr lang="en-US" dirty="0" smtClean="0"/>
              <a:t>(DBR) (Wang and </a:t>
            </a:r>
            <a:r>
              <a:rPr lang="en-US" dirty="0" err="1" smtClean="0"/>
              <a:t>Hannafin</a:t>
            </a:r>
            <a:r>
              <a:rPr lang="en-US" dirty="0" smtClean="0"/>
              <a:t>, 2005; </a:t>
            </a:r>
            <a:r>
              <a:rPr lang="en-US" dirty="0" err="1" smtClean="0"/>
              <a:t>Mckenney</a:t>
            </a:r>
            <a:r>
              <a:rPr lang="en-US" dirty="0" smtClean="0"/>
              <a:t> and Reeves, 2012)</a:t>
            </a:r>
          </a:p>
          <a:p>
            <a:pPr marL="0" indent="0">
              <a:buNone/>
            </a:pPr>
            <a:r>
              <a:rPr lang="en-US" dirty="0" smtClean="0"/>
              <a:t>Methods: </a:t>
            </a:r>
            <a:r>
              <a:rPr lang="en-US" b="1" dirty="0" smtClean="0"/>
              <a:t>Qualitative </a:t>
            </a:r>
            <a:endParaRPr lang="en-US" dirty="0" smtClean="0"/>
          </a:p>
          <a:p>
            <a:pPr marL="514350" indent="-514350">
              <a:buAutoNum type="arabicPeriod"/>
            </a:pPr>
            <a:r>
              <a:rPr lang="en-US" dirty="0" smtClean="0"/>
              <a:t>Literature Review</a:t>
            </a:r>
          </a:p>
          <a:p>
            <a:pPr marL="514350" indent="-514350">
              <a:buAutoNum type="arabicPeriod"/>
            </a:pPr>
            <a:r>
              <a:rPr lang="en-US" dirty="0" smtClean="0"/>
              <a:t>Survey Questionnaire (fixed-numerical data)</a:t>
            </a:r>
          </a:p>
          <a:p>
            <a:pPr marL="514350" indent="-514350">
              <a:buAutoNum type="arabicPeriod"/>
            </a:pPr>
            <a:r>
              <a:rPr lang="en-US" dirty="0" smtClean="0"/>
              <a:t>Development of Teaching Strategy</a:t>
            </a:r>
          </a:p>
          <a:p>
            <a:pPr marL="514350" indent="-514350">
              <a:buAutoNum type="arabicPeriod"/>
            </a:pPr>
            <a:r>
              <a:rPr lang="en-US" dirty="0" smtClean="0"/>
              <a:t>Focus Group</a:t>
            </a:r>
          </a:p>
          <a:p>
            <a:pPr marL="514350" indent="-514350">
              <a:buAutoNum type="arabicPeriod"/>
            </a:pPr>
            <a:r>
              <a:rPr lang="en-US" dirty="0" err="1" smtClean="0"/>
              <a:t>Autoethnographic</a:t>
            </a:r>
            <a:r>
              <a:rPr lang="en-US" dirty="0" smtClean="0"/>
              <a:t> Journal</a:t>
            </a:r>
          </a:p>
          <a:p>
            <a:pPr marL="514350" indent="-514350">
              <a:buAutoNum type="arabicPeriod"/>
            </a:pPr>
            <a:endParaRPr lang="en-US" dirty="0"/>
          </a:p>
          <a:p>
            <a:pPr marL="0" indent="0">
              <a:buNone/>
            </a:pPr>
            <a:endParaRPr lang="en-US" dirty="0" smtClean="0"/>
          </a:p>
          <a:p>
            <a:endParaRPr lang="en-US" dirty="0"/>
          </a:p>
        </p:txBody>
      </p:sp>
    </p:spTree>
    <p:extLst>
      <p:ext uri="{BB962C8B-B14F-4D97-AF65-F5344CB8AC3E}">
        <p14:creationId xmlns:p14="http://schemas.microsoft.com/office/powerpoint/2010/main" val="240315567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80258"/>
          </a:xfrm>
        </p:spPr>
        <p:txBody>
          <a:bodyPr/>
          <a:lstStyle/>
          <a:p>
            <a:r>
              <a:rPr lang="en-US" dirty="0" smtClean="0"/>
              <a:t>Ethics and Insider Research</a:t>
            </a:r>
            <a:endParaRPr lang="en-US" dirty="0"/>
          </a:p>
        </p:txBody>
      </p:sp>
      <p:sp>
        <p:nvSpPr>
          <p:cNvPr id="3" name="Content Placeholder 2"/>
          <p:cNvSpPr>
            <a:spLocks noGrp="1"/>
          </p:cNvSpPr>
          <p:nvPr>
            <p:ph idx="1"/>
          </p:nvPr>
        </p:nvSpPr>
        <p:spPr>
          <a:xfrm>
            <a:off x="549275" y="987834"/>
            <a:ext cx="8042276" cy="5393889"/>
          </a:xfrm>
        </p:spPr>
        <p:txBody>
          <a:bodyPr>
            <a:normAutofit fontScale="32500" lnSpcReduction="20000"/>
          </a:bodyPr>
          <a:lstStyle/>
          <a:p>
            <a:pPr marL="0" indent="0">
              <a:buNone/>
            </a:pPr>
            <a:r>
              <a:rPr lang="en-US" sz="6400" dirty="0" smtClean="0"/>
              <a:t>Insider Research: socially situated (Lave, 2011; Anderson and Shattuck, 2012)</a:t>
            </a:r>
          </a:p>
          <a:p>
            <a:pPr marL="0" indent="0">
              <a:buNone/>
            </a:pPr>
            <a:r>
              <a:rPr lang="en-US" sz="6400" b="1" dirty="0" smtClean="0"/>
              <a:t>Risks</a:t>
            </a:r>
            <a:r>
              <a:rPr lang="en-US" sz="6400" dirty="0" smtClean="0"/>
              <a:t>:</a:t>
            </a:r>
          </a:p>
          <a:p>
            <a:pPr marL="0" indent="0">
              <a:buNone/>
            </a:pPr>
            <a:r>
              <a:rPr lang="en-US" sz="6400" dirty="0"/>
              <a:t>-</a:t>
            </a:r>
            <a:r>
              <a:rPr lang="en-US" sz="6400" dirty="0" smtClean="0"/>
              <a:t>Focus Group participants (willingness to please and unintentional discomfort)</a:t>
            </a:r>
          </a:p>
          <a:p>
            <a:pPr marL="0" indent="0">
              <a:buNone/>
            </a:pPr>
            <a:r>
              <a:rPr lang="en-US" sz="6400" dirty="0" smtClean="0"/>
              <a:t>-Bias-personal bias shaping data</a:t>
            </a:r>
            <a:endParaRPr lang="en-US" sz="6400" dirty="0"/>
          </a:p>
          <a:p>
            <a:pPr marL="0" indent="0">
              <a:buNone/>
            </a:pPr>
            <a:r>
              <a:rPr lang="en-US" sz="6400" b="1" dirty="0" smtClean="0"/>
              <a:t>Strategies</a:t>
            </a:r>
            <a:r>
              <a:rPr lang="en-US" sz="6400" dirty="0" smtClean="0"/>
              <a:t>:</a:t>
            </a:r>
          </a:p>
          <a:p>
            <a:pPr marL="0" indent="0">
              <a:buNone/>
            </a:pPr>
            <a:r>
              <a:rPr lang="en-US" sz="6400" dirty="0" smtClean="0"/>
              <a:t>-Careful selection of FG participants and ensuring anonymity</a:t>
            </a:r>
          </a:p>
          <a:p>
            <a:pPr marL="0" indent="0">
              <a:buNone/>
            </a:pPr>
            <a:r>
              <a:rPr lang="en-US" sz="6400" dirty="0" smtClean="0"/>
              <a:t>-Framing of questions</a:t>
            </a:r>
          </a:p>
          <a:p>
            <a:pPr marL="0" indent="0">
              <a:buNone/>
            </a:pPr>
            <a:r>
              <a:rPr lang="en-US" sz="6400" dirty="0" smtClean="0"/>
              <a:t>-Managing the focus group</a:t>
            </a:r>
          </a:p>
          <a:p>
            <a:pPr marL="0" indent="0">
              <a:buNone/>
            </a:pPr>
            <a:r>
              <a:rPr lang="en-US" sz="6400" dirty="0" smtClean="0"/>
              <a:t>-Bracketing (Gearing, 2004)</a:t>
            </a:r>
          </a:p>
          <a:p>
            <a:endParaRPr lang="en-US" dirty="0" smtClean="0"/>
          </a:p>
          <a:p>
            <a:endParaRPr lang="en-US" dirty="0"/>
          </a:p>
        </p:txBody>
      </p:sp>
    </p:spTree>
    <p:extLst>
      <p:ext uri="{BB962C8B-B14F-4D97-AF65-F5344CB8AC3E}">
        <p14:creationId xmlns:p14="http://schemas.microsoft.com/office/powerpoint/2010/main" val="3832323977"/>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Findings: Journaling</a:t>
            </a:r>
            <a:endParaRPr lang="en-US" dirty="0"/>
          </a:p>
        </p:txBody>
      </p:sp>
      <p:sp>
        <p:nvSpPr>
          <p:cNvPr id="3" name="Content Placeholder 2"/>
          <p:cNvSpPr>
            <a:spLocks noGrp="1"/>
          </p:cNvSpPr>
          <p:nvPr>
            <p:ph idx="1"/>
          </p:nvPr>
        </p:nvSpPr>
        <p:spPr/>
        <p:txBody>
          <a:bodyPr>
            <a:normAutofit/>
          </a:bodyPr>
          <a:lstStyle/>
          <a:p>
            <a:r>
              <a:rPr lang="en-US" dirty="0" smtClean="0"/>
              <a:t>Agent and actor anecdotal experiences</a:t>
            </a:r>
          </a:p>
          <a:p>
            <a:r>
              <a:rPr lang="en-US" dirty="0" smtClean="0"/>
              <a:t>Singing studio observations</a:t>
            </a:r>
          </a:p>
          <a:p>
            <a:r>
              <a:rPr lang="en-US" dirty="0" smtClean="0"/>
              <a:t>Performance observations</a:t>
            </a:r>
          </a:p>
          <a:p>
            <a:pPr marL="0" indent="0">
              <a:buNone/>
            </a:pPr>
            <a:r>
              <a:rPr lang="en-US" dirty="0" smtClean="0"/>
              <a:t>	-</a:t>
            </a:r>
            <a:endParaRPr lang="en-US" dirty="0"/>
          </a:p>
        </p:txBody>
      </p:sp>
    </p:spTree>
    <p:extLst>
      <p:ext uri="{BB962C8B-B14F-4D97-AF65-F5344CB8AC3E}">
        <p14:creationId xmlns:p14="http://schemas.microsoft.com/office/powerpoint/2010/main" val="2907307373"/>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Questions</a:t>
            </a:r>
            <a:endParaRPr lang="en-US" dirty="0"/>
          </a:p>
        </p:txBody>
      </p:sp>
      <p:sp>
        <p:nvSpPr>
          <p:cNvPr id="3" name="Content Placeholder 2"/>
          <p:cNvSpPr>
            <a:spLocks noGrp="1"/>
          </p:cNvSpPr>
          <p:nvPr>
            <p:ph idx="1"/>
          </p:nvPr>
        </p:nvSpPr>
        <p:spPr/>
        <p:txBody>
          <a:bodyPr>
            <a:normAutofit lnSpcReduction="10000"/>
          </a:bodyPr>
          <a:lstStyle/>
          <a:p>
            <a:r>
              <a:rPr lang="en-GB" b="1" i="1" dirty="0" smtClean="0">
                <a:solidFill>
                  <a:schemeClr val="accent1"/>
                </a:solidFill>
              </a:rPr>
              <a:t>How </a:t>
            </a:r>
            <a:r>
              <a:rPr lang="en-GB" b="1" i="1" dirty="0">
                <a:solidFill>
                  <a:schemeClr val="accent1"/>
                </a:solidFill>
              </a:rPr>
              <a:t>useful is my strategy in helping singers to integrate any regional accent in sung text?</a:t>
            </a:r>
            <a:r>
              <a:rPr lang="en-GB" b="1" dirty="0">
                <a:solidFill>
                  <a:schemeClr val="accent1"/>
                </a:solidFill>
              </a:rPr>
              <a:t>  </a:t>
            </a:r>
            <a:endParaRPr lang="en-GB" dirty="0">
              <a:solidFill>
                <a:schemeClr val="accent1"/>
              </a:solidFill>
            </a:endParaRPr>
          </a:p>
          <a:p>
            <a:pPr marL="0" indent="0">
              <a:buNone/>
            </a:pPr>
            <a:r>
              <a:rPr lang="en-GB" b="1" dirty="0">
                <a:solidFill>
                  <a:schemeClr val="accent1"/>
                </a:solidFill>
              </a:rPr>
              <a:t> </a:t>
            </a:r>
            <a:endParaRPr lang="en-GB" dirty="0">
              <a:solidFill>
                <a:schemeClr val="accent1"/>
              </a:solidFill>
            </a:endParaRPr>
          </a:p>
          <a:p>
            <a:r>
              <a:rPr lang="en-GB" b="1" i="1" dirty="0" smtClean="0">
                <a:solidFill>
                  <a:schemeClr val="accent1"/>
                </a:solidFill>
              </a:rPr>
              <a:t>How </a:t>
            </a:r>
            <a:r>
              <a:rPr lang="en-GB" b="1" i="1" dirty="0">
                <a:solidFill>
                  <a:schemeClr val="accent1"/>
                </a:solidFill>
              </a:rPr>
              <a:t>important is it for a character’s accent to be integrated into their songs in a musical?</a:t>
            </a:r>
            <a:endParaRPr lang="en-GB" dirty="0">
              <a:solidFill>
                <a:schemeClr val="accent1"/>
              </a:solidFill>
            </a:endParaRPr>
          </a:p>
          <a:p>
            <a:pPr marL="0" indent="0">
              <a:buNone/>
            </a:pPr>
            <a:r>
              <a:rPr lang="en-GB" b="1" i="1" dirty="0">
                <a:solidFill>
                  <a:schemeClr val="accent1"/>
                </a:solidFill>
              </a:rPr>
              <a:t> </a:t>
            </a:r>
            <a:endParaRPr lang="en-GB" dirty="0">
              <a:solidFill>
                <a:schemeClr val="accent1"/>
              </a:solidFill>
            </a:endParaRPr>
          </a:p>
          <a:p>
            <a:r>
              <a:rPr lang="en-GB" b="1" i="1" dirty="0" smtClean="0">
                <a:solidFill>
                  <a:schemeClr val="accent1"/>
                </a:solidFill>
              </a:rPr>
              <a:t>Should </a:t>
            </a:r>
            <a:r>
              <a:rPr lang="en-GB" b="1" i="1" dirty="0">
                <a:solidFill>
                  <a:schemeClr val="accent1"/>
                </a:solidFill>
              </a:rPr>
              <a:t>‘standard’ accents such as RP and General American be taught in musical theatre training institutions?  </a:t>
            </a:r>
            <a:endParaRPr lang="en-GB" dirty="0">
              <a:solidFill>
                <a:schemeClr val="accent1"/>
              </a:solidFill>
            </a:endParaRPr>
          </a:p>
          <a:p>
            <a:endParaRPr lang="en-US" dirty="0"/>
          </a:p>
        </p:txBody>
      </p:sp>
    </p:spTree>
    <p:extLst>
      <p:ext uri="{BB962C8B-B14F-4D97-AF65-F5344CB8AC3E}">
        <p14:creationId xmlns:p14="http://schemas.microsoft.com/office/powerpoint/2010/main" val="163174890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Findings: Survey Questionnaire</a:t>
            </a:r>
            <a:endParaRPr lang="en-US" dirty="0"/>
          </a:p>
        </p:txBody>
      </p:sp>
      <p:sp>
        <p:nvSpPr>
          <p:cNvPr id="3" name="Content Placeholder 2"/>
          <p:cNvSpPr>
            <a:spLocks noGrp="1"/>
          </p:cNvSpPr>
          <p:nvPr>
            <p:ph idx="1"/>
          </p:nvPr>
        </p:nvSpPr>
        <p:spPr/>
        <p:txBody>
          <a:bodyPr/>
          <a:lstStyle/>
          <a:p>
            <a:r>
              <a:rPr lang="en-US" dirty="0" smtClean="0"/>
              <a:t>Participants: </a:t>
            </a:r>
            <a:r>
              <a:rPr lang="en-GB" dirty="0" smtClean="0"/>
              <a:t>Singing teachers</a:t>
            </a:r>
            <a:endParaRPr lang="en-GB" dirty="0" smtClean="0"/>
          </a:p>
          <a:p>
            <a:r>
              <a:rPr lang="en-GB" dirty="0" smtClean="0"/>
              <a:t>Responses: 21</a:t>
            </a:r>
            <a:endParaRPr lang="en-GB" dirty="0"/>
          </a:p>
          <a:p>
            <a:endParaRPr lang="en-US" dirty="0"/>
          </a:p>
        </p:txBody>
      </p:sp>
    </p:spTree>
    <p:extLst>
      <p:ext uri="{BB962C8B-B14F-4D97-AF65-F5344CB8AC3E}">
        <p14:creationId xmlns:p14="http://schemas.microsoft.com/office/powerpoint/2010/main" val="1255120832"/>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Relevance and usefulness of strategy</a:t>
            </a:r>
            <a:br>
              <a:rPr lang="en-GB" sz="3200" dirty="0"/>
            </a:br>
            <a:r>
              <a:rPr lang="en-US" dirty="0" smtClean="0"/>
              <a:t> </a:t>
            </a:r>
            <a:endParaRPr lang="en-US" dirty="0"/>
          </a:p>
        </p:txBody>
      </p:sp>
      <p:sp>
        <p:nvSpPr>
          <p:cNvPr id="3" name="Content Placeholder 2"/>
          <p:cNvSpPr>
            <a:spLocks noGrp="1"/>
          </p:cNvSpPr>
          <p:nvPr>
            <p:ph idx="1"/>
          </p:nvPr>
        </p:nvSpPr>
        <p:spPr/>
        <p:txBody>
          <a:bodyPr>
            <a:normAutofit/>
          </a:bodyPr>
          <a:lstStyle/>
          <a:p>
            <a:pPr marL="0" indent="0">
              <a:buNone/>
            </a:pPr>
            <a:endParaRPr lang="en-GB" dirty="0" smtClean="0"/>
          </a:p>
          <a:p>
            <a:endParaRPr lang="en-US"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0" y="1144633"/>
            <a:ext cx="9143999" cy="4810245"/>
          </a:xfrm>
          <a:prstGeom prst="rect">
            <a:avLst/>
          </a:prstGeom>
          <a:noFill/>
          <a:ln>
            <a:noFill/>
          </a:ln>
        </p:spPr>
      </p:pic>
    </p:spTree>
    <p:extLst>
      <p:ext uri="{BB962C8B-B14F-4D97-AF65-F5344CB8AC3E}">
        <p14:creationId xmlns:p14="http://schemas.microsoft.com/office/powerpoint/2010/main" val="3945957237"/>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Quest for Authenticity/Subjectivity of Authenticity</a:t>
            </a:r>
            <a:endParaRPr lang="en-US" dirty="0"/>
          </a:p>
        </p:txBody>
      </p:sp>
      <p:sp>
        <p:nvSpPr>
          <p:cNvPr id="3" name="Content Placeholder 2"/>
          <p:cNvSpPr>
            <a:spLocks noGrp="1"/>
          </p:cNvSpPr>
          <p:nvPr>
            <p:ph idx="1"/>
          </p:nvPr>
        </p:nvSpPr>
        <p:spPr/>
        <p:txBody>
          <a:bodyPr>
            <a:normAutofit/>
          </a:bodyPr>
          <a:lstStyle/>
          <a:p>
            <a:endParaRPr lang="en-GB" dirty="0" smtClean="0"/>
          </a:p>
          <a:p>
            <a:endParaRPr lang="en-US"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457200" y="1714499"/>
            <a:ext cx="8229600" cy="4411663"/>
          </a:xfrm>
          <a:prstGeom prst="rect">
            <a:avLst/>
          </a:prstGeom>
          <a:noFill/>
          <a:ln>
            <a:noFill/>
          </a:ln>
        </p:spPr>
      </p:pic>
    </p:spTree>
    <p:extLst>
      <p:ext uri="{BB962C8B-B14F-4D97-AF65-F5344CB8AC3E}">
        <p14:creationId xmlns:p14="http://schemas.microsoft.com/office/powerpoint/2010/main" val="3653998010"/>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459" y="627527"/>
            <a:ext cx="8229600" cy="1404473"/>
          </a:xfrm>
        </p:spPr>
        <p:txBody>
          <a:bodyPr>
            <a:normAutofit/>
          </a:bodyPr>
          <a:lstStyle/>
          <a:p>
            <a:r>
              <a:rPr lang="en-GB" sz="2800" dirty="0"/>
              <a:t>Cause for differentiating </a:t>
            </a:r>
            <a:r>
              <a:rPr lang="en-GB" sz="2800" dirty="0" smtClean="0"/>
              <a:t>between the teaching of accents to Acting and Musical Theatre students</a:t>
            </a:r>
            <a:endParaRPr lang="en-US" sz="2800" dirty="0"/>
          </a:p>
        </p:txBody>
      </p:sp>
      <p:sp>
        <p:nvSpPr>
          <p:cNvPr id="3" name="Content Placeholder 2"/>
          <p:cNvSpPr>
            <a:spLocks noGrp="1"/>
          </p:cNvSpPr>
          <p:nvPr>
            <p:ph idx="1"/>
          </p:nvPr>
        </p:nvSpPr>
        <p:spPr>
          <a:xfrm>
            <a:off x="457200" y="2227874"/>
            <a:ext cx="8229600" cy="3898289"/>
          </a:xfrm>
        </p:spPr>
        <p:txBody>
          <a:bodyPr/>
          <a:lstStyle/>
          <a:p>
            <a:endParaRPr lang="en-GB" dirty="0" smtClean="0"/>
          </a:p>
          <a:p>
            <a:endParaRPr lang="en-US"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0" y="2032001"/>
            <a:ext cx="9143999" cy="4706470"/>
          </a:xfrm>
          <a:prstGeom prst="rect">
            <a:avLst/>
          </a:prstGeom>
          <a:noFill/>
          <a:ln>
            <a:noFill/>
          </a:ln>
        </p:spPr>
      </p:pic>
    </p:spTree>
    <p:extLst>
      <p:ext uri="{BB962C8B-B14F-4D97-AF65-F5344CB8AC3E}">
        <p14:creationId xmlns:p14="http://schemas.microsoft.com/office/powerpoint/2010/main" val="349663046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Usefulness of IPA in strategy</a:t>
            </a:r>
            <a:br>
              <a:rPr lang="en-GB" dirty="0"/>
            </a:br>
            <a:endParaRPr lang="en-US" dirty="0"/>
          </a:p>
        </p:txBody>
      </p:sp>
      <p:sp>
        <p:nvSpPr>
          <p:cNvPr id="3" name="Content Placeholder 2"/>
          <p:cNvSpPr>
            <a:spLocks noGrp="1"/>
          </p:cNvSpPr>
          <p:nvPr>
            <p:ph idx="1"/>
          </p:nvPr>
        </p:nvSpPr>
        <p:spPr/>
        <p:txBody>
          <a:bodyPr/>
          <a:lstStyle/>
          <a:p>
            <a:endParaRPr lang="en-GB" dirty="0" smtClean="0"/>
          </a:p>
          <a:p>
            <a:endParaRPr lang="en-GB" dirty="0"/>
          </a:p>
          <a:p>
            <a:endParaRPr lang="en-US"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156777" y="972154"/>
            <a:ext cx="8987223" cy="5419970"/>
          </a:xfrm>
          <a:prstGeom prst="rect">
            <a:avLst/>
          </a:prstGeom>
          <a:noFill/>
          <a:ln>
            <a:noFill/>
          </a:ln>
        </p:spPr>
      </p:pic>
    </p:spTree>
    <p:extLst>
      <p:ext uri="{BB962C8B-B14F-4D97-AF65-F5344CB8AC3E}">
        <p14:creationId xmlns:p14="http://schemas.microsoft.com/office/powerpoint/2010/main" val="1706553937"/>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210235"/>
            <a:ext cx="8042276" cy="234296"/>
          </a:xfrm>
        </p:spPr>
        <p:txBody>
          <a:bodyPr>
            <a:normAutofit fontScale="90000"/>
          </a:bodyPr>
          <a:lstStyle/>
          <a:p>
            <a:r>
              <a:rPr lang="en-US" dirty="0"/>
              <a:t/>
            </a:r>
            <a:br>
              <a:rPr lang="en-US" dirty="0"/>
            </a:br>
            <a:r>
              <a:rPr lang="en-GB" sz="4000" dirty="0"/>
              <a:t>Problematic articulatory features</a:t>
            </a:r>
            <a:r>
              <a:rPr lang="en-GB" dirty="0"/>
              <a:t/>
            </a:r>
            <a:br>
              <a:rPr lang="en-GB" dirty="0"/>
            </a:br>
            <a:endParaRPr lang="en-US" dirty="0"/>
          </a:p>
        </p:txBody>
      </p:sp>
      <p:sp>
        <p:nvSpPr>
          <p:cNvPr id="3" name="Content Placeholder 2"/>
          <p:cNvSpPr>
            <a:spLocks noGrp="1"/>
          </p:cNvSpPr>
          <p:nvPr>
            <p:ph idx="1"/>
          </p:nvPr>
        </p:nvSpPr>
        <p:spPr/>
        <p:txBody>
          <a:bodyPr/>
          <a:lstStyle/>
          <a:p>
            <a:pPr marL="0" indent="0">
              <a:buNone/>
            </a:pPr>
            <a:endParaRPr lang="en-GB" dirty="0"/>
          </a:p>
        </p:txBody>
      </p:sp>
      <p:pic>
        <p:nvPicPr>
          <p:cNvPr id="4" name="Picture 3"/>
          <p:cNvPicPr/>
          <p:nvPr/>
        </p:nvPicPr>
        <p:blipFill>
          <a:blip r:embed="rId3">
            <a:extLst>
              <a:ext uri="{28A0092B-C50C-407E-A947-70E740481C1C}">
                <a14:useLocalDpi xmlns:a14="http://schemas.microsoft.com/office/drawing/2010/main" val="0"/>
              </a:ext>
            </a:extLst>
          </a:blip>
          <a:srcRect/>
          <a:stretch>
            <a:fillRect/>
          </a:stretch>
        </p:blipFill>
        <p:spPr bwMode="auto">
          <a:xfrm>
            <a:off x="145721" y="821765"/>
            <a:ext cx="8998279" cy="5799394"/>
          </a:xfrm>
          <a:prstGeom prst="rect">
            <a:avLst/>
          </a:prstGeom>
          <a:noFill/>
          <a:ln>
            <a:noFill/>
          </a:ln>
        </p:spPr>
      </p:pic>
    </p:spTree>
    <p:extLst>
      <p:ext uri="{BB962C8B-B14F-4D97-AF65-F5344CB8AC3E}">
        <p14:creationId xmlns:p14="http://schemas.microsoft.com/office/powerpoint/2010/main" val="2859337111"/>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33219"/>
          </a:xfrm>
        </p:spPr>
        <p:txBody>
          <a:bodyPr/>
          <a:lstStyle/>
          <a:p>
            <a:r>
              <a:rPr lang="en-US" dirty="0" smtClean="0"/>
              <a:t>Findings: Focus Group</a:t>
            </a:r>
            <a:endParaRPr lang="en-US" dirty="0"/>
          </a:p>
        </p:txBody>
      </p:sp>
      <p:sp>
        <p:nvSpPr>
          <p:cNvPr id="3" name="Content Placeholder 2"/>
          <p:cNvSpPr>
            <a:spLocks noGrp="1"/>
          </p:cNvSpPr>
          <p:nvPr>
            <p:ph idx="1"/>
          </p:nvPr>
        </p:nvSpPr>
        <p:spPr>
          <a:xfrm>
            <a:off x="549275" y="940795"/>
            <a:ext cx="8042276" cy="5723166"/>
          </a:xfrm>
        </p:spPr>
        <p:txBody>
          <a:bodyPr>
            <a:normAutofit fontScale="92500" lnSpcReduction="10000"/>
          </a:bodyPr>
          <a:lstStyle/>
          <a:p>
            <a:pPr marL="0" indent="0">
              <a:buNone/>
            </a:pPr>
            <a:r>
              <a:rPr lang="en-GB" dirty="0"/>
              <a:t>The </a:t>
            </a:r>
            <a:r>
              <a:rPr lang="en-GB" dirty="0" smtClean="0"/>
              <a:t>7 </a:t>
            </a:r>
            <a:r>
              <a:rPr lang="en-GB" dirty="0"/>
              <a:t>participants </a:t>
            </a:r>
            <a:endParaRPr lang="en-GB" dirty="0" smtClean="0"/>
          </a:p>
          <a:p>
            <a:pPr marL="0" indent="0">
              <a:buNone/>
            </a:pPr>
            <a:r>
              <a:rPr lang="en-GB" dirty="0" smtClean="0"/>
              <a:t>Participant </a:t>
            </a:r>
            <a:r>
              <a:rPr lang="en-GB" dirty="0"/>
              <a:t>1 (P1):  Technical Singing teacher, repertoire coach, musical director and composer/arranger</a:t>
            </a:r>
          </a:p>
          <a:p>
            <a:pPr marL="0" indent="0">
              <a:buNone/>
            </a:pPr>
            <a:r>
              <a:rPr lang="en-GB" dirty="0"/>
              <a:t>Participant 2 (P2): Technical Singing teacher</a:t>
            </a:r>
          </a:p>
          <a:p>
            <a:pPr marL="0" indent="0">
              <a:buNone/>
            </a:pPr>
            <a:r>
              <a:rPr lang="en-GB" dirty="0"/>
              <a:t>Participant 3 (P3): Technical Singing teacher and accompanist</a:t>
            </a:r>
          </a:p>
          <a:p>
            <a:pPr marL="0" indent="0">
              <a:buNone/>
            </a:pPr>
            <a:r>
              <a:rPr lang="en-GB" dirty="0"/>
              <a:t>Participant 4 (P4): Technical Singing teacher and West End performer</a:t>
            </a:r>
          </a:p>
          <a:p>
            <a:pPr marL="0" indent="0">
              <a:buNone/>
            </a:pPr>
            <a:r>
              <a:rPr lang="en-GB" dirty="0"/>
              <a:t>Participant 5 (P5): Technical Singing teacher, accompanist and singer</a:t>
            </a:r>
          </a:p>
          <a:p>
            <a:pPr marL="0" indent="0">
              <a:buNone/>
            </a:pPr>
            <a:r>
              <a:rPr lang="en-GB" dirty="0"/>
              <a:t>Participant 6 (P6): Technical Singing teacher and singer</a:t>
            </a:r>
          </a:p>
          <a:p>
            <a:pPr marL="0" indent="0">
              <a:buNone/>
            </a:pPr>
            <a:r>
              <a:rPr lang="en-GB" dirty="0"/>
              <a:t>Participant 7 (P7): Technical Singing teacher and singer</a:t>
            </a:r>
          </a:p>
          <a:p>
            <a:endParaRPr lang="en-US" dirty="0"/>
          </a:p>
        </p:txBody>
      </p:sp>
    </p:spTree>
    <p:extLst>
      <p:ext uri="{BB962C8B-B14F-4D97-AF65-F5344CB8AC3E}">
        <p14:creationId xmlns:p14="http://schemas.microsoft.com/office/powerpoint/2010/main" val="2375862239"/>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Analysis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Full transcription</a:t>
            </a:r>
          </a:p>
          <a:p>
            <a:r>
              <a:rPr lang="en-US" dirty="0" smtClean="0"/>
              <a:t>Manual editing: : micro-interlocutor analysis</a:t>
            </a:r>
            <a:r>
              <a:rPr lang="en-US" dirty="0"/>
              <a:t> </a:t>
            </a:r>
            <a:r>
              <a:rPr lang="en-US" dirty="0" smtClean="0"/>
              <a:t>(</a:t>
            </a:r>
            <a:r>
              <a:rPr lang="en-US" dirty="0" err="1" smtClean="0"/>
              <a:t>Onwuegbuzie</a:t>
            </a:r>
            <a:r>
              <a:rPr lang="en-US" dirty="0" smtClean="0"/>
              <a:t>, 2009)</a:t>
            </a:r>
          </a:p>
          <a:p>
            <a:r>
              <a:rPr lang="en-US" dirty="0" smtClean="0"/>
              <a:t>Coding:</a:t>
            </a:r>
          </a:p>
          <a:p>
            <a:pPr marL="0" indent="0">
              <a:buNone/>
            </a:pPr>
            <a:r>
              <a:rPr lang="en-GB" dirty="0"/>
              <a:t>1.Descriptive coding of positive and critical feedback (Magnitude Coding)</a:t>
            </a:r>
          </a:p>
          <a:p>
            <a:pPr marL="0" indent="0">
              <a:buNone/>
            </a:pPr>
            <a:r>
              <a:rPr lang="en-GB" dirty="0"/>
              <a:t>2.Descriptive coding of other relevant topics</a:t>
            </a:r>
          </a:p>
          <a:p>
            <a:pPr marL="0" indent="0">
              <a:buNone/>
            </a:pPr>
            <a:r>
              <a:rPr lang="en-GB" dirty="0"/>
              <a:t>3.Pattern coding </a:t>
            </a:r>
          </a:p>
          <a:p>
            <a:pPr marL="0" indent="0">
              <a:buNone/>
            </a:pPr>
            <a:r>
              <a:rPr lang="en-GB" dirty="0"/>
              <a:t>4.Evaluation Coding</a:t>
            </a:r>
          </a:p>
          <a:p>
            <a:endParaRPr lang="en-US" dirty="0"/>
          </a:p>
        </p:txBody>
      </p:sp>
    </p:spTree>
    <p:extLst>
      <p:ext uri="{BB962C8B-B14F-4D97-AF65-F5344CB8AC3E}">
        <p14:creationId xmlns:p14="http://schemas.microsoft.com/office/powerpoint/2010/main" val="4267242558"/>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Positive Feedback</a:t>
            </a:r>
            <a:endParaRPr lang="en-US"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l="1111" r="1111"/>
          <a:stretch>
            <a:fillRect/>
          </a:stretch>
        </p:blipFill>
        <p:spPr bwMode="auto">
          <a:prstGeom prst="rect">
            <a:avLst/>
          </a:prstGeom>
          <a:noFill/>
          <a:ln>
            <a:noFill/>
          </a:ln>
        </p:spPr>
      </p:pic>
    </p:spTree>
    <p:extLst>
      <p:ext uri="{BB962C8B-B14F-4D97-AF65-F5344CB8AC3E}">
        <p14:creationId xmlns:p14="http://schemas.microsoft.com/office/powerpoint/2010/main" val="1664170477"/>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Relevance</a:t>
            </a:r>
            <a:endParaRPr lang="en-US" dirty="0"/>
          </a:p>
        </p:txBody>
      </p:sp>
      <p:sp>
        <p:nvSpPr>
          <p:cNvPr id="3" name="Content Placeholder 2"/>
          <p:cNvSpPr>
            <a:spLocks noGrp="1"/>
          </p:cNvSpPr>
          <p:nvPr>
            <p:ph idx="1"/>
          </p:nvPr>
        </p:nvSpPr>
        <p:spPr/>
        <p:txBody>
          <a:bodyPr/>
          <a:lstStyle/>
          <a:p>
            <a:r>
              <a:rPr lang="en-GB" dirty="0">
                <a:solidFill>
                  <a:srgbClr val="FC02FF"/>
                </a:solidFill>
              </a:rPr>
              <a:t>P2: “My initial reaction was, how great because it's something that is dealt with a lot. And it tends to be something that is slightly freewheeled.”</a:t>
            </a:r>
          </a:p>
          <a:p>
            <a:r>
              <a:rPr lang="en-GB" dirty="0">
                <a:solidFill>
                  <a:srgbClr val="FC02FF"/>
                </a:solidFill>
              </a:rPr>
              <a:t>P1: “It links in the different departments…”</a:t>
            </a:r>
          </a:p>
          <a:p>
            <a:endParaRPr lang="en-US" dirty="0"/>
          </a:p>
        </p:txBody>
      </p:sp>
    </p:spTree>
    <p:extLst>
      <p:ext uri="{BB962C8B-B14F-4D97-AF65-F5344CB8AC3E}">
        <p14:creationId xmlns:p14="http://schemas.microsoft.com/office/powerpoint/2010/main" val="4158949856"/>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Sparking Teacher Interest</a:t>
            </a:r>
            <a:endParaRPr lang="en-US" dirty="0"/>
          </a:p>
        </p:txBody>
      </p:sp>
      <p:sp>
        <p:nvSpPr>
          <p:cNvPr id="3" name="Content Placeholder 2"/>
          <p:cNvSpPr>
            <a:spLocks noGrp="1"/>
          </p:cNvSpPr>
          <p:nvPr>
            <p:ph idx="1"/>
          </p:nvPr>
        </p:nvSpPr>
        <p:spPr/>
        <p:txBody>
          <a:bodyPr/>
          <a:lstStyle/>
          <a:p>
            <a:r>
              <a:rPr lang="en-GB" dirty="0">
                <a:solidFill>
                  <a:srgbClr val="FC02FF"/>
                </a:solidFill>
              </a:rPr>
              <a:t>P3: “I would love there to be a course for singing teachers on this.”</a:t>
            </a:r>
          </a:p>
          <a:p>
            <a:r>
              <a:rPr lang="en-GB" dirty="0">
                <a:solidFill>
                  <a:srgbClr val="FC02FF"/>
                </a:solidFill>
              </a:rPr>
              <a:t>P6: “I had several ‘aha’ moments. And they made me very happy.”</a:t>
            </a:r>
          </a:p>
          <a:p>
            <a:endParaRPr lang="en-US" dirty="0"/>
          </a:p>
        </p:txBody>
      </p:sp>
    </p:spTree>
    <p:extLst>
      <p:ext uri="{BB962C8B-B14F-4D97-AF65-F5344CB8AC3E}">
        <p14:creationId xmlns:p14="http://schemas.microsoft.com/office/powerpoint/2010/main" val="1404063189"/>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Usability</a:t>
            </a:r>
            <a:endParaRPr lang="en-US" dirty="0"/>
          </a:p>
        </p:txBody>
      </p:sp>
      <p:sp>
        <p:nvSpPr>
          <p:cNvPr id="3" name="Content Placeholder 2"/>
          <p:cNvSpPr>
            <a:spLocks noGrp="1"/>
          </p:cNvSpPr>
          <p:nvPr>
            <p:ph idx="1"/>
          </p:nvPr>
        </p:nvSpPr>
        <p:spPr/>
        <p:txBody>
          <a:bodyPr/>
          <a:lstStyle/>
          <a:p>
            <a:r>
              <a:rPr lang="en-GB" dirty="0">
                <a:solidFill>
                  <a:srgbClr val="FC02FF"/>
                </a:solidFill>
              </a:rPr>
              <a:t>P2: “I thought it was really, really useful.”</a:t>
            </a:r>
          </a:p>
          <a:p>
            <a:r>
              <a:rPr lang="en-GB" dirty="0">
                <a:solidFill>
                  <a:srgbClr val="FC02FF"/>
                </a:solidFill>
              </a:rPr>
              <a:t>P4: “I think having some sort of plan and strategy, especially for accents that you're not so familiar with is a really good idea.”</a:t>
            </a:r>
          </a:p>
          <a:p>
            <a:r>
              <a:rPr lang="en-GB" dirty="0">
                <a:solidFill>
                  <a:srgbClr val="FC02FF"/>
                </a:solidFill>
              </a:rPr>
              <a:t>P7: “As a resource it is incredibly comprehensive.”</a:t>
            </a:r>
          </a:p>
          <a:p>
            <a:r>
              <a:rPr lang="en-GB" dirty="0">
                <a:solidFill>
                  <a:srgbClr val="FC02FF"/>
                </a:solidFill>
              </a:rPr>
              <a:t>P6: “I got quite a lot out of reading it and it's stuff I will be able to use.”</a:t>
            </a:r>
          </a:p>
          <a:p>
            <a:r>
              <a:rPr lang="en-GB" dirty="0">
                <a:solidFill>
                  <a:srgbClr val="FC02FF"/>
                </a:solidFill>
              </a:rPr>
              <a:t>P5: “I think it's definitely a model you should try.”</a:t>
            </a:r>
          </a:p>
          <a:p>
            <a:endParaRPr lang="en-US" dirty="0"/>
          </a:p>
        </p:txBody>
      </p:sp>
    </p:spTree>
    <p:extLst>
      <p:ext uri="{BB962C8B-B14F-4D97-AF65-F5344CB8AC3E}">
        <p14:creationId xmlns:p14="http://schemas.microsoft.com/office/powerpoint/2010/main" val="3759294727"/>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Informative</a:t>
            </a:r>
            <a:endParaRPr lang="en-US" dirty="0"/>
          </a:p>
        </p:txBody>
      </p:sp>
      <p:sp>
        <p:nvSpPr>
          <p:cNvPr id="3" name="Content Placeholder 2"/>
          <p:cNvSpPr>
            <a:spLocks noGrp="1"/>
          </p:cNvSpPr>
          <p:nvPr>
            <p:ph idx="1"/>
          </p:nvPr>
        </p:nvSpPr>
        <p:spPr/>
        <p:txBody>
          <a:bodyPr/>
          <a:lstStyle/>
          <a:p>
            <a:r>
              <a:rPr lang="en-GB" dirty="0">
                <a:solidFill>
                  <a:srgbClr val="FC02FF"/>
                </a:solidFill>
              </a:rPr>
              <a:t>P5: “There was a lot that I learned myself.”</a:t>
            </a:r>
          </a:p>
          <a:p>
            <a:r>
              <a:rPr lang="en-GB" dirty="0">
                <a:solidFill>
                  <a:srgbClr val="FC02FF"/>
                </a:solidFill>
              </a:rPr>
              <a:t>P6: “The information is wonderful.”</a:t>
            </a:r>
          </a:p>
          <a:p>
            <a:r>
              <a:rPr lang="en-GB" dirty="0">
                <a:solidFill>
                  <a:srgbClr val="FC02FF"/>
                </a:solidFill>
              </a:rPr>
              <a:t>P1: “This is so well detailed and very informative.”</a:t>
            </a:r>
          </a:p>
          <a:p>
            <a:endParaRPr lang="en-US" dirty="0"/>
          </a:p>
        </p:txBody>
      </p:sp>
    </p:spTree>
    <p:extLst>
      <p:ext uri="{BB962C8B-B14F-4D97-AF65-F5344CB8AC3E}">
        <p14:creationId xmlns:p14="http://schemas.microsoft.com/office/powerpoint/2010/main" val="3219389030"/>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Transformative</a:t>
            </a:r>
            <a:endParaRPr lang="en-US" dirty="0"/>
          </a:p>
        </p:txBody>
      </p:sp>
      <p:sp>
        <p:nvSpPr>
          <p:cNvPr id="3" name="Content Placeholder 2"/>
          <p:cNvSpPr>
            <a:spLocks noGrp="1"/>
          </p:cNvSpPr>
          <p:nvPr>
            <p:ph idx="1"/>
          </p:nvPr>
        </p:nvSpPr>
        <p:spPr/>
        <p:txBody>
          <a:bodyPr/>
          <a:lstStyle/>
          <a:p>
            <a:r>
              <a:rPr lang="en-GB" dirty="0">
                <a:solidFill>
                  <a:srgbClr val="FC02FF"/>
                </a:solidFill>
              </a:rPr>
              <a:t>P1: “If something like this was ingrained into the teaching curriculum for that entire BA course or whatever it is, I think it would have such a wonderful effect.”</a:t>
            </a:r>
          </a:p>
          <a:p>
            <a:endParaRPr lang="en-US" dirty="0"/>
          </a:p>
        </p:txBody>
      </p:sp>
    </p:spTree>
    <p:extLst>
      <p:ext uri="{BB962C8B-B14F-4D97-AF65-F5344CB8AC3E}">
        <p14:creationId xmlns:p14="http://schemas.microsoft.com/office/powerpoint/2010/main" val="403834140"/>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Presentation</a:t>
            </a:r>
            <a:endParaRPr lang="en-US" dirty="0"/>
          </a:p>
        </p:txBody>
      </p:sp>
      <p:sp>
        <p:nvSpPr>
          <p:cNvPr id="3" name="Content Placeholder 2"/>
          <p:cNvSpPr>
            <a:spLocks noGrp="1"/>
          </p:cNvSpPr>
          <p:nvPr>
            <p:ph idx="1"/>
          </p:nvPr>
        </p:nvSpPr>
        <p:spPr/>
        <p:txBody>
          <a:bodyPr/>
          <a:lstStyle/>
          <a:p>
            <a:r>
              <a:rPr lang="en-GB" dirty="0">
                <a:solidFill>
                  <a:srgbClr val="FC02FF"/>
                </a:solidFill>
              </a:rPr>
              <a:t>P6: “I thought it was brilliantly laid out.”</a:t>
            </a:r>
          </a:p>
          <a:p>
            <a:r>
              <a:rPr lang="en-GB" dirty="0">
                <a:solidFill>
                  <a:srgbClr val="FC02FF"/>
                </a:solidFill>
              </a:rPr>
              <a:t>P6: “It's so clear.”</a:t>
            </a:r>
          </a:p>
          <a:p>
            <a:r>
              <a:rPr lang="en-GB" dirty="0">
                <a:solidFill>
                  <a:srgbClr val="FC02FF"/>
                </a:solidFill>
              </a:rPr>
              <a:t>P5: “I really liked the breakdown.”</a:t>
            </a:r>
          </a:p>
          <a:p>
            <a:r>
              <a:rPr lang="en-GB" dirty="0">
                <a:solidFill>
                  <a:srgbClr val="FC02FF"/>
                </a:solidFill>
              </a:rPr>
              <a:t>P1: “It's so detailed.”</a:t>
            </a:r>
          </a:p>
          <a:p>
            <a:endParaRPr lang="en-US" dirty="0"/>
          </a:p>
        </p:txBody>
      </p:sp>
    </p:spTree>
    <p:extLst>
      <p:ext uri="{BB962C8B-B14F-4D97-AF65-F5344CB8AC3E}">
        <p14:creationId xmlns:p14="http://schemas.microsoft.com/office/powerpoint/2010/main" val="625384121"/>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Evaluation Coding: Taking action</a:t>
            </a:r>
            <a:endParaRPr lang="en-US" dirty="0"/>
          </a:p>
        </p:txBody>
      </p:sp>
      <p:sp>
        <p:nvSpPr>
          <p:cNvPr id="3" name="Content Placeholder 2"/>
          <p:cNvSpPr>
            <a:spLocks noGrp="1"/>
          </p:cNvSpPr>
          <p:nvPr>
            <p:ph idx="1"/>
          </p:nvPr>
        </p:nvSpPr>
        <p:spPr/>
        <p:txBody>
          <a:bodyPr/>
          <a:lstStyle/>
          <a:p>
            <a:pPr marL="0" indent="0">
              <a:buNone/>
            </a:pPr>
            <a:r>
              <a:rPr lang="en-GB" u="sng" dirty="0"/>
              <a:t>Process</a:t>
            </a:r>
            <a:endParaRPr lang="en-GB" dirty="0"/>
          </a:p>
          <a:p>
            <a:r>
              <a:rPr lang="en-GB" b="1" dirty="0"/>
              <a:t>Magnitude Coding +/- </a:t>
            </a:r>
            <a:endParaRPr lang="en-GB" dirty="0"/>
          </a:p>
          <a:p>
            <a:r>
              <a:rPr lang="en-GB" b="1" dirty="0"/>
              <a:t>Descriptive Coding or ‘In </a:t>
            </a:r>
            <a:r>
              <a:rPr lang="en-GB" b="1" dirty="0" smtClean="0"/>
              <a:t>Vivo’ </a:t>
            </a:r>
            <a:r>
              <a:rPr lang="en-GB" b="1" dirty="0"/>
              <a:t>Coding</a:t>
            </a:r>
            <a:endParaRPr lang="en-GB" dirty="0"/>
          </a:p>
          <a:p>
            <a:r>
              <a:rPr lang="en-GB" b="1" dirty="0"/>
              <a:t>REC (recommendation coding tag) with a specific memo or action for following up</a:t>
            </a:r>
            <a:endParaRPr lang="en-GB" dirty="0"/>
          </a:p>
          <a:p>
            <a:endParaRPr lang="en-US" dirty="0"/>
          </a:p>
        </p:txBody>
      </p:sp>
    </p:spTree>
    <p:extLst>
      <p:ext uri="{BB962C8B-B14F-4D97-AF65-F5344CB8AC3E}">
        <p14:creationId xmlns:p14="http://schemas.microsoft.com/office/powerpoint/2010/main" val="1979991395"/>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-Knowledge and Experience Pre-</a:t>
            </a:r>
            <a:r>
              <a:rPr lang="en-GB" b="1" dirty="0" smtClean="0"/>
              <a:t>requisites</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‘Free</a:t>
            </a:r>
            <a:r>
              <a:rPr lang="en-GB" b="1" dirty="0"/>
              <a:t>-wheeling’/Teacher self-doubt</a:t>
            </a:r>
            <a:r>
              <a:rPr lang="en-GB" dirty="0"/>
              <a:t> </a:t>
            </a:r>
            <a:endParaRPr lang="en-GB" dirty="0" smtClean="0"/>
          </a:p>
          <a:p>
            <a:endParaRPr lang="en-GB" dirty="0" smtClean="0"/>
          </a:p>
          <a:p>
            <a:pPr marL="0" indent="0">
              <a:buNone/>
            </a:pPr>
            <a:r>
              <a:rPr lang="en-GB" b="1" i="1" dirty="0">
                <a:solidFill>
                  <a:srgbClr val="FC02FF"/>
                </a:solidFill>
              </a:rPr>
              <a:t>I don't think I've got the knowledge of accents in other parts of the UK and the nuances of those, I think I'd have to make it very general</a:t>
            </a:r>
            <a:r>
              <a:rPr lang="en-GB" b="1" i="1" dirty="0" smtClean="0">
                <a:solidFill>
                  <a:srgbClr val="FC02FF"/>
                </a:solidFill>
              </a:rPr>
              <a:t>.</a:t>
            </a:r>
            <a:endParaRPr lang="en-GB" b="1" i="1" dirty="0">
              <a:solidFill>
                <a:srgbClr val="FC02FF"/>
              </a:solidFill>
            </a:endParaRPr>
          </a:p>
          <a:p>
            <a:endParaRPr lang="en-GB" dirty="0" smtClean="0"/>
          </a:p>
          <a:p>
            <a:pPr marL="0" indent="0">
              <a:buNone/>
            </a:pPr>
            <a:r>
              <a:rPr lang="en-GB" b="1" dirty="0"/>
              <a:t>REC: Ensure teachers understand that this strategy is designed to support existing accent work in (spoken voice lessons).  Prior (teacher) training in accents is not needed</a:t>
            </a:r>
            <a:endParaRPr lang="en-GB" dirty="0"/>
          </a:p>
          <a:p>
            <a:endParaRPr lang="en-US" dirty="0"/>
          </a:p>
        </p:txBody>
      </p:sp>
    </p:spTree>
    <p:extLst>
      <p:ext uri="{BB962C8B-B14F-4D97-AF65-F5344CB8AC3E}">
        <p14:creationId xmlns:p14="http://schemas.microsoft.com/office/powerpoint/2010/main" val="1184201236"/>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-Information</a:t>
            </a:r>
            <a:r>
              <a:rPr lang="en-GB" dirty="0" smtClean="0"/>
              <a:t> </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Overload</a:t>
            </a:r>
            <a:r>
              <a:rPr lang="en-GB" dirty="0"/>
              <a:t> </a:t>
            </a:r>
            <a:endParaRPr lang="en-GB" dirty="0" smtClean="0"/>
          </a:p>
          <a:p>
            <a:pPr marL="0" indent="0">
              <a:buNone/>
            </a:pPr>
            <a:endParaRPr lang="en-GB" dirty="0" smtClean="0"/>
          </a:p>
          <a:p>
            <a:pPr marL="0" indent="0">
              <a:buNone/>
            </a:pPr>
            <a:r>
              <a:rPr lang="en-GB" dirty="0">
                <a:solidFill>
                  <a:srgbClr val="FC02FF"/>
                </a:solidFill>
              </a:rPr>
              <a:t>P2:</a:t>
            </a:r>
            <a:r>
              <a:rPr lang="en-GB" i="1" dirty="0">
                <a:solidFill>
                  <a:srgbClr val="FC02FF"/>
                </a:solidFill>
              </a:rPr>
              <a:t> </a:t>
            </a:r>
            <a:r>
              <a:rPr lang="en-GB" i="1" dirty="0" smtClean="0">
                <a:solidFill>
                  <a:srgbClr val="FC02FF"/>
                </a:solidFill>
              </a:rPr>
              <a:t>It </a:t>
            </a:r>
            <a:r>
              <a:rPr lang="en-GB" i="1" dirty="0">
                <a:solidFill>
                  <a:srgbClr val="FC02FF"/>
                </a:solidFill>
              </a:rPr>
              <a:t>is a huge chunk of information for them to learn</a:t>
            </a:r>
            <a:r>
              <a:rPr lang="en-GB" i="1" dirty="0" smtClean="0">
                <a:solidFill>
                  <a:srgbClr val="FC02FF"/>
                </a:solidFill>
              </a:rPr>
              <a:t>.</a:t>
            </a:r>
            <a:endParaRPr lang="en-GB" i="1" dirty="0">
              <a:solidFill>
                <a:srgbClr val="FC02FF"/>
              </a:solidFill>
            </a:endParaRPr>
          </a:p>
          <a:p>
            <a:pPr marL="0" indent="0">
              <a:buNone/>
            </a:pPr>
            <a:r>
              <a:rPr lang="en-GB" dirty="0">
                <a:solidFill>
                  <a:srgbClr val="FC02FF"/>
                </a:solidFill>
              </a:rPr>
              <a:t>P5: </a:t>
            </a:r>
            <a:r>
              <a:rPr lang="en-GB" i="1" dirty="0" smtClean="0">
                <a:solidFill>
                  <a:srgbClr val="FC02FF"/>
                </a:solidFill>
              </a:rPr>
              <a:t>When </a:t>
            </a:r>
            <a:r>
              <a:rPr lang="en-GB" i="1" dirty="0">
                <a:solidFill>
                  <a:srgbClr val="FC02FF"/>
                </a:solidFill>
              </a:rPr>
              <a:t>I was reading through that, that document, I thought, oh my gosh, this is actually quite complex</a:t>
            </a:r>
            <a:r>
              <a:rPr lang="en-GB" i="1" dirty="0" smtClean="0">
                <a:solidFill>
                  <a:srgbClr val="FC02FF"/>
                </a:solidFill>
              </a:rPr>
              <a:t>.</a:t>
            </a:r>
            <a:endParaRPr lang="en-GB" i="1" dirty="0">
              <a:solidFill>
                <a:srgbClr val="FC02FF"/>
              </a:solidFill>
            </a:endParaRPr>
          </a:p>
          <a:p>
            <a:pPr marL="0" indent="0">
              <a:buNone/>
            </a:pPr>
            <a:endParaRPr lang="en-GB" dirty="0" smtClean="0"/>
          </a:p>
          <a:p>
            <a:pPr marL="0" indent="0">
              <a:buNone/>
            </a:pPr>
            <a:r>
              <a:rPr lang="en-GB" b="1" dirty="0"/>
              <a:t>REC: Re-work layout to ensure separation of exemplars from the main ‘steps’ in the strategy.  Simplify wording where possible</a:t>
            </a:r>
            <a:endParaRPr lang="en-GB" dirty="0"/>
          </a:p>
          <a:p>
            <a:endParaRPr lang="en-US" dirty="0"/>
          </a:p>
        </p:txBody>
      </p:sp>
    </p:spTree>
    <p:extLst>
      <p:ext uri="{BB962C8B-B14F-4D97-AF65-F5344CB8AC3E}">
        <p14:creationId xmlns:p14="http://schemas.microsoft.com/office/powerpoint/2010/main" val="4151632218"/>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-Target </a:t>
            </a:r>
            <a:r>
              <a:rPr lang="en-GB" b="1" dirty="0"/>
              <a:t>Audience</a:t>
            </a:r>
            <a:r>
              <a:rPr lang="en-GB" dirty="0"/>
              <a:t> </a:t>
            </a:r>
            <a:endParaRPr lang="en-US" dirty="0"/>
          </a:p>
        </p:txBody>
      </p:sp>
      <p:sp>
        <p:nvSpPr>
          <p:cNvPr id="3" name="Content Placeholder 2"/>
          <p:cNvSpPr>
            <a:spLocks noGrp="1"/>
          </p:cNvSpPr>
          <p:nvPr>
            <p:ph idx="1"/>
          </p:nvPr>
        </p:nvSpPr>
        <p:spPr/>
        <p:txBody>
          <a:bodyPr>
            <a:normAutofit/>
          </a:bodyPr>
          <a:lstStyle/>
          <a:p>
            <a:pPr marL="0" indent="0">
              <a:buNone/>
            </a:pPr>
            <a:r>
              <a:rPr lang="en-GB" b="1" dirty="0"/>
              <a:t>Confusion</a:t>
            </a:r>
            <a:r>
              <a:rPr lang="en-GB" dirty="0"/>
              <a:t> </a:t>
            </a:r>
            <a:endParaRPr lang="en-GB" dirty="0" smtClean="0"/>
          </a:p>
          <a:p>
            <a:pPr marL="0" indent="0">
              <a:buNone/>
            </a:pPr>
            <a:endParaRPr lang="en-GB" dirty="0" smtClean="0"/>
          </a:p>
          <a:p>
            <a:pPr marL="0" indent="0">
              <a:buNone/>
            </a:pPr>
            <a:r>
              <a:rPr lang="en-GB" dirty="0" smtClean="0">
                <a:solidFill>
                  <a:srgbClr val="FC02FF"/>
                </a:solidFill>
              </a:rPr>
              <a:t>P6: </a:t>
            </a:r>
            <a:r>
              <a:rPr lang="en-GB" i="1" dirty="0" smtClean="0">
                <a:solidFill>
                  <a:srgbClr val="FC02FF"/>
                </a:solidFill>
              </a:rPr>
              <a:t>But </a:t>
            </a:r>
            <a:r>
              <a:rPr lang="en-GB" i="1" dirty="0">
                <a:solidFill>
                  <a:srgbClr val="FC02FF"/>
                </a:solidFill>
              </a:rPr>
              <a:t>from a student perspective, and I wasn't sure what our capacity, how we were supposed to be looking at it from a student point of view</a:t>
            </a:r>
            <a:r>
              <a:rPr lang="en-GB" i="1" dirty="0" smtClean="0">
                <a:solidFill>
                  <a:srgbClr val="FC02FF"/>
                </a:solidFill>
              </a:rPr>
              <a:t>.</a:t>
            </a:r>
          </a:p>
          <a:p>
            <a:pPr marL="0" indent="0">
              <a:buNone/>
            </a:pPr>
            <a:endParaRPr lang="en-GB" i="1" dirty="0" smtClean="0"/>
          </a:p>
          <a:p>
            <a:pPr marL="0" indent="0">
              <a:buNone/>
            </a:pPr>
            <a:r>
              <a:rPr lang="en-GB" b="1" dirty="0"/>
              <a:t>REC: Clarify that this is aimed at teachers, not to be handed directly to students</a:t>
            </a:r>
            <a:endParaRPr lang="en-GB" dirty="0"/>
          </a:p>
          <a:p>
            <a:endParaRPr lang="en-US" dirty="0"/>
          </a:p>
        </p:txBody>
      </p:sp>
    </p:spTree>
    <p:extLst>
      <p:ext uri="{BB962C8B-B14F-4D97-AF65-F5344CB8AC3E}">
        <p14:creationId xmlns:p14="http://schemas.microsoft.com/office/powerpoint/2010/main" val="3988635909"/>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7779"/>
          </a:xfrm>
        </p:spPr>
        <p:txBody>
          <a:bodyPr/>
          <a:lstStyle/>
          <a:p>
            <a:r>
              <a:rPr lang="en-GB" b="1" dirty="0" smtClean="0"/>
              <a:t>-Singing </a:t>
            </a:r>
            <a:r>
              <a:rPr lang="en-GB" b="1" dirty="0"/>
              <a:t>Teacher’s Role</a:t>
            </a:r>
            <a:r>
              <a:rPr lang="en-GB" dirty="0"/>
              <a:t> </a:t>
            </a:r>
            <a:endParaRPr lang="en-US" dirty="0"/>
          </a:p>
        </p:txBody>
      </p:sp>
      <p:sp>
        <p:nvSpPr>
          <p:cNvPr id="3" name="Content Placeholder 2"/>
          <p:cNvSpPr>
            <a:spLocks noGrp="1"/>
          </p:cNvSpPr>
          <p:nvPr>
            <p:ph idx="1"/>
          </p:nvPr>
        </p:nvSpPr>
        <p:spPr>
          <a:xfrm>
            <a:off x="549275" y="815354"/>
            <a:ext cx="8042276" cy="5723167"/>
          </a:xfrm>
        </p:spPr>
        <p:txBody>
          <a:bodyPr>
            <a:normAutofit fontScale="92500" lnSpcReduction="20000"/>
          </a:bodyPr>
          <a:lstStyle/>
          <a:p>
            <a:pPr marL="0" indent="0">
              <a:buNone/>
            </a:pPr>
            <a:r>
              <a:rPr lang="en-GB" b="1" dirty="0"/>
              <a:t>Technique </a:t>
            </a:r>
            <a:r>
              <a:rPr lang="en-GB" b="1" dirty="0" err="1"/>
              <a:t>vs</a:t>
            </a:r>
            <a:r>
              <a:rPr lang="en-GB" b="1" dirty="0"/>
              <a:t> accents</a:t>
            </a:r>
            <a:r>
              <a:rPr lang="en-GB" dirty="0"/>
              <a:t> </a:t>
            </a:r>
            <a:endParaRPr lang="en-GB" dirty="0" smtClean="0"/>
          </a:p>
          <a:p>
            <a:pPr marL="0" indent="0">
              <a:buNone/>
            </a:pPr>
            <a:endParaRPr lang="en-GB" dirty="0" smtClean="0"/>
          </a:p>
          <a:p>
            <a:pPr marL="0" indent="0">
              <a:buNone/>
            </a:pPr>
            <a:r>
              <a:rPr lang="en-GB" dirty="0">
                <a:solidFill>
                  <a:srgbClr val="FC02FF"/>
                </a:solidFill>
              </a:rPr>
              <a:t>P4: </a:t>
            </a:r>
            <a:r>
              <a:rPr lang="en-GB" i="1" dirty="0" smtClean="0">
                <a:solidFill>
                  <a:srgbClr val="FC02FF"/>
                </a:solidFill>
              </a:rPr>
              <a:t>We </a:t>
            </a:r>
            <a:r>
              <a:rPr lang="en-GB" i="1" dirty="0">
                <a:solidFill>
                  <a:srgbClr val="FC02FF"/>
                </a:solidFill>
              </a:rPr>
              <a:t>struggle at the best of times with a lot of them to reduce tension, you know, release everything. And then you add in another accent that potentially puts them into a, you know, strange position. And then that has a knock on effect to their singing </a:t>
            </a:r>
            <a:r>
              <a:rPr lang="en-GB" i="1" dirty="0" smtClean="0">
                <a:solidFill>
                  <a:srgbClr val="FC02FF"/>
                </a:solidFill>
              </a:rPr>
              <a:t>technique.</a:t>
            </a:r>
          </a:p>
          <a:p>
            <a:pPr marL="0" indent="0">
              <a:buNone/>
            </a:pPr>
            <a:endParaRPr lang="en-GB" i="1" dirty="0" smtClean="0">
              <a:solidFill>
                <a:srgbClr val="FC02FF"/>
              </a:solidFill>
            </a:endParaRPr>
          </a:p>
          <a:p>
            <a:pPr marL="0" indent="0">
              <a:buNone/>
            </a:pPr>
            <a:r>
              <a:rPr lang="en-GB" dirty="0">
                <a:solidFill>
                  <a:srgbClr val="FC02FF"/>
                </a:solidFill>
              </a:rPr>
              <a:t>P6: </a:t>
            </a:r>
            <a:r>
              <a:rPr lang="en-GB" i="1" dirty="0" smtClean="0">
                <a:solidFill>
                  <a:srgbClr val="FC02FF"/>
                </a:solidFill>
              </a:rPr>
              <a:t>We </a:t>
            </a:r>
            <a:r>
              <a:rPr lang="en-GB" i="1" dirty="0">
                <a:solidFill>
                  <a:srgbClr val="FC02FF"/>
                </a:solidFill>
              </a:rPr>
              <a:t>need to go to a voice coach or you need to go to somebody, an accent coach and get this recorded so we can analyse those vowels</a:t>
            </a:r>
            <a:r>
              <a:rPr lang="en-GB" i="1" dirty="0" smtClean="0">
                <a:solidFill>
                  <a:srgbClr val="FC02FF"/>
                </a:solidFill>
              </a:rPr>
              <a:t>.</a:t>
            </a:r>
            <a:endParaRPr lang="en-GB" i="1" dirty="0">
              <a:solidFill>
                <a:srgbClr val="FC02FF"/>
              </a:solidFill>
            </a:endParaRPr>
          </a:p>
          <a:p>
            <a:pPr marL="0" indent="0">
              <a:buNone/>
            </a:pPr>
            <a:endParaRPr lang="en-GB" i="1" dirty="0" smtClean="0"/>
          </a:p>
          <a:p>
            <a:pPr marL="0" indent="0">
              <a:buNone/>
            </a:pPr>
            <a:r>
              <a:rPr lang="en-GB" b="1" dirty="0"/>
              <a:t>REC: Promote my strategy for incorporating accents as an integral part of technical singing work, as apposed to independent accent work.  </a:t>
            </a:r>
            <a:endParaRPr lang="en-GB" dirty="0"/>
          </a:p>
          <a:p>
            <a:endParaRPr lang="en-US" dirty="0"/>
          </a:p>
        </p:txBody>
      </p:sp>
    </p:spTree>
    <p:extLst>
      <p:ext uri="{BB962C8B-B14F-4D97-AF65-F5344CB8AC3E}">
        <p14:creationId xmlns:p14="http://schemas.microsoft.com/office/powerpoint/2010/main" val="2291102103"/>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t>
            </a:r>
            <a:r>
              <a:rPr lang="en-GB" dirty="0"/>
              <a:t> </a:t>
            </a:r>
            <a:r>
              <a:rPr lang="en-GB" b="1" dirty="0" smtClean="0"/>
              <a:t>Inclusion </a:t>
            </a:r>
            <a:r>
              <a:rPr lang="en-GB" b="1" dirty="0"/>
              <a:t>of IPA</a:t>
            </a:r>
            <a:r>
              <a:rPr lang="en-GB" dirty="0"/>
              <a:t> </a:t>
            </a:r>
            <a:endParaRPr lang="en-US" dirty="0"/>
          </a:p>
        </p:txBody>
      </p:sp>
      <p:sp>
        <p:nvSpPr>
          <p:cNvPr id="3" name="Content Placeholder 2"/>
          <p:cNvSpPr>
            <a:spLocks noGrp="1"/>
          </p:cNvSpPr>
          <p:nvPr>
            <p:ph idx="1"/>
          </p:nvPr>
        </p:nvSpPr>
        <p:spPr>
          <a:xfrm>
            <a:off x="0" y="1600200"/>
            <a:ext cx="9143999" cy="5257799"/>
          </a:xfrm>
        </p:spPr>
        <p:txBody>
          <a:bodyPr>
            <a:normAutofit lnSpcReduction="10000"/>
          </a:bodyPr>
          <a:lstStyle/>
          <a:p>
            <a:pPr marL="0" indent="0">
              <a:buNone/>
            </a:pPr>
            <a:r>
              <a:rPr lang="en-GB" dirty="0" smtClean="0"/>
              <a:t>+</a:t>
            </a:r>
            <a:endParaRPr lang="en-GB" dirty="0" smtClean="0"/>
          </a:p>
          <a:p>
            <a:pPr marL="0" indent="0">
              <a:buNone/>
            </a:pPr>
            <a:r>
              <a:rPr lang="en-GB" dirty="0">
                <a:solidFill>
                  <a:srgbClr val="FC02FF"/>
                </a:solidFill>
              </a:rPr>
              <a:t>P4: </a:t>
            </a:r>
            <a:r>
              <a:rPr lang="en-GB" i="1" dirty="0" smtClean="0">
                <a:solidFill>
                  <a:srgbClr val="FC02FF"/>
                </a:solidFill>
              </a:rPr>
              <a:t>I </a:t>
            </a:r>
            <a:r>
              <a:rPr lang="en-GB" i="1" dirty="0">
                <a:solidFill>
                  <a:srgbClr val="FC02FF"/>
                </a:solidFill>
              </a:rPr>
              <a:t>find it incredibly useful</a:t>
            </a:r>
            <a:r>
              <a:rPr lang="en-GB" i="1" dirty="0" smtClean="0">
                <a:solidFill>
                  <a:srgbClr val="FC02FF"/>
                </a:solidFill>
              </a:rPr>
              <a:t>.</a:t>
            </a:r>
            <a:endParaRPr lang="en-GB" i="1" dirty="0">
              <a:solidFill>
                <a:srgbClr val="FC02FF"/>
              </a:solidFill>
            </a:endParaRPr>
          </a:p>
          <a:p>
            <a:pPr marL="0" indent="0">
              <a:buNone/>
            </a:pPr>
            <a:r>
              <a:rPr lang="en-GB" dirty="0">
                <a:solidFill>
                  <a:srgbClr val="FC02FF"/>
                </a:solidFill>
              </a:rPr>
              <a:t>P6: </a:t>
            </a:r>
            <a:r>
              <a:rPr lang="en-GB" i="1" dirty="0" smtClean="0">
                <a:solidFill>
                  <a:srgbClr val="FC02FF"/>
                </a:solidFill>
              </a:rPr>
              <a:t>If </a:t>
            </a:r>
            <a:r>
              <a:rPr lang="en-GB" i="1" dirty="0">
                <a:solidFill>
                  <a:srgbClr val="FC02FF"/>
                </a:solidFill>
              </a:rPr>
              <a:t>I've got a good key, it's fantastic</a:t>
            </a:r>
            <a:r>
              <a:rPr lang="en-GB" i="1" dirty="0" smtClean="0">
                <a:solidFill>
                  <a:srgbClr val="FC02FF"/>
                </a:solidFill>
              </a:rPr>
              <a:t>.</a:t>
            </a:r>
            <a:endParaRPr lang="en-GB" i="1" dirty="0">
              <a:solidFill>
                <a:srgbClr val="FC02FF"/>
              </a:solidFill>
            </a:endParaRPr>
          </a:p>
          <a:p>
            <a:pPr marL="0" indent="0">
              <a:buNone/>
            </a:pPr>
            <a:r>
              <a:rPr lang="en-GB" dirty="0" smtClean="0"/>
              <a:t>-</a:t>
            </a:r>
          </a:p>
          <a:p>
            <a:pPr marL="0" indent="0">
              <a:buNone/>
            </a:pPr>
            <a:r>
              <a:rPr lang="en-GB" dirty="0">
                <a:solidFill>
                  <a:srgbClr val="FC02FF"/>
                </a:solidFill>
              </a:rPr>
              <a:t>P6: </a:t>
            </a:r>
            <a:r>
              <a:rPr lang="en-GB" i="1" dirty="0" smtClean="0">
                <a:solidFill>
                  <a:srgbClr val="FC02FF"/>
                </a:solidFill>
              </a:rPr>
              <a:t>I'm </a:t>
            </a:r>
            <a:r>
              <a:rPr lang="en-GB" i="1" dirty="0">
                <a:solidFill>
                  <a:srgbClr val="FC02FF"/>
                </a:solidFill>
              </a:rPr>
              <a:t>not interested in having </a:t>
            </a:r>
            <a:r>
              <a:rPr lang="en-GB" i="1" dirty="0" smtClean="0">
                <a:solidFill>
                  <a:srgbClr val="FC02FF"/>
                </a:solidFill>
              </a:rPr>
              <a:t>just </a:t>
            </a:r>
            <a:r>
              <a:rPr lang="en-GB" i="1" dirty="0">
                <a:solidFill>
                  <a:srgbClr val="FC02FF"/>
                </a:solidFill>
              </a:rPr>
              <a:t>the symbols, I don't hold that much information in my head</a:t>
            </a:r>
            <a:r>
              <a:rPr lang="en-GB" i="1" dirty="0" smtClean="0">
                <a:solidFill>
                  <a:srgbClr val="FC02FF"/>
                </a:solidFill>
              </a:rPr>
              <a:t>.</a:t>
            </a:r>
            <a:endParaRPr lang="en-GB" i="1" dirty="0">
              <a:solidFill>
                <a:srgbClr val="FC02FF"/>
              </a:solidFill>
            </a:endParaRPr>
          </a:p>
          <a:p>
            <a:pPr marL="0" indent="0">
              <a:buNone/>
            </a:pPr>
            <a:r>
              <a:rPr lang="en-GB" dirty="0">
                <a:solidFill>
                  <a:srgbClr val="FC02FF"/>
                </a:solidFill>
              </a:rPr>
              <a:t>P5: </a:t>
            </a:r>
            <a:r>
              <a:rPr lang="en-GB" i="1" dirty="0" smtClean="0">
                <a:solidFill>
                  <a:srgbClr val="FC02FF"/>
                </a:solidFill>
              </a:rPr>
              <a:t>I </a:t>
            </a:r>
            <a:r>
              <a:rPr lang="en-GB" i="1" dirty="0">
                <a:solidFill>
                  <a:srgbClr val="FC02FF"/>
                </a:solidFill>
              </a:rPr>
              <a:t>mean, it's complicated. I've never actually studied it properly</a:t>
            </a:r>
            <a:r>
              <a:rPr lang="en-GB" i="1" dirty="0" smtClean="0">
                <a:solidFill>
                  <a:srgbClr val="FC02FF"/>
                </a:solidFill>
              </a:rPr>
              <a:t>.</a:t>
            </a:r>
            <a:endParaRPr lang="en-GB" dirty="0" smtClean="0">
              <a:solidFill>
                <a:srgbClr val="FC02FF"/>
              </a:solidFill>
            </a:endParaRPr>
          </a:p>
          <a:p>
            <a:pPr marL="0" indent="0">
              <a:buNone/>
            </a:pPr>
            <a:r>
              <a:rPr lang="en-GB" b="1" dirty="0"/>
              <a:t>REC: Include a IPA key as an appendix to strategy, enabling teachers to refer to it if they </a:t>
            </a:r>
            <a:r>
              <a:rPr lang="en-GB" b="1" dirty="0" smtClean="0"/>
              <a:t>wish</a:t>
            </a:r>
            <a:endParaRPr lang="en-GB" dirty="0"/>
          </a:p>
          <a:p>
            <a:endParaRPr lang="en-US" dirty="0"/>
          </a:p>
        </p:txBody>
      </p:sp>
    </p:spTree>
    <p:extLst>
      <p:ext uri="{BB962C8B-B14F-4D97-AF65-F5344CB8AC3E}">
        <p14:creationId xmlns:p14="http://schemas.microsoft.com/office/powerpoint/2010/main" val="3259038576"/>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+-Application of Strategy</a:t>
            </a:r>
            <a:r>
              <a:rPr lang="en-GB" dirty="0"/>
              <a:t> </a:t>
            </a:r>
            <a:endParaRPr lang="en-US" dirty="0"/>
          </a:p>
        </p:txBody>
      </p:sp>
      <p:sp>
        <p:nvSpPr>
          <p:cNvPr id="3" name="Content Placeholder 2"/>
          <p:cNvSpPr>
            <a:spLocks noGrp="1"/>
          </p:cNvSpPr>
          <p:nvPr>
            <p:ph idx="1"/>
          </p:nvPr>
        </p:nvSpPr>
        <p:spPr/>
        <p:txBody>
          <a:bodyPr>
            <a:normAutofit/>
          </a:bodyPr>
          <a:lstStyle/>
          <a:p>
            <a:pPr marL="0" indent="0">
              <a:buNone/>
            </a:pPr>
            <a:r>
              <a:rPr lang="en-GB" b="1" dirty="0"/>
              <a:t>Discussion around group settings</a:t>
            </a:r>
            <a:r>
              <a:rPr lang="en-GB" dirty="0"/>
              <a:t> </a:t>
            </a:r>
            <a:endParaRPr lang="en-GB" dirty="0" smtClean="0"/>
          </a:p>
          <a:p>
            <a:pPr marL="0" indent="0">
              <a:buNone/>
            </a:pPr>
            <a:endParaRPr lang="en-GB" dirty="0" smtClean="0"/>
          </a:p>
          <a:p>
            <a:pPr marL="0" indent="0">
              <a:buNone/>
            </a:pPr>
            <a:r>
              <a:rPr lang="en-GB" dirty="0">
                <a:solidFill>
                  <a:srgbClr val="FC02FF"/>
                </a:solidFill>
              </a:rPr>
              <a:t>P2: </a:t>
            </a:r>
            <a:r>
              <a:rPr lang="en-GB" i="1" dirty="0" smtClean="0">
                <a:solidFill>
                  <a:srgbClr val="FC02FF"/>
                </a:solidFill>
              </a:rPr>
              <a:t>Students </a:t>
            </a:r>
            <a:r>
              <a:rPr lang="en-GB" i="1" dirty="0">
                <a:solidFill>
                  <a:srgbClr val="FC02FF"/>
                </a:solidFill>
              </a:rPr>
              <a:t>get the confidence to bounce off each other </a:t>
            </a:r>
            <a:endParaRPr lang="en-GB" i="1" dirty="0" smtClean="0">
              <a:solidFill>
                <a:srgbClr val="FC02FF"/>
              </a:solidFill>
            </a:endParaRPr>
          </a:p>
          <a:p>
            <a:pPr marL="0" indent="0">
              <a:buNone/>
            </a:pPr>
            <a:endParaRPr lang="en-GB" i="1" dirty="0" smtClean="0"/>
          </a:p>
          <a:p>
            <a:pPr marL="0" indent="0">
              <a:buNone/>
            </a:pPr>
            <a:r>
              <a:rPr lang="en-GB" b="1" dirty="0"/>
              <a:t>REC: Consider applying strategy within a group lesson setting as well as offering to Singing teachers to apply as needed in the 1-1 studio</a:t>
            </a:r>
            <a:endParaRPr lang="en-GB" dirty="0"/>
          </a:p>
          <a:p>
            <a:endParaRPr lang="en-US" dirty="0"/>
          </a:p>
        </p:txBody>
      </p:sp>
    </p:spTree>
    <p:extLst>
      <p:ext uri="{BB962C8B-B14F-4D97-AF65-F5344CB8AC3E}">
        <p14:creationId xmlns:p14="http://schemas.microsoft.com/office/powerpoint/2010/main" val="2959429469"/>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t>
            </a:r>
            <a:r>
              <a:rPr lang="en-GB" b="1" dirty="0" smtClean="0"/>
              <a:t>Accent </a:t>
            </a:r>
            <a:r>
              <a:rPr lang="en-GB" b="1" dirty="0"/>
              <a:t>Habits</a:t>
            </a:r>
            <a:r>
              <a:rPr lang="en-GB" dirty="0"/>
              <a:t> </a:t>
            </a:r>
            <a:endParaRPr lang="en-US" dirty="0"/>
          </a:p>
        </p:txBody>
      </p:sp>
      <p:sp>
        <p:nvSpPr>
          <p:cNvPr id="3" name="Content Placeholder 2"/>
          <p:cNvSpPr>
            <a:spLocks noGrp="1"/>
          </p:cNvSpPr>
          <p:nvPr>
            <p:ph idx="1"/>
          </p:nvPr>
        </p:nvSpPr>
        <p:spPr>
          <a:xfrm>
            <a:off x="0" y="1600200"/>
            <a:ext cx="9143999" cy="5257799"/>
          </a:xfrm>
        </p:spPr>
        <p:txBody>
          <a:bodyPr>
            <a:normAutofit/>
          </a:bodyPr>
          <a:lstStyle/>
          <a:p>
            <a:pPr marL="0" indent="0">
              <a:buNone/>
            </a:pPr>
            <a:r>
              <a:rPr lang="en-GB" b="1" dirty="0" smtClean="0"/>
              <a:t>Certain </a:t>
            </a:r>
            <a:r>
              <a:rPr lang="en-GB" b="1" dirty="0"/>
              <a:t>articulatory habits (notably </a:t>
            </a:r>
            <a:r>
              <a:rPr lang="en-GB" b="1" dirty="0" smtClean="0"/>
              <a:t>TH- </a:t>
            </a:r>
            <a:r>
              <a:rPr lang="en-GB" b="1" dirty="0"/>
              <a:t>fronting) considered faults </a:t>
            </a:r>
            <a:endParaRPr lang="en-GB" b="1" dirty="0" smtClean="0"/>
          </a:p>
          <a:p>
            <a:pPr marL="0" indent="0">
              <a:buNone/>
            </a:pPr>
            <a:endParaRPr lang="en-GB" b="1" dirty="0" smtClean="0"/>
          </a:p>
          <a:p>
            <a:pPr marL="0" indent="0">
              <a:buNone/>
            </a:pPr>
            <a:r>
              <a:rPr lang="en-GB" dirty="0">
                <a:solidFill>
                  <a:srgbClr val="FC02FF"/>
                </a:solidFill>
              </a:rPr>
              <a:t>P6: </a:t>
            </a:r>
            <a:r>
              <a:rPr lang="en-GB" i="1" dirty="0" smtClean="0">
                <a:solidFill>
                  <a:srgbClr val="FC02FF"/>
                </a:solidFill>
              </a:rPr>
              <a:t>But </a:t>
            </a:r>
            <a:r>
              <a:rPr lang="en-GB" i="1" dirty="0">
                <a:solidFill>
                  <a:srgbClr val="FC02FF"/>
                </a:solidFill>
              </a:rPr>
              <a:t>the TH thing for me is a profound issue</a:t>
            </a:r>
            <a:r>
              <a:rPr lang="en-GB" i="1" dirty="0" smtClean="0">
                <a:solidFill>
                  <a:srgbClr val="FC02FF"/>
                </a:solidFill>
              </a:rPr>
              <a:t>.</a:t>
            </a:r>
            <a:endParaRPr lang="en-GB" i="1" dirty="0">
              <a:solidFill>
                <a:srgbClr val="FC02FF"/>
              </a:solidFill>
            </a:endParaRPr>
          </a:p>
          <a:p>
            <a:pPr marL="0" indent="0">
              <a:buNone/>
            </a:pPr>
            <a:endParaRPr lang="en-GB" b="1" dirty="0" smtClean="0"/>
          </a:p>
          <a:p>
            <a:pPr marL="0" indent="0">
              <a:buNone/>
            </a:pPr>
            <a:r>
              <a:rPr lang="en-GB" b="1" dirty="0"/>
              <a:t>REC: Provide examples where all articulatory features can be legitimised in singing in order to align accent training and attitudes in singing lessons with spoken voice lessons.  Continue to work to achieve common vocabulary to use concerning articulatory habits in singing lessons.</a:t>
            </a:r>
            <a:endParaRPr lang="en-GB" dirty="0"/>
          </a:p>
          <a:p>
            <a:endParaRPr lang="en-GB" dirty="0"/>
          </a:p>
          <a:p>
            <a:endParaRPr lang="en-US" dirty="0"/>
          </a:p>
        </p:txBody>
      </p:sp>
    </p:spTree>
    <p:extLst>
      <p:ext uri="{BB962C8B-B14F-4D97-AF65-F5344CB8AC3E}">
        <p14:creationId xmlns:p14="http://schemas.microsoft.com/office/powerpoint/2010/main" val="1443200147"/>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70499"/>
          </a:xfrm>
        </p:spPr>
        <p:txBody>
          <a:bodyPr/>
          <a:lstStyle/>
          <a:p>
            <a:r>
              <a:rPr lang="en-US" dirty="0" smtClean="0"/>
              <a:t>Conclusions</a:t>
            </a:r>
            <a:endParaRPr lang="en-US" dirty="0"/>
          </a:p>
        </p:txBody>
      </p:sp>
      <p:sp>
        <p:nvSpPr>
          <p:cNvPr id="3" name="Content Placeholder 2"/>
          <p:cNvSpPr>
            <a:spLocks noGrp="1"/>
          </p:cNvSpPr>
          <p:nvPr>
            <p:ph idx="1"/>
          </p:nvPr>
        </p:nvSpPr>
        <p:spPr>
          <a:xfrm>
            <a:off x="268940" y="878076"/>
            <a:ext cx="8875059" cy="5979924"/>
          </a:xfrm>
        </p:spPr>
        <p:txBody>
          <a:bodyPr>
            <a:normAutofit fontScale="47500" lnSpcReduction="20000"/>
          </a:bodyPr>
          <a:lstStyle/>
          <a:p>
            <a:r>
              <a:rPr lang="en-US" sz="4500" b="1" dirty="0" smtClean="0">
                <a:solidFill>
                  <a:schemeClr val="accent5"/>
                </a:solidFill>
              </a:rPr>
              <a:t>Components to remain in strategy</a:t>
            </a:r>
            <a:r>
              <a:rPr lang="en-US" sz="4500" dirty="0" smtClean="0">
                <a:solidFill>
                  <a:schemeClr val="accent5"/>
                </a:solidFill>
              </a:rPr>
              <a:t>:</a:t>
            </a:r>
          </a:p>
          <a:p>
            <a:pPr marL="0" indent="0">
              <a:buNone/>
            </a:pPr>
            <a:r>
              <a:rPr lang="en-US" sz="4500" dirty="0" smtClean="0">
                <a:solidFill>
                  <a:schemeClr val="accent5"/>
                </a:solidFill>
              </a:rPr>
              <a:t>-The 10 steps</a:t>
            </a:r>
          </a:p>
          <a:p>
            <a:pPr marL="0" indent="0">
              <a:buNone/>
            </a:pPr>
            <a:r>
              <a:rPr lang="en-US" sz="4500" dirty="0" smtClean="0">
                <a:solidFill>
                  <a:schemeClr val="accent5"/>
                </a:solidFill>
              </a:rPr>
              <a:t> -</a:t>
            </a:r>
            <a:r>
              <a:rPr lang="en-US" sz="4500" dirty="0" smtClean="0">
                <a:solidFill>
                  <a:schemeClr val="accent5"/>
                </a:solidFill>
              </a:rPr>
              <a:t>IPA symbols</a:t>
            </a:r>
          </a:p>
          <a:p>
            <a:pPr marL="0" indent="0">
              <a:buNone/>
            </a:pPr>
            <a:r>
              <a:rPr lang="en-US" sz="4500" dirty="0" smtClean="0">
                <a:solidFill>
                  <a:schemeClr val="accent5"/>
                </a:solidFill>
              </a:rPr>
              <a:t> -Added articulatory exercises</a:t>
            </a:r>
          </a:p>
          <a:p>
            <a:r>
              <a:rPr lang="en-US" sz="4500" b="1" dirty="0" smtClean="0">
                <a:solidFill>
                  <a:schemeClr val="accent6"/>
                </a:solidFill>
              </a:rPr>
              <a:t>Components to change</a:t>
            </a:r>
          </a:p>
          <a:p>
            <a:pPr marL="0" indent="0">
              <a:buNone/>
            </a:pPr>
            <a:r>
              <a:rPr lang="en-US" sz="4500" dirty="0" smtClean="0">
                <a:solidFill>
                  <a:schemeClr val="accent6"/>
                </a:solidFill>
              </a:rPr>
              <a:t>-Remain flexible as to how it is implemented</a:t>
            </a:r>
          </a:p>
          <a:p>
            <a:pPr marL="0" indent="0">
              <a:buNone/>
            </a:pPr>
            <a:r>
              <a:rPr lang="en-US" sz="4500" dirty="0" smtClean="0">
                <a:solidFill>
                  <a:schemeClr val="accent6"/>
                </a:solidFill>
              </a:rPr>
              <a:t>-Simplify language where possible</a:t>
            </a:r>
          </a:p>
          <a:p>
            <a:r>
              <a:rPr lang="en-US" sz="4500" b="1" dirty="0" smtClean="0">
                <a:solidFill>
                  <a:schemeClr val="tx2">
                    <a:lumMod val="50000"/>
                    <a:lumOff val="50000"/>
                  </a:schemeClr>
                </a:solidFill>
              </a:rPr>
              <a:t>Components to add</a:t>
            </a:r>
            <a:r>
              <a:rPr lang="en-US" sz="4500" dirty="0" smtClean="0">
                <a:solidFill>
                  <a:schemeClr val="tx2">
                    <a:lumMod val="50000"/>
                    <a:lumOff val="50000"/>
                  </a:schemeClr>
                </a:solidFill>
              </a:rPr>
              <a:t>:</a:t>
            </a:r>
          </a:p>
          <a:p>
            <a:pPr marL="0" indent="0">
              <a:buNone/>
            </a:pPr>
            <a:r>
              <a:rPr lang="en-US" sz="4500" dirty="0" smtClean="0">
                <a:solidFill>
                  <a:schemeClr val="tx2">
                    <a:lumMod val="50000"/>
                    <a:lumOff val="50000"/>
                  </a:schemeClr>
                </a:solidFill>
              </a:rPr>
              <a:t>-IPA key</a:t>
            </a:r>
          </a:p>
          <a:p>
            <a:pPr marL="0" indent="0">
              <a:buNone/>
            </a:pPr>
            <a:r>
              <a:rPr lang="en-US" sz="4500" dirty="0" smtClean="0">
                <a:solidFill>
                  <a:schemeClr val="tx2">
                    <a:lumMod val="50000"/>
                    <a:lumOff val="50000"/>
                  </a:schemeClr>
                </a:solidFill>
              </a:rPr>
              <a:t>-Additional exercises for </a:t>
            </a:r>
            <a:r>
              <a:rPr lang="en-US" sz="4500" dirty="0" smtClean="0">
                <a:solidFill>
                  <a:schemeClr val="tx2">
                    <a:lumMod val="50000"/>
                    <a:lumOff val="50000"/>
                  </a:schemeClr>
                </a:solidFill>
              </a:rPr>
              <a:t>Pop</a:t>
            </a:r>
            <a:r>
              <a:rPr lang="en-US" sz="4500" dirty="0" smtClean="0">
                <a:solidFill>
                  <a:schemeClr val="tx2">
                    <a:lumMod val="50000"/>
                    <a:lumOff val="50000"/>
                  </a:schemeClr>
                </a:solidFill>
              </a:rPr>
              <a:t>/</a:t>
            </a:r>
            <a:r>
              <a:rPr lang="en-US" sz="4500" dirty="0" smtClean="0">
                <a:solidFill>
                  <a:schemeClr val="tx2">
                    <a:lumMod val="50000"/>
                    <a:lumOff val="50000"/>
                  </a:schemeClr>
                </a:solidFill>
              </a:rPr>
              <a:t>Rock musicals</a:t>
            </a:r>
            <a:endParaRPr lang="en-US" sz="4500" dirty="0" smtClean="0">
              <a:solidFill>
                <a:schemeClr val="tx2">
                  <a:lumMod val="50000"/>
                  <a:lumOff val="50000"/>
                </a:schemeClr>
              </a:solidFill>
            </a:endParaRPr>
          </a:p>
          <a:p>
            <a:pPr marL="0" indent="0">
              <a:buNone/>
            </a:pPr>
            <a:r>
              <a:rPr lang="en-US" sz="4500" dirty="0" smtClean="0">
                <a:solidFill>
                  <a:schemeClr val="tx2">
                    <a:lumMod val="50000"/>
                    <a:lumOff val="50000"/>
                  </a:schemeClr>
                </a:solidFill>
              </a:rPr>
              <a:t>-2</a:t>
            </a:r>
            <a:r>
              <a:rPr lang="en-US" sz="4500" baseline="30000" dirty="0" smtClean="0">
                <a:solidFill>
                  <a:schemeClr val="tx2">
                    <a:lumMod val="50000"/>
                    <a:lumOff val="50000"/>
                  </a:schemeClr>
                </a:solidFill>
              </a:rPr>
              <a:t>nd</a:t>
            </a:r>
            <a:r>
              <a:rPr lang="en-US" sz="4500" dirty="0" smtClean="0">
                <a:solidFill>
                  <a:schemeClr val="tx2">
                    <a:lumMod val="50000"/>
                    <a:lumOff val="50000"/>
                  </a:schemeClr>
                </a:solidFill>
              </a:rPr>
              <a:t> exemplar with Pop/Rock example</a:t>
            </a:r>
          </a:p>
          <a:p>
            <a:endParaRPr lang="en-US" dirty="0"/>
          </a:p>
        </p:txBody>
      </p:sp>
    </p:spTree>
    <p:extLst>
      <p:ext uri="{BB962C8B-B14F-4D97-AF65-F5344CB8AC3E}">
        <p14:creationId xmlns:p14="http://schemas.microsoft.com/office/powerpoint/2010/main" val="1116901874"/>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Potential areas for further research</a:t>
            </a:r>
            <a:endParaRPr lang="en-US" dirty="0"/>
          </a:p>
        </p:txBody>
      </p:sp>
      <p:sp>
        <p:nvSpPr>
          <p:cNvPr id="3" name="Content Placeholder 2"/>
          <p:cNvSpPr>
            <a:spLocks noGrp="1"/>
          </p:cNvSpPr>
          <p:nvPr>
            <p:ph idx="1"/>
          </p:nvPr>
        </p:nvSpPr>
        <p:spPr/>
        <p:txBody>
          <a:bodyPr/>
          <a:lstStyle/>
          <a:p>
            <a:r>
              <a:rPr lang="en-US" dirty="0" smtClean="0"/>
              <a:t>Vowel modification: the practice and challenges in pop/rock musicals</a:t>
            </a:r>
          </a:p>
          <a:p>
            <a:r>
              <a:rPr lang="en-US" dirty="0" smtClean="0"/>
              <a:t>IPA symbols and accent training in Musical Theatre</a:t>
            </a:r>
          </a:p>
          <a:p>
            <a:r>
              <a:rPr lang="en-US" dirty="0" smtClean="0"/>
              <a:t>Intelligibility in sung text in Musical Theatre </a:t>
            </a:r>
          </a:p>
          <a:p>
            <a:r>
              <a:rPr lang="en-US" dirty="0" smtClean="0"/>
              <a:t>The future of accent training for Musical Theatre</a:t>
            </a:r>
            <a:endParaRPr lang="en-US" dirty="0"/>
          </a:p>
        </p:txBody>
      </p:sp>
    </p:spTree>
    <p:extLst>
      <p:ext uri="{BB962C8B-B14F-4D97-AF65-F5344CB8AC3E}">
        <p14:creationId xmlns:p14="http://schemas.microsoft.com/office/powerpoint/2010/main" val="4252307756"/>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Limitations</a:t>
            </a:r>
            <a:endParaRPr lang="en-US" dirty="0"/>
          </a:p>
        </p:txBody>
      </p:sp>
      <p:sp>
        <p:nvSpPr>
          <p:cNvPr id="3" name="Content Placeholder 2"/>
          <p:cNvSpPr>
            <a:spLocks noGrp="1"/>
          </p:cNvSpPr>
          <p:nvPr>
            <p:ph idx="1"/>
          </p:nvPr>
        </p:nvSpPr>
        <p:spPr/>
        <p:txBody>
          <a:bodyPr/>
          <a:lstStyle/>
          <a:p>
            <a:r>
              <a:rPr lang="en-US" dirty="0" smtClean="0"/>
              <a:t>Low quantity of survey responses</a:t>
            </a:r>
          </a:p>
          <a:p>
            <a:r>
              <a:rPr lang="en-US" dirty="0" smtClean="0"/>
              <a:t>Limitations of fixed survey</a:t>
            </a:r>
            <a:endParaRPr lang="en-US" dirty="0"/>
          </a:p>
          <a:p>
            <a:r>
              <a:rPr lang="en-US" dirty="0" smtClean="0"/>
              <a:t> Time</a:t>
            </a:r>
            <a:endParaRPr lang="en-US" dirty="0"/>
          </a:p>
        </p:txBody>
      </p:sp>
    </p:spTree>
    <p:extLst>
      <p:ext uri="{BB962C8B-B14F-4D97-AF65-F5344CB8AC3E}">
        <p14:creationId xmlns:p14="http://schemas.microsoft.com/office/powerpoint/2010/main" val="727904955"/>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next?</a:t>
            </a:r>
            <a:endParaRPr lang="en-US" dirty="0"/>
          </a:p>
        </p:txBody>
      </p:sp>
      <p:sp>
        <p:nvSpPr>
          <p:cNvPr id="3" name="Content Placeholder 2"/>
          <p:cNvSpPr>
            <a:spLocks noGrp="1"/>
          </p:cNvSpPr>
          <p:nvPr>
            <p:ph idx="1"/>
          </p:nvPr>
        </p:nvSpPr>
        <p:spPr/>
        <p:txBody>
          <a:bodyPr/>
          <a:lstStyle/>
          <a:p>
            <a:r>
              <a:rPr lang="en-US" dirty="0" smtClean="0"/>
              <a:t>Further study and/or development of strategy into a document/book.</a:t>
            </a:r>
          </a:p>
          <a:p>
            <a:r>
              <a:rPr lang="en-US" dirty="0" smtClean="0"/>
              <a:t>Continued implementation of strategy in my teaching.</a:t>
            </a:r>
          </a:p>
          <a:p>
            <a:r>
              <a:rPr lang="en-US" dirty="0" smtClean="0"/>
              <a:t>Continued integration of pedagogy between the fields of spoken and sung voice.</a:t>
            </a:r>
            <a:endParaRPr lang="en-US" dirty="0"/>
          </a:p>
        </p:txBody>
      </p:sp>
    </p:spTree>
    <p:extLst>
      <p:ext uri="{BB962C8B-B14F-4D97-AF65-F5344CB8AC3E}">
        <p14:creationId xmlns:p14="http://schemas.microsoft.com/office/powerpoint/2010/main" val="567648475"/>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Final </a:t>
            </a:r>
            <a:r>
              <a:rPr lang="en-US" dirty="0" smtClean="0"/>
              <a:t>Thoughts-what have I gained?</a:t>
            </a:r>
            <a:endParaRPr lang="en-US" dirty="0"/>
          </a:p>
        </p:txBody>
      </p:sp>
      <p:sp>
        <p:nvSpPr>
          <p:cNvPr id="3" name="Content Placeholder 2"/>
          <p:cNvSpPr>
            <a:spLocks noGrp="1"/>
          </p:cNvSpPr>
          <p:nvPr>
            <p:ph idx="1"/>
          </p:nvPr>
        </p:nvSpPr>
        <p:spPr/>
        <p:txBody>
          <a:bodyPr/>
          <a:lstStyle/>
          <a:p>
            <a:r>
              <a:rPr lang="en-US" dirty="0" smtClean="0"/>
              <a:t>Refinement of research skills </a:t>
            </a:r>
          </a:p>
          <a:p>
            <a:r>
              <a:rPr lang="en-US" dirty="0" smtClean="0"/>
              <a:t>Linking theory with practice</a:t>
            </a:r>
          </a:p>
          <a:p>
            <a:r>
              <a:rPr lang="en-US" dirty="0" smtClean="0"/>
              <a:t>Newfound enjoyment for academic practice</a:t>
            </a:r>
          </a:p>
          <a:p>
            <a:endParaRPr lang="en-US" dirty="0"/>
          </a:p>
        </p:txBody>
      </p:sp>
    </p:spTree>
    <p:extLst>
      <p:ext uri="{BB962C8B-B14F-4D97-AF65-F5344CB8AC3E}">
        <p14:creationId xmlns:p14="http://schemas.microsoft.com/office/powerpoint/2010/main" val="532933666"/>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a:bodyPr>
          <a:lstStyle/>
          <a:p>
            <a:r>
              <a:rPr lang="en-GB" sz="1400" dirty="0" err="1"/>
              <a:t>Abdallah</a:t>
            </a:r>
            <a:r>
              <a:rPr lang="en-GB" sz="1400" dirty="0"/>
              <a:t>, M., &amp; </a:t>
            </a:r>
            <a:r>
              <a:rPr lang="en-GB" sz="1400" dirty="0" err="1"/>
              <a:t>Wegerif</a:t>
            </a:r>
            <a:r>
              <a:rPr lang="en-GB" sz="1400" dirty="0"/>
              <a:t>, R. (2014). Design-Based research (DBR) in educational enquiry and technological studies: A version for PhD students targeting the integration of new technologies and literacies into educational contexts. </a:t>
            </a:r>
            <a:r>
              <a:rPr lang="en-GB" sz="1400" i="1" dirty="0"/>
              <a:t>(Unpublished?)</a:t>
            </a:r>
            <a:r>
              <a:rPr lang="en-GB" sz="1400" dirty="0"/>
              <a:t>, 1–25. </a:t>
            </a:r>
            <a:r>
              <a:rPr lang="en-GB" sz="1400" u="sng" dirty="0">
                <a:hlinkClick r:id="rId2"/>
              </a:rPr>
              <a:t>http://0-files.eric.ed.gov.opac.msmc.edu/fulltext/ED546471.pdf</a:t>
            </a:r>
            <a:endParaRPr lang="en-GB" sz="1400" dirty="0"/>
          </a:p>
          <a:p>
            <a:r>
              <a:rPr lang="en-GB" sz="1400" dirty="0" err="1"/>
              <a:t>Altendorf</a:t>
            </a:r>
            <a:r>
              <a:rPr lang="en-GB" sz="1400" dirty="0"/>
              <a:t>, U. (1999). </a:t>
            </a:r>
            <a:r>
              <a:rPr lang="en-GB" sz="1400" dirty="0" err="1"/>
              <a:t>Eʃtulary</a:t>
            </a:r>
            <a:r>
              <a:rPr lang="en-GB" sz="1400" dirty="0"/>
              <a:t> English: Is English going Cockney? </a:t>
            </a:r>
            <a:r>
              <a:rPr lang="en-GB" sz="1400" i="1" dirty="0" err="1"/>
              <a:t>Moderna</a:t>
            </a:r>
            <a:r>
              <a:rPr lang="en-GB" sz="1400" i="1" dirty="0"/>
              <a:t> </a:t>
            </a:r>
            <a:r>
              <a:rPr lang="en-GB" sz="1400" i="1" dirty="0" err="1"/>
              <a:t>Språk</a:t>
            </a:r>
            <a:r>
              <a:rPr lang="en-GB" sz="1400" dirty="0"/>
              <a:t>, </a:t>
            </a:r>
            <a:r>
              <a:rPr lang="en-GB" sz="1400" i="1" dirty="0"/>
              <a:t>93</a:t>
            </a:r>
            <a:r>
              <a:rPr lang="en-GB" sz="1400" dirty="0"/>
              <a:t>(1), 2–11. https://</a:t>
            </a:r>
            <a:r>
              <a:rPr lang="en-GB" sz="1400" dirty="0" err="1"/>
              <a:t>doi.org</a:t>
            </a:r>
            <a:r>
              <a:rPr lang="en-GB" sz="1400" dirty="0"/>
              <a:t>/10.58221/mosp.v93i1.9709</a:t>
            </a:r>
          </a:p>
          <a:p>
            <a:r>
              <a:rPr lang="en-GB" sz="1400" dirty="0" err="1"/>
              <a:t>Ginsborg</a:t>
            </a:r>
            <a:r>
              <a:rPr lang="en-GB" sz="1400" dirty="0"/>
              <a:t> et al. (2011). ‘</a:t>
            </a:r>
            <a:r>
              <a:rPr lang="en-US" sz="1400" dirty="0"/>
              <a:t>Have we made ourselves clear? Singers and non-singers’ perceptions of the intelligibility of sung text’. </a:t>
            </a:r>
            <a:r>
              <a:rPr lang="en-US" sz="1400" i="1" dirty="0"/>
              <a:t>International Symposium on Performance Science</a:t>
            </a:r>
            <a:r>
              <a:rPr lang="en-US" sz="1400" dirty="0"/>
              <a:t>. </a:t>
            </a:r>
            <a:r>
              <a:rPr lang="en-GB" sz="1400" dirty="0"/>
              <a:t>ISBN 000-00-00000-00-</a:t>
            </a:r>
            <a:r>
              <a:rPr lang="en-GB" sz="1400" dirty="0" smtClean="0"/>
              <a:t>0</a:t>
            </a:r>
            <a:endParaRPr lang="en-GB" sz="1400" dirty="0"/>
          </a:p>
          <a:p>
            <a:r>
              <a:rPr lang="en-GB" sz="1400" dirty="0"/>
              <a:t>Green, K., Freeman, W., Edwards, M., &amp; Meyer, D. (2014). Trends in musical theatre voice: An analysis of audition requirements for singers. </a:t>
            </a:r>
            <a:r>
              <a:rPr lang="en-GB" sz="1400" i="1" dirty="0"/>
              <a:t>Journal of Voice</a:t>
            </a:r>
            <a:r>
              <a:rPr lang="en-GB" sz="1400" dirty="0"/>
              <a:t>, </a:t>
            </a:r>
            <a:r>
              <a:rPr lang="en-GB" sz="1400" i="1" dirty="0"/>
              <a:t>28</a:t>
            </a:r>
            <a:r>
              <a:rPr lang="en-GB" sz="1400" dirty="0"/>
              <a:t>(3), 324–327. https://</a:t>
            </a:r>
            <a:r>
              <a:rPr lang="en-GB" sz="1400" dirty="0" err="1"/>
              <a:t>doi.org</a:t>
            </a:r>
            <a:r>
              <a:rPr lang="en-GB" sz="1400" dirty="0"/>
              <a:t>/10.1016/j.jvoice.2013.10.007</a:t>
            </a:r>
          </a:p>
          <a:p>
            <a:r>
              <a:rPr lang="en-GB" sz="1400" dirty="0"/>
              <a:t>Hall-Lew, L., &amp; Fix, S. (2012). Perceptual coding reliability of (L)-vocalization in casual speech data. </a:t>
            </a:r>
            <a:r>
              <a:rPr lang="en-GB" sz="1400" i="1" dirty="0"/>
              <a:t>Lingua</a:t>
            </a:r>
            <a:r>
              <a:rPr lang="en-GB" sz="1400" dirty="0"/>
              <a:t>, </a:t>
            </a:r>
            <a:r>
              <a:rPr lang="en-GB" sz="1400" i="1" dirty="0"/>
              <a:t>122</a:t>
            </a:r>
            <a:r>
              <a:rPr lang="en-GB" sz="1400" dirty="0"/>
              <a:t>(7), 794–809. </a:t>
            </a:r>
            <a:r>
              <a:rPr lang="en-GB" sz="1400" u="sng" dirty="0">
                <a:hlinkClick r:id="rId3"/>
              </a:rPr>
              <a:t>https://doi.org/10.1016/j.lingua.2011.12.005</a:t>
            </a:r>
            <a:endParaRPr lang="en-GB" sz="1400" dirty="0"/>
          </a:p>
          <a:p>
            <a:pPr marL="0" indent="0">
              <a:buNone/>
            </a:pPr>
            <a:endParaRPr lang="en-GB" sz="2400" dirty="0" smtClean="0"/>
          </a:p>
          <a:p>
            <a:pPr marL="0" indent="0">
              <a:buNone/>
            </a:pPr>
            <a:endParaRPr lang="en-US" dirty="0"/>
          </a:p>
        </p:txBody>
      </p:sp>
    </p:spTree>
    <p:extLst>
      <p:ext uri="{BB962C8B-B14F-4D97-AF65-F5344CB8AC3E}">
        <p14:creationId xmlns:p14="http://schemas.microsoft.com/office/powerpoint/2010/main" val="1817240883"/>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Continued</a:t>
            </a:r>
            <a:endParaRPr lang="en-US" dirty="0"/>
          </a:p>
        </p:txBody>
      </p:sp>
      <p:sp>
        <p:nvSpPr>
          <p:cNvPr id="3" name="Content Placeholder 2"/>
          <p:cNvSpPr>
            <a:spLocks noGrp="1"/>
          </p:cNvSpPr>
          <p:nvPr>
            <p:ph idx="1"/>
          </p:nvPr>
        </p:nvSpPr>
        <p:spPr>
          <a:xfrm>
            <a:off x="549275" y="1600201"/>
            <a:ext cx="8042276" cy="5048080"/>
          </a:xfrm>
        </p:spPr>
        <p:txBody>
          <a:bodyPr>
            <a:normAutofit fontScale="55000" lnSpcReduction="20000"/>
          </a:bodyPr>
          <a:lstStyle/>
          <a:p>
            <a:r>
              <a:rPr lang="en-GB" sz="2500" dirty="0" err="1"/>
              <a:t>Kayes</a:t>
            </a:r>
            <a:r>
              <a:rPr lang="en-GB" sz="2500" dirty="0"/>
              <a:t>, G., &amp; Welch, G. F. (2017). </a:t>
            </a:r>
            <a:r>
              <a:rPr lang="en-GB" sz="2500" i="1" dirty="0"/>
              <a:t>Can genre be ‘ Heard ’ in Scale as Well as Song Tasks ?</a:t>
            </a:r>
            <a:endParaRPr lang="en-GB" sz="2500" dirty="0"/>
          </a:p>
          <a:p>
            <a:r>
              <a:rPr lang="en-GB" sz="2500" dirty="0"/>
              <a:t>Knight, D. (2012) </a:t>
            </a:r>
            <a:r>
              <a:rPr lang="en-GB" sz="2500" i="1" dirty="0"/>
              <a:t>Speaking with skill : an introduction to Knight-Thompson </a:t>
            </a:r>
            <a:r>
              <a:rPr lang="en-GB" sz="2500" i="1" dirty="0" err="1"/>
              <a:t>Speechwork</a:t>
            </a:r>
            <a:r>
              <a:rPr lang="en-GB" sz="2500" dirty="0"/>
              <a:t>. London: Methuen Drama</a:t>
            </a:r>
            <a:r>
              <a:rPr lang="en-GB" sz="2500" i="1" dirty="0"/>
              <a:t>.</a:t>
            </a:r>
            <a:endParaRPr lang="en-GB" sz="2500" dirty="0"/>
          </a:p>
          <a:p>
            <a:r>
              <a:rPr lang="en-GB" sz="2500" dirty="0" err="1"/>
              <a:t>Krudthong</a:t>
            </a:r>
            <a:r>
              <a:rPr lang="en-GB" sz="2500" dirty="0"/>
              <a:t>, S. (2019). an Investigation of Accent Neutralisation in British 90 ’ S Songs : a Case Study of Popular Music. </a:t>
            </a:r>
            <a:r>
              <a:rPr lang="en-GB" sz="2500" i="1" dirty="0"/>
              <a:t>The 2019 International Academic Research Conference in Zurich</a:t>
            </a:r>
            <a:r>
              <a:rPr lang="en-GB" sz="2500" dirty="0"/>
              <a:t>, 99–105.</a:t>
            </a:r>
          </a:p>
          <a:p>
            <a:r>
              <a:rPr lang="en-GB" sz="2500" dirty="0"/>
              <a:t>Maxwell, J. A. (2010). Using numbers in qualitative research. </a:t>
            </a:r>
            <a:r>
              <a:rPr lang="en-GB" sz="2500" i="1" dirty="0"/>
              <a:t>Qualitative Inquiry</a:t>
            </a:r>
            <a:r>
              <a:rPr lang="en-GB" sz="2500" dirty="0"/>
              <a:t>, </a:t>
            </a:r>
            <a:r>
              <a:rPr lang="en-GB" sz="2500" i="1" dirty="0"/>
              <a:t>16</a:t>
            </a:r>
            <a:r>
              <a:rPr lang="en-GB" sz="2500" dirty="0"/>
              <a:t>(6), 475–482. https://</a:t>
            </a:r>
            <a:r>
              <a:rPr lang="en-GB" sz="2500" dirty="0" err="1"/>
              <a:t>doi.org</a:t>
            </a:r>
            <a:r>
              <a:rPr lang="en-GB" sz="2500" dirty="0"/>
              <a:t>/10.1177/1077800410364740</a:t>
            </a:r>
          </a:p>
          <a:p>
            <a:r>
              <a:rPr lang="en-GB" sz="2500" dirty="0" err="1"/>
              <a:t>Mckenney</a:t>
            </a:r>
            <a:r>
              <a:rPr lang="en-GB" sz="2500" dirty="0"/>
              <a:t>, S. and Reeves, T.C. (2012) </a:t>
            </a:r>
            <a:r>
              <a:rPr lang="en-GB" sz="2500" i="1" dirty="0"/>
              <a:t>Conducting Educational Design Research. </a:t>
            </a:r>
            <a:r>
              <a:rPr lang="en-GB" sz="2500" dirty="0"/>
              <a:t>Abingdon: </a:t>
            </a:r>
            <a:r>
              <a:rPr lang="en-GB" sz="2500" dirty="0" err="1"/>
              <a:t>Routledge</a:t>
            </a:r>
            <a:r>
              <a:rPr lang="en-GB" sz="2500" dirty="0"/>
              <a:t>.</a:t>
            </a:r>
          </a:p>
          <a:p>
            <a:r>
              <a:rPr lang="en-GB" sz="2500" dirty="0" err="1"/>
              <a:t>Mckinney</a:t>
            </a:r>
            <a:r>
              <a:rPr lang="en-GB" sz="2500" dirty="0"/>
              <a:t>, J. (2005) </a:t>
            </a:r>
            <a:r>
              <a:rPr lang="en-GB" sz="2500" i="1" dirty="0"/>
              <a:t>The Diagnosis and Correction of Vocal Faults: a manual for teachers of singing and for choir directors</a:t>
            </a:r>
            <a:r>
              <a:rPr lang="en-GB" sz="2500" dirty="0"/>
              <a:t>. Waveland Press Inc</a:t>
            </a:r>
            <a:r>
              <a:rPr lang="en-GB" sz="2500" dirty="0" smtClean="0"/>
              <a:t>.</a:t>
            </a:r>
          </a:p>
          <a:p>
            <a:r>
              <a:rPr lang="en-GB" sz="2500" dirty="0"/>
              <a:t>Naismith, M.L. (2022). Podcast:</a:t>
            </a:r>
            <a:r>
              <a:rPr lang="en-GB" sz="2500" b="1" dirty="0"/>
              <a:t> </a:t>
            </a:r>
            <a:r>
              <a:rPr lang="en-GB" sz="2500" dirty="0"/>
              <a:t>“Authenticity in singing, teaching CCM singers and differences to classical”-with </a:t>
            </a:r>
            <a:r>
              <a:rPr lang="en-GB" sz="2500" dirty="0" err="1"/>
              <a:t>Dr.</a:t>
            </a:r>
            <a:r>
              <a:rPr lang="en-GB" sz="2500" dirty="0"/>
              <a:t> Marissa Lee Naismith.</a:t>
            </a:r>
          </a:p>
          <a:p>
            <a:r>
              <a:rPr lang="en-GB" sz="2500" dirty="0" err="1"/>
              <a:t>Onwuegbuzie</a:t>
            </a:r>
            <a:r>
              <a:rPr lang="en-GB" sz="2500" dirty="0"/>
              <a:t> et. al. (2009). ‘A Qualitative Framework for Collecting and </a:t>
            </a:r>
            <a:r>
              <a:rPr lang="en-GB" sz="2500" dirty="0" err="1"/>
              <a:t>Analyzing</a:t>
            </a:r>
            <a:r>
              <a:rPr lang="en-GB" sz="2500" dirty="0"/>
              <a:t> Data in Focus Group Research’. </a:t>
            </a:r>
            <a:r>
              <a:rPr lang="en-GB" sz="2500" i="1" dirty="0"/>
              <a:t>International Journal of Qualitative Methods</a:t>
            </a:r>
            <a:r>
              <a:rPr lang="en-GB" sz="2500" dirty="0"/>
              <a:t>, </a:t>
            </a:r>
            <a:r>
              <a:rPr lang="en-GB" sz="2500" i="1" dirty="0"/>
              <a:t>8</a:t>
            </a:r>
            <a:r>
              <a:rPr lang="en-GB" sz="2500" dirty="0"/>
              <a:t>(3), 1–21. </a:t>
            </a:r>
            <a:r>
              <a:rPr lang="en-GB" sz="2500" u="sng" dirty="0">
                <a:hlinkClick r:id="rId2"/>
              </a:rPr>
              <a:t>https://doi.org/10.1177/160940690900800301</a:t>
            </a:r>
            <a:endParaRPr lang="en-GB" sz="2500" dirty="0"/>
          </a:p>
          <a:p>
            <a:endParaRPr lang="en-GB" sz="1300" dirty="0"/>
          </a:p>
          <a:p>
            <a:endParaRPr lang="en-US" dirty="0"/>
          </a:p>
        </p:txBody>
      </p:sp>
    </p:spTree>
    <p:extLst>
      <p:ext uri="{BB962C8B-B14F-4D97-AF65-F5344CB8AC3E}">
        <p14:creationId xmlns:p14="http://schemas.microsoft.com/office/powerpoint/2010/main" val="3240497024"/>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Continued</a:t>
            </a:r>
            <a:endParaRPr lang="en-US" dirty="0"/>
          </a:p>
        </p:txBody>
      </p:sp>
      <p:sp>
        <p:nvSpPr>
          <p:cNvPr id="3" name="Content Placeholder 2"/>
          <p:cNvSpPr>
            <a:spLocks noGrp="1"/>
          </p:cNvSpPr>
          <p:nvPr>
            <p:ph idx="1"/>
          </p:nvPr>
        </p:nvSpPr>
        <p:spPr/>
        <p:txBody>
          <a:bodyPr>
            <a:normAutofit/>
          </a:bodyPr>
          <a:lstStyle/>
          <a:p>
            <a:r>
              <a:rPr lang="en-US" sz="1400" dirty="0" err="1"/>
              <a:t>Oram</a:t>
            </a:r>
            <a:r>
              <a:rPr lang="en-US" sz="1400" dirty="0"/>
              <a:t>, D. (2021) “Decentering Listening: Toward an Anti-</a:t>
            </a:r>
            <a:r>
              <a:rPr lang="en-US" sz="1400" dirty="0" smtClean="0"/>
              <a:t>Discriminatory Approach </a:t>
            </a:r>
            <a:r>
              <a:rPr lang="en-US" sz="1400" dirty="0"/>
              <a:t>to Accent and Dialect Training for the Actor”. </a:t>
            </a:r>
            <a:r>
              <a:rPr lang="en-US" sz="1400" i="1" dirty="0"/>
              <a:t>Voice and Speech Review</a:t>
            </a:r>
            <a:r>
              <a:rPr lang="en-US" sz="1400" dirty="0"/>
              <a:t>, 15:1, 6-26, DOI:10.1080/</a:t>
            </a:r>
            <a:r>
              <a:rPr lang="en-US" sz="1400" dirty="0" smtClean="0"/>
              <a:t>23268263.2020.1842455</a:t>
            </a:r>
            <a:endParaRPr lang="en-GB" sz="1400" dirty="0"/>
          </a:p>
          <a:p>
            <a:r>
              <a:rPr lang="en-US" sz="1400" dirty="0"/>
              <a:t>Palmer, C. (2020). </a:t>
            </a:r>
            <a:r>
              <a:rPr lang="en-US" sz="1400" i="1" dirty="0"/>
              <a:t>Voice and Speech for Musical Theatre: A Practical Guide</a:t>
            </a:r>
            <a:r>
              <a:rPr lang="en-US" sz="1400" dirty="0"/>
              <a:t>. London: Methuen. </a:t>
            </a:r>
            <a:endParaRPr lang="en-GB" sz="1400" dirty="0"/>
          </a:p>
          <a:p>
            <a:r>
              <a:rPr lang="en-GB" sz="1400" dirty="0"/>
              <a:t>Schulze, D. (2018). </a:t>
            </a:r>
            <a:r>
              <a:rPr lang="en-GB" sz="1400" i="1" dirty="0"/>
              <a:t>Authenticity in Contemporary Theatre and Performance: Make it Real</a:t>
            </a:r>
            <a:r>
              <a:rPr lang="en-GB" sz="1400" dirty="0"/>
              <a:t>. London: Methuen</a:t>
            </a:r>
          </a:p>
          <a:p>
            <a:r>
              <a:rPr lang="en-US" sz="1400" dirty="0"/>
              <a:t>Sharpe, E. and </a:t>
            </a:r>
            <a:r>
              <a:rPr lang="en-US" sz="1400" dirty="0" err="1"/>
              <a:t>Rowles</a:t>
            </a:r>
            <a:r>
              <a:rPr lang="en-US" sz="1400" dirty="0"/>
              <a:t>, J.H. (2021). </a:t>
            </a:r>
            <a:r>
              <a:rPr lang="en-US" sz="1400" i="1" dirty="0"/>
              <a:t>How To Do Accents</a:t>
            </a:r>
            <a:r>
              <a:rPr lang="en-US" sz="1400" dirty="0"/>
              <a:t>. Revised 2nd ed. London: Methuen Books.</a:t>
            </a:r>
            <a:endParaRPr lang="en-GB" sz="1400" dirty="0"/>
          </a:p>
          <a:p>
            <a:r>
              <a:rPr lang="en-GB" sz="1400" dirty="0" err="1"/>
              <a:t>Středová</a:t>
            </a:r>
            <a:r>
              <a:rPr lang="en-GB" sz="1400" dirty="0"/>
              <a:t>, A. (2007). Changing views on “Estuary English.” </a:t>
            </a:r>
            <a:r>
              <a:rPr lang="en-GB" sz="1400" i="1" dirty="0"/>
              <a:t>Bachelor Thesis, Masaryk University</a:t>
            </a:r>
            <a:r>
              <a:rPr lang="en-GB" sz="1400" dirty="0"/>
              <a:t>. http://</a:t>
            </a:r>
            <a:r>
              <a:rPr lang="en-GB" sz="1400" dirty="0" err="1"/>
              <a:t>is.muni.cz</a:t>
            </a:r>
            <a:r>
              <a:rPr lang="en-GB" sz="1400" dirty="0"/>
              <a:t>/</a:t>
            </a:r>
            <a:r>
              <a:rPr lang="en-GB" sz="1400" dirty="0" err="1"/>
              <a:t>th</a:t>
            </a:r>
            <a:r>
              <a:rPr lang="en-GB" sz="1400" dirty="0"/>
              <a:t>/64639/</a:t>
            </a:r>
            <a:r>
              <a:rPr lang="en-GB" sz="1400" dirty="0" err="1"/>
              <a:t>ff_b</a:t>
            </a:r>
            <a:r>
              <a:rPr lang="en-GB" sz="1400" dirty="0"/>
              <a:t>/</a:t>
            </a:r>
            <a:r>
              <a:rPr lang="en-GB" sz="1400" dirty="0" err="1"/>
              <a:t>Bakalarska_prace.pdf</a:t>
            </a:r>
            <a:endParaRPr lang="en-GB" sz="1400" dirty="0"/>
          </a:p>
          <a:p>
            <a:r>
              <a:rPr lang="en-GB" sz="1400" dirty="0" err="1"/>
              <a:t>Sundberg</a:t>
            </a:r>
            <a:r>
              <a:rPr lang="en-GB" sz="1400" dirty="0"/>
              <a:t>, J. (1977). The acoustics of the singing voice. In </a:t>
            </a:r>
            <a:r>
              <a:rPr lang="en-GB" sz="1400" i="1" dirty="0"/>
              <a:t>Scientific American</a:t>
            </a:r>
            <a:r>
              <a:rPr lang="en-GB" sz="1400" dirty="0"/>
              <a:t> (Vol. 236, Issue 3, pp. 82–84, 86, 88). https://</a:t>
            </a:r>
            <a:r>
              <a:rPr lang="en-GB" sz="1400" dirty="0" err="1"/>
              <a:t>doi.org</a:t>
            </a:r>
            <a:r>
              <a:rPr lang="en-GB" sz="1400" dirty="0"/>
              <a:t>/10.1038/scientificamerican0377-82</a:t>
            </a:r>
          </a:p>
          <a:p>
            <a:endParaRPr lang="en-US" dirty="0"/>
          </a:p>
        </p:txBody>
      </p:sp>
    </p:spTree>
    <p:extLst>
      <p:ext uri="{BB962C8B-B14F-4D97-AF65-F5344CB8AC3E}">
        <p14:creationId xmlns:p14="http://schemas.microsoft.com/office/powerpoint/2010/main" val="1351982551"/>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Thank you for listening!</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566979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8344</TotalTime>
  <Words>2596</Words>
  <Application>Microsoft Macintosh PowerPoint</Application>
  <PresentationFormat>On-screen Show (4:3)</PresentationFormat>
  <Paragraphs>245</Paragraphs>
  <Slides>44</Slides>
  <Notes>2</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Breeze</vt:lpstr>
      <vt:lpstr>BMPF7010 Module 6 Presentation Jennifer Rhodes</vt:lpstr>
      <vt:lpstr>‘Singing in Regional Accents- Why, How and When to Incorporate Accent Training in Singing Lessons’    </vt:lpstr>
      <vt:lpstr>PowerPoint Presentation</vt:lpstr>
      <vt:lpstr>Aims and Objectives</vt:lpstr>
      <vt:lpstr>My Teaching Strategy</vt:lpstr>
      <vt:lpstr>Literature Review Summary</vt:lpstr>
      <vt:lpstr>The Why, How and When</vt:lpstr>
      <vt:lpstr>Paradigm</vt:lpstr>
      <vt:lpstr>Methods</vt:lpstr>
      <vt:lpstr>Ethics and Insider Research</vt:lpstr>
      <vt:lpstr>Findings: Journaling</vt:lpstr>
      <vt:lpstr>Research Questions</vt:lpstr>
      <vt:lpstr>Findings: Survey Questionnaire</vt:lpstr>
      <vt:lpstr>Relevance and usefulness of strategy  </vt:lpstr>
      <vt:lpstr>Quest for Authenticity/Subjectivity of Authenticity</vt:lpstr>
      <vt:lpstr>Cause for differentiating between the teaching of accents to Acting and Musical Theatre students</vt:lpstr>
      <vt:lpstr>Usefulness of IPA in strategy </vt:lpstr>
      <vt:lpstr> Problematic articulatory features </vt:lpstr>
      <vt:lpstr>Findings: Focus Group</vt:lpstr>
      <vt:lpstr>Data Analysis</vt:lpstr>
      <vt:lpstr>Positive Feedback</vt:lpstr>
      <vt:lpstr>Relevance</vt:lpstr>
      <vt:lpstr>Sparking Teacher Interest</vt:lpstr>
      <vt:lpstr>Usability</vt:lpstr>
      <vt:lpstr>Informative</vt:lpstr>
      <vt:lpstr>Transformative</vt:lpstr>
      <vt:lpstr>Presentation</vt:lpstr>
      <vt:lpstr>Evaluation Coding: Taking action</vt:lpstr>
      <vt:lpstr>-Knowledge and Experience Pre-requisites</vt:lpstr>
      <vt:lpstr>-Information </vt:lpstr>
      <vt:lpstr>-Target Audience </vt:lpstr>
      <vt:lpstr>-Singing Teacher’s Role </vt:lpstr>
      <vt:lpstr>-+ Inclusion of IPA </vt:lpstr>
      <vt:lpstr>+-Application of Strategy </vt:lpstr>
      <vt:lpstr>-Accent Habits </vt:lpstr>
      <vt:lpstr>Conclusions</vt:lpstr>
      <vt:lpstr>Potential areas for further research</vt:lpstr>
      <vt:lpstr>Project Limitations</vt:lpstr>
      <vt:lpstr>What next?</vt:lpstr>
      <vt:lpstr>Final Thoughts-what have I gained?</vt:lpstr>
      <vt:lpstr>References</vt:lpstr>
      <vt:lpstr>References Continued</vt:lpstr>
      <vt:lpstr>References Continued</vt:lpstr>
      <vt:lpstr>Thank you for listening!</vt:lpstr>
    </vt:vector>
  </TitlesOfParts>
  <Company>university of liverpool</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BMPF7010 Module 6 Presentation Jennifer Rhodes</dc:title>
  <dc:creator>jennifer rhodes</dc:creator>
  <cp:lastModifiedBy>jennifer rhodes</cp:lastModifiedBy>
  <cp:revision>74</cp:revision>
  <dcterms:created xsi:type="dcterms:W3CDTF">2023-11-07T14:26:52Z</dcterms:created>
  <dcterms:modified xsi:type="dcterms:W3CDTF">2024-03-10T16:47:34Z</dcterms:modified>
</cp:coreProperties>
</file>