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Antonio Ultra-Bold" panose="020B0604020202020204" charset="0"/>
      <p:regular r:id="rId15"/>
    </p:embeddedFont>
    <p:embeddedFont>
      <p:font typeface="Poppins" panose="00000500000000000000" pitchFamily="2" charset="0"/>
      <p:regular r:id="rId16"/>
    </p:embeddedFont>
    <p:embeddedFont>
      <p:font typeface="Poppins Bold" panose="00000800000000000000" charset="0"/>
      <p:regular r:id="rId17"/>
    </p:embeddedFont>
    <p:embeddedFont>
      <p:font typeface="Poppins Semi-Bold" panose="020B0604020202020204" charset="0"/>
      <p:regular r:id="rId18"/>
    </p:embeddedFont>
    <p:embeddedFont>
      <p:font typeface="Poppins Ultra-Bold" panose="020B0604020202020204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8" d="100"/>
          <a:sy n="38" d="100"/>
        </p:scale>
        <p:origin x="140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508A40-74F7-4938-8060-1EDAED922F1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F73190-279D-4686-8154-7D2BBC9B27B0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Government Regulations</a:t>
          </a:r>
          <a:endParaRPr lang="en-GB"/>
        </a:p>
      </dgm:t>
    </dgm:pt>
    <dgm:pt modelId="{9C1BB1F8-7247-4927-BE6B-C426481B68D6}" type="parTrans" cxnId="{35CB0FB5-CF7F-421D-A9E9-73B25ED3340A}">
      <dgm:prSet/>
      <dgm:spPr/>
      <dgm:t>
        <a:bodyPr/>
        <a:lstStyle/>
        <a:p>
          <a:endParaRPr lang="en-GB"/>
        </a:p>
      </dgm:t>
    </dgm:pt>
    <dgm:pt modelId="{986A6AF1-9303-42CA-A46E-7654B3F48386}" type="sibTrans" cxnId="{35CB0FB5-CF7F-421D-A9E9-73B25ED3340A}">
      <dgm:prSet/>
      <dgm:spPr/>
      <dgm:t>
        <a:bodyPr/>
        <a:lstStyle/>
        <a:p>
          <a:endParaRPr lang="en-GB"/>
        </a:p>
      </dgm:t>
    </dgm:pt>
    <dgm:pt modelId="{37B2824E-67DD-4F60-A4A0-0C0B305BAC93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Policies like lockdowns and travel restrictions directly impacted the hotel industry (Thomas et al., 2021).</a:t>
          </a:r>
        </a:p>
      </dgm:t>
    </dgm:pt>
    <dgm:pt modelId="{7DBB46D3-4A45-4B85-A50A-67AC2FBD5F83}" type="parTrans" cxnId="{8E62278E-2554-449A-A355-938359F0AC65}">
      <dgm:prSet/>
      <dgm:spPr/>
      <dgm:t>
        <a:bodyPr/>
        <a:lstStyle/>
        <a:p>
          <a:endParaRPr lang="en-GB"/>
        </a:p>
      </dgm:t>
    </dgm:pt>
    <dgm:pt modelId="{6F315004-5569-4F90-968B-26E47D4FEC05}" type="sibTrans" cxnId="{8E62278E-2554-449A-A355-938359F0AC65}">
      <dgm:prSet/>
      <dgm:spPr/>
      <dgm:t>
        <a:bodyPr/>
        <a:lstStyle/>
        <a:p>
          <a:endParaRPr lang="en-GB"/>
        </a:p>
      </dgm:t>
    </dgm:pt>
    <dgm:pt modelId="{240327DA-9890-409E-A41E-5058891256A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Health and Safety Protocols</a:t>
          </a:r>
          <a:endParaRPr lang="en-GB"/>
        </a:p>
      </dgm:t>
    </dgm:pt>
    <dgm:pt modelId="{9BBC11C9-0FE4-4F2A-9B23-D2A38C6466F3}" type="parTrans" cxnId="{49447A31-78D8-4A2A-9815-E79B19996A3A}">
      <dgm:prSet/>
      <dgm:spPr/>
      <dgm:t>
        <a:bodyPr/>
        <a:lstStyle/>
        <a:p>
          <a:endParaRPr lang="en-GB"/>
        </a:p>
      </dgm:t>
    </dgm:pt>
    <dgm:pt modelId="{B07C440F-6B16-4907-A52B-B0B3863C93E4}" type="sibTrans" cxnId="{49447A31-78D8-4A2A-9815-E79B19996A3A}">
      <dgm:prSet/>
      <dgm:spPr/>
      <dgm:t>
        <a:bodyPr/>
        <a:lstStyle/>
        <a:p>
          <a:endParaRPr lang="en-GB"/>
        </a:p>
      </dgm:t>
    </dgm:pt>
    <dgm:pt modelId="{C3D2DD78-1B7D-490E-BD0E-D9590F2B92D5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Government-imposed health guidelines influenced operational procedures.</a:t>
          </a:r>
        </a:p>
      </dgm:t>
    </dgm:pt>
    <dgm:pt modelId="{222E2F49-2D42-4BF8-92EF-9886147008E6}" type="parTrans" cxnId="{0E18E982-2974-4830-81FA-F7E5F3148FFC}">
      <dgm:prSet/>
      <dgm:spPr/>
      <dgm:t>
        <a:bodyPr/>
        <a:lstStyle/>
        <a:p>
          <a:endParaRPr lang="en-GB"/>
        </a:p>
      </dgm:t>
    </dgm:pt>
    <dgm:pt modelId="{DF85212A-D15A-45B1-9F38-41B681625EAE}" type="sibTrans" cxnId="{0E18E982-2974-4830-81FA-F7E5F3148FFC}">
      <dgm:prSet/>
      <dgm:spPr/>
      <dgm:t>
        <a:bodyPr/>
        <a:lstStyle/>
        <a:p>
          <a:endParaRPr lang="en-GB"/>
        </a:p>
      </dgm:t>
    </dgm:pt>
    <dgm:pt modelId="{24C981CF-3378-429D-8A85-90CC65520597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Financial Aid</a:t>
          </a:r>
          <a:endParaRPr lang="en-GB"/>
        </a:p>
      </dgm:t>
    </dgm:pt>
    <dgm:pt modelId="{769F8D9D-A3E1-47A3-AC35-1BE792228601}" type="parTrans" cxnId="{8E6C41E3-583E-406A-887F-3761848E5B76}">
      <dgm:prSet/>
      <dgm:spPr/>
      <dgm:t>
        <a:bodyPr/>
        <a:lstStyle/>
        <a:p>
          <a:endParaRPr lang="en-GB"/>
        </a:p>
      </dgm:t>
    </dgm:pt>
    <dgm:pt modelId="{84A5B9ED-804E-4A9B-90A2-58E543E9F91F}" type="sibTrans" cxnId="{8E6C41E3-583E-406A-887F-3761848E5B76}">
      <dgm:prSet/>
      <dgm:spPr/>
      <dgm:t>
        <a:bodyPr/>
        <a:lstStyle/>
        <a:p>
          <a:endParaRPr lang="en-GB"/>
        </a:p>
      </dgm:t>
    </dgm:pt>
    <dgm:pt modelId="{AF1C5AB1-B4FE-4112-87B1-7306AF9D5E28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Public sector support, such as bailout packages, was crucial for recovery during crises.</a:t>
          </a:r>
        </a:p>
      </dgm:t>
    </dgm:pt>
    <dgm:pt modelId="{0A1DF28E-27CF-4820-94A0-54E662379AAD}" type="parTrans" cxnId="{782110D9-C49E-4040-A90E-4773DD7451E7}">
      <dgm:prSet/>
      <dgm:spPr/>
      <dgm:t>
        <a:bodyPr/>
        <a:lstStyle/>
        <a:p>
          <a:endParaRPr lang="en-GB"/>
        </a:p>
      </dgm:t>
    </dgm:pt>
    <dgm:pt modelId="{F70CE541-08CF-4432-B4E2-912CBDE1915D}" type="sibTrans" cxnId="{782110D9-C49E-4040-A90E-4773DD7451E7}">
      <dgm:prSet/>
      <dgm:spPr/>
      <dgm:t>
        <a:bodyPr/>
        <a:lstStyle/>
        <a:p>
          <a:endParaRPr lang="en-GB"/>
        </a:p>
      </dgm:t>
    </dgm:pt>
    <dgm:pt modelId="{87C83C41-4F6E-4F62-BE0D-851E4434C345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Political Stability</a:t>
          </a:r>
          <a:endParaRPr lang="en-GB"/>
        </a:p>
      </dgm:t>
    </dgm:pt>
    <dgm:pt modelId="{46A25968-13F7-4E55-BC6C-AF55103F72A4}" type="parTrans" cxnId="{B72BD980-B891-41DF-A0BA-1289FCB5F1A3}">
      <dgm:prSet/>
      <dgm:spPr/>
      <dgm:t>
        <a:bodyPr/>
        <a:lstStyle/>
        <a:p>
          <a:endParaRPr lang="en-GB"/>
        </a:p>
      </dgm:t>
    </dgm:pt>
    <dgm:pt modelId="{7A3E191B-AEF7-4C70-993B-2BFAA9BA86A2}" type="sibTrans" cxnId="{B72BD980-B891-41DF-A0BA-1289FCB5F1A3}">
      <dgm:prSet/>
      <dgm:spPr/>
      <dgm:t>
        <a:bodyPr/>
        <a:lstStyle/>
        <a:p>
          <a:endParaRPr lang="en-GB"/>
        </a:p>
      </dgm:t>
    </dgm:pt>
    <dgm:pt modelId="{7A7BC238-63AB-4E46-A4A9-5B01AA187459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Countries with stable political environments were better able to support recovery efforts (Thomas et al., 2021).</a:t>
          </a:r>
        </a:p>
      </dgm:t>
    </dgm:pt>
    <dgm:pt modelId="{8CA832E6-75A4-41DD-AE2E-272E4646F008}" type="parTrans" cxnId="{73978D7B-7656-40A7-B6BE-5796833A24A3}">
      <dgm:prSet/>
      <dgm:spPr/>
      <dgm:t>
        <a:bodyPr/>
        <a:lstStyle/>
        <a:p>
          <a:endParaRPr lang="en-GB"/>
        </a:p>
      </dgm:t>
    </dgm:pt>
    <dgm:pt modelId="{E06219AD-8EEE-46EF-AB8E-B901DFB5DC22}" type="sibTrans" cxnId="{73978D7B-7656-40A7-B6BE-5796833A24A3}">
      <dgm:prSet/>
      <dgm:spPr/>
      <dgm:t>
        <a:bodyPr/>
        <a:lstStyle/>
        <a:p>
          <a:endParaRPr lang="en-GB"/>
        </a:p>
      </dgm:t>
    </dgm:pt>
    <dgm:pt modelId="{512CB3BA-8010-4E98-A229-26A678E5A709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Global Cooperation</a:t>
          </a:r>
          <a:endParaRPr lang="en-GB"/>
        </a:p>
      </dgm:t>
    </dgm:pt>
    <dgm:pt modelId="{B878B771-4D06-47F9-B637-1943DC9D4A32}" type="parTrans" cxnId="{369BF036-0EC0-4161-BB65-51314854E88A}">
      <dgm:prSet/>
      <dgm:spPr/>
      <dgm:t>
        <a:bodyPr/>
        <a:lstStyle/>
        <a:p>
          <a:endParaRPr lang="en-GB"/>
        </a:p>
      </dgm:t>
    </dgm:pt>
    <dgm:pt modelId="{4EE195A4-7B49-4710-9768-836218B70665}" type="sibTrans" cxnId="{369BF036-0EC0-4161-BB65-51314854E88A}">
      <dgm:prSet/>
      <dgm:spPr/>
      <dgm:t>
        <a:bodyPr/>
        <a:lstStyle/>
        <a:p>
          <a:endParaRPr lang="en-GB"/>
        </a:p>
      </dgm:t>
    </dgm:pt>
    <dgm:pt modelId="{F892FF8F-2034-4C8B-8D58-7E7AE60C2E84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 dirty="0"/>
            <a:t>International cooperation for tourism safety and recovery has been essential.</a:t>
          </a:r>
        </a:p>
      </dgm:t>
    </dgm:pt>
    <dgm:pt modelId="{43A06B5D-7B7B-46E6-9730-55B35D367E7F}" type="parTrans" cxnId="{AF230858-5CFC-4DA1-B7A7-E75DF29BEB2A}">
      <dgm:prSet/>
      <dgm:spPr/>
      <dgm:t>
        <a:bodyPr/>
        <a:lstStyle/>
        <a:p>
          <a:endParaRPr lang="en-GB"/>
        </a:p>
      </dgm:t>
    </dgm:pt>
    <dgm:pt modelId="{A5F18A78-BEF5-476F-BCD8-5961568D5717}" type="sibTrans" cxnId="{AF230858-5CFC-4DA1-B7A7-E75DF29BEB2A}">
      <dgm:prSet/>
      <dgm:spPr/>
      <dgm:t>
        <a:bodyPr/>
        <a:lstStyle/>
        <a:p>
          <a:endParaRPr lang="en-GB"/>
        </a:p>
      </dgm:t>
    </dgm:pt>
    <dgm:pt modelId="{D9EC3544-3A5A-4143-BB90-5FD369C58F73}" type="pres">
      <dgm:prSet presAssocID="{3C508A40-74F7-4938-8060-1EDAED922F12}" presName="Name0" presStyleCnt="0">
        <dgm:presLayoutVars>
          <dgm:dir/>
          <dgm:animLvl val="lvl"/>
          <dgm:resizeHandles val="exact"/>
        </dgm:presLayoutVars>
      </dgm:prSet>
      <dgm:spPr/>
    </dgm:pt>
    <dgm:pt modelId="{E41FF064-B89E-4B83-8CDD-DD87B6186587}" type="pres">
      <dgm:prSet presAssocID="{FFF73190-279D-4686-8154-7D2BBC9B27B0}" presName="linNode" presStyleCnt="0"/>
      <dgm:spPr/>
    </dgm:pt>
    <dgm:pt modelId="{1003829B-D84D-46E7-A4AD-9F433578A828}" type="pres">
      <dgm:prSet presAssocID="{FFF73190-279D-4686-8154-7D2BBC9B27B0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6C9B2AC4-35EF-4F7C-9436-9A6EA50419D1}" type="pres">
      <dgm:prSet presAssocID="{FFF73190-279D-4686-8154-7D2BBC9B27B0}" presName="descendantText" presStyleLbl="alignAccFollowNode1" presStyleIdx="0" presStyleCnt="5">
        <dgm:presLayoutVars>
          <dgm:bulletEnabled val="1"/>
        </dgm:presLayoutVars>
      </dgm:prSet>
      <dgm:spPr/>
    </dgm:pt>
    <dgm:pt modelId="{46743D0A-EFE5-4B80-9BC3-4BC40FCC243B}" type="pres">
      <dgm:prSet presAssocID="{986A6AF1-9303-42CA-A46E-7654B3F48386}" presName="sp" presStyleCnt="0"/>
      <dgm:spPr/>
    </dgm:pt>
    <dgm:pt modelId="{47C63988-8556-4BD8-B7E4-796A34AB90BA}" type="pres">
      <dgm:prSet presAssocID="{240327DA-9890-409E-A41E-5058891256AF}" presName="linNode" presStyleCnt="0"/>
      <dgm:spPr/>
    </dgm:pt>
    <dgm:pt modelId="{3B733E77-BB03-4BB2-A09F-CDEBB666AA2D}" type="pres">
      <dgm:prSet presAssocID="{240327DA-9890-409E-A41E-5058891256A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51C5A9F0-2DD0-4946-9DA3-C092EDDBE603}" type="pres">
      <dgm:prSet presAssocID="{240327DA-9890-409E-A41E-5058891256AF}" presName="descendantText" presStyleLbl="alignAccFollowNode1" presStyleIdx="1" presStyleCnt="5">
        <dgm:presLayoutVars>
          <dgm:bulletEnabled val="1"/>
        </dgm:presLayoutVars>
      </dgm:prSet>
      <dgm:spPr/>
    </dgm:pt>
    <dgm:pt modelId="{4ABD227C-884D-4DD0-9A18-B6FBAF382E41}" type="pres">
      <dgm:prSet presAssocID="{B07C440F-6B16-4907-A52B-B0B3863C93E4}" presName="sp" presStyleCnt="0"/>
      <dgm:spPr/>
    </dgm:pt>
    <dgm:pt modelId="{288C6606-15DE-49C7-B911-74D5E2C5E6BA}" type="pres">
      <dgm:prSet presAssocID="{24C981CF-3378-429D-8A85-90CC65520597}" presName="linNode" presStyleCnt="0"/>
      <dgm:spPr/>
    </dgm:pt>
    <dgm:pt modelId="{36749AA3-9F47-43D5-B117-A9F3E9342282}" type="pres">
      <dgm:prSet presAssocID="{24C981CF-3378-429D-8A85-90CC65520597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251F1C1C-8FBA-4FB5-A5EC-D9118E8A636E}" type="pres">
      <dgm:prSet presAssocID="{24C981CF-3378-429D-8A85-90CC65520597}" presName="descendantText" presStyleLbl="alignAccFollowNode1" presStyleIdx="2" presStyleCnt="5">
        <dgm:presLayoutVars>
          <dgm:bulletEnabled val="1"/>
        </dgm:presLayoutVars>
      </dgm:prSet>
      <dgm:spPr/>
    </dgm:pt>
    <dgm:pt modelId="{4C55DD85-0206-44BE-B1D7-ACA802771C44}" type="pres">
      <dgm:prSet presAssocID="{84A5B9ED-804E-4A9B-90A2-58E543E9F91F}" presName="sp" presStyleCnt="0"/>
      <dgm:spPr/>
    </dgm:pt>
    <dgm:pt modelId="{3755072A-B00E-4CA7-B256-7498D7DF6FCE}" type="pres">
      <dgm:prSet presAssocID="{87C83C41-4F6E-4F62-BE0D-851E4434C345}" presName="linNode" presStyleCnt="0"/>
      <dgm:spPr/>
    </dgm:pt>
    <dgm:pt modelId="{E49A2666-873D-48AC-BA59-AC1E153E2113}" type="pres">
      <dgm:prSet presAssocID="{87C83C41-4F6E-4F62-BE0D-851E4434C345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71FF6378-CB15-4738-8D35-6155755102FD}" type="pres">
      <dgm:prSet presAssocID="{87C83C41-4F6E-4F62-BE0D-851E4434C345}" presName="descendantText" presStyleLbl="alignAccFollowNode1" presStyleIdx="3" presStyleCnt="5">
        <dgm:presLayoutVars>
          <dgm:bulletEnabled val="1"/>
        </dgm:presLayoutVars>
      </dgm:prSet>
      <dgm:spPr/>
    </dgm:pt>
    <dgm:pt modelId="{67D83D48-7F47-4400-9DF0-D1DE16B32CD8}" type="pres">
      <dgm:prSet presAssocID="{7A3E191B-AEF7-4C70-993B-2BFAA9BA86A2}" presName="sp" presStyleCnt="0"/>
      <dgm:spPr/>
    </dgm:pt>
    <dgm:pt modelId="{AE4652CD-7908-4BDE-B559-7D6D814845EE}" type="pres">
      <dgm:prSet presAssocID="{512CB3BA-8010-4E98-A229-26A678E5A709}" presName="linNode" presStyleCnt="0"/>
      <dgm:spPr/>
    </dgm:pt>
    <dgm:pt modelId="{C0CA6AB7-BD76-4A02-96D7-90D4C1BB9CF6}" type="pres">
      <dgm:prSet presAssocID="{512CB3BA-8010-4E98-A229-26A678E5A709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C4125E7A-4FB9-47E5-BA7C-D2048DA33601}" type="pres">
      <dgm:prSet presAssocID="{512CB3BA-8010-4E98-A229-26A678E5A709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B5FF101A-0738-4618-A5A0-AB1FFC83AEE6}" type="presOf" srcId="{37B2824E-67DD-4F60-A4A0-0C0B305BAC93}" destId="{6C9B2AC4-35EF-4F7C-9436-9A6EA50419D1}" srcOrd="0" destOrd="0" presId="urn:microsoft.com/office/officeart/2005/8/layout/vList5"/>
    <dgm:cxn modelId="{ACDEF41D-B5D6-4420-BE4E-AA5B81A9FD13}" type="presOf" srcId="{7A7BC238-63AB-4E46-A4A9-5B01AA187459}" destId="{71FF6378-CB15-4738-8D35-6155755102FD}" srcOrd="0" destOrd="0" presId="urn:microsoft.com/office/officeart/2005/8/layout/vList5"/>
    <dgm:cxn modelId="{49447A31-78D8-4A2A-9815-E79B19996A3A}" srcId="{3C508A40-74F7-4938-8060-1EDAED922F12}" destId="{240327DA-9890-409E-A41E-5058891256AF}" srcOrd="1" destOrd="0" parTransId="{9BBC11C9-0FE4-4F2A-9B23-D2A38C6466F3}" sibTransId="{B07C440F-6B16-4907-A52B-B0B3863C93E4}"/>
    <dgm:cxn modelId="{369BF036-0EC0-4161-BB65-51314854E88A}" srcId="{3C508A40-74F7-4938-8060-1EDAED922F12}" destId="{512CB3BA-8010-4E98-A229-26A678E5A709}" srcOrd="4" destOrd="0" parTransId="{B878B771-4D06-47F9-B637-1943DC9D4A32}" sibTransId="{4EE195A4-7B49-4710-9768-836218B70665}"/>
    <dgm:cxn modelId="{B0FFEA61-37F7-42DA-B9E3-E7625AC0378B}" type="presOf" srcId="{24C981CF-3378-429D-8A85-90CC65520597}" destId="{36749AA3-9F47-43D5-B117-A9F3E9342282}" srcOrd="0" destOrd="0" presId="urn:microsoft.com/office/officeart/2005/8/layout/vList5"/>
    <dgm:cxn modelId="{342D7D48-58AF-4518-AF86-C7F2BE70A9A7}" type="presOf" srcId="{87C83C41-4F6E-4F62-BE0D-851E4434C345}" destId="{E49A2666-873D-48AC-BA59-AC1E153E2113}" srcOrd="0" destOrd="0" presId="urn:microsoft.com/office/officeart/2005/8/layout/vList5"/>
    <dgm:cxn modelId="{AF230858-5CFC-4DA1-B7A7-E75DF29BEB2A}" srcId="{512CB3BA-8010-4E98-A229-26A678E5A709}" destId="{F892FF8F-2034-4C8B-8D58-7E7AE60C2E84}" srcOrd="0" destOrd="0" parTransId="{43A06B5D-7B7B-46E6-9730-55B35D367E7F}" sibTransId="{A5F18A78-BEF5-476F-BCD8-5961568D5717}"/>
    <dgm:cxn modelId="{73978D7B-7656-40A7-B6BE-5796833A24A3}" srcId="{87C83C41-4F6E-4F62-BE0D-851E4434C345}" destId="{7A7BC238-63AB-4E46-A4A9-5B01AA187459}" srcOrd="0" destOrd="0" parTransId="{8CA832E6-75A4-41DD-AE2E-272E4646F008}" sibTransId="{E06219AD-8EEE-46EF-AB8E-B901DFB5DC22}"/>
    <dgm:cxn modelId="{B72BD980-B891-41DF-A0BA-1289FCB5F1A3}" srcId="{3C508A40-74F7-4938-8060-1EDAED922F12}" destId="{87C83C41-4F6E-4F62-BE0D-851E4434C345}" srcOrd="3" destOrd="0" parTransId="{46A25968-13F7-4E55-BC6C-AF55103F72A4}" sibTransId="{7A3E191B-AEF7-4C70-993B-2BFAA9BA86A2}"/>
    <dgm:cxn modelId="{85AC1481-78AC-4634-A2B5-06AC8168A071}" type="presOf" srcId="{FFF73190-279D-4686-8154-7D2BBC9B27B0}" destId="{1003829B-D84D-46E7-A4AD-9F433578A828}" srcOrd="0" destOrd="0" presId="urn:microsoft.com/office/officeart/2005/8/layout/vList5"/>
    <dgm:cxn modelId="{0E18E982-2974-4830-81FA-F7E5F3148FFC}" srcId="{240327DA-9890-409E-A41E-5058891256AF}" destId="{C3D2DD78-1B7D-490E-BD0E-D9590F2B92D5}" srcOrd="0" destOrd="0" parTransId="{222E2F49-2D42-4BF8-92EF-9886147008E6}" sibTransId="{DF85212A-D15A-45B1-9F38-41B681625EAE}"/>
    <dgm:cxn modelId="{8E62278E-2554-449A-A355-938359F0AC65}" srcId="{FFF73190-279D-4686-8154-7D2BBC9B27B0}" destId="{37B2824E-67DD-4F60-A4A0-0C0B305BAC93}" srcOrd="0" destOrd="0" parTransId="{7DBB46D3-4A45-4B85-A50A-67AC2FBD5F83}" sibTransId="{6F315004-5569-4F90-968B-26E47D4FEC05}"/>
    <dgm:cxn modelId="{7D9CBA90-CFF1-4050-A4CA-E81294516425}" type="presOf" srcId="{C3D2DD78-1B7D-490E-BD0E-D9590F2B92D5}" destId="{51C5A9F0-2DD0-4946-9DA3-C092EDDBE603}" srcOrd="0" destOrd="0" presId="urn:microsoft.com/office/officeart/2005/8/layout/vList5"/>
    <dgm:cxn modelId="{35CB0FB5-CF7F-421D-A9E9-73B25ED3340A}" srcId="{3C508A40-74F7-4938-8060-1EDAED922F12}" destId="{FFF73190-279D-4686-8154-7D2BBC9B27B0}" srcOrd="0" destOrd="0" parTransId="{9C1BB1F8-7247-4927-BE6B-C426481B68D6}" sibTransId="{986A6AF1-9303-42CA-A46E-7654B3F48386}"/>
    <dgm:cxn modelId="{A5BA8AC3-A754-48B6-8875-7D49CD0F075E}" type="presOf" srcId="{F892FF8F-2034-4C8B-8D58-7E7AE60C2E84}" destId="{C4125E7A-4FB9-47E5-BA7C-D2048DA33601}" srcOrd="0" destOrd="0" presId="urn:microsoft.com/office/officeart/2005/8/layout/vList5"/>
    <dgm:cxn modelId="{4FD7E9C5-993A-4E9B-B380-E84AF7A15369}" type="presOf" srcId="{3C508A40-74F7-4938-8060-1EDAED922F12}" destId="{D9EC3544-3A5A-4143-BB90-5FD369C58F73}" srcOrd="0" destOrd="0" presId="urn:microsoft.com/office/officeart/2005/8/layout/vList5"/>
    <dgm:cxn modelId="{D5A6D4CC-01E7-4EB8-8CF1-D638564F89C0}" type="presOf" srcId="{240327DA-9890-409E-A41E-5058891256AF}" destId="{3B733E77-BB03-4BB2-A09F-CDEBB666AA2D}" srcOrd="0" destOrd="0" presId="urn:microsoft.com/office/officeart/2005/8/layout/vList5"/>
    <dgm:cxn modelId="{4C76F8D3-F0B3-40E0-8418-E1C5FAB80CC2}" type="presOf" srcId="{512CB3BA-8010-4E98-A229-26A678E5A709}" destId="{C0CA6AB7-BD76-4A02-96D7-90D4C1BB9CF6}" srcOrd="0" destOrd="0" presId="urn:microsoft.com/office/officeart/2005/8/layout/vList5"/>
    <dgm:cxn modelId="{782110D9-C49E-4040-A90E-4773DD7451E7}" srcId="{24C981CF-3378-429D-8A85-90CC65520597}" destId="{AF1C5AB1-B4FE-4112-87B1-7306AF9D5E28}" srcOrd="0" destOrd="0" parTransId="{0A1DF28E-27CF-4820-94A0-54E662379AAD}" sibTransId="{F70CE541-08CF-4432-B4E2-912CBDE1915D}"/>
    <dgm:cxn modelId="{8E6C41E3-583E-406A-887F-3761848E5B76}" srcId="{3C508A40-74F7-4938-8060-1EDAED922F12}" destId="{24C981CF-3378-429D-8A85-90CC65520597}" srcOrd="2" destOrd="0" parTransId="{769F8D9D-A3E1-47A3-AC35-1BE792228601}" sibTransId="{84A5B9ED-804E-4A9B-90A2-58E543E9F91F}"/>
    <dgm:cxn modelId="{4A430AE8-17B2-4511-B861-2CBAFAE0B4F8}" type="presOf" srcId="{AF1C5AB1-B4FE-4112-87B1-7306AF9D5E28}" destId="{251F1C1C-8FBA-4FB5-A5EC-D9118E8A636E}" srcOrd="0" destOrd="0" presId="urn:microsoft.com/office/officeart/2005/8/layout/vList5"/>
    <dgm:cxn modelId="{5249234E-5C0E-41EE-8119-ABB6578B0D99}" type="presParOf" srcId="{D9EC3544-3A5A-4143-BB90-5FD369C58F73}" destId="{E41FF064-B89E-4B83-8CDD-DD87B6186587}" srcOrd="0" destOrd="0" presId="urn:microsoft.com/office/officeart/2005/8/layout/vList5"/>
    <dgm:cxn modelId="{4B4B8D69-2D3F-491C-9982-B9559615F5F1}" type="presParOf" srcId="{E41FF064-B89E-4B83-8CDD-DD87B6186587}" destId="{1003829B-D84D-46E7-A4AD-9F433578A828}" srcOrd="0" destOrd="0" presId="urn:microsoft.com/office/officeart/2005/8/layout/vList5"/>
    <dgm:cxn modelId="{8F1A2915-DD52-4ACD-B7FD-1817033E9C71}" type="presParOf" srcId="{E41FF064-B89E-4B83-8CDD-DD87B6186587}" destId="{6C9B2AC4-35EF-4F7C-9436-9A6EA50419D1}" srcOrd="1" destOrd="0" presId="urn:microsoft.com/office/officeart/2005/8/layout/vList5"/>
    <dgm:cxn modelId="{5EE636BD-0FF4-40EE-9979-84D34AADA915}" type="presParOf" srcId="{D9EC3544-3A5A-4143-BB90-5FD369C58F73}" destId="{46743D0A-EFE5-4B80-9BC3-4BC40FCC243B}" srcOrd="1" destOrd="0" presId="urn:microsoft.com/office/officeart/2005/8/layout/vList5"/>
    <dgm:cxn modelId="{FAB6211B-F77C-4DF8-B943-C3052596576A}" type="presParOf" srcId="{D9EC3544-3A5A-4143-BB90-5FD369C58F73}" destId="{47C63988-8556-4BD8-B7E4-796A34AB90BA}" srcOrd="2" destOrd="0" presId="urn:microsoft.com/office/officeart/2005/8/layout/vList5"/>
    <dgm:cxn modelId="{422A3038-7C9E-42E6-9EB0-5050ECFD57F4}" type="presParOf" srcId="{47C63988-8556-4BD8-B7E4-796A34AB90BA}" destId="{3B733E77-BB03-4BB2-A09F-CDEBB666AA2D}" srcOrd="0" destOrd="0" presId="urn:microsoft.com/office/officeart/2005/8/layout/vList5"/>
    <dgm:cxn modelId="{4E323747-A85B-4F25-84D8-55DBDBFD2D37}" type="presParOf" srcId="{47C63988-8556-4BD8-B7E4-796A34AB90BA}" destId="{51C5A9F0-2DD0-4946-9DA3-C092EDDBE603}" srcOrd="1" destOrd="0" presId="urn:microsoft.com/office/officeart/2005/8/layout/vList5"/>
    <dgm:cxn modelId="{B6CEA7D5-DA9E-4D7F-B680-80A6C26896FD}" type="presParOf" srcId="{D9EC3544-3A5A-4143-BB90-5FD369C58F73}" destId="{4ABD227C-884D-4DD0-9A18-B6FBAF382E41}" srcOrd="3" destOrd="0" presId="urn:microsoft.com/office/officeart/2005/8/layout/vList5"/>
    <dgm:cxn modelId="{D522167E-3ED4-4F69-BD63-11EB7283DEA9}" type="presParOf" srcId="{D9EC3544-3A5A-4143-BB90-5FD369C58F73}" destId="{288C6606-15DE-49C7-B911-74D5E2C5E6BA}" srcOrd="4" destOrd="0" presId="urn:microsoft.com/office/officeart/2005/8/layout/vList5"/>
    <dgm:cxn modelId="{5FF421D5-5B4D-47DA-A320-D44BFC836A75}" type="presParOf" srcId="{288C6606-15DE-49C7-B911-74D5E2C5E6BA}" destId="{36749AA3-9F47-43D5-B117-A9F3E9342282}" srcOrd="0" destOrd="0" presId="urn:microsoft.com/office/officeart/2005/8/layout/vList5"/>
    <dgm:cxn modelId="{9E3E9203-EFFE-4959-BC6B-4C800D412D53}" type="presParOf" srcId="{288C6606-15DE-49C7-B911-74D5E2C5E6BA}" destId="{251F1C1C-8FBA-4FB5-A5EC-D9118E8A636E}" srcOrd="1" destOrd="0" presId="urn:microsoft.com/office/officeart/2005/8/layout/vList5"/>
    <dgm:cxn modelId="{C02AC766-6368-4377-A12B-365537AB50CD}" type="presParOf" srcId="{D9EC3544-3A5A-4143-BB90-5FD369C58F73}" destId="{4C55DD85-0206-44BE-B1D7-ACA802771C44}" srcOrd="5" destOrd="0" presId="urn:microsoft.com/office/officeart/2005/8/layout/vList5"/>
    <dgm:cxn modelId="{38A1EE93-7501-41A0-B419-5749ECAD6E7F}" type="presParOf" srcId="{D9EC3544-3A5A-4143-BB90-5FD369C58F73}" destId="{3755072A-B00E-4CA7-B256-7498D7DF6FCE}" srcOrd="6" destOrd="0" presId="urn:microsoft.com/office/officeart/2005/8/layout/vList5"/>
    <dgm:cxn modelId="{7C024237-DC84-4B70-BBBB-F1E89D11722C}" type="presParOf" srcId="{3755072A-B00E-4CA7-B256-7498D7DF6FCE}" destId="{E49A2666-873D-48AC-BA59-AC1E153E2113}" srcOrd="0" destOrd="0" presId="urn:microsoft.com/office/officeart/2005/8/layout/vList5"/>
    <dgm:cxn modelId="{F0B57222-DD2F-408D-93CD-1762AE0203E2}" type="presParOf" srcId="{3755072A-B00E-4CA7-B256-7498D7DF6FCE}" destId="{71FF6378-CB15-4738-8D35-6155755102FD}" srcOrd="1" destOrd="0" presId="urn:microsoft.com/office/officeart/2005/8/layout/vList5"/>
    <dgm:cxn modelId="{012A7FE7-787A-451F-98B6-0BF85EAFABB6}" type="presParOf" srcId="{D9EC3544-3A5A-4143-BB90-5FD369C58F73}" destId="{67D83D48-7F47-4400-9DF0-D1DE16B32CD8}" srcOrd="7" destOrd="0" presId="urn:microsoft.com/office/officeart/2005/8/layout/vList5"/>
    <dgm:cxn modelId="{7265FF53-BFE0-4A2C-939C-AFFABA0BA1DD}" type="presParOf" srcId="{D9EC3544-3A5A-4143-BB90-5FD369C58F73}" destId="{AE4652CD-7908-4BDE-B559-7D6D814845EE}" srcOrd="8" destOrd="0" presId="urn:microsoft.com/office/officeart/2005/8/layout/vList5"/>
    <dgm:cxn modelId="{A0D25CFA-496E-4468-8435-887FFB598748}" type="presParOf" srcId="{AE4652CD-7908-4BDE-B559-7D6D814845EE}" destId="{C0CA6AB7-BD76-4A02-96D7-90D4C1BB9CF6}" srcOrd="0" destOrd="0" presId="urn:microsoft.com/office/officeart/2005/8/layout/vList5"/>
    <dgm:cxn modelId="{CC197B05-F659-469B-9938-6CEEEC844BE8}" type="presParOf" srcId="{AE4652CD-7908-4BDE-B559-7D6D814845EE}" destId="{C4125E7A-4FB9-47E5-BA7C-D2048DA3360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F0F5D9B-52B3-4EE0-82D5-5CB98B8186BE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E7FB197-D6A9-4B25-AB3F-1DCED6A38295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 dirty="0"/>
            <a:t>Impact on Revenues</a:t>
          </a:r>
          <a:endParaRPr lang="en-GB" dirty="0"/>
        </a:p>
      </dgm:t>
    </dgm:pt>
    <dgm:pt modelId="{4A2F9345-A495-4C81-ADED-CEBB0ED02773}" type="parTrans" cxnId="{4BC91991-C54E-4E48-BF5E-C644718E7050}">
      <dgm:prSet/>
      <dgm:spPr/>
      <dgm:t>
        <a:bodyPr/>
        <a:lstStyle/>
        <a:p>
          <a:endParaRPr lang="en-GB"/>
        </a:p>
      </dgm:t>
    </dgm:pt>
    <dgm:pt modelId="{7A005713-7E7C-4D43-A89A-8756D6FA29FD}" type="sibTrans" cxnId="{4BC91991-C54E-4E48-BF5E-C644718E7050}">
      <dgm:prSet/>
      <dgm:spPr/>
      <dgm:t>
        <a:bodyPr/>
        <a:lstStyle/>
        <a:p>
          <a:endParaRPr lang="en-GB"/>
        </a:p>
      </dgm:t>
    </dgm:pt>
    <dgm:pt modelId="{06218D3F-4610-47DB-9D73-B91D6EFC458F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Economic downturns and reduced consumer spending have led to substantial revenue losses for hotels (Khan et al., 2021).</a:t>
          </a:r>
        </a:p>
      </dgm:t>
    </dgm:pt>
    <dgm:pt modelId="{D227F9AE-7340-4985-B549-4179C12871B1}" type="parTrans" cxnId="{7FA1904A-39CA-4111-90C3-1012082296C6}">
      <dgm:prSet/>
      <dgm:spPr/>
      <dgm:t>
        <a:bodyPr/>
        <a:lstStyle/>
        <a:p>
          <a:endParaRPr lang="en-GB"/>
        </a:p>
      </dgm:t>
    </dgm:pt>
    <dgm:pt modelId="{88848F6C-060F-43D6-814A-04D60BA39A36}" type="sibTrans" cxnId="{7FA1904A-39CA-4111-90C3-1012082296C6}">
      <dgm:prSet/>
      <dgm:spPr/>
      <dgm:t>
        <a:bodyPr/>
        <a:lstStyle/>
        <a:p>
          <a:endParaRPr lang="en-GB"/>
        </a:p>
      </dgm:t>
    </dgm:pt>
    <dgm:pt modelId="{8F566D54-5931-42DE-AD5E-6C7493B3FBC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Cost Reduction Strategies</a:t>
          </a:r>
          <a:endParaRPr lang="en-GB"/>
        </a:p>
      </dgm:t>
    </dgm:pt>
    <dgm:pt modelId="{9FF906B9-A342-441D-9E8B-CDB3D467A125}" type="parTrans" cxnId="{F36CC70A-4698-426B-B28D-75E5C9229AEF}">
      <dgm:prSet/>
      <dgm:spPr/>
      <dgm:t>
        <a:bodyPr/>
        <a:lstStyle/>
        <a:p>
          <a:endParaRPr lang="en-GB"/>
        </a:p>
      </dgm:t>
    </dgm:pt>
    <dgm:pt modelId="{01041D0E-5FB9-4902-BA98-1A8EEA24EB04}" type="sibTrans" cxnId="{F36CC70A-4698-426B-B28D-75E5C9229AEF}">
      <dgm:prSet/>
      <dgm:spPr/>
      <dgm:t>
        <a:bodyPr/>
        <a:lstStyle/>
        <a:p>
          <a:endParaRPr lang="en-GB"/>
        </a:p>
      </dgm:t>
    </dgm:pt>
    <dgm:pt modelId="{3B6FA3EB-83A9-430A-9AB7-3D1F09E7AA02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Many businesses implemented cost-saving measures like workforce reductions and temporary closures.</a:t>
          </a:r>
        </a:p>
      </dgm:t>
    </dgm:pt>
    <dgm:pt modelId="{48FCC303-F89F-4A52-B770-2B5DA2EF6657}" type="parTrans" cxnId="{EC0962D7-95D4-44D4-958C-F142D33AB844}">
      <dgm:prSet/>
      <dgm:spPr/>
      <dgm:t>
        <a:bodyPr/>
        <a:lstStyle/>
        <a:p>
          <a:endParaRPr lang="en-GB"/>
        </a:p>
      </dgm:t>
    </dgm:pt>
    <dgm:pt modelId="{A451B748-F22B-458C-8576-024F8035F82D}" type="sibTrans" cxnId="{EC0962D7-95D4-44D4-958C-F142D33AB844}">
      <dgm:prSet/>
      <dgm:spPr/>
      <dgm:t>
        <a:bodyPr/>
        <a:lstStyle/>
        <a:p>
          <a:endParaRPr lang="en-GB"/>
        </a:p>
      </dgm:t>
    </dgm:pt>
    <dgm:pt modelId="{A934DDE5-96F3-4B0F-B34F-FF2840D3FDC9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Shift to Budget Options</a:t>
          </a:r>
          <a:endParaRPr lang="en-GB"/>
        </a:p>
      </dgm:t>
    </dgm:pt>
    <dgm:pt modelId="{0E5541BC-8B7F-4C85-A13D-55FD028C4751}" type="parTrans" cxnId="{8724F354-3E53-4829-8D9A-088BC3E2D015}">
      <dgm:prSet/>
      <dgm:spPr/>
      <dgm:t>
        <a:bodyPr/>
        <a:lstStyle/>
        <a:p>
          <a:endParaRPr lang="en-GB"/>
        </a:p>
      </dgm:t>
    </dgm:pt>
    <dgm:pt modelId="{2451CDA7-4113-4657-8256-467B84384A2B}" type="sibTrans" cxnId="{8724F354-3E53-4829-8D9A-088BC3E2D015}">
      <dgm:prSet/>
      <dgm:spPr/>
      <dgm:t>
        <a:bodyPr/>
        <a:lstStyle/>
        <a:p>
          <a:endParaRPr lang="en-GB"/>
        </a:p>
      </dgm:t>
    </dgm:pt>
    <dgm:pt modelId="{B4BF04BE-6126-4B0D-90E7-333B8A152A2F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Economic hardship led to a demand for more affordable accommodation options.</a:t>
          </a:r>
        </a:p>
      </dgm:t>
    </dgm:pt>
    <dgm:pt modelId="{E4DE3F71-AB1D-46C0-A467-7B28FE5FED28}" type="parTrans" cxnId="{A6201175-59CF-4AD4-99DB-A1B6408BAAF0}">
      <dgm:prSet/>
      <dgm:spPr/>
      <dgm:t>
        <a:bodyPr/>
        <a:lstStyle/>
        <a:p>
          <a:endParaRPr lang="en-GB"/>
        </a:p>
      </dgm:t>
    </dgm:pt>
    <dgm:pt modelId="{A4D84D59-0B6D-4DCF-BE5F-18AD5DBD78D3}" type="sibTrans" cxnId="{A6201175-59CF-4AD4-99DB-A1B6408BAAF0}">
      <dgm:prSet/>
      <dgm:spPr/>
      <dgm:t>
        <a:bodyPr/>
        <a:lstStyle/>
        <a:p>
          <a:endParaRPr lang="en-GB"/>
        </a:p>
      </dgm:t>
    </dgm:pt>
    <dgm:pt modelId="{B9C7058B-C635-4874-91A2-E31236F1FBA6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Tourism Trends</a:t>
          </a:r>
          <a:endParaRPr lang="en-GB"/>
        </a:p>
      </dgm:t>
    </dgm:pt>
    <dgm:pt modelId="{69773209-09B8-4C35-A5F0-7FAC94D48E1B}" type="parTrans" cxnId="{89BBC9AB-229A-494E-A716-61847F0CF31A}">
      <dgm:prSet/>
      <dgm:spPr/>
      <dgm:t>
        <a:bodyPr/>
        <a:lstStyle/>
        <a:p>
          <a:endParaRPr lang="en-GB"/>
        </a:p>
      </dgm:t>
    </dgm:pt>
    <dgm:pt modelId="{EB762CE4-68C7-408D-BA19-C0104932FF47}" type="sibTrans" cxnId="{89BBC9AB-229A-494E-A716-61847F0CF31A}">
      <dgm:prSet/>
      <dgm:spPr/>
      <dgm:t>
        <a:bodyPr/>
        <a:lstStyle/>
        <a:p>
          <a:endParaRPr lang="en-GB"/>
        </a:p>
      </dgm:t>
    </dgm:pt>
    <dgm:pt modelId="{550348F8-722F-40B0-930C-4E3E4CA7136B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Recovery in tourism spending is gradual and depends on factors like disposable income and employment rates (Khan et al., 2021).</a:t>
          </a:r>
        </a:p>
      </dgm:t>
    </dgm:pt>
    <dgm:pt modelId="{9BAC63DB-492F-4103-B86F-AE4E5AFA6CF5}" type="parTrans" cxnId="{68C04D3F-257D-4ACB-9A59-F7AD68183EE0}">
      <dgm:prSet/>
      <dgm:spPr/>
      <dgm:t>
        <a:bodyPr/>
        <a:lstStyle/>
        <a:p>
          <a:endParaRPr lang="en-GB"/>
        </a:p>
      </dgm:t>
    </dgm:pt>
    <dgm:pt modelId="{C3099330-1A31-41F9-AC7A-2597518CB3F7}" type="sibTrans" cxnId="{68C04D3F-257D-4ACB-9A59-F7AD68183EE0}">
      <dgm:prSet/>
      <dgm:spPr/>
      <dgm:t>
        <a:bodyPr/>
        <a:lstStyle/>
        <a:p>
          <a:endParaRPr lang="en-GB"/>
        </a:p>
      </dgm:t>
    </dgm:pt>
    <dgm:pt modelId="{1A83265B-CCA2-4E20-80A2-5C1D8C1AAB72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Adapting Business Models</a:t>
          </a:r>
          <a:endParaRPr lang="en-GB"/>
        </a:p>
      </dgm:t>
    </dgm:pt>
    <dgm:pt modelId="{4BB49C10-806C-438A-BA52-D3F5CBF7E65B}" type="parTrans" cxnId="{EB9F952A-9357-4555-8F1D-22BE34989B59}">
      <dgm:prSet/>
      <dgm:spPr/>
      <dgm:t>
        <a:bodyPr/>
        <a:lstStyle/>
        <a:p>
          <a:endParaRPr lang="en-GB"/>
        </a:p>
      </dgm:t>
    </dgm:pt>
    <dgm:pt modelId="{97465845-2133-4AAC-85F1-36877803BA25}" type="sibTrans" cxnId="{EB9F952A-9357-4555-8F1D-22BE34989B59}">
      <dgm:prSet/>
      <dgm:spPr/>
      <dgm:t>
        <a:bodyPr/>
        <a:lstStyle/>
        <a:p>
          <a:endParaRPr lang="en-GB"/>
        </a:p>
      </dgm:t>
    </dgm:pt>
    <dgm:pt modelId="{516E3933-C1F5-4A3B-9591-886BD235F768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Hotels diversified services (e.g., remote work facilities) to cater to emerging economic needs.</a:t>
          </a:r>
        </a:p>
      </dgm:t>
    </dgm:pt>
    <dgm:pt modelId="{3427D4E2-4217-47FD-AAB7-DE74B65864A3}" type="parTrans" cxnId="{FFE406BB-627A-4117-8F6C-736DFB9583E2}">
      <dgm:prSet/>
      <dgm:spPr/>
      <dgm:t>
        <a:bodyPr/>
        <a:lstStyle/>
        <a:p>
          <a:endParaRPr lang="en-GB"/>
        </a:p>
      </dgm:t>
    </dgm:pt>
    <dgm:pt modelId="{75BFC586-8DD1-4475-A6B5-11CB390B1C8D}" type="sibTrans" cxnId="{FFE406BB-627A-4117-8F6C-736DFB9583E2}">
      <dgm:prSet/>
      <dgm:spPr/>
      <dgm:t>
        <a:bodyPr/>
        <a:lstStyle/>
        <a:p>
          <a:endParaRPr lang="en-GB"/>
        </a:p>
      </dgm:t>
    </dgm:pt>
    <dgm:pt modelId="{BF1BB5A9-D84F-4120-A33A-0960F9F1DFDC}" type="pres">
      <dgm:prSet presAssocID="{4F0F5D9B-52B3-4EE0-82D5-5CB98B8186BE}" presName="Name0" presStyleCnt="0">
        <dgm:presLayoutVars>
          <dgm:dir/>
          <dgm:animLvl val="lvl"/>
          <dgm:resizeHandles val="exact"/>
        </dgm:presLayoutVars>
      </dgm:prSet>
      <dgm:spPr/>
    </dgm:pt>
    <dgm:pt modelId="{0D23DE5B-3F88-48C9-8258-AA60DC9939BD}" type="pres">
      <dgm:prSet presAssocID="{8E7FB197-D6A9-4B25-AB3F-1DCED6A38295}" presName="linNode" presStyleCnt="0"/>
      <dgm:spPr/>
    </dgm:pt>
    <dgm:pt modelId="{31348D9D-DC40-4FC9-9772-0ED7EF5DBF5F}" type="pres">
      <dgm:prSet presAssocID="{8E7FB197-D6A9-4B25-AB3F-1DCED6A38295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6C39AEBB-7C7F-48E1-9145-3E691E067418}" type="pres">
      <dgm:prSet presAssocID="{8E7FB197-D6A9-4B25-AB3F-1DCED6A38295}" presName="descendantText" presStyleLbl="alignAccFollowNode1" presStyleIdx="0" presStyleCnt="5">
        <dgm:presLayoutVars>
          <dgm:bulletEnabled val="1"/>
        </dgm:presLayoutVars>
      </dgm:prSet>
      <dgm:spPr/>
    </dgm:pt>
    <dgm:pt modelId="{B69A98CC-826A-44ED-8A8D-804EA8B083A2}" type="pres">
      <dgm:prSet presAssocID="{7A005713-7E7C-4D43-A89A-8756D6FA29FD}" presName="sp" presStyleCnt="0"/>
      <dgm:spPr/>
    </dgm:pt>
    <dgm:pt modelId="{9018926A-11C8-4EF8-9035-37A8B86C7FC1}" type="pres">
      <dgm:prSet presAssocID="{8F566D54-5931-42DE-AD5E-6C7493B3FBCF}" presName="linNode" presStyleCnt="0"/>
      <dgm:spPr/>
    </dgm:pt>
    <dgm:pt modelId="{F815DF25-A4ED-46F6-9F5E-BDA289EB5DE4}" type="pres">
      <dgm:prSet presAssocID="{8F566D54-5931-42DE-AD5E-6C7493B3FBC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F1B13AEB-8AB4-438B-8151-0C9B0FBEAA31}" type="pres">
      <dgm:prSet presAssocID="{8F566D54-5931-42DE-AD5E-6C7493B3FBCF}" presName="descendantText" presStyleLbl="alignAccFollowNode1" presStyleIdx="1" presStyleCnt="5">
        <dgm:presLayoutVars>
          <dgm:bulletEnabled val="1"/>
        </dgm:presLayoutVars>
      </dgm:prSet>
      <dgm:spPr/>
    </dgm:pt>
    <dgm:pt modelId="{CD54FC2D-DFF8-4F87-9297-EF077559E002}" type="pres">
      <dgm:prSet presAssocID="{01041D0E-5FB9-4902-BA98-1A8EEA24EB04}" presName="sp" presStyleCnt="0"/>
      <dgm:spPr/>
    </dgm:pt>
    <dgm:pt modelId="{1341FDC1-4FA7-4294-A37D-88A50E823A21}" type="pres">
      <dgm:prSet presAssocID="{A934DDE5-96F3-4B0F-B34F-FF2840D3FDC9}" presName="linNode" presStyleCnt="0"/>
      <dgm:spPr/>
    </dgm:pt>
    <dgm:pt modelId="{A1FEE030-DA8D-445B-83F0-0BB1C4029CF8}" type="pres">
      <dgm:prSet presAssocID="{A934DDE5-96F3-4B0F-B34F-FF2840D3FDC9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D2DD1C2E-E506-42E8-A8A7-D478B2F92059}" type="pres">
      <dgm:prSet presAssocID="{A934DDE5-96F3-4B0F-B34F-FF2840D3FDC9}" presName="descendantText" presStyleLbl="alignAccFollowNode1" presStyleIdx="2" presStyleCnt="5">
        <dgm:presLayoutVars>
          <dgm:bulletEnabled val="1"/>
        </dgm:presLayoutVars>
      </dgm:prSet>
      <dgm:spPr/>
    </dgm:pt>
    <dgm:pt modelId="{B63CF3A8-3107-4B66-8672-42175171220E}" type="pres">
      <dgm:prSet presAssocID="{2451CDA7-4113-4657-8256-467B84384A2B}" presName="sp" presStyleCnt="0"/>
      <dgm:spPr/>
    </dgm:pt>
    <dgm:pt modelId="{EE962E9B-7365-4840-8D92-17C2EEA59413}" type="pres">
      <dgm:prSet presAssocID="{B9C7058B-C635-4874-91A2-E31236F1FBA6}" presName="linNode" presStyleCnt="0"/>
      <dgm:spPr/>
    </dgm:pt>
    <dgm:pt modelId="{A3854145-4D03-44A5-A9B9-7D88F88F3D20}" type="pres">
      <dgm:prSet presAssocID="{B9C7058B-C635-4874-91A2-E31236F1FBA6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0BCFD839-4D34-4DC7-A709-4354EC75C79A}" type="pres">
      <dgm:prSet presAssocID="{B9C7058B-C635-4874-91A2-E31236F1FBA6}" presName="descendantText" presStyleLbl="alignAccFollowNode1" presStyleIdx="3" presStyleCnt="5">
        <dgm:presLayoutVars>
          <dgm:bulletEnabled val="1"/>
        </dgm:presLayoutVars>
      </dgm:prSet>
      <dgm:spPr/>
    </dgm:pt>
    <dgm:pt modelId="{BFB3F8C3-624E-4B82-A9E0-EE0EF109E714}" type="pres">
      <dgm:prSet presAssocID="{EB762CE4-68C7-408D-BA19-C0104932FF47}" presName="sp" presStyleCnt="0"/>
      <dgm:spPr/>
    </dgm:pt>
    <dgm:pt modelId="{8AFE52AD-4AE4-46EC-89D6-DEE4DEBA12E6}" type="pres">
      <dgm:prSet presAssocID="{1A83265B-CCA2-4E20-80A2-5C1D8C1AAB72}" presName="linNode" presStyleCnt="0"/>
      <dgm:spPr/>
    </dgm:pt>
    <dgm:pt modelId="{55AA1593-E9A6-49E7-87CD-3FC5CC0E117E}" type="pres">
      <dgm:prSet presAssocID="{1A83265B-CCA2-4E20-80A2-5C1D8C1AAB72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432B954-C605-4866-82B7-B6805B82D17A}" type="pres">
      <dgm:prSet presAssocID="{1A83265B-CCA2-4E20-80A2-5C1D8C1AAB72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89E33D01-A412-4CF6-BB61-534FCFBAF98A}" type="presOf" srcId="{06218D3F-4610-47DB-9D73-B91D6EFC458F}" destId="{6C39AEBB-7C7F-48E1-9145-3E691E067418}" srcOrd="0" destOrd="0" presId="urn:microsoft.com/office/officeart/2005/8/layout/vList5"/>
    <dgm:cxn modelId="{F36CC70A-4698-426B-B28D-75E5C9229AEF}" srcId="{4F0F5D9B-52B3-4EE0-82D5-5CB98B8186BE}" destId="{8F566D54-5931-42DE-AD5E-6C7493B3FBCF}" srcOrd="1" destOrd="0" parTransId="{9FF906B9-A342-441D-9E8B-CDB3D467A125}" sibTransId="{01041D0E-5FB9-4902-BA98-1A8EEA24EB04}"/>
    <dgm:cxn modelId="{EB9F952A-9357-4555-8F1D-22BE34989B59}" srcId="{4F0F5D9B-52B3-4EE0-82D5-5CB98B8186BE}" destId="{1A83265B-CCA2-4E20-80A2-5C1D8C1AAB72}" srcOrd="4" destOrd="0" parTransId="{4BB49C10-806C-438A-BA52-D3F5CBF7E65B}" sibTransId="{97465845-2133-4AAC-85F1-36877803BA25}"/>
    <dgm:cxn modelId="{BDA04631-659B-4512-A2CF-5B28C56354DA}" type="presOf" srcId="{4F0F5D9B-52B3-4EE0-82D5-5CB98B8186BE}" destId="{BF1BB5A9-D84F-4120-A33A-0960F9F1DFDC}" srcOrd="0" destOrd="0" presId="urn:microsoft.com/office/officeart/2005/8/layout/vList5"/>
    <dgm:cxn modelId="{68C04D3F-257D-4ACB-9A59-F7AD68183EE0}" srcId="{B9C7058B-C635-4874-91A2-E31236F1FBA6}" destId="{550348F8-722F-40B0-930C-4E3E4CA7136B}" srcOrd="0" destOrd="0" parTransId="{9BAC63DB-492F-4103-B86F-AE4E5AFA6CF5}" sibTransId="{C3099330-1A31-41F9-AC7A-2597518CB3F7}"/>
    <dgm:cxn modelId="{DBE95440-B32C-469C-93CD-000EA4B62B97}" type="presOf" srcId="{550348F8-722F-40B0-930C-4E3E4CA7136B}" destId="{0BCFD839-4D34-4DC7-A709-4354EC75C79A}" srcOrd="0" destOrd="0" presId="urn:microsoft.com/office/officeart/2005/8/layout/vList5"/>
    <dgm:cxn modelId="{9576FD46-AC2E-4AB7-A587-1B7F12461E5C}" type="presOf" srcId="{3B6FA3EB-83A9-430A-9AB7-3D1F09E7AA02}" destId="{F1B13AEB-8AB4-438B-8151-0C9B0FBEAA31}" srcOrd="0" destOrd="0" presId="urn:microsoft.com/office/officeart/2005/8/layout/vList5"/>
    <dgm:cxn modelId="{7FA1904A-39CA-4111-90C3-1012082296C6}" srcId="{8E7FB197-D6A9-4B25-AB3F-1DCED6A38295}" destId="{06218D3F-4610-47DB-9D73-B91D6EFC458F}" srcOrd="0" destOrd="0" parTransId="{D227F9AE-7340-4985-B549-4179C12871B1}" sibTransId="{88848F6C-060F-43D6-814A-04D60BA39A36}"/>
    <dgm:cxn modelId="{6941776F-D257-4E43-A203-88C796E69C98}" type="presOf" srcId="{8F566D54-5931-42DE-AD5E-6C7493B3FBCF}" destId="{F815DF25-A4ED-46F6-9F5E-BDA289EB5DE4}" srcOrd="0" destOrd="0" presId="urn:microsoft.com/office/officeart/2005/8/layout/vList5"/>
    <dgm:cxn modelId="{8724F354-3E53-4829-8D9A-088BC3E2D015}" srcId="{4F0F5D9B-52B3-4EE0-82D5-5CB98B8186BE}" destId="{A934DDE5-96F3-4B0F-B34F-FF2840D3FDC9}" srcOrd="2" destOrd="0" parTransId="{0E5541BC-8B7F-4C85-A13D-55FD028C4751}" sibTransId="{2451CDA7-4113-4657-8256-467B84384A2B}"/>
    <dgm:cxn modelId="{A6201175-59CF-4AD4-99DB-A1B6408BAAF0}" srcId="{A934DDE5-96F3-4B0F-B34F-FF2840D3FDC9}" destId="{B4BF04BE-6126-4B0D-90E7-333B8A152A2F}" srcOrd="0" destOrd="0" parTransId="{E4DE3F71-AB1D-46C0-A467-7B28FE5FED28}" sibTransId="{A4D84D59-0B6D-4DCF-BE5F-18AD5DBD78D3}"/>
    <dgm:cxn modelId="{4BC91991-C54E-4E48-BF5E-C644718E7050}" srcId="{4F0F5D9B-52B3-4EE0-82D5-5CB98B8186BE}" destId="{8E7FB197-D6A9-4B25-AB3F-1DCED6A38295}" srcOrd="0" destOrd="0" parTransId="{4A2F9345-A495-4C81-ADED-CEBB0ED02773}" sibTransId="{7A005713-7E7C-4D43-A89A-8756D6FA29FD}"/>
    <dgm:cxn modelId="{5ABED497-28A2-44AD-AAE5-0949103C6919}" type="presOf" srcId="{1A83265B-CCA2-4E20-80A2-5C1D8C1AAB72}" destId="{55AA1593-E9A6-49E7-87CD-3FC5CC0E117E}" srcOrd="0" destOrd="0" presId="urn:microsoft.com/office/officeart/2005/8/layout/vList5"/>
    <dgm:cxn modelId="{7D91AA9C-0FC6-41CD-A30D-34106E5042CA}" type="presOf" srcId="{A934DDE5-96F3-4B0F-B34F-FF2840D3FDC9}" destId="{A1FEE030-DA8D-445B-83F0-0BB1C4029CF8}" srcOrd="0" destOrd="0" presId="urn:microsoft.com/office/officeart/2005/8/layout/vList5"/>
    <dgm:cxn modelId="{8E3624A8-E2D6-4BD1-AA89-6C9E7656EDBE}" type="presOf" srcId="{B9C7058B-C635-4874-91A2-E31236F1FBA6}" destId="{A3854145-4D03-44A5-A9B9-7D88F88F3D20}" srcOrd="0" destOrd="0" presId="urn:microsoft.com/office/officeart/2005/8/layout/vList5"/>
    <dgm:cxn modelId="{89BBC9AB-229A-494E-A716-61847F0CF31A}" srcId="{4F0F5D9B-52B3-4EE0-82D5-5CB98B8186BE}" destId="{B9C7058B-C635-4874-91A2-E31236F1FBA6}" srcOrd="3" destOrd="0" parTransId="{69773209-09B8-4C35-A5F0-7FAC94D48E1B}" sibTransId="{EB762CE4-68C7-408D-BA19-C0104932FF47}"/>
    <dgm:cxn modelId="{433834BA-8683-4B05-8579-AE0EDDAC38D3}" type="presOf" srcId="{B4BF04BE-6126-4B0D-90E7-333B8A152A2F}" destId="{D2DD1C2E-E506-42E8-A8A7-D478B2F92059}" srcOrd="0" destOrd="0" presId="urn:microsoft.com/office/officeart/2005/8/layout/vList5"/>
    <dgm:cxn modelId="{FFE406BB-627A-4117-8F6C-736DFB9583E2}" srcId="{1A83265B-CCA2-4E20-80A2-5C1D8C1AAB72}" destId="{516E3933-C1F5-4A3B-9591-886BD235F768}" srcOrd="0" destOrd="0" parTransId="{3427D4E2-4217-47FD-AAB7-DE74B65864A3}" sibTransId="{75BFC586-8DD1-4475-A6B5-11CB390B1C8D}"/>
    <dgm:cxn modelId="{EC0962D7-95D4-44D4-958C-F142D33AB844}" srcId="{8F566D54-5931-42DE-AD5E-6C7493B3FBCF}" destId="{3B6FA3EB-83A9-430A-9AB7-3D1F09E7AA02}" srcOrd="0" destOrd="0" parTransId="{48FCC303-F89F-4A52-B770-2B5DA2EF6657}" sibTransId="{A451B748-F22B-458C-8576-024F8035F82D}"/>
    <dgm:cxn modelId="{28335CE4-88A0-46F4-AF11-FD8D9088CE94}" type="presOf" srcId="{8E7FB197-D6A9-4B25-AB3F-1DCED6A38295}" destId="{31348D9D-DC40-4FC9-9772-0ED7EF5DBF5F}" srcOrd="0" destOrd="0" presId="urn:microsoft.com/office/officeart/2005/8/layout/vList5"/>
    <dgm:cxn modelId="{56E22AF1-8C69-40C3-B19A-E2CC8C542D0F}" type="presOf" srcId="{516E3933-C1F5-4A3B-9591-886BD235F768}" destId="{7432B954-C605-4866-82B7-B6805B82D17A}" srcOrd="0" destOrd="0" presId="urn:microsoft.com/office/officeart/2005/8/layout/vList5"/>
    <dgm:cxn modelId="{8D9EB856-B734-4A6C-B429-028C67670CE8}" type="presParOf" srcId="{BF1BB5A9-D84F-4120-A33A-0960F9F1DFDC}" destId="{0D23DE5B-3F88-48C9-8258-AA60DC9939BD}" srcOrd="0" destOrd="0" presId="urn:microsoft.com/office/officeart/2005/8/layout/vList5"/>
    <dgm:cxn modelId="{C95F84B1-739C-47DF-B3C0-CCF39C60B6B3}" type="presParOf" srcId="{0D23DE5B-3F88-48C9-8258-AA60DC9939BD}" destId="{31348D9D-DC40-4FC9-9772-0ED7EF5DBF5F}" srcOrd="0" destOrd="0" presId="urn:microsoft.com/office/officeart/2005/8/layout/vList5"/>
    <dgm:cxn modelId="{CC099C17-9220-49C4-9C34-6E044B59D881}" type="presParOf" srcId="{0D23DE5B-3F88-48C9-8258-AA60DC9939BD}" destId="{6C39AEBB-7C7F-48E1-9145-3E691E067418}" srcOrd="1" destOrd="0" presId="urn:microsoft.com/office/officeart/2005/8/layout/vList5"/>
    <dgm:cxn modelId="{8DEAB4D6-7585-444C-9977-3D9592C18384}" type="presParOf" srcId="{BF1BB5A9-D84F-4120-A33A-0960F9F1DFDC}" destId="{B69A98CC-826A-44ED-8A8D-804EA8B083A2}" srcOrd="1" destOrd="0" presId="urn:microsoft.com/office/officeart/2005/8/layout/vList5"/>
    <dgm:cxn modelId="{C56552BC-D6E5-406F-8E96-AEEA4CD03DEB}" type="presParOf" srcId="{BF1BB5A9-D84F-4120-A33A-0960F9F1DFDC}" destId="{9018926A-11C8-4EF8-9035-37A8B86C7FC1}" srcOrd="2" destOrd="0" presId="urn:microsoft.com/office/officeart/2005/8/layout/vList5"/>
    <dgm:cxn modelId="{4AD8756C-DB50-4D1C-B9C1-760E623DC0DF}" type="presParOf" srcId="{9018926A-11C8-4EF8-9035-37A8B86C7FC1}" destId="{F815DF25-A4ED-46F6-9F5E-BDA289EB5DE4}" srcOrd="0" destOrd="0" presId="urn:microsoft.com/office/officeart/2005/8/layout/vList5"/>
    <dgm:cxn modelId="{FA2E7724-1197-4E4A-92D5-1BF8A099478E}" type="presParOf" srcId="{9018926A-11C8-4EF8-9035-37A8B86C7FC1}" destId="{F1B13AEB-8AB4-438B-8151-0C9B0FBEAA31}" srcOrd="1" destOrd="0" presId="urn:microsoft.com/office/officeart/2005/8/layout/vList5"/>
    <dgm:cxn modelId="{522DA124-BF98-4F43-B084-D6073604443B}" type="presParOf" srcId="{BF1BB5A9-D84F-4120-A33A-0960F9F1DFDC}" destId="{CD54FC2D-DFF8-4F87-9297-EF077559E002}" srcOrd="3" destOrd="0" presId="urn:microsoft.com/office/officeart/2005/8/layout/vList5"/>
    <dgm:cxn modelId="{A29EFC75-0645-4344-BB84-F8AD44551B6F}" type="presParOf" srcId="{BF1BB5A9-D84F-4120-A33A-0960F9F1DFDC}" destId="{1341FDC1-4FA7-4294-A37D-88A50E823A21}" srcOrd="4" destOrd="0" presId="urn:microsoft.com/office/officeart/2005/8/layout/vList5"/>
    <dgm:cxn modelId="{81038521-7FE7-4FF6-ADBF-36A87D243C4A}" type="presParOf" srcId="{1341FDC1-4FA7-4294-A37D-88A50E823A21}" destId="{A1FEE030-DA8D-445B-83F0-0BB1C4029CF8}" srcOrd="0" destOrd="0" presId="urn:microsoft.com/office/officeart/2005/8/layout/vList5"/>
    <dgm:cxn modelId="{2D9EDEAC-6114-4FCB-92E8-6574A81CC858}" type="presParOf" srcId="{1341FDC1-4FA7-4294-A37D-88A50E823A21}" destId="{D2DD1C2E-E506-42E8-A8A7-D478B2F92059}" srcOrd="1" destOrd="0" presId="urn:microsoft.com/office/officeart/2005/8/layout/vList5"/>
    <dgm:cxn modelId="{E438CC11-2C99-4357-A2D9-61D1D60EFD3E}" type="presParOf" srcId="{BF1BB5A9-D84F-4120-A33A-0960F9F1DFDC}" destId="{B63CF3A8-3107-4B66-8672-42175171220E}" srcOrd="5" destOrd="0" presId="urn:microsoft.com/office/officeart/2005/8/layout/vList5"/>
    <dgm:cxn modelId="{2EE5A82C-AE58-406E-8F74-FEE7AD675E8C}" type="presParOf" srcId="{BF1BB5A9-D84F-4120-A33A-0960F9F1DFDC}" destId="{EE962E9B-7365-4840-8D92-17C2EEA59413}" srcOrd="6" destOrd="0" presId="urn:microsoft.com/office/officeart/2005/8/layout/vList5"/>
    <dgm:cxn modelId="{DA5B39EB-48E1-44FF-AB86-4BBCA82A0831}" type="presParOf" srcId="{EE962E9B-7365-4840-8D92-17C2EEA59413}" destId="{A3854145-4D03-44A5-A9B9-7D88F88F3D20}" srcOrd="0" destOrd="0" presId="urn:microsoft.com/office/officeart/2005/8/layout/vList5"/>
    <dgm:cxn modelId="{9866BB09-0D6C-4E87-82E4-25C04EE87713}" type="presParOf" srcId="{EE962E9B-7365-4840-8D92-17C2EEA59413}" destId="{0BCFD839-4D34-4DC7-A709-4354EC75C79A}" srcOrd="1" destOrd="0" presId="urn:microsoft.com/office/officeart/2005/8/layout/vList5"/>
    <dgm:cxn modelId="{B281DF39-2231-4B71-BB0A-B9F3FDF90F23}" type="presParOf" srcId="{BF1BB5A9-D84F-4120-A33A-0960F9F1DFDC}" destId="{BFB3F8C3-624E-4B82-A9E0-EE0EF109E714}" srcOrd="7" destOrd="0" presId="urn:microsoft.com/office/officeart/2005/8/layout/vList5"/>
    <dgm:cxn modelId="{3121C42B-DE89-4F05-B228-9196826DAFD0}" type="presParOf" srcId="{BF1BB5A9-D84F-4120-A33A-0960F9F1DFDC}" destId="{8AFE52AD-4AE4-46EC-89D6-DEE4DEBA12E6}" srcOrd="8" destOrd="0" presId="urn:microsoft.com/office/officeart/2005/8/layout/vList5"/>
    <dgm:cxn modelId="{DA2099A9-E085-4BFC-B0CD-38C8D71050B0}" type="presParOf" srcId="{8AFE52AD-4AE4-46EC-89D6-DEE4DEBA12E6}" destId="{55AA1593-E9A6-49E7-87CD-3FC5CC0E117E}" srcOrd="0" destOrd="0" presId="urn:microsoft.com/office/officeart/2005/8/layout/vList5"/>
    <dgm:cxn modelId="{A4934F0A-4FAD-4E80-9765-52AE39B2C96F}" type="presParOf" srcId="{8AFE52AD-4AE4-46EC-89D6-DEE4DEBA12E6}" destId="{7432B954-C605-4866-82B7-B6805B82D17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E07FAA-74FC-4444-9604-D962BBC3E273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C3C235C-1BD6-43A5-AB40-D43587B09489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Changing Customer Preferences</a:t>
          </a:r>
          <a:endParaRPr lang="en-GB"/>
        </a:p>
      </dgm:t>
    </dgm:pt>
    <dgm:pt modelId="{A3E076D1-6276-44E4-A532-CD6135724EF1}" type="parTrans" cxnId="{819661C0-0058-45C2-8107-AB8D99D867FE}">
      <dgm:prSet/>
      <dgm:spPr/>
      <dgm:t>
        <a:bodyPr/>
        <a:lstStyle/>
        <a:p>
          <a:endParaRPr lang="en-GB"/>
        </a:p>
      </dgm:t>
    </dgm:pt>
    <dgm:pt modelId="{85DDEBB8-0D11-4B02-8B08-2EADD79AC45E}" type="sibTrans" cxnId="{819661C0-0058-45C2-8107-AB8D99D867FE}">
      <dgm:prSet/>
      <dgm:spPr/>
      <dgm:t>
        <a:bodyPr/>
        <a:lstStyle/>
        <a:p>
          <a:endParaRPr lang="en-GB"/>
        </a:p>
      </dgm:t>
    </dgm:pt>
    <dgm:pt modelId="{1FB8BE21-5F44-41DC-962C-418D1F3EFF1C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A shift towards safety and hygiene led to the implementation of enhanced cleaning protocols.</a:t>
          </a:r>
        </a:p>
      </dgm:t>
    </dgm:pt>
    <dgm:pt modelId="{93D69803-FEDA-4593-95E2-877995EFBA76}" type="parTrans" cxnId="{9A25CDF2-B5A6-4593-A2E0-5970BEDAFBF6}">
      <dgm:prSet/>
      <dgm:spPr/>
      <dgm:t>
        <a:bodyPr/>
        <a:lstStyle/>
        <a:p>
          <a:endParaRPr lang="en-GB"/>
        </a:p>
      </dgm:t>
    </dgm:pt>
    <dgm:pt modelId="{2408D83F-2FC9-4BCC-B635-ADF41E655774}" type="sibTrans" cxnId="{9A25CDF2-B5A6-4593-A2E0-5970BEDAFBF6}">
      <dgm:prSet/>
      <dgm:spPr/>
      <dgm:t>
        <a:bodyPr/>
        <a:lstStyle/>
        <a:p>
          <a:endParaRPr lang="en-GB"/>
        </a:p>
      </dgm:t>
    </dgm:pt>
    <dgm:pt modelId="{70F3EB9B-D642-4151-893C-BC6D4AC3AE37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Work-from-Home Trends</a:t>
          </a:r>
          <a:endParaRPr lang="en-GB"/>
        </a:p>
      </dgm:t>
    </dgm:pt>
    <dgm:pt modelId="{CC766CA6-1843-49F4-AB8C-A31831EC58DD}" type="parTrans" cxnId="{1AF1ADDA-7E9F-45C1-9785-0CC0D7D08811}">
      <dgm:prSet/>
      <dgm:spPr/>
      <dgm:t>
        <a:bodyPr/>
        <a:lstStyle/>
        <a:p>
          <a:endParaRPr lang="en-GB"/>
        </a:p>
      </dgm:t>
    </dgm:pt>
    <dgm:pt modelId="{EB24C7B0-43D3-4BDC-96B0-0489D525CD4A}" type="sibTrans" cxnId="{1AF1ADDA-7E9F-45C1-9785-0CC0D7D08811}">
      <dgm:prSet/>
      <dgm:spPr/>
      <dgm:t>
        <a:bodyPr/>
        <a:lstStyle/>
        <a:p>
          <a:endParaRPr lang="en-GB"/>
        </a:p>
      </dgm:t>
    </dgm:pt>
    <dgm:pt modelId="{06476C27-53FD-406D-81D3-D2C5DE68E690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The rise of remote work led to hotels adjusting offerings to accommodate business travelers (Ntounis et al., 2022).</a:t>
          </a:r>
        </a:p>
      </dgm:t>
    </dgm:pt>
    <dgm:pt modelId="{204EB460-2894-4503-A0BD-5FA56B3DA7DD}" type="parTrans" cxnId="{15C291AD-DE34-4600-BCA2-C67DAC6832B2}">
      <dgm:prSet/>
      <dgm:spPr/>
      <dgm:t>
        <a:bodyPr/>
        <a:lstStyle/>
        <a:p>
          <a:endParaRPr lang="en-GB"/>
        </a:p>
      </dgm:t>
    </dgm:pt>
    <dgm:pt modelId="{84310A41-A983-4DAF-96BA-0D513D7CCCFE}" type="sibTrans" cxnId="{15C291AD-DE34-4600-BCA2-C67DAC6832B2}">
      <dgm:prSet/>
      <dgm:spPr/>
      <dgm:t>
        <a:bodyPr/>
        <a:lstStyle/>
        <a:p>
          <a:endParaRPr lang="en-GB"/>
        </a:p>
      </dgm:t>
    </dgm:pt>
    <dgm:pt modelId="{3CFD4302-3FCB-4C0A-BF31-4541E8BBB6CC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Mental Health Awareness</a:t>
          </a:r>
          <a:endParaRPr lang="en-GB"/>
        </a:p>
      </dgm:t>
    </dgm:pt>
    <dgm:pt modelId="{42E02846-4CB7-4793-A5CA-71853F78C654}" type="parTrans" cxnId="{6227D820-118B-4FF1-86CD-98C1956973BC}">
      <dgm:prSet/>
      <dgm:spPr/>
      <dgm:t>
        <a:bodyPr/>
        <a:lstStyle/>
        <a:p>
          <a:endParaRPr lang="en-GB"/>
        </a:p>
      </dgm:t>
    </dgm:pt>
    <dgm:pt modelId="{DED1C44A-2978-4682-A70D-187A85552F43}" type="sibTrans" cxnId="{6227D820-118B-4FF1-86CD-98C1956973BC}">
      <dgm:prSet/>
      <dgm:spPr/>
      <dgm:t>
        <a:bodyPr/>
        <a:lstStyle/>
        <a:p>
          <a:endParaRPr lang="en-GB"/>
        </a:p>
      </dgm:t>
    </dgm:pt>
    <dgm:pt modelId="{3D6E8510-9564-4544-B488-57DA1FE369DD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The crisis emphasized the importance of mental well-being, leading to the adoption of wellness-focused services.</a:t>
          </a:r>
        </a:p>
      </dgm:t>
    </dgm:pt>
    <dgm:pt modelId="{3DD9E017-881E-49CA-B7D3-1597B8CED39C}" type="parTrans" cxnId="{0805902C-1CD4-4390-A835-68C67973CF3C}">
      <dgm:prSet/>
      <dgm:spPr/>
      <dgm:t>
        <a:bodyPr/>
        <a:lstStyle/>
        <a:p>
          <a:endParaRPr lang="en-GB"/>
        </a:p>
      </dgm:t>
    </dgm:pt>
    <dgm:pt modelId="{1FCC41E1-3930-4906-8824-99FE02A8822C}" type="sibTrans" cxnId="{0805902C-1CD4-4390-A835-68C67973CF3C}">
      <dgm:prSet/>
      <dgm:spPr/>
      <dgm:t>
        <a:bodyPr/>
        <a:lstStyle/>
        <a:p>
          <a:endParaRPr lang="en-GB"/>
        </a:p>
      </dgm:t>
    </dgm:pt>
    <dgm:pt modelId="{8435FD77-E19D-434A-AF33-1F99B81D0CA7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Cultural Sensitivities</a:t>
          </a:r>
          <a:endParaRPr lang="en-GB"/>
        </a:p>
      </dgm:t>
    </dgm:pt>
    <dgm:pt modelId="{C2583744-9BCC-4594-BE6C-2E1E0C5C679A}" type="parTrans" cxnId="{0BEA2A68-112E-49F4-ABEE-D9889A5C53AA}">
      <dgm:prSet/>
      <dgm:spPr/>
      <dgm:t>
        <a:bodyPr/>
        <a:lstStyle/>
        <a:p>
          <a:endParaRPr lang="en-GB"/>
        </a:p>
      </dgm:t>
    </dgm:pt>
    <dgm:pt modelId="{AE0FD901-7AE3-4D96-81F6-EA17E6E27336}" type="sibTrans" cxnId="{0BEA2A68-112E-49F4-ABEE-D9889A5C53AA}">
      <dgm:prSet/>
      <dgm:spPr/>
      <dgm:t>
        <a:bodyPr/>
        <a:lstStyle/>
        <a:p>
          <a:endParaRPr lang="en-GB"/>
        </a:p>
      </dgm:t>
    </dgm:pt>
    <dgm:pt modelId="{2C07CB4A-29DB-409C-9405-AC21ED63454F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Hotels tailored their crisis response to align with cultural expectations and local values.</a:t>
          </a:r>
        </a:p>
      </dgm:t>
    </dgm:pt>
    <dgm:pt modelId="{5B9BC25F-0C29-4F07-8022-95A88EDB02E2}" type="parTrans" cxnId="{97C2FC24-1659-4603-B284-B8D6C8FF9534}">
      <dgm:prSet/>
      <dgm:spPr/>
      <dgm:t>
        <a:bodyPr/>
        <a:lstStyle/>
        <a:p>
          <a:endParaRPr lang="en-GB"/>
        </a:p>
      </dgm:t>
    </dgm:pt>
    <dgm:pt modelId="{DBD1BAAF-74CA-4737-8F03-827B7012A4E2}" type="sibTrans" cxnId="{97C2FC24-1659-4603-B284-B8D6C8FF9534}">
      <dgm:prSet/>
      <dgm:spPr/>
      <dgm:t>
        <a:bodyPr/>
        <a:lstStyle/>
        <a:p>
          <a:endParaRPr lang="en-GB"/>
        </a:p>
      </dgm:t>
    </dgm:pt>
    <dgm:pt modelId="{AD2D4732-F156-4A8E-8969-3D8D23588BFA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Public Trust and Confidence</a:t>
          </a:r>
          <a:endParaRPr lang="en-GB"/>
        </a:p>
      </dgm:t>
    </dgm:pt>
    <dgm:pt modelId="{E049CE54-550C-4C30-84BB-CE6C8A39F556}" type="parTrans" cxnId="{E90AF09E-FF6D-4EE4-A539-0169865CC743}">
      <dgm:prSet/>
      <dgm:spPr/>
      <dgm:t>
        <a:bodyPr/>
        <a:lstStyle/>
        <a:p>
          <a:endParaRPr lang="en-GB"/>
        </a:p>
      </dgm:t>
    </dgm:pt>
    <dgm:pt modelId="{C2E37BF7-EDA4-4410-B3F9-30404815B176}" type="sibTrans" cxnId="{E90AF09E-FF6D-4EE4-A539-0169865CC743}">
      <dgm:prSet/>
      <dgm:spPr/>
      <dgm:t>
        <a:bodyPr/>
        <a:lstStyle/>
        <a:p>
          <a:endParaRPr lang="en-GB"/>
        </a:p>
      </dgm:t>
    </dgm:pt>
    <dgm:pt modelId="{229D14F7-15EA-49E6-A516-74108A4E3896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Social factors like trust in public health measures influenced customer decisions to return to hotels (Ntounis et al., 2022).</a:t>
          </a:r>
        </a:p>
      </dgm:t>
    </dgm:pt>
    <dgm:pt modelId="{3CCCDCA4-4371-4769-9525-E7784AA6F123}" type="parTrans" cxnId="{B9A1FA2C-47E5-4BA2-8CCF-9328B6E1AC7F}">
      <dgm:prSet/>
      <dgm:spPr/>
      <dgm:t>
        <a:bodyPr/>
        <a:lstStyle/>
        <a:p>
          <a:endParaRPr lang="en-GB"/>
        </a:p>
      </dgm:t>
    </dgm:pt>
    <dgm:pt modelId="{E1B5271B-B69A-47CA-ACCF-26F298933FEF}" type="sibTrans" cxnId="{B9A1FA2C-47E5-4BA2-8CCF-9328B6E1AC7F}">
      <dgm:prSet/>
      <dgm:spPr/>
      <dgm:t>
        <a:bodyPr/>
        <a:lstStyle/>
        <a:p>
          <a:endParaRPr lang="en-GB"/>
        </a:p>
      </dgm:t>
    </dgm:pt>
    <dgm:pt modelId="{8D5B8C73-095C-4D29-BF2F-5C544C5A7E0D}" type="pres">
      <dgm:prSet presAssocID="{5CE07FAA-74FC-4444-9604-D962BBC3E273}" presName="Name0" presStyleCnt="0">
        <dgm:presLayoutVars>
          <dgm:dir/>
          <dgm:animLvl val="lvl"/>
          <dgm:resizeHandles val="exact"/>
        </dgm:presLayoutVars>
      </dgm:prSet>
      <dgm:spPr/>
    </dgm:pt>
    <dgm:pt modelId="{AD3AE999-B372-4844-AAAB-322362396158}" type="pres">
      <dgm:prSet presAssocID="{8C3C235C-1BD6-43A5-AB40-D43587B09489}" presName="linNode" presStyleCnt="0"/>
      <dgm:spPr/>
    </dgm:pt>
    <dgm:pt modelId="{D5101393-E2A3-4070-88D5-A294F6A147B7}" type="pres">
      <dgm:prSet presAssocID="{8C3C235C-1BD6-43A5-AB40-D43587B09489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E2E57970-DC58-4EB8-8161-ACD3B9C2DDA1}" type="pres">
      <dgm:prSet presAssocID="{8C3C235C-1BD6-43A5-AB40-D43587B09489}" presName="descendantText" presStyleLbl="alignAccFollowNode1" presStyleIdx="0" presStyleCnt="5">
        <dgm:presLayoutVars>
          <dgm:bulletEnabled val="1"/>
        </dgm:presLayoutVars>
      </dgm:prSet>
      <dgm:spPr/>
    </dgm:pt>
    <dgm:pt modelId="{72DB1882-ACCD-453E-BA3F-2945D0C8CBB9}" type="pres">
      <dgm:prSet presAssocID="{85DDEBB8-0D11-4B02-8B08-2EADD79AC45E}" presName="sp" presStyleCnt="0"/>
      <dgm:spPr/>
    </dgm:pt>
    <dgm:pt modelId="{43283EF4-1DAC-4E9B-853D-7182F885541E}" type="pres">
      <dgm:prSet presAssocID="{70F3EB9B-D642-4151-893C-BC6D4AC3AE37}" presName="linNode" presStyleCnt="0"/>
      <dgm:spPr/>
    </dgm:pt>
    <dgm:pt modelId="{21D2410A-3C02-4DB1-B0F7-E50E12F78824}" type="pres">
      <dgm:prSet presAssocID="{70F3EB9B-D642-4151-893C-BC6D4AC3AE37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C6609F9B-C258-4983-9111-89D017EFEA0F}" type="pres">
      <dgm:prSet presAssocID="{70F3EB9B-D642-4151-893C-BC6D4AC3AE37}" presName="descendantText" presStyleLbl="alignAccFollowNode1" presStyleIdx="1" presStyleCnt="5">
        <dgm:presLayoutVars>
          <dgm:bulletEnabled val="1"/>
        </dgm:presLayoutVars>
      </dgm:prSet>
      <dgm:spPr/>
    </dgm:pt>
    <dgm:pt modelId="{E307E0CD-4380-4AF5-91C3-E21AD928A6C5}" type="pres">
      <dgm:prSet presAssocID="{EB24C7B0-43D3-4BDC-96B0-0489D525CD4A}" presName="sp" presStyleCnt="0"/>
      <dgm:spPr/>
    </dgm:pt>
    <dgm:pt modelId="{C3138892-04AB-438C-8124-94FB2A5DE4C3}" type="pres">
      <dgm:prSet presAssocID="{3CFD4302-3FCB-4C0A-BF31-4541E8BBB6CC}" presName="linNode" presStyleCnt="0"/>
      <dgm:spPr/>
    </dgm:pt>
    <dgm:pt modelId="{1CC1687E-5662-442A-B62A-FBB86E18BC88}" type="pres">
      <dgm:prSet presAssocID="{3CFD4302-3FCB-4C0A-BF31-4541E8BBB6CC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A24377D5-EB1A-477A-A623-EC3957AD15D0}" type="pres">
      <dgm:prSet presAssocID="{3CFD4302-3FCB-4C0A-BF31-4541E8BBB6CC}" presName="descendantText" presStyleLbl="alignAccFollowNode1" presStyleIdx="2" presStyleCnt="5">
        <dgm:presLayoutVars>
          <dgm:bulletEnabled val="1"/>
        </dgm:presLayoutVars>
      </dgm:prSet>
      <dgm:spPr/>
    </dgm:pt>
    <dgm:pt modelId="{AA04B5E5-0CBD-49A6-A02C-0D6955F7BF56}" type="pres">
      <dgm:prSet presAssocID="{DED1C44A-2978-4682-A70D-187A85552F43}" presName="sp" presStyleCnt="0"/>
      <dgm:spPr/>
    </dgm:pt>
    <dgm:pt modelId="{6CBDC228-38EC-46DC-AA2D-F9D4592058B5}" type="pres">
      <dgm:prSet presAssocID="{8435FD77-E19D-434A-AF33-1F99B81D0CA7}" presName="linNode" presStyleCnt="0"/>
      <dgm:spPr/>
    </dgm:pt>
    <dgm:pt modelId="{2F703775-23AD-4B30-B8BA-75F799748B93}" type="pres">
      <dgm:prSet presAssocID="{8435FD77-E19D-434A-AF33-1F99B81D0CA7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D0C08D39-FB1F-42FE-A1A9-52B7CCE974CF}" type="pres">
      <dgm:prSet presAssocID="{8435FD77-E19D-434A-AF33-1F99B81D0CA7}" presName="descendantText" presStyleLbl="alignAccFollowNode1" presStyleIdx="3" presStyleCnt="5">
        <dgm:presLayoutVars>
          <dgm:bulletEnabled val="1"/>
        </dgm:presLayoutVars>
      </dgm:prSet>
      <dgm:spPr/>
    </dgm:pt>
    <dgm:pt modelId="{946B4576-0CB1-49DB-9867-F937EF95BC0C}" type="pres">
      <dgm:prSet presAssocID="{AE0FD901-7AE3-4D96-81F6-EA17E6E27336}" presName="sp" presStyleCnt="0"/>
      <dgm:spPr/>
    </dgm:pt>
    <dgm:pt modelId="{996B1FF7-3C8E-4A46-884E-A59B5D63CA31}" type="pres">
      <dgm:prSet presAssocID="{AD2D4732-F156-4A8E-8969-3D8D23588BFA}" presName="linNode" presStyleCnt="0"/>
      <dgm:spPr/>
    </dgm:pt>
    <dgm:pt modelId="{702928C7-4E95-43E8-8833-5397E615B37C}" type="pres">
      <dgm:prSet presAssocID="{AD2D4732-F156-4A8E-8969-3D8D23588BFA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CE57E3F3-AC22-4A40-A4FA-D23CE3F50701}" type="pres">
      <dgm:prSet presAssocID="{AD2D4732-F156-4A8E-8969-3D8D23588BFA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323A921E-4906-4292-B4B1-E49B9B861C6B}" type="presOf" srcId="{AD2D4732-F156-4A8E-8969-3D8D23588BFA}" destId="{702928C7-4E95-43E8-8833-5397E615B37C}" srcOrd="0" destOrd="0" presId="urn:microsoft.com/office/officeart/2005/8/layout/vList5"/>
    <dgm:cxn modelId="{6227D820-118B-4FF1-86CD-98C1956973BC}" srcId="{5CE07FAA-74FC-4444-9604-D962BBC3E273}" destId="{3CFD4302-3FCB-4C0A-BF31-4541E8BBB6CC}" srcOrd="2" destOrd="0" parTransId="{42E02846-4CB7-4793-A5CA-71853F78C654}" sibTransId="{DED1C44A-2978-4682-A70D-187A85552F43}"/>
    <dgm:cxn modelId="{97C2FC24-1659-4603-B284-B8D6C8FF9534}" srcId="{8435FD77-E19D-434A-AF33-1F99B81D0CA7}" destId="{2C07CB4A-29DB-409C-9405-AC21ED63454F}" srcOrd="0" destOrd="0" parTransId="{5B9BC25F-0C29-4F07-8022-95A88EDB02E2}" sibTransId="{DBD1BAAF-74CA-4737-8F03-827B7012A4E2}"/>
    <dgm:cxn modelId="{0805902C-1CD4-4390-A835-68C67973CF3C}" srcId="{3CFD4302-3FCB-4C0A-BF31-4541E8BBB6CC}" destId="{3D6E8510-9564-4544-B488-57DA1FE369DD}" srcOrd="0" destOrd="0" parTransId="{3DD9E017-881E-49CA-B7D3-1597B8CED39C}" sibTransId="{1FCC41E1-3930-4906-8824-99FE02A8822C}"/>
    <dgm:cxn modelId="{B9A1FA2C-47E5-4BA2-8CCF-9328B6E1AC7F}" srcId="{AD2D4732-F156-4A8E-8969-3D8D23588BFA}" destId="{229D14F7-15EA-49E6-A516-74108A4E3896}" srcOrd="0" destOrd="0" parTransId="{3CCCDCA4-4371-4769-9525-E7784AA6F123}" sibTransId="{E1B5271B-B69A-47CA-ACCF-26F298933FEF}"/>
    <dgm:cxn modelId="{8385BB5E-434A-4380-9706-888A3FEC19CC}" type="presOf" srcId="{8435FD77-E19D-434A-AF33-1F99B81D0CA7}" destId="{2F703775-23AD-4B30-B8BA-75F799748B93}" srcOrd="0" destOrd="0" presId="urn:microsoft.com/office/officeart/2005/8/layout/vList5"/>
    <dgm:cxn modelId="{B0986363-F89A-4199-8149-905B04FEAB50}" type="presOf" srcId="{2C07CB4A-29DB-409C-9405-AC21ED63454F}" destId="{D0C08D39-FB1F-42FE-A1A9-52B7CCE974CF}" srcOrd="0" destOrd="0" presId="urn:microsoft.com/office/officeart/2005/8/layout/vList5"/>
    <dgm:cxn modelId="{0BEA2A68-112E-49F4-ABEE-D9889A5C53AA}" srcId="{5CE07FAA-74FC-4444-9604-D962BBC3E273}" destId="{8435FD77-E19D-434A-AF33-1F99B81D0CA7}" srcOrd="3" destOrd="0" parTransId="{C2583744-9BCC-4594-BE6C-2E1E0C5C679A}" sibTransId="{AE0FD901-7AE3-4D96-81F6-EA17E6E27336}"/>
    <dgm:cxn modelId="{04F1F06A-9532-4260-A98A-8713D50719AA}" type="presOf" srcId="{229D14F7-15EA-49E6-A516-74108A4E3896}" destId="{CE57E3F3-AC22-4A40-A4FA-D23CE3F50701}" srcOrd="0" destOrd="0" presId="urn:microsoft.com/office/officeart/2005/8/layout/vList5"/>
    <dgm:cxn modelId="{34851F71-EC5C-4162-8A26-91018F10E634}" type="presOf" srcId="{06476C27-53FD-406D-81D3-D2C5DE68E690}" destId="{C6609F9B-C258-4983-9111-89D017EFEA0F}" srcOrd="0" destOrd="0" presId="urn:microsoft.com/office/officeart/2005/8/layout/vList5"/>
    <dgm:cxn modelId="{75511E53-3CFF-4210-8A6F-7F1DE84FEA22}" type="presOf" srcId="{3D6E8510-9564-4544-B488-57DA1FE369DD}" destId="{A24377D5-EB1A-477A-A623-EC3957AD15D0}" srcOrd="0" destOrd="0" presId="urn:microsoft.com/office/officeart/2005/8/layout/vList5"/>
    <dgm:cxn modelId="{920EB880-E459-4986-9393-CEF3042B6F85}" type="presOf" srcId="{70F3EB9B-D642-4151-893C-BC6D4AC3AE37}" destId="{21D2410A-3C02-4DB1-B0F7-E50E12F78824}" srcOrd="0" destOrd="0" presId="urn:microsoft.com/office/officeart/2005/8/layout/vList5"/>
    <dgm:cxn modelId="{FC38DB99-AFB3-4568-9CCF-BFE09201DE6D}" type="presOf" srcId="{8C3C235C-1BD6-43A5-AB40-D43587B09489}" destId="{D5101393-E2A3-4070-88D5-A294F6A147B7}" srcOrd="0" destOrd="0" presId="urn:microsoft.com/office/officeart/2005/8/layout/vList5"/>
    <dgm:cxn modelId="{E90AF09E-FF6D-4EE4-A539-0169865CC743}" srcId="{5CE07FAA-74FC-4444-9604-D962BBC3E273}" destId="{AD2D4732-F156-4A8E-8969-3D8D23588BFA}" srcOrd="4" destOrd="0" parTransId="{E049CE54-550C-4C30-84BB-CE6C8A39F556}" sibTransId="{C2E37BF7-EDA4-4410-B3F9-30404815B176}"/>
    <dgm:cxn modelId="{F872A3AC-A60D-45C6-A3A2-B0AEB3965AD1}" type="presOf" srcId="{3CFD4302-3FCB-4C0A-BF31-4541E8BBB6CC}" destId="{1CC1687E-5662-442A-B62A-FBB86E18BC88}" srcOrd="0" destOrd="0" presId="urn:microsoft.com/office/officeart/2005/8/layout/vList5"/>
    <dgm:cxn modelId="{15C291AD-DE34-4600-BCA2-C67DAC6832B2}" srcId="{70F3EB9B-D642-4151-893C-BC6D4AC3AE37}" destId="{06476C27-53FD-406D-81D3-D2C5DE68E690}" srcOrd="0" destOrd="0" parTransId="{204EB460-2894-4503-A0BD-5FA56B3DA7DD}" sibTransId="{84310A41-A983-4DAF-96BA-0D513D7CCCFE}"/>
    <dgm:cxn modelId="{819661C0-0058-45C2-8107-AB8D99D867FE}" srcId="{5CE07FAA-74FC-4444-9604-D962BBC3E273}" destId="{8C3C235C-1BD6-43A5-AB40-D43587B09489}" srcOrd="0" destOrd="0" parTransId="{A3E076D1-6276-44E4-A532-CD6135724EF1}" sibTransId="{85DDEBB8-0D11-4B02-8B08-2EADD79AC45E}"/>
    <dgm:cxn modelId="{7C45BFC1-4853-41A1-B819-433F6ADB1FC4}" type="presOf" srcId="{5CE07FAA-74FC-4444-9604-D962BBC3E273}" destId="{8D5B8C73-095C-4D29-BF2F-5C544C5A7E0D}" srcOrd="0" destOrd="0" presId="urn:microsoft.com/office/officeart/2005/8/layout/vList5"/>
    <dgm:cxn modelId="{6B06BFC3-7154-4331-995D-1F687C945880}" type="presOf" srcId="{1FB8BE21-5F44-41DC-962C-418D1F3EFF1C}" destId="{E2E57970-DC58-4EB8-8161-ACD3B9C2DDA1}" srcOrd="0" destOrd="0" presId="urn:microsoft.com/office/officeart/2005/8/layout/vList5"/>
    <dgm:cxn modelId="{1AF1ADDA-7E9F-45C1-9785-0CC0D7D08811}" srcId="{5CE07FAA-74FC-4444-9604-D962BBC3E273}" destId="{70F3EB9B-D642-4151-893C-BC6D4AC3AE37}" srcOrd="1" destOrd="0" parTransId="{CC766CA6-1843-49F4-AB8C-A31831EC58DD}" sibTransId="{EB24C7B0-43D3-4BDC-96B0-0489D525CD4A}"/>
    <dgm:cxn modelId="{9A25CDF2-B5A6-4593-A2E0-5970BEDAFBF6}" srcId="{8C3C235C-1BD6-43A5-AB40-D43587B09489}" destId="{1FB8BE21-5F44-41DC-962C-418D1F3EFF1C}" srcOrd="0" destOrd="0" parTransId="{93D69803-FEDA-4593-95E2-877995EFBA76}" sibTransId="{2408D83F-2FC9-4BCC-B635-ADF41E655774}"/>
    <dgm:cxn modelId="{5E15A6D7-7A17-42F5-8F80-5EA68BAA0850}" type="presParOf" srcId="{8D5B8C73-095C-4D29-BF2F-5C544C5A7E0D}" destId="{AD3AE999-B372-4844-AAAB-322362396158}" srcOrd="0" destOrd="0" presId="urn:microsoft.com/office/officeart/2005/8/layout/vList5"/>
    <dgm:cxn modelId="{216B28F4-C2EC-41ED-9681-C1971E57D16D}" type="presParOf" srcId="{AD3AE999-B372-4844-AAAB-322362396158}" destId="{D5101393-E2A3-4070-88D5-A294F6A147B7}" srcOrd="0" destOrd="0" presId="urn:microsoft.com/office/officeart/2005/8/layout/vList5"/>
    <dgm:cxn modelId="{E271077C-22CB-4547-AC3F-62773DEEDDF2}" type="presParOf" srcId="{AD3AE999-B372-4844-AAAB-322362396158}" destId="{E2E57970-DC58-4EB8-8161-ACD3B9C2DDA1}" srcOrd="1" destOrd="0" presId="urn:microsoft.com/office/officeart/2005/8/layout/vList5"/>
    <dgm:cxn modelId="{3A5D2B8D-2082-4106-80F8-BA405A13D97E}" type="presParOf" srcId="{8D5B8C73-095C-4D29-BF2F-5C544C5A7E0D}" destId="{72DB1882-ACCD-453E-BA3F-2945D0C8CBB9}" srcOrd="1" destOrd="0" presId="urn:microsoft.com/office/officeart/2005/8/layout/vList5"/>
    <dgm:cxn modelId="{A7AA7271-007F-4A95-9698-0F7246F82281}" type="presParOf" srcId="{8D5B8C73-095C-4D29-BF2F-5C544C5A7E0D}" destId="{43283EF4-1DAC-4E9B-853D-7182F885541E}" srcOrd="2" destOrd="0" presId="urn:microsoft.com/office/officeart/2005/8/layout/vList5"/>
    <dgm:cxn modelId="{B68CF43D-FB5D-4E0D-8478-A394E49C6651}" type="presParOf" srcId="{43283EF4-1DAC-4E9B-853D-7182F885541E}" destId="{21D2410A-3C02-4DB1-B0F7-E50E12F78824}" srcOrd="0" destOrd="0" presId="urn:microsoft.com/office/officeart/2005/8/layout/vList5"/>
    <dgm:cxn modelId="{DD05BCB6-8A26-4B36-9C9F-372A569A47ED}" type="presParOf" srcId="{43283EF4-1DAC-4E9B-853D-7182F885541E}" destId="{C6609F9B-C258-4983-9111-89D017EFEA0F}" srcOrd="1" destOrd="0" presId="urn:microsoft.com/office/officeart/2005/8/layout/vList5"/>
    <dgm:cxn modelId="{C18AC089-0C48-4326-8827-8CA709670AB8}" type="presParOf" srcId="{8D5B8C73-095C-4D29-BF2F-5C544C5A7E0D}" destId="{E307E0CD-4380-4AF5-91C3-E21AD928A6C5}" srcOrd="3" destOrd="0" presId="urn:microsoft.com/office/officeart/2005/8/layout/vList5"/>
    <dgm:cxn modelId="{976FDCD5-AE8B-4CFE-B9FD-3D75CC282374}" type="presParOf" srcId="{8D5B8C73-095C-4D29-BF2F-5C544C5A7E0D}" destId="{C3138892-04AB-438C-8124-94FB2A5DE4C3}" srcOrd="4" destOrd="0" presId="urn:microsoft.com/office/officeart/2005/8/layout/vList5"/>
    <dgm:cxn modelId="{18309D31-2955-47D5-8366-59FECD2F0DAE}" type="presParOf" srcId="{C3138892-04AB-438C-8124-94FB2A5DE4C3}" destId="{1CC1687E-5662-442A-B62A-FBB86E18BC88}" srcOrd="0" destOrd="0" presId="urn:microsoft.com/office/officeart/2005/8/layout/vList5"/>
    <dgm:cxn modelId="{7A1C175A-86F0-4D94-8816-A36288522814}" type="presParOf" srcId="{C3138892-04AB-438C-8124-94FB2A5DE4C3}" destId="{A24377D5-EB1A-477A-A623-EC3957AD15D0}" srcOrd="1" destOrd="0" presId="urn:microsoft.com/office/officeart/2005/8/layout/vList5"/>
    <dgm:cxn modelId="{AEDBF3D7-1630-4039-9B51-67E375A991B8}" type="presParOf" srcId="{8D5B8C73-095C-4D29-BF2F-5C544C5A7E0D}" destId="{AA04B5E5-0CBD-49A6-A02C-0D6955F7BF56}" srcOrd="5" destOrd="0" presId="urn:microsoft.com/office/officeart/2005/8/layout/vList5"/>
    <dgm:cxn modelId="{514C496D-1A38-42F1-AB92-7378FBA26204}" type="presParOf" srcId="{8D5B8C73-095C-4D29-BF2F-5C544C5A7E0D}" destId="{6CBDC228-38EC-46DC-AA2D-F9D4592058B5}" srcOrd="6" destOrd="0" presId="urn:microsoft.com/office/officeart/2005/8/layout/vList5"/>
    <dgm:cxn modelId="{E20849B5-397D-426A-AF55-35F59E3CE49C}" type="presParOf" srcId="{6CBDC228-38EC-46DC-AA2D-F9D4592058B5}" destId="{2F703775-23AD-4B30-B8BA-75F799748B93}" srcOrd="0" destOrd="0" presId="urn:microsoft.com/office/officeart/2005/8/layout/vList5"/>
    <dgm:cxn modelId="{5908F4C7-D7F5-4574-AD4A-3D75D18047F6}" type="presParOf" srcId="{6CBDC228-38EC-46DC-AA2D-F9D4592058B5}" destId="{D0C08D39-FB1F-42FE-A1A9-52B7CCE974CF}" srcOrd="1" destOrd="0" presId="urn:microsoft.com/office/officeart/2005/8/layout/vList5"/>
    <dgm:cxn modelId="{08D007DF-7C90-4ED1-9B00-0F4867E033B2}" type="presParOf" srcId="{8D5B8C73-095C-4D29-BF2F-5C544C5A7E0D}" destId="{946B4576-0CB1-49DB-9867-F937EF95BC0C}" srcOrd="7" destOrd="0" presId="urn:microsoft.com/office/officeart/2005/8/layout/vList5"/>
    <dgm:cxn modelId="{3685DFC7-F34A-487C-A408-86AE56E74854}" type="presParOf" srcId="{8D5B8C73-095C-4D29-BF2F-5C544C5A7E0D}" destId="{996B1FF7-3C8E-4A46-884E-A59B5D63CA31}" srcOrd="8" destOrd="0" presId="urn:microsoft.com/office/officeart/2005/8/layout/vList5"/>
    <dgm:cxn modelId="{9DAA1ADB-4009-40C3-888A-F590BB1FCA7E}" type="presParOf" srcId="{996B1FF7-3C8E-4A46-884E-A59B5D63CA31}" destId="{702928C7-4E95-43E8-8833-5397E615B37C}" srcOrd="0" destOrd="0" presId="urn:microsoft.com/office/officeart/2005/8/layout/vList5"/>
    <dgm:cxn modelId="{866AA26F-EB4F-42F3-B55B-92F2DB85F64A}" type="presParOf" srcId="{996B1FF7-3C8E-4A46-884E-A59B5D63CA31}" destId="{CE57E3F3-AC22-4A40-A4FA-D23CE3F5070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A72B85-D5B0-4E6A-A795-1F470B4F53F4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0727047-B073-4EE9-9019-B14356B6D569}">
      <dgm:prSet phldrT="[Text]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Digital Transformation</a:t>
          </a:r>
          <a:endParaRPr lang="en-GB"/>
        </a:p>
      </dgm:t>
    </dgm:pt>
    <dgm:pt modelId="{E2820584-08A8-4D62-829C-0FE59630894E}" type="parTrans" cxnId="{0A5BA872-EDD0-4A0E-9757-74E77601531E}">
      <dgm:prSet/>
      <dgm:spPr/>
      <dgm:t>
        <a:bodyPr/>
        <a:lstStyle/>
        <a:p>
          <a:endParaRPr lang="en-GB"/>
        </a:p>
      </dgm:t>
    </dgm:pt>
    <dgm:pt modelId="{9405D0CC-E408-4B10-A18E-359E983B6589}" type="sibTrans" cxnId="{0A5BA872-EDD0-4A0E-9757-74E77601531E}">
      <dgm:prSet/>
      <dgm:spPr/>
      <dgm:t>
        <a:bodyPr/>
        <a:lstStyle/>
        <a:p>
          <a:endParaRPr lang="en-GB"/>
        </a:p>
      </dgm:t>
    </dgm:pt>
    <dgm:pt modelId="{E4EAE369-B8AE-45FB-AABF-4A6AF11B6576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The hospitality sector accelerated its digital adoption to provide safer, contactless services.</a:t>
          </a:r>
        </a:p>
      </dgm:t>
    </dgm:pt>
    <dgm:pt modelId="{31EEEDE0-EFC4-4EFA-9D64-3620FEEAA82A}" type="parTrans" cxnId="{22E4DAE5-8B4D-4624-B4A8-A77730E2969F}">
      <dgm:prSet/>
      <dgm:spPr/>
      <dgm:t>
        <a:bodyPr/>
        <a:lstStyle/>
        <a:p>
          <a:endParaRPr lang="en-GB"/>
        </a:p>
      </dgm:t>
    </dgm:pt>
    <dgm:pt modelId="{16406552-70A0-4F84-9130-9978D00E72CF}" type="sibTrans" cxnId="{22E4DAE5-8B4D-4624-B4A8-A77730E2969F}">
      <dgm:prSet/>
      <dgm:spPr/>
      <dgm:t>
        <a:bodyPr/>
        <a:lstStyle/>
        <a:p>
          <a:endParaRPr lang="en-GB"/>
        </a:p>
      </dgm:t>
    </dgm:pt>
    <dgm:pt modelId="{71BEA617-7A1F-44AE-8077-FB889BE8413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Online Booking Systems</a:t>
          </a:r>
          <a:endParaRPr lang="en-GB"/>
        </a:p>
      </dgm:t>
    </dgm:pt>
    <dgm:pt modelId="{AF7578ED-39B6-442C-856A-0D374B205176}" type="parTrans" cxnId="{C1FCF04C-58A9-4AF4-9CA8-B775CB255A3B}">
      <dgm:prSet/>
      <dgm:spPr/>
      <dgm:t>
        <a:bodyPr/>
        <a:lstStyle/>
        <a:p>
          <a:endParaRPr lang="en-GB"/>
        </a:p>
      </dgm:t>
    </dgm:pt>
    <dgm:pt modelId="{6C0DCD6A-3075-4CDB-8EF4-88DDCF29BE38}" type="sibTrans" cxnId="{C1FCF04C-58A9-4AF4-9CA8-B775CB255A3B}">
      <dgm:prSet/>
      <dgm:spPr/>
      <dgm:t>
        <a:bodyPr/>
        <a:lstStyle/>
        <a:p>
          <a:endParaRPr lang="en-GB"/>
        </a:p>
      </dgm:t>
    </dgm:pt>
    <dgm:pt modelId="{D11139F7-2F75-4A7B-895C-0C0D93AA88B9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Increased reliance on online platforms for bookings and customer interaction to minimize physical contact (Ivanov and Webster, 2019).</a:t>
          </a:r>
        </a:p>
      </dgm:t>
    </dgm:pt>
    <dgm:pt modelId="{65A0CED8-A053-4A97-9C7E-B6D1F9BD0052}" type="parTrans" cxnId="{42172D3D-80E1-491A-9D06-CDA631DED1B9}">
      <dgm:prSet/>
      <dgm:spPr/>
      <dgm:t>
        <a:bodyPr/>
        <a:lstStyle/>
        <a:p>
          <a:endParaRPr lang="en-GB"/>
        </a:p>
      </dgm:t>
    </dgm:pt>
    <dgm:pt modelId="{FE9F097C-DFC6-4132-9718-71416EE6B97F}" type="sibTrans" cxnId="{42172D3D-80E1-491A-9D06-CDA631DED1B9}">
      <dgm:prSet/>
      <dgm:spPr/>
      <dgm:t>
        <a:bodyPr/>
        <a:lstStyle/>
        <a:p>
          <a:endParaRPr lang="en-GB"/>
        </a:p>
      </dgm:t>
    </dgm:pt>
    <dgm:pt modelId="{26E15310-7AE0-4C17-B4DA-67993D0ED5BF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Automation</a:t>
          </a:r>
          <a:endParaRPr lang="en-GB"/>
        </a:p>
      </dgm:t>
    </dgm:pt>
    <dgm:pt modelId="{0B5FF09E-83C8-48CC-A575-8FF738E9FB11}" type="parTrans" cxnId="{9B8E9896-12C1-4CC6-9642-03D767B479CB}">
      <dgm:prSet/>
      <dgm:spPr/>
      <dgm:t>
        <a:bodyPr/>
        <a:lstStyle/>
        <a:p>
          <a:endParaRPr lang="en-GB"/>
        </a:p>
      </dgm:t>
    </dgm:pt>
    <dgm:pt modelId="{26266663-8715-44EB-B936-20FCCA26030D}" type="sibTrans" cxnId="{9B8E9896-12C1-4CC6-9642-03D767B479CB}">
      <dgm:prSet/>
      <dgm:spPr/>
      <dgm:t>
        <a:bodyPr/>
        <a:lstStyle/>
        <a:p>
          <a:endParaRPr lang="en-GB"/>
        </a:p>
      </dgm:t>
    </dgm:pt>
    <dgm:pt modelId="{60C0C679-9426-4BCB-938B-8F0E2FFAEA22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Implementation of AI-powered systems in check-in/check-out processes improved operational efficiency.</a:t>
          </a:r>
        </a:p>
      </dgm:t>
    </dgm:pt>
    <dgm:pt modelId="{A39A3901-495E-40A0-B624-9BECA4D7F186}" type="parTrans" cxnId="{533CB633-45B3-4A7A-A325-57371CECE897}">
      <dgm:prSet/>
      <dgm:spPr/>
      <dgm:t>
        <a:bodyPr/>
        <a:lstStyle/>
        <a:p>
          <a:endParaRPr lang="en-GB"/>
        </a:p>
      </dgm:t>
    </dgm:pt>
    <dgm:pt modelId="{D4A1D98C-A1E0-496D-B29F-76EA8218D340}" type="sibTrans" cxnId="{533CB633-45B3-4A7A-A325-57371CECE897}">
      <dgm:prSet/>
      <dgm:spPr/>
      <dgm:t>
        <a:bodyPr/>
        <a:lstStyle/>
        <a:p>
          <a:endParaRPr lang="en-GB"/>
        </a:p>
      </dgm:t>
    </dgm:pt>
    <dgm:pt modelId="{407BB6F5-0748-40CC-8543-B1F36AE7BB8B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Cybersecurity Challenges</a:t>
          </a:r>
          <a:endParaRPr lang="en-GB"/>
        </a:p>
      </dgm:t>
    </dgm:pt>
    <dgm:pt modelId="{B39FCADE-E0B8-4DAD-825F-D1442725E429}" type="parTrans" cxnId="{4B0DBA75-2557-4BAA-81BE-6293D69E73FA}">
      <dgm:prSet/>
      <dgm:spPr/>
      <dgm:t>
        <a:bodyPr/>
        <a:lstStyle/>
        <a:p>
          <a:endParaRPr lang="en-GB"/>
        </a:p>
      </dgm:t>
    </dgm:pt>
    <dgm:pt modelId="{37B6519E-98D2-4C1A-803F-8D8E6EDE8A4F}" type="sibTrans" cxnId="{4B0DBA75-2557-4BAA-81BE-6293D69E73FA}">
      <dgm:prSet/>
      <dgm:spPr/>
      <dgm:t>
        <a:bodyPr/>
        <a:lstStyle/>
        <a:p>
          <a:endParaRPr lang="en-GB"/>
        </a:p>
      </dgm:t>
    </dgm:pt>
    <dgm:pt modelId="{977910E6-9497-4049-A220-D2E972C5C86B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The rise of digital solutions raised concerns about data privacy and cyber threats.</a:t>
          </a:r>
        </a:p>
      </dgm:t>
    </dgm:pt>
    <dgm:pt modelId="{4EFCDD0F-4C90-4DD5-A9B8-DDB92CA434E0}" type="parTrans" cxnId="{FFA92B26-559D-4D92-80C7-93D57B89583D}">
      <dgm:prSet/>
      <dgm:spPr/>
      <dgm:t>
        <a:bodyPr/>
        <a:lstStyle/>
        <a:p>
          <a:endParaRPr lang="en-GB"/>
        </a:p>
      </dgm:t>
    </dgm:pt>
    <dgm:pt modelId="{949CB635-AAE8-4A03-8E7B-8B86829E4AE0}" type="sibTrans" cxnId="{FFA92B26-559D-4D92-80C7-93D57B89583D}">
      <dgm:prSet/>
      <dgm:spPr/>
      <dgm:t>
        <a:bodyPr/>
        <a:lstStyle/>
        <a:p>
          <a:endParaRPr lang="en-GB"/>
        </a:p>
      </dgm:t>
    </dgm:pt>
    <dgm:pt modelId="{27B09D8F-5380-435B-8000-8201B5B79294}">
      <dgm:prSet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b="1"/>
            <a:t>Innovation in Service Delivery</a:t>
          </a:r>
          <a:endParaRPr lang="en-GB"/>
        </a:p>
      </dgm:t>
    </dgm:pt>
    <dgm:pt modelId="{9871D6FC-91C2-4451-89D7-65AE6EE35618}" type="parTrans" cxnId="{1F6091B3-7F41-4099-B08C-99E17632B73F}">
      <dgm:prSet/>
      <dgm:spPr/>
      <dgm:t>
        <a:bodyPr/>
        <a:lstStyle/>
        <a:p>
          <a:endParaRPr lang="en-GB"/>
        </a:p>
      </dgm:t>
    </dgm:pt>
    <dgm:pt modelId="{7DF14136-9762-4BF3-91AF-11D198061646}" type="sibTrans" cxnId="{1F6091B3-7F41-4099-B08C-99E17632B73F}">
      <dgm:prSet/>
      <dgm:spPr/>
      <dgm:t>
        <a:bodyPr/>
        <a:lstStyle/>
        <a:p>
          <a:endParaRPr lang="en-GB"/>
        </a:p>
      </dgm:t>
    </dgm:pt>
    <dgm:pt modelId="{EA884E89-38DF-485A-A9C0-2F19D41A5765}">
      <dgm:prSet/>
      <dgm:spPr/>
      <dgm:t>
        <a:bodyPr/>
        <a:lstStyle/>
        <a:p>
          <a:pPr>
            <a:buSzPts val="1000"/>
            <a:buFont typeface="Courier New" panose="02070309020205020404" pitchFamily="49" charset="0"/>
            <a:buChar char="o"/>
          </a:pPr>
          <a:r>
            <a:rPr lang="en-GB"/>
            <a:t>Hotels integrated technologies like virtual concierge services and mobile apps to enhance guest experiences (Ivanov and Webster, 2019).</a:t>
          </a:r>
        </a:p>
      </dgm:t>
    </dgm:pt>
    <dgm:pt modelId="{A0648263-A18F-4477-99F1-188F6BAEC938}" type="parTrans" cxnId="{DCC2B070-FE1B-458A-9105-E6F02B18E78B}">
      <dgm:prSet/>
      <dgm:spPr/>
      <dgm:t>
        <a:bodyPr/>
        <a:lstStyle/>
        <a:p>
          <a:endParaRPr lang="en-GB"/>
        </a:p>
      </dgm:t>
    </dgm:pt>
    <dgm:pt modelId="{A4EEA6BC-0859-43C5-8323-8441D2FEA5BF}" type="sibTrans" cxnId="{DCC2B070-FE1B-458A-9105-E6F02B18E78B}">
      <dgm:prSet/>
      <dgm:spPr/>
      <dgm:t>
        <a:bodyPr/>
        <a:lstStyle/>
        <a:p>
          <a:endParaRPr lang="en-GB"/>
        </a:p>
      </dgm:t>
    </dgm:pt>
    <dgm:pt modelId="{1924C273-1C35-4D27-937A-E945B4BB4008}" type="pres">
      <dgm:prSet presAssocID="{32A72B85-D5B0-4E6A-A795-1F470B4F53F4}" presName="Name0" presStyleCnt="0">
        <dgm:presLayoutVars>
          <dgm:dir/>
          <dgm:animLvl val="lvl"/>
          <dgm:resizeHandles val="exact"/>
        </dgm:presLayoutVars>
      </dgm:prSet>
      <dgm:spPr/>
    </dgm:pt>
    <dgm:pt modelId="{403547B7-9A33-4043-B4E6-74272819C019}" type="pres">
      <dgm:prSet presAssocID="{E0727047-B073-4EE9-9019-B14356B6D569}" presName="linNode" presStyleCnt="0"/>
      <dgm:spPr/>
    </dgm:pt>
    <dgm:pt modelId="{502C271B-54AF-4EF8-AAC8-3D63EA8BE7D1}" type="pres">
      <dgm:prSet presAssocID="{E0727047-B073-4EE9-9019-B14356B6D569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0BB64BD1-6822-45FD-B6F6-1A60CD510BC9}" type="pres">
      <dgm:prSet presAssocID="{E0727047-B073-4EE9-9019-B14356B6D569}" presName="descendantText" presStyleLbl="alignAccFollowNode1" presStyleIdx="0" presStyleCnt="5">
        <dgm:presLayoutVars>
          <dgm:bulletEnabled val="1"/>
        </dgm:presLayoutVars>
      </dgm:prSet>
      <dgm:spPr/>
    </dgm:pt>
    <dgm:pt modelId="{6471A0FD-E53C-4D34-A8CD-DB53F70888CF}" type="pres">
      <dgm:prSet presAssocID="{9405D0CC-E408-4B10-A18E-359E983B6589}" presName="sp" presStyleCnt="0"/>
      <dgm:spPr/>
    </dgm:pt>
    <dgm:pt modelId="{FF82703F-6422-4651-9182-42D271A73556}" type="pres">
      <dgm:prSet presAssocID="{71BEA617-7A1F-44AE-8077-FB889BE8413F}" presName="linNode" presStyleCnt="0"/>
      <dgm:spPr/>
    </dgm:pt>
    <dgm:pt modelId="{F67429E1-9EAF-4F76-9568-0A805E34DE45}" type="pres">
      <dgm:prSet presAssocID="{71BEA617-7A1F-44AE-8077-FB889BE8413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A8FB38B0-E737-47DE-8AFE-9682698F3A1E}" type="pres">
      <dgm:prSet presAssocID="{71BEA617-7A1F-44AE-8077-FB889BE8413F}" presName="descendantText" presStyleLbl="alignAccFollowNode1" presStyleIdx="1" presStyleCnt="5">
        <dgm:presLayoutVars>
          <dgm:bulletEnabled val="1"/>
        </dgm:presLayoutVars>
      </dgm:prSet>
      <dgm:spPr/>
    </dgm:pt>
    <dgm:pt modelId="{A4028CCF-CE67-49B5-A8B0-BF98C7B04B81}" type="pres">
      <dgm:prSet presAssocID="{6C0DCD6A-3075-4CDB-8EF4-88DDCF29BE38}" presName="sp" presStyleCnt="0"/>
      <dgm:spPr/>
    </dgm:pt>
    <dgm:pt modelId="{D096B5CD-8D23-4905-BE0A-F9DE83F82EEF}" type="pres">
      <dgm:prSet presAssocID="{26E15310-7AE0-4C17-B4DA-67993D0ED5BF}" presName="linNode" presStyleCnt="0"/>
      <dgm:spPr/>
    </dgm:pt>
    <dgm:pt modelId="{E9E9F79C-12CB-4D0B-8683-DF6432D5A814}" type="pres">
      <dgm:prSet presAssocID="{26E15310-7AE0-4C17-B4DA-67993D0ED5BF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8551395E-0046-4302-B008-4A93C5348FAA}" type="pres">
      <dgm:prSet presAssocID="{26E15310-7AE0-4C17-B4DA-67993D0ED5BF}" presName="descendantText" presStyleLbl="alignAccFollowNode1" presStyleIdx="2" presStyleCnt="5">
        <dgm:presLayoutVars>
          <dgm:bulletEnabled val="1"/>
        </dgm:presLayoutVars>
      </dgm:prSet>
      <dgm:spPr/>
    </dgm:pt>
    <dgm:pt modelId="{39592CD0-428F-41DE-93A3-4BCFB89B0FEE}" type="pres">
      <dgm:prSet presAssocID="{26266663-8715-44EB-B936-20FCCA26030D}" presName="sp" presStyleCnt="0"/>
      <dgm:spPr/>
    </dgm:pt>
    <dgm:pt modelId="{80F20A5A-EC8A-4189-9478-26AB514C1319}" type="pres">
      <dgm:prSet presAssocID="{407BB6F5-0748-40CC-8543-B1F36AE7BB8B}" presName="linNode" presStyleCnt="0"/>
      <dgm:spPr/>
    </dgm:pt>
    <dgm:pt modelId="{0F03E239-9B25-4F48-AB0F-5903FC996047}" type="pres">
      <dgm:prSet presAssocID="{407BB6F5-0748-40CC-8543-B1F36AE7BB8B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11D3AEF5-FAA7-455B-A31E-0DC07FADB514}" type="pres">
      <dgm:prSet presAssocID="{407BB6F5-0748-40CC-8543-B1F36AE7BB8B}" presName="descendantText" presStyleLbl="alignAccFollowNode1" presStyleIdx="3" presStyleCnt="5">
        <dgm:presLayoutVars>
          <dgm:bulletEnabled val="1"/>
        </dgm:presLayoutVars>
      </dgm:prSet>
      <dgm:spPr/>
    </dgm:pt>
    <dgm:pt modelId="{26BC6F83-85FB-4E87-8142-815055107B1B}" type="pres">
      <dgm:prSet presAssocID="{37B6519E-98D2-4C1A-803F-8D8E6EDE8A4F}" presName="sp" presStyleCnt="0"/>
      <dgm:spPr/>
    </dgm:pt>
    <dgm:pt modelId="{B87FDE80-34E5-4877-85FB-A8A21729063D}" type="pres">
      <dgm:prSet presAssocID="{27B09D8F-5380-435B-8000-8201B5B79294}" presName="linNode" presStyleCnt="0"/>
      <dgm:spPr/>
    </dgm:pt>
    <dgm:pt modelId="{9409D369-F473-417E-AA62-7671D4DCEC02}" type="pres">
      <dgm:prSet presAssocID="{27B09D8F-5380-435B-8000-8201B5B79294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E1020A01-B6DE-4521-AB8A-D02C0FD1E0B9}" type="pres">
      <dgm:prSet presAssocID="{27B09D8F-5380-435B-8000-8201B5B79294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FFA92B26-559D-4D92-80C7-93D57B89583D}" srcId="{407BB6F5-0748-40CC-8543-B1F36AE7BB8B}" destId="{977910E6-9497-4049-A220-D2E972C5C86B}" srcOrd="0" destOrd="0" parTransId="{4EFCDD0F-4C90-4DD5-A9B8-DDB92CA434E0}" sibTransId="{949CB635-AAE8-4A03-8E7B-8B86829E4AE0}"/>
    <dgm:cxn modelId="{533CB633-45B3-4A7A-A325-57371CECE897}" srcId="{26E15310-7AE0-4C17-B4DA-67993D0ED5BF}" destId="{60C0C679-9426-4BCB-938B-8F0E2FFAEA22}" srcOrd="0" destOrd="0" parTransId="{A39A3901-495E-40A0-B624-9BECA4D7F186}" sibTransId="{D4A1D98C-A1E0-496D-B29F-76EA8218D340}"/>
    <dgm:cxn modelId="{F471C938-F2B8-4064-B468-5E5CD6F5A474}" type="presOf" srcId="{71BEA617-7A1F-44AE-8077-FB889BE8413F}" destId="{F67429E1-9EAF-4F76-9568-0A805E34DE45}" srcOrd="0" destOrd="0" presId="urn:microsoft.com/office/officeart/2005/8/layout/vList5"/>
    <dgm:cxn modelId="{42172D3D-80E1-491A-9D06-CDA631DED1B9}" srcId="{71BEA617-7A1F-44AE-8077-FB889BE8413F}" destId="{D11139F7-2F75-4A7B-895C-0C0D93AA88B9}" srcOrd="0" destOrd="0" parTransId="{65A0CED8-A053-4A97-9C7E-B6D1F9BD0052}" sibTransId="{FE9F097C-DFC6-4132-9718-71416EE6B97F}"/>
    <dgm:cxn modelId="{5155D068-5881-4C3D-92D2-C1C77F69ABE9}" type="presOf" srcId="{EA884E89-38DF-485A-A9C0-2F19D41A5765}" destId="{E1020A01-B6DE-4521-AB8A-D02C0FD1E0B9}" srcOrd="0" destOrd="0" presId="urn:microsoft.com/office/officeart/2005/8/layout/vList5"/>
    <dgm:cxn modelId="{C1FCF04C-58A9-4AF4-9CA8-B775CB255A3B}" srcId="{32A72B85-D5B0-4E6A-A795-1F470B4F53F4}" destId="{71BEA617-7A1F-44AE-8077-FB889BE8413F}" srcOrd="1" destOrd="0" parTransId="{AF7578ED-39B6-442C-856A-0D374B205176}" sibTransId="{6C0DCD6A-3075-4CDB-8EF4-88DDCF29BE38}"/>
    <dgm:cxn modelId="{DCC2B070-FE1B-458A-9105-E6F02B18E78B}" srcId="{27B09D8F-5380-435B-8000-8201B5B79294}" destId="{EA884E89-38DF-485A-A9C0-2F19D41A5765}" srcOrd="0" destOrd="0" parTransId="{A0648263-A18F-4477-99F1-188F6BAEC938}" sibTransId="{A4EEA6BC-0859-43C5-8323-8441D2FEA5BF}"/>
    <dgm:cxn modelId="{0A5BA872-EDD0-4A0E-9757-74E77601531E}" srcId="{32A72B85-D5B0-4E6A-A795-1F470B4F53F4}" destId="{E0727047-B073-4EE9-9019-B14356B6D569}" srcOrd="0" destOrd="0" parTransId="{E2820584-08A8-4D62-829C-0FE59630894E}" sibTransId="{9405D0CC-E408-4B10-A18E-359E983B6589}"/>
    <dgm:cxn modelId="{4B0DBA75-2557-4BAA-81BE-6293D69E73FA}" srcId="{32A72B85-D5B0-4E6A-A795-1F470B4F53F4}" destId="{407BB6F5-0748-40CC-8543-B1F36AE7BB8B}" srcOrd="3" destOrd="0" parTransId="{B39FCADE-E0B8-4DAD-825F-D1442725E429}" sibTransId="{37B6519E-98D2-4C1A-803F-8D8E6EDE8A4F}"/>
    <dgm:cxn modelId="{0D83CB81-00DA-4349-A432-67623AFF1B51}" type="presOf" srcId="{D11139F7-2F75-4A7B-895C-0C0D93AA88B9}" destId="{A8FB38B0-E737-47DE-8AFE-9682698F3A1E}" srcOrd="0" destOrd="0" presId="urn:microsoft.com/office/officeart/2005/8/layout/vList5"/>
    <dgm:cxn modelId="{9B8E9896-12C1-4CC6-9642-03D767B479CB}" srcId="{32A72B85-D5B0-4E6A-A795-1F470B4F53F4}" destId="{26E15310-7AE0-4C17-B4DA-67993D0ED5BF}" srcOrd="2" destOrd="0" parTransId="{0B5FF09E-83C8-48CC-A575-8FF738E9FB11}" sibTransId="{26266663-8715-44EB-B936-20FCCA26030D}"/>
    <dgm:cxn modelId="{3682A196-C919-4953-B3E2-46ADCEF65B65}" type="presOf" srcId="{26E15310-7AE0-4C17-B4DA-67993D0ED5BF}" destId="{E9E9F79C-12CB-4D0B-8683-DF6432D5A814}" srcOrd="0" destOrd="0" presId="urn:microsoft.com/office/officeart/2005/8/layout/vList5"/>
    <dgm:cxn modelId="{904F16A1-6C1C-40A7-BAC4-C825D79D6998}" type="presOf" srcId="{32A72B85-D5B0-4E6A-A795-1F470B4F53F4}" destId="{1924C273-1C35-4D27-937A-E945B4BB4008}" srcOrd="0" destOrd="0" presId="urn:microsoft.com/office/officeart/2005/8/layout/vList5"/>
    <dgm:cxn modelId="{3A3C31B0-50B2-458C-BD65-BB59739B872A}" type="presOf" srcId="{27B09D8F-5380-435B-8000-8201B5B79294}" destId="{9409D369-F473-417E-AA62-7671D4DCEC02}" srcOrd="0" destOrd="0" presId="urn:microsoft.com/office/officeart/2005/8/layout/vList5"/>
    <dgm:cxn modelId="{1F6091B3-7F41-4099-B08C-99E17632B73F}" srcId="{32A72B85-D5B0-4E6A-A795-1F470B4F53F4}" destId="{27B09D8F-5380-435B-8000-8201B5B79294}" srcOrd="4" destOrd="0" parTransId="{9871D6FC-91C2-4451-89D7-65AE6EE35618}" sibTransId="{7DF14136-9762-4BF3-91AF-11D198061646}"/>
    <dgm:cxn modelId="{AD2025CE-7E27-4BD0-A84F-7B4A447F3371}" type="presOf" srcId="{E4EAE369-B8AE-45FB-AABF-4A6AF11B6576}" destId="{0BB64BD1-6822-45FD-B6F6-1A60CD510BC9}" srcOrd="0" destOrd="0" presId="urn:microsoft.com/office/officeart/2005/8/layout/vList5"/>
    <dgm:cxn modelId="{31E26BE1-66F7-4AEF-B7C5-59A32841146D}" type="presOf" srcId="{977910E6-9497-4049-A220-D2E972C5C86B}" destId="{11D3AEF5-FAA7-455B-A31E-0DC07FADB514}" srcOrd="0" destOrd="0" presId="urn:microsoft.com/office/officeart/2005/8/layout/vList5"/>
    <dgm:cxn modelId="{24F0BEE1-CD72-47C2-BC05-E19AFCF841C5}" type="presOf" srcId="{60C0C679-9426-4BCB-938B-8F0E2FFAEA22}" destId="{8551395E-0046-4302-B008-4A93C5348FAA}" srcOrd="0" destOrd="0" presId="urn:microsoft.com/office/officeart/2005/8/layout/vList5"/>
    <dgm:cxn modelId="{22E4DAE5-8B4D-4624-B4A8-A77730E2969F}" srcId="{E0727047-B073-4EE9-9019-B14356B6D569}" destId="{E4EAE369-B8AE-45FB-AABF-4A6AF11B6576}" srcOrd="0" destOrd="0" parTransId="{31EEEDE0-EFC4-4EFA-9D64-3620FEEAA82A}" sibTransId="{16406552-70A0-4F84-9130-9978D00E72CF}"/>
    <dgm:cxn modelId="{29C915F5-46EC-401B-AEF4-67C21BA89687}" type="presOf" srcId="{407BB6F5-0748-40CC-8543-B1F36AE7BB8B}" destId="{0F03E239-9B25-4F48-AB0F-5903FC996047}" srcOrd="0" destOrd="0" presId="urn:microsoft.com/office/officeart/2005/8/layout/vList5"/>
    <dgm:cxn modelId="{772628FF-EA24-4BD9-AFE2-7415DE5FC4CA}" type="presOf" srcId="{E0727047-B073-4EE9-9019-B14356B6D569}" destId="{502C271B-54AF-4EF8-AAC8-3D63EA8BE7D1}" srcOrd="0" destOrd="0" presId="urn:microsoft.com/office/officeart/2005/8/layout/vList5"/>
    <dgm:cxn modelId="{B2618FF1-6D01-4AF8-B802-481A3BE6027E}" type="presParOf" srcId="{1924C273-1C35-4D27-937A-E945B4BB4008}" destId="{403547B7-9A33-4043-B4E6-74272819C019}" srcOrd="0" destOrd="0" presId="urn:microsoft.com/office/officeart/2005/8/layout/vList5"/>
    <dgm:cxn modelId="{854464D2-268A-40EF-92D0-90678532BAFE}" type="presParOf" srcId="{403547B7-9A33-4043-B4E6-74272819C019}" destId="{502C271B-54AF-4EF8-AAC8-3D63EA8BE7D1}" srcOrd="0" destOrd="0" presId="urn:microsoft.com/office/officeart/2005/8/layout/vList5"/>
    <dgm:cxn modelId="{7A3AE201-B0A6-427D-A2E9-3CB4DC636C62}" type="presParOf" srcId="{403547B7-9A33-4043-B4E6-74272819C019}" destId="{0BB64BD1-6822-45FD-B6F6-1A60CD510BC9}" srcOrd="1" destOrd="0" presId="urn:microsoft.com/office/officeart/2005/8/layout/vList5"/>
    <dgm:cxn modelId="{B2917746-1FF3-4F40-84C2-77B271070741}" type="presParOf" srcId="{1924C273-1C35-4D27-937A-E945B4BB4008}" destId="{6471A0FD-E53C-4D34-A8CD-DB53F70888CF}" srcOrd="1" destOrd="0" presId="urn:microsoft.com/office/officeart/2005/8/layout/vList5"/>
    <dgm:cxn modelId="{548350AF-1ADB-4BEB-9C8F-715CF6068146}" type="presParOf" srcId="{1924C273-1C35-4D27-937A-E945B4BB4008}" destId="{FF82703F-6422-4651-9182-42D271A73556}" srcOrd="2" destOrd="0" presId="urn:microsoft.com/office/officeart/2005/8/layout/vList5"/>
    <dgm:cxn modelId="{C1AE57F1-DAE6-4380-97C9-C2E345013634}" type="presParOf" srcId="{FF82703F-6422-4651-9182-42D271A73556}" destId="{F67429E1-9EAF-4F76-9568-0A805E34DE45}" srcOrd="0" destOrd="0" presId="urn:microsoft.com/office/officeart/2005/8/layout/vList5"/>
    <dgm:cxn modelId="{E57FFE42-AE89-4BC6-80C1-6CBF61FA2B70}" type="presParOf" srcId="{FF82703F-6422-4651-9182-42D271A73556}" destId="{A8FB38B0-E737-47DE-8AFE-9682698F3A1E}" srcOrd="1" destOrd="0" presId="urn:microsoft.com/office/officeart/2005/8/layout/vList5"/>
    <dgm:cxn modelId="{CCD2FB01-FA02-4E37-90B1-288B495DAC4B}" type="presParOf" srcId="{1924C273-1C35-4D27-937A-E945B4BB4008}" destId="{A4028CCF-CE67-49B5-A8B0-BF98C7B04B81}" srcOrd="3" destOrd="0" presId="urn:microsoft.com/office/officeart/2005/8/layout/vList5"/>
    <dgm:cxn modelId="{0B06A698-856D-4AE7-9C46-CC30C7399523}" type="presParOf" srcId="{1924C273-1C35-4D27-937A-E945B4BB4008}" destId="{D096B5CD-8D23-4905-BE0A-F9DE83F82EEF}" srcOrd="4" destOrd="0" presId="urn:microsoft.com/office/officeart/2005/8/layout/vList5"/>
    <dgm:cxn modelId="{835AF0EA-30E0-44CD-AC52-86265A57C50E}" type="presParOf" srcId="{D096B5CD-8D23-4905-BE0A-F9DE83F82EEF}" destId="{E9E9F79C-12CB-4D0B-8683-DF6432D5A814}" srcOrd="0" destOrd="0" presId="urn:microsoft.com/office/officeart/2005/8/layout/vList5"/>
    <dgm:cxn modelId="{8FE0CEAE-8BD5-495D-BBCE-F5C2CA7074DD}" type="presParOf" srcId="{D096B5CD-8D23-4905-BE0A-F9DE83F82EEF}" destId="{8551395E-0046-4302-B008-4A93C5348FAA}" srcOrd="1" destOrd="0" presId="urn:microsoft.com/office/officeart/2005/8/layout/vList5"/>
    <dgm:cxn modelId="{431C578F-BD05-47CB-B64E-C671E449F492}" type="presParOf" srcId="{1924C273-1C35-4D27-937A-E945B4BB4008}" destId="{39592CD0-428F-41DE-93A3-4BCFB89B0FEE}" srcOrd="5" destOrd="0" presId="urn:microsoft.com/office/officeart/2005/8/layout/vList5"/>
    <dgm:cxn modelId="{D00633D2-85F0-4706-B1A2-83B3F49F0DED}" type="presParOf" srcId="{1924C273-1C35-4D27-937A-E945B4BB4008}" destId="{80F20A5A-EC8A-4189-9478-26AB514C1319}" srcOrd="6" destOrd="0" presId="urn:microsoft.com/office/officeart/2005/8/layout/vList5"/>
    <dgm:cxn modelId="{6F86CC7A-1844-4B64-9190-DFF5367C45B7}" type="presParOf" srcId="{80F20A5A-EC8A-4189-9478-26AB514C1319}" destId="{0F03E239-9B25-4F48-AB0F-5903FC996047}" srcOrd="0" destOrd="0" presId="urn:microsoft.com/office/officeart/2005/8/layout/vList5"/>
    <dgm:cxn modelId="{4C1A6AEA-3A9B-411D-85BA-753A7E6D3445}" type="presParOf" srcId="{80F20A5A-EC8A-4189-9478-26AB514C1319}" destId="{11D3AEF5-FAA7-455B-A31E-0DC07FADB514}" srcOrd="1" destOrd="0" presId="urn:microsoft.com/office/officeart/2005/8/layout/vList5"/>
    <dgm:cxn modelId="{4F444CF4-1FE5-455F-9F30-C1192300F5F2}" type="presParOf" srcId="{1924C273-1C35-4D27-937A-E945B4BB4008}" destId="{26BC6F83-85FB-4E87-8142-815055107B1B}" srcOrd="7" destOrd="0" presId="urn:microsoft.com/office/officeart/2005/8/layout/vList5"/>
    <dgm:cxn modelId="{B61CEAC3-5E3F-46AF-9402-464B57B43A0C}" type="presParOf" srcId="{1924C273-1C35-4D27-937A-E945B4BB4008}" destId="{B87FDE80-34E5-4877-85FB-A8A21729063D}" srcOrd="8" destOrd="0" presId="urn:microsoft.com/office/officeart/2005/8/layout/vList5"/>
    <dgm:cxn modelId="{C28CE48C-FAE3-4DB6-A321-F9DD12485C14}" type="presParOf" srcId="{B87FDE80-34E5-4877-85FB-A8A21729063D}" destId="{9409D369-F473-417E-AA62-7671D4DCEC02}" srcOrd="0" destOrd="0" presId="urn:microsoft.com/office/officeart/2005/8/layout/vList5"/>
    <dgm:cxn modelId="{802667A0-055C-4811-86AA-4792D29F2730}" type="presParOf" srcId="{B87FDE80-34E5-4877-85FB-A8A21729063D}" destId="{E1020A01-B6DE-4521-AB8A-D02C0FD1E0B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B2AC4-35EF-4F7C-9436-9A6EA50419D1}">
      <dsp:nvSpPr>
        <dsp:cNvPr id="0" name=""/>
        <dsp:cNvSpPr/>
      </dsp:nvSpPr>
      <dsp:spPr>
        <a:xfrm rot="5400000">
          <a:off x="10201475" y="-4353813"/>
          <a:ext cx="1138361" cy="101370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200" kern="1200"/>
            <a:t>Policies like lockdowns and travel restrictions directly impacted the hotel industry (Thomas et al., 2021).</a:t>
          </a:r>
        </a:p>
      </dsp:txBody>
      <dsp:txXfrm rot="-5400000">
        <a:off x="5702112" y="201120"/>
        <a:ext cx="10081518" cy="1027221"/>
      </dsp:txXfrm>
    </dsp:sp>
    <dsp:sp modelId="{1003829B-D84D-46E7-A4AD-9F433578A828}">
      <dsp:nvSpPr>
        <dsp:cNvPr id="0" name=""/>
        <dsp:cNvSpPr/>
      </dsp:nvSpPr>
      <dsp:spPr>
        <a:xfrm>
          <a:off x="0" y="3254"/>
          <a:ext cx="5702112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Government Regulations</a:t>
          </a:r>
          <a:endParaRPr lang="en-GB" sz="4000" kern="1200"/>
        </a:p>
      </dsp:txBody>
      <dsp:txXfrm>
        <a:off x="69463" y="72717"/>
        <a:ext cx="5563186" cy="1284026"/>
      </dsp:txXfrm>
    </dsp:sp>
    <dsp:sp modelId="{51C5A9F0-2DD0-4946-9DA3-C092EDDBE603}">
      <dsp:nvSpPr>
        <dsp:cNvPr id="0" name=""/>
        <dsp:cNvSpPr/>
      </dsp:nvSpPr>
      <dsp:spPr>
        <a:xfrm rot="5400000">
          <a:off x="10201475" y="-2859713"/>
          <a:ext cx="1138361" cy="101370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200" kern="1200"/>
            <a:t>Government-imposed health guidelines influenced operational procedures.</a:t>
          </a:r>
        </a:p>
      </dsp:txBody>
      <dsp:txXfrm rot="-5400000">
        <a:off x="5702112" y="1695220"/>
        <a:ext cx="10081518" cy="1027221"/>
      </dsp:txXfrm>
    </dsp:sp>
    <dsp:sp modelId="{3B733E77-BB03-4BB2-A09F-CDEBB666AA2D}">
      <dsp:nvSpPr>
        <dsp:cNvPr id="0" name=""/>
        <dsp:cNvSpPr/>
      </dsp:nvSpPr>
      <dsp:spPr>
        <a:xfrm>
          <a:off x="0" y="1497354"/>
          <a:ext cx="5702112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Health and Safety Protocols</a:t>
          </a:r>
          <a:endParaRPr lang="en-GB" sz="4000" kern="1200"/>
        </a:p>
      </dsp:txBody>
      <dsp:txXfrm>
        <a:off x="69463" y="1566817"/>
        <a:ext cx="5563186" cy="1284026"/>
      </dsp:txXfrm>
    </dsp:sp>
    <dsp:sp modelId="{251F1C1C-8FBA-4FB5-A5EC-D9118E8A636E}">
      <dsp:nvSpPr>
        <dsp:cNvPr id="0" name=""/>
        <dsp:cNvSpPr/>
      </dsp:nvSpPr>
      <dsp:spPr>
        <a:xfrm rot="5400000">
          <a:off x="10201475" y="-1365613"/>
          <a:ext cx="1138361" cy="101370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200" kern="1200"/>
            <a:t>Public sector support, such as bailout packages, was crucial for recovery during crises.</a:t>
          </a:r>
        </a:p>
      </dsp:txBody>
      <dsp:txXfrm rot="-5400000">
        <a:off x="5702112" y="3189320"/>
        <a:ext cx="10081518" cy="1027221"/>
      </dsp:txXfrm>
    </dsp:sp>
    <dsp:sp modelId="{36749AA3-9F47-43D5-B117-A9F3E9342282}">
      <dsp:nvSpPr>
        <dsp:cNvPr id="0" name=""/>
        <dsp:cNvSpPr/>
      </dsp:nvSpPr>
      <dsp:spPr>
        <a:xfrm>
          <a:off x="0" y="2991454"/>
          <a:ext cx="5702112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Financial Aid</a:t>
          </a:r>
          <a:endParaRPr lang="en-GB" sz="4000" kern="1200"/>
        </a:p>
      </dsp:txBody>
      <dsp:txXfrm>
        <a:off x="69463" y="3060917"/>
        <a:ext cx="5563186" cy="1284026"/>
      </dsp:txXfrm>
    </dsp:sp>
    <dsp:sp modelId="{71FF6378-CB15-4738-8D35-6155755102FD}">
      <dsp:nvSpPr>
        <dsp:cNvPr id="0" name=""/>
        <dsp:cNvSpPr/>
      </dsp:nvSpPr>
      <dsp:spPr>
        <a:xfrm rot="5400000">
          <a:off x="10201475" y="128486"/>
          <a:ext cx="1138361" cy="101370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200" kern="1200"/>
            <a:t>Countries with stable political environments were better able to support recovery efforts (Thomas et al., 2021).</a:t>
          </a:r>
        </a:p>
      </dsp:txBody>
      <dsp:txXfrm rot="-5400000">
        <a:off x="5702112" y="4683419"/>
        <a:ext cx="10081518" cy="1027221"/>
      </dsp:txXfrm>
    </dsp:sp>
    <dsp:sp modelId="{E49A2666-873D-48AC-BA59-AC1E153E2113}">
      <dsp:nvSpPr>
        <dsp:cNvPr id="0" name=""/>
        <dsp:cNvSpPr/>
      </dsp:nvSpPr>
      <dsp:spPr>
        <a:xfrm>
          <a:off x="0" y="4485554"/>
          <a:ext cx="5702112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Political Stability</a:t>
          </a:r>
          <a:endParaRPr lang="en-GB" sz="4000" kern="1200"/>
        </a:p>
      </dsp:txBody>
      <dsp:txXfrm>
        <a:off x="69463" y="4555017"/>
        <a:ext cx="5563186" cy="1284026"/>
      </dsp:txXfrm>
    </dsp:sp>
    <dsp:sp modelId="{C4125E7A-4FB9-47E5-BA7C-D2048DA33601}">
      <dsp:nvSpPr>
        <dsp:cNvPr id="0" name=""/>
        <dsp:cNvSpPr/>
      </dsp:nvSpPr>
      <dsp:spPr>
        <a:xfrm rot="5400000">
          <a:off x="10201475" y="1622586"/>
          <a:ext cx="1138361" cy="101370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200" kern="1200" dirty="0"/>
            <a:t>International cooperation for tourism safety and recovery has been essential.</a:t>
          </a:r>
        </a:p>
      </dsp:txBody>
      <dsp:txXfrm rot="-5400000">
        <a:off x="5702112" y="6177519"/>
        <a:ext cx="10081518" cy="1027221"/>
      </dsp:txXfrm>
    </dsp:sp>
    <dsp:sp modelId="{C0CA6AB7-BD76-4A02-96D7-90D4C1BB9CF6}">
      <dsp:nvSpPr>
        <dsp:cNvPr id="0" name=""/>
        <dsp:cNvSpPr/>
      </dsp:nvSpPr>
      <dsp:spPr>
        <a:xfrm>
          <a:off x="0" y="5979654"/>
          <a:ext cx="5702112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Global Cooperation</a:t>
          </a:r>
          <a:endParaRPr lang="en-GB" sz="4000" kern="1200"/>
        </a:p>
      </dsp:txBody>
      <dsp:txXfrm>
        <a:off x="69463" y="6049117"/>
        <a:ext cx="5563186" cy="12840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9AEBB-7C7F-48E1-9145-3E691E067418}">
      <dsp:nvSpPr>
        <dsp:cNvPr id="0" name=""/>
        <dsp:cNvSpPr/>
      </dsp:nvSpPr>
      <dsp:spPr>
        <a:xfrm rot="5400000">
          <a:off x="10467627" y="-4479061"/>
          <a:ext cx="1138361" cy="103875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900" kern="1200"/>
            <a:t>Economic downturns and reduced consumer spending have led to substantial revenue losses for hotels (Khan et al., 2021).</a:t>
          </a:r>
        </a:p>
      </dsp:txBody>
      <dsp:txXfrm rot="-5400000">
        <a:off x="5843016" y="201120"/>
        <a:ext cx="10332014" cy="1027221"/>
      </dsp:txXfrm>
    </dsp:sp>
    <dsp:sp modelId="{31348D9D-DC40-4FC9-9772-0ED7EF5DBF5F}">
      <dsp:nvSpPr>
        <dsp:cNvPr id="0" name=""/>
        <dsp:cNvSpPr/>
      </dsp:nvSpPr>
      <dsp:spPr>
        <a:xfrm>
          <a:off x="0" y="3254"/>
          <a:ext cx="5843016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 dirty="0"/>
            <a:t>Impact on Revenues</a:t>
          </a:r>
          <a:endParaRPr lang="en-GB" sz="4000" kern="1200" dirty="0"/>
        </a:p>
      </dsp:txBody>
      <dsp:txXfrm>
        <a:off x="69463" y="72717"/>
        <a:ext cx="5704090" cy="1284026"/>
      </dsp:txXfrm>
    </dsp:sp>
    <dsp:sp modelId="{F1B13AEB-8AB4-438B-8151-0C9B0FBEAA31}">
      <dsp:nvSpPr>
        <dsp:cNvPr id="0" name=""/>
        <dsp:cNvSpPr/>
      </dsp:nvSpPr>
      <dsp:spPr>
        <a:xfrm rot="5400000">
          <a:off x="10467627" y="-2984961"/>
          <a:ext cx="1138361" cy="103875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900" kern="1200"/>
            <a:t>Many businesses implemented cost-saving measures like workforce reductions and temporary closures.</a:t>
          </a:r>
        </a:p>
      </dsp:txBody>
      <dsp:txXfrm rot="-5400000">
        <a:off x="5843016" y="1695220"/>
        <a:ext cx="10332014" cy="1027221"/>
      </dsp:txXfrm>
    </dsp:sp>
    <dsp:sp modelId="{F815DF25-A4ED-46F6-9F5E-BDA289EB5DE4}">
      <dsp:nvSpPr>
        <dsp:cNvPr id="0" name=""/>
        <dsp:cNvSpPr/>
      </dsp:nvSpPr>
      <dsp:spPr>
        <a:xfrm>
          <a:off x="0" y="1497354"/>
          <a:ext cx="5843016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Cost Reduction Strategies</a:t>
          </a:r>
          <a:endParaRPr lang="en-GB" sz="4000" kern="1200"/>
        </a:p>
      </dsp:txBody>
      <dsp:txXfrm>
        <a:off x="69463" y="1566817"/>
        <a:ext cx="5704090" cy="1284026"/>
      </dsp:txXfrm>
    </dsp:sp>
    <dsp:sp modelId="{D2DD1C2E-E506-42E8-A8A7-D478B2F92059}">
      <dsp:nvSpPr>
        <dsp:cNvPr id="0" name=""/>
        <dsp:cNvSpPr/>
      </dsp:nvSpPr>
      <dsp:spPr>
        <a:xfrm rot="5400000">
          <a:off x="10467627" y="-1490861"/>
          <a:ext cx="1138361" cy="103875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900" kern="1200"/>
            <a:t>Economic hardship led to a demand for more affordable accommodation options.</a:t>
          </a:r>
        </a:p>
      </dsp:txBody>
      <dsp:txXfrm rot="-5400000">
        <a:off x="5843016" y="3189320"/>
        <a:ext cx="10332014" cy="1027221"/>
      </dsp:txXfrm>
    </dsp:sp>
    <dsp:sp modelId="{A1FEE030-DA8D-445B-83F0-0BB1C4029CF8}">
      <dsp:nvSpPr>
        <dsp:cNvPr id="0" name=""/>
        <dsp:cNvSpPr/>
      </dsp:nvSpPr>
      <dsp:spPr>
        <a:xfrm>
          <a:off x="0" y="2991454"/>
          <a:ext cx="5843016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Shift to Budget Options</a:t>
          </a:r>
          <a:endParaRPr lang="en-GB" sz="4000" kern="1200"/>
        </a:p>
      </dsp:txBody>
      <dsp:txXfrm>
        <a:off x="69463" y="3060917"/>
        <a:ext cx="5704090" cy="1284026"/>
      </dsp:txXfrm>
    </dsp:sp>
    <dsp:sp modelId="{0BCFD839-4D34-4DC7-A709-4354EC75C79A}">
      <dsp:nvSpPr>
        <dsp:cNvPr id="0" name=""/>
        <dsp:cNvSpPr/>
      </dsp:nvSpPr>
      <dsp:spPr>
        <a:xfrm rot="5400000">
          <a:off x="10467627" y="3239"/>
          <a:ext cx="1138361" cy="103875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900" kern="1200"/>
            <a:t>Recovery in tourism spending is gradual and depends on factors like disposable income and employment rates (Khan et al., 2021).</a:t>
          </a:r>
        </a:p>
      </dsp:txBody>
      <dsp:txXfrm rot="-5400000">
        <a:off x="5843016" y="4683420"/>
        <a:ext cx="10332014" cy="1027221"/>
      </dsp:txXfrm>
    </dsp:sp>
    <dsp:sp modelId="{A3854145-4D03-44A5-A9B9-7D88F88F3D20}">
      <dsp:nvSpPr>
        <dsp:cNvPr id="0" name=""/>
        <dsp:cNvSpPr/>
      </dsp:nvSpPr>
      <dsp:spPr>
        <a:xfrm>
          <a:off x="0" y="4485554"/>
          <a:ext cx="5843016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Tourism Trends</a:t>
          </a:r>
          <a:endParaRPr lang="en-GB" sz="4000" kern="1200"/>
        </a:p>
      </dsp:txBody>
      <dsp:txXfrm>
        <a:off x="69463" y="4555017"/>
        <a:ext cx="5704090" cy="1284026"/>
      </dsp:txXfrm>
    </dsp:sp>
    <dsp:sp modelId="{7432B954-C605-4866-82B7-B6805B82D17A}">
      <dsp:nvSpPr>
        <dsp:cNvPr id="0" name=""/>
        <dsp:cNvSpPr/>
      </dsp:nvSpPr>
      <dsp:spPr>
        <a:xfrm rot="5400000">
          <a:off x="10467627" y="1497339"/>
          <a:ext cx="1138361" cy="103875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900" kern="1200"/>
            <a:t>Hotels diversified services (e.g., remote work facilities) to cater to emerging economic needs.</a:t>
          </a:r>
        </a:p>
      </dsp:txBody>
      <dsp:txXfrm rot="-5400000">
        <a:off x="5843016" y="6177520"/>
        <a:ext cx="10332014" cy="1027221"/>
      </dsp:txXfrm>
    </dsp:sp>
    <dsp:sp modelId="{55AA1593-E9A6-49E7-87CD-3FC5CC0E117E}">
      <dsp:nvSpPr>
        <dsp:cNvPr id="0" name=""/>
        <dsp:cNvSpPr/>
      </dsp:nvSpPr>
      <dsp:spPr>
        <a:xfrm>
          <a:off x="0" y="5979654"/>
          <a:ext cx="5843016" cy="14229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Adapting Business Models</a:t>
          </a:r>
          <a:endParaRPr lang="en-GB" sz="4000" kern="1200"/>
        </a:p>
      </dsp:txBody>
      <dsp:txXfrm>
        <a:off x="69463" y="6049117"/>
        <a:ext cx="5704090" cy="12840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57970-DC58-4EB8-8161-ACD3B9C2DDA1}">
      <dsp:nvSpPr>
        <dsp:cNvPr id="0" name=""/>
        <dsp:cNvSpPr/>
      </dsp:nvSpPr>
      <dsp:spPr>
        <a:xfrm rot="5400000">
          <a:off x="10991643" y="-4749800"/>
          <a:ext cx="1076860" cy="1085183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000" kern="1200"/>
            <a:t>A shift towards safety and hygiene led to the implementation of enhanced cleaning protocols.</a:t>
          </a:r>
        </a:p>
      </dsp:txBody>
      <dsp:txXfrm rot="-5400000">
        <a:off x="6104156" y="190255"/>
        <a:ext cx="10799266" cy="971724"/>
      </dsp:txXfrm>
    </dsp:sp>
    <dsp:sp modelId="{D5101393-E2A3-4070-88D5-A294F6A147B7}">
      <dsp:nvSpPr>
        <dsp:cNvPr id="0" name=""/>
        <dsp:cNvSpPr/>
      </dsp:nvSpPr>
      <dsp:spPr>
        <a:xfrm>
          <a:off x="0" y="3078"/>
          <a:ext cx="6104156" cy="13460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800" b="1" kern="1200"/>
            <a:t>Changing Customer Preferences</a:t>
          </a:r>
          <a:endParaRPr lang="en-GB" sz="3800" kern="1200"/>
        </a:p>
      </dsp:txBody>
      <dsp:txXfrm>
        <a:off x="65710" y="68788"/>
        <a:ext cx="5972736" cy="1214655"/>
      </dsp:txXfrm>
    </dsp:sp>
    <dsp:sp modelId="{C6609F9B-C258-4983-9111-89D017EFEA0F}">
      <dsp:nvSpPr>
        <dsp:cNvPr id="0" name=""/>
        <dsp:cNvSpPr/>
      </dsp:nvSpPr>
      <dsp:spPr>
        <a:xfrm rot="5400000">
          <a:off x="10991643" y="-3336421"/>
          <a:ext cx="1076860" cy="1085183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000" kern="1200"/>
            <a:t>The rise of remote work led to hotels adjusting offerings to accommodate business travelers (Ntounis et al., 2022).</a:t>
          </a:r>
        </a:p>
      </dsp:txBody>
      <dsp:txXfrm rot="-5400000">
        <a:off x="6104156" y="1603634"/>
        <a:ext cx="10799266" cy="971724"/>
      </dsp:txXfrm>
    </dsp:sp>
    <dsp:sp modelId="{21D2410A-3C02-4DB1-B0F7-E50E12F78824}">
      <dsp:nvSpPr>
        <dsp:cNvPr id="0" name=""/>
        <dsp:cNvSpPr/>
      </dsp:nvSpPr>
      <dsp:spPr>
        <a:xfrm>
          <a:off x="0" y="1416457"/>
          <a:ext cx="6104156" cy="13460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800" b="1" kern="1200"/>
            <a:t>Work-from-Home Trends</a:t>
          </a:r>
          <a:endParaRPr lang="en-GB" sz="3800" kern="1200"/>
        </a:p>
      </dsp:txBody>
      <dsp:txXfrm>
        <a:off x="65710" y="1482167"/>
        <a:ext cx="5972736" cy="1214655"/>
      </dsp:txXfrm>
    </dsp:sp>
    <dsp:sp modelId="{A24377D5-EB1A-477A-A623-EC3957AD15D0}">
      <dsp:nvSpPr>
        <dsp:cNvPr id="0" name=""/>
        <dsp:cNvSpPr/>
      </dsp:nvSpPr>
      <dsp:spPr>
        <a:xfrm rot="5400000">
          <a:off x="10991643" y="-1923042"/>
          <a:ext cx="1076860" cy="1085183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000" kern="1200"/>
            <a:t>The crisis emphasized the importance of mental well-being, leading to the adoption of wellness-focused services.</a:t>
          </a:r>
        </a:p>
      </dsp:txBody>
      <dsp:txXfrm rot="-5400000">
        <a:off x="6104156" y="3017013"/>
        <a:ext cx="10799266" cy="971724"/>
      </dsp:txXfrm>
    </dsp:sp>
    <dsp:sp modelId="{1CC1687E-5662-442A-B62A-FBB86E18BC88}">
      <dsp:nvSpPr>
        <dsp:cNvPr id="0" name=""/>
        <dsp:cNvSpPr/>
      </dsp:nvSpPr>
      <dsp:spPr>
        <a:xfrm>
          <a:off x="0" y="2829836"/>
          <a:ext cx="6104156" cy="13460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800" b="1" kern="1200"/>
            <a:t>Mental Health Awareness</a:t>
          </a:r>
          <a:endParaRPr lang="en-GB" sz="3800" kern="1200"/>
        </a:p>
      </dsp:txBody>
      <dsp:txXfrm>
        <a:off x="65710" y="2895546"/>
        <a:ext cx="5972736" cy="1214655"/>
      </dsp:txXfrm>
    </dsp:sp>
    <dsp:sp modelId="{D0C08D39-FB1F-42FE-A1A9-52B7CCE974CF}">
      <dsp:nvSpPr>
        <dsp:cNvPr id="0" name=""/>
        <dsp:cNvSpPr/>
      </dsp:nvSpPr>
      <dsp:spPr>
        <a:xfrm rot="5400000">
          <a:off x="10991643" y="-509663"/>
          <a:ext cx="1076860" cy="1085183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000" kern="1200"/>
            <a:t>Hotels tailored their crisis response to align with cultural expectations and local values.</a:t>
          </a:r>
        </a:p>
      </dsp:txBody>
      <dsp:txXfrm rot="-5400000">
        <a:off x="6104156" y="4430392"/>
        <a:ext cx="10799266" cy="971724"/>
      </dsp:txXfrm>
    </dsp:sp>
    <dsp:sp modelId="{2F703775-23AD-4B30-B8BA-75F799748B93}">
      <dsp:nvSpPr>
        <dsp:cNvPr id="0" name=""/>
        <dsp:cNvSpPr/>
      </dsp:nvSpPr>
      <dsp:spPr>
        <a:xfrm>
          <a:off x="0" y="4243215"/>
          <a:ext cx="6104156" cy="13460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800" b="1" kern="1200"/>
            <a:t>Cultural Sensitivities</a:t>
          </a:r>
          <a:endParaRPr lang="en-GB" sz="3800" kern="1200"/>
        </a:p>
      </dsp:txBody>
      <dsp:txXfrm>
        <a:off x="65710" y="4308925"/>
        <a:ext cx="5972736" cy="1214655"/>
      </dsp:txXfrm>
    </dsp:sp>
    <dsp:sp modelId="{CE57E3F3-AC22-4A40-A4FA-D23CE3F50701}">
      <dsp:nvSpPr>
        <dsp:cNvPr id="0" name=""/>
        <dsp:cNvSpPr/>
      </dsp:nvSpPr>
      <dsp:spPr>
        <a:xfrm rot="5400000">
          <a:off x="10991643" y="903715"/>
          <a:ext cx="1076860" cy="1085183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3000" kern="1200"/>
            <a:t>Social factors like trust in public health measures influenced customer decisions to return to hotels (Ntounis et al., 2022).</a:t>
          </a:r>
        </a:p>
      </dsp:txBody>
      <dsp:txXfrm rot="-5400000">
        <a:off x="6104156" y="5843770"/>
        <a:ext cx="10799266" cy="971724"/>
      </dsp:txXfrm>
    </dsp:sp>
    <dsp:sp modelId="{702928C7-4E95-43E8-8833-5397E615B37C}">
      <dsp:nvSpPr>
        <dsp:cNvPr id="0" name=""/>
        <dsp:cNvSpPr/>
      </dsp:nvSpPr>
      <dsp:spPr>
        <a:xfrm>
          <a:off x="0" y="5656594"/>
          <a:ext cx="6104156" cy="13460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3800" b="1" kern="1200"/>
            <a:t>Public Trust and Confidence</a:t>
          </a:r>
          <a:endParaRPr lang="en-GB" sz="3800" kern="1200"/>
        </a:p>
      </dsp:txBody>
      <dsp:txXfrm>
        <a:off x="65710" y="5722304"/>
        <a:ext cx="5972736" cy="12146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64BD1-6822-45FD-B6F6-1A60CD510BC9}">
      <dsp:nvSpPr>
        <dsp:cNvPr id="0" name=""/>
        <dsp:cNvSpPr/>
      </dsp:nvSpPr>
      <dsp:spPr>
        <a:xfrm rot="5400000">
          <a:off x="10778495" y="-4625330"/>
          <a:ext cx="1138417" cy="106801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700" kern="1200"/>
            <a:t>The hospitality sector accelerated its digital adoption to provide safer, contactless services.</a:t>
          </a:r>
        </a:p>
      </dsp:txBody>
      <dsp:txXfrm rot="-5400000">
        <a:off x="6007608" y="201130"/>
        <a:ext cx="10624619" cy="1027271"/>
      </dsp:txXfrm>
    </dsp:sp>
    <dsp:sp modelId="{502C271B-54AF-4EF8-AAC8-3D63EA8BE7D1}">
      <dsp:nvSpPr>
        <dsp:cNvPr id="0" name=""/>
        <dsp:cNvSpPr/>
      </dsp:nvSpPr>
      <dsp:spPr>
        <a:xfrm>
          <a:off x="0" y="3254"/>
          <a:ext cx="6007608" cy="1423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Digital Transformation</a:t>
          </a:r>
          <a:endParaRPr lang="en-GB" sz="4000" kern="1200"/>
        </a:p>
      </dsp:txBody>
      <dsp:txXfrm>
        <a:off x="69466" y="72720"/>
        <a:ext cx="5868676" cy="1284089"/>
      </dsp:txXfrm>
    </dsp:sp>
    <dsp:sp modelId="{A8FB38B0-E737-47DE-8AFE-9682698F3A1E}">
      <dsp:nvSpPr>
        <dsp:cNvPr id="0" name=""/>
        <dsp:cNvSpPr/>
      </dsp:nvSpPr>
      <dsp:spPr>
        <a:xfrm rot="5400000">
          <a:off x="10778495" y="-3131157"/>
          <a:ext cx="1138417" cy="106801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700" kern="1200"/>
            <a:t>Increased reliance on online platforms for bookings and customer interaction to minimize physical contact (Ivanov and Webster, 2019).</a:t>
          </a:r>
        </a:p>
      </dsp:txBody>
      <dsp:txXfrm rot="-5400000">
        <a:off x="6007608" y="1695303"/>
        <a:ext cx="10624619" cy="1027271"/>
      </dsp:txXfrm>
    </dsp:sp>
    <dsp:sp modelId="{F67429E1-9EAF-4F76-9568-0A805E34DE45}">
      <dsp:nvSpPr>
        <dsp:cNvPr id="0" name=""/>
        <dsp:cNvSpPr/>
      </dsp:nvSpPr>
      <dsp:spPr>
        <a:xfrm>
          <a:off x="0" y="1497427"/>
          <a:ext cx="6007608" cy="1423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Online Booking Systems</a:t>
          </a:r>
          <a:endParaRPr lang="en-GB" sz="4000" kern="1200"/>
        </a:p>
      </dsp:txBody>
      <dsp:txXfrm>
        <a:off x="69466" y="1566893"/>
        <a:ext cx="5868676" cy="1284089"/>
      </dsp:txXfrm>
    </dsp:sp>
    <dsp:sp modelId="{8551395E-0046-4302-B008-4A93C5348FAA}">
      <dsp:nvSpPr>
        <dsp:cNvPr id="0" name=""/>
        <dsp:cNvSpPr/>
      </dsp:nvSpPr>
      <dsp:spPr>
        <a:xfrm rot="5400000">
          <a:off x="10778495" y="-1636984"/>
          <a:ext cx="1138417" cy="106801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700" kern="1200"/>
            <a:t>Implementation of AI-powered systems in check-in/check-out processes improved operational efficiency.</a:t>
          </a:r>
        </a:p>
      </dsp:txBody>
      <dsp:txXfrm rot="-5400000">
        <a:off x="6007608" y="3189476"/>
        <a:ext cx="10624619" cy="1027271"/>
      </dsp:txXfrm>
    </dsp:sp>
    <dsp:sp modelId="{E9E9F79C-12CB-4D0B-8683-DF6432D5A814}">
      <dsp:nvSpPr>
        <dsp:cNvPr id="0" name=""/>
        <dsp:cNvSpPr/>
      </dsp:nvSpPr>
      <dsp:spPr>
        <a:xfrm>
          <a:off x="0" y="2991600"/>
          <a:ext cx="6007608" cy="1423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Automation</a:t>
          </a:r>
          <a:endParaRPr lang="en-GB" sz="4000" kern="1200"/>
        </a:p>
      </dsp:txBody>
      <dsp:txXfrm>
        <a:off x="69466" y="3061066"/>
        <a:ext cx="5868676" cy="1284089"/>
      </dsp:txXfrm>
    </dsp:sp>
    <dsp:sp modelId="{11D3AEF5-FAA7-455B-A31E-0DC07FADB514}">
      <dsp:nvSpPr>
        <dsp:cNvPr id="0" name=""/>
        <dsp:cNvSpPr/>
      </dsp:nvSpPr>
      <dsp:spPr>
        <a:xfrm rot="5400000">
          <a:off x="10778495" y="-142811"/>
          <a:ext cx="1138417" cy="106801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700" kern="1200"/>
            <a:t>The rise of digital solutions raised concerns about data privacy and cyber threats.</a:t>
          </a:r>
        </a:p>
      </dsp:txBody>
      <dsp:txXfrm rot="-5400000">
        <a:off x="6007608" y="4683649"/>
        <a:ext cx="10624619" cy="1027271"/>
      </dsp:txXfrm>
    </dsp:sp>
    <dsp:sp modelId="{0F03E239-9B25-4F48-AB0F-5903FC996047}">
      <dsp:nvSpPr>
        <dsp:cNvPr id="0" name=""/>
        <dsp:cNvSpPr/>
      </dsp:nvSpPr>
      <dsp:spPr>
        <a:xfrm>
          <a:off x="0" y="4485773"/>
          <a:ext cx="6007608" cy="1423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Cybersecurity Challenges</a:t>
          </a:r>
          <a:endParaRPr lang="en-GB" sz="4000" kern="1200"/>
        </a:p>
      </dsp:txBody>
      <dsp:txXfrm>
        <a:off x="69466" y="4555239"/>
        <a:ext cx="5868676" cy="1284089"/>
      </dsp:txXfrm>
    </dsp:sp>
    <dsp:sp modelId="{E1020A01-B6DE-4521-AB8A-D02C0FD1E0B9}">
      <dsp:nvSpPr>
        <dsp:cNvPr id="0" name=""/>
        <dsp:cNvSpPr/>
      </dsp:nvSpPr>
      <dsp:spPr>
        <a:xfrm rot="5400000">
          <a:off x="10778495" y="1351361"/>
          <a:ext cx="1138417" cy="1068019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en-GB" sz="2700" kern="1200"/>
            <a:t>Hotels integrated technologies like virtual concierge services and mobile apps to enhance guest experiences (Ivanov and Webster, 2019).</a:t>
          </a:r>
        </a:p>
      </dsp:txBody>
      <dsp:txXfrm rot="-5400000">
        <a:off x="6007608" y="6177822"/>
        <a:ext cx="10624619" cy="1027271"/>
      </dsp:txXfrm>
    </dsp:sp>
    <dsp:sp modelId="{9409D369-F473-417E-AA62-7671D4DCEC02}">
      <dsp:nvSpPr>
        <dsp:cNvPr id="0" name=""/>
        <dsp:cNvSpPr/>
      </dsp:nvSpPr>
      <dsp:spPr>
        <a:xfrm>
          <a:off x="0" y="5979946"/>
          <a:ext cx="6007608" cy="1423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anose="05050102010706020507" pitchFamily="18" charset="2"/>
            <a:buNone/>
          </a:pPr>
          <a:r>
            <a:rPr lang="en-GB" sz="4000" b="1" kern="1200"/>
            <a:t>Innovation in Service Delivery</a:t>
          </a:r>
          <a:endParaRPr lang="en-GB" sz="4000" kern="1200"/>
        </a:p>
      </dsp:txBody>
      <dsp:txXfrm>
        <a:off x="69466" y="6049412"/>
        <a:ext cx="5868676" cy="1284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43" y="-3327329"/>
            <a:ext cx="17014058" cy="20205629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2372" y="21171"/>
              <a:ext cx="788056" cy="922927"/>
            </a:xfrm>
            <a:custGeom>
              <a:avLst/>
              <a:gdLst/>
              <a:ahLst/>
              <a:cxnLst/>
              <a:rect l="l" t="t" r="r" b="b"/>
              <a:pathLst>
                <a:path w="788056" h="922927">
                  <a:moveTo>
                    <a:pt x="423337" y="13636"/>
                  </a:moveTo>
                  <a:lnTo>
                    <a:pt x="771119" y="426656"/>
                  </a:lnTo>
                  <a:cubicBezTo>
                    <a:pt x="788056" y="446770"/>
                    <a:pt x="788056" y="476156"/>
                    <a:pt x="771119" y="496270"/>
                  </a:cubicBezTo>
                  <a:lnTo>
                    <a:pt x="423337" y="909291"/>
                  </a:lnTo>
                  <a:cubicBezTo>
                    <a:pt x="416057" y="917937"/>
                    <a:pt x="405331" y="922927"/>
                    <a:pt x="394028" y="922927"/>
                  </a:cubicBezTo>
                  <a:cubicBezTo>
                    <a:pt x="382725" y="922927"/>
                    <a:pt x="371999" y="917937"/>
                    <a:pt x="364719" y="909291"/>
                  </a:cubicBezTo>
                  <a:lnTo>
                    <a:pt x="16937" y="496270"/>
                  </a:lnTo>
                  <a:cubicBezTo>
                    <a:pt x="0" y="476156"/>
                    <a:pt x="0" y="446770"/>
                    <a:pt x="16937" y="426656"/>
                  </a:cubicBezTo>
                  <a:lnTo>
                    <a:pt x="364719" y="13636"/>
                  </a:lnTo>
                  <a:cubicBezTo>
                    <a:pt x="371999" y="4990"/>
                    <a:pt x="382725" y="0"/>
                    <a:pt x="394028" y="0"/>
                  </a:cubicBezTo>
                  <a:cubicBezTo>
                    <a:pt x="405331" y="0"/>
                    <a:pt x="416057" y="4990"/>
                    <a:pt x="423337" y="13636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580350" y="-2828943"/>
            <a:ext cx="17014058" cy="20205629"/>
            <a:chOff x="0" y="0"/>
            <a:chExt cx="812800" cy="965269"/>
          </a:xfrm>
        </p:grpSpPr>
        <p:sp>
          <p:nvSpPr>
            <p:cNvPr id="6" name="Freeform 6"/>
            <p:cNvSpPr/>
            <p:nvPr/>
          </p:nvSpPr>
          <p:spPr>
            <a:xfrm>
              <a:off x="12372" y="21171"/>
              <a:ext cx="788056" cy="922927"/>
            </a:xfrm>
            <a:custGeom>
              <a:avLst/>
              <a:gdLst/>
              <a:ahLst/>
              <a:cxnLst/>
              <a:rect l="l" t="t" r="r" b="b"/>
              <a:pathLst>
                <a:path w="788056" h="922927">
                  <a:moveTo>
                    <a:pt x="423337" y="13636"/>
                  </a:moveTo>
                  <a:lnTo>
                    <a:pt x="771119" y="426656"/>
                  </a:lnTo>
                  <a:cubicBezTo>
                    <a:pt x="788056" y="446770"/>
                    <a:pt x="788056" y="476156"/>
                    <a:pt x="771119" y="496270"/>
                  </a:cubicBezTo>
                  <a:lnTo>
                    <a:pt x="423337" y="909291"/>
                  </a:lnTo>
                  <a:cubicBezTo>
                    <a:pt x="416057" y="917937"/>
                    <a:pt x="405331" y="922927"/>
                    <a:pt x="394028" y="922927"/>
                  </a:cubicBezTo>
                  <a:cubicBezTo>
                    <a:pt x="382725" y="922927"/>
                    <a:pt x="371999" y="917937"/>
                    <a:pt x="364719" y="909291"/>
                  </a:cubicBezTo>
                  <a:lnTo>
                    <a:pt x="16937" y="496270"/>
                  </a:lnTo>
                  <a:cubicBezTo>
                    <a:pt x="0" y="476156"/>
                    <a:pt x="0" y="446770"/>
                    <a:pt x="16937" y="426656"/>
                  </a:cubicBezTo>
                  <a:lnTo>
                    <a:pt x="364719" y="13636"/>
                  </a:lnTo>
                  <a:cubicBezTo>
                    <a:pt x="371999" y="4990"/>
                    <a:pt x="382725" y="0"/>
                    <a:pt x="394028" y="0"/>
                  </a:cubicBezTo>
                  <a:cubicBezTo>
                    <a:pt x="405331" y="0"/>
                    <a:pt x="416057" y="4990"/>
                    <a:pt x="423337" y="13636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286247" y="-438600"/>
            <a:ext cx="7431439" cy="11164200"/>
            <a:chOff x="0" y="0"/>
            <a:chExt cx="18326252" cy="2753140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8326354" cy="27531315"/>
            </a:xfrm>
            <a:custGeom>
              <a:avLst/>
              <a:gdLst/>
              <a:ahLst/>
              <a:cxnLst/>
              <a:rect l="l" t="t" r="r" b="b"/>
              <a:pathLst>
                <a:path w="18326354" h="27531315">
                  <a:moveTo>
                    <a:pt x="18326227" y="0"/>
                  </a:moveTo>
                  <a:lnTo>
                    <a:pt x="13393293" y="86487"/>
                  </a:lnTo>
                  <a:lnTo>
                    <a:pt x="683006" y="15093950"/>
                  </a:lnTo>
                  <a:cubicBezTo>
                    <a:pt x="228981" y="15630017"/>
                    <a:pt x="1270" y="16290798"/>
                    <a:pt x="0" y="16951961"/>
                  </a:cubicBezTo>
                  <a:lnTo>
                    <a:pt x="0" y="16962628"/>
                  </a:lnTo>
                  <a:cubicBezTo>
                    <a:pt x="1270" y="17618838"/>
                    <a:pt x="225679" y="18275046"/>
                    <a:pt x="673608" y="18809336"/>
                  </a:cubicBezTo>
                  <a:lnTo>
                    <a:pt x="7984744" y="27531315"/>
                  </a:lnTo>
                  <a:lnTo>
                    <a:pt x="18326354" y="27531315"/>
                  </a:lnTo>
                  <a:lnTo>
                    <a:pt x="18326354" y="0"/>
                  </a:lnTo>
                  <a:close/>
                </a:path>
              </a:pathLst>
            </a:custGeom>
            <a:blipFill>
              <a:blip r:embed="rId2"/>
              <a:stretch>
                <a:fillRect l="-88438" r="-3690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1662244" y="2467214"/>
            <a:ext cx="7440636" cy="661546"/>
            <a:chOff x="0" y="0"/>
            <a:chExt cx="2714119" cy="241312"/>
          </a:xfrm>
        </p:grpSpPr>
        <p:sp>
          <p:nvSpPr>
            <p:cNvPr id="11" name="Freeform 11"/>
            <p:cNvSpPr/>
            <p:nvPr/>
          </p:nvSpPr>
          <p:spPr>
            <a:xfrm>
              <a:off x="10443" y="0"/>
              <a:ext cx="2693233" cy="241312"/>
            </a:xfrm>
            <a:custGeom>
              <a:avLst/>
              <a:gdLst/>
              <a:ahLst/>
              <a:cxnLst/>
              <a:rect l="l" t="t" r="r" b="b"/>
              <a:pathLst>
                <a:path w="2693233" h="241312">
                  <a:moveTo>
                    <a:pt x="213567" y="0"/>
                  </a:moveTo>
                  <a:lnTo>
                    <a:pt x="2682866" y="0"/>
                  </a:lnTo>
                  <a:cubicBezTo>
                    <a:pt x="2686632" y="0"/>
                    <a:pt x="2690056" y="2183"/>
                    <a:pt x="2691644" y="5598"/>
                  </a:cubicBezTo>
                  <a:cubicBezTo>
                    <a:pt x="2693233" y="9012"/>
                    <a:pt x="2692697" y="13038"/>
                    <a:pt x="2690272" y="15918"/>
                  </a:cubicBezTo>
                  <a:lnTo>
                    <a:pt x="2513880" y="225394"/>
                  </a:lnTo>
                  <a:cubicBezTo>
                    <a:pt x="2505381" y="235487"/>
                    <a:pt x="2492860" y="241312"/>
                    <a:pt x="2479666" y="241312"/>
                  </a:cubicBezTo>
                  <a:lnTo>
                    <a:pt x="10367" y="241312"/>
                  </a:lnTo>
                  <a:cubicBezTo>
                    <a:pt x="6601" y="241312"/>
                    <a:pt x="3177" y="239129"/>
                    <a:pt x="1589" y="235714"/>
                  </a:cubicBezTo>
                  <a:cubicBezTo>
                    <a:pt x="0" y="232300"/>
                    <a:pt x="535" y="228275"/>
                    <a:pt x="2961" y="225394"/>
                  </a:cubicBezTo>
                  <a:lnTo>
                    <a:pt x="179353" y="15918"/>
                  </a:lnTo>
                  <a:cubicBezTo>
                    <a:pt x="187852" y="5825"/>
                    <a:pt x="200373" y="0"/>
                    <a:pt x="213567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101600" y="-57150"/>
              <a:ext cx="2510919" cy="2984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 rot="7841126">
            <a:off x="8207708" y="-15148"/>
            <a:ext cx="10424233" cy="1164886"/>
            <a:chOff x="0" y="0"/>
            <a:chExt cx="2745477" cy="306801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745477" cy="306801"/>
            </a:xfrm>
            <a:custGeom>
              <a:avLst/>
              <a:gdLst/>
              <a:ahLst/>
              <a:cxnLst/>
              <a:rect l="l" t="t" r="r" b="b"/>
              <a:pathLst>
                <a:path w="2745477" h="306801">
                  <a:moveTo>
                    <a:pt x="0" y="0"/>
                  </a:moveTo>
                  <a:lnTo>
                    <a:pt x="2745477" y="0"/>
                  </a:lnTo>
                  <a:lnTo>
                    <a:pt x="2745477" y="306801"/>
                  </a:lnTo>
                  <a:lnTo>
                    <a:pt x="0" y="306801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2745477" cy="363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7841126">
            <a:off x="12720792" y="6113024"/>
            <a:ext cx="11540732" cy="5351196"/>
            <a:chOff x="0" y="0"/>
            <a:chExt cx="3039534" cy="1409368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039534" cy="1409368"/>
            </a:xfrm>
            <a:custGeom>
              <a:avLst/>
              <a:gdLst/>
              <a:ahLst/>
              <a:cxnLst/>
              <a:rect l="l" t="t" r="r" b="b"/>
              <a:pathLst>
                <a:path w="3039534" h="1409368">
                  <a:moveTo>
                    <a:pt x="0" y="0"/>
                  </a:moveTo>
                  <a:lnTo>
                    <a:pt x="3039534" y="0"/>
                  </a:lnTo>
                  <a:lnTo>
                    <a:pt x="3039534" y="1409368"/>
                  </a:lnTo>
                  <a:lnTo>
                    <a:pt x="0" y="1409368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3039534" cy="14665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AutoShape 19"/>
          <p:cNvSpPr/>
          <p:nvPr/>
        </p:nvSpPr>
        <p:spPr>
          <a:xfrm flipV="1">
            <a:off x="9854091" y="-2190431"/>
            <a:ext cx="4271122" cy="5196087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" name="AutoShape 20"/>
          <p:cNvSpPr/>
          <p:nvPr/>
        </p:nvSpPr>
        <p:spPr>
          <a:xfrm flipV="1">
            <a:off x="10564956" y="-4101693"/>
            <a:ext cx="4271122" cy="5196087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289164" y="6268333"/>
            <a:ext cx="8055166" cy="3587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30"/>
              </a:lnSpc>
            </a:pPr>
            <a:r>
              <a:rPr lang="en-US" sz="3378" b="1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BMIH6001 Contemporary Themes in the Hotel and Hospitality Sector</a:t>
            </a:r>
          </a:p>
          <a:p>
            <a:pPr algn="l">
              <a:lnSpc>
                <a:spcPts val="4730"/>
              </a:lnSpc>
            </a:pPr>
            <a:endParaRPr lang="en-US" sz="3378" b="1" dirty="0">
              <a:solidFill>
                <a:srgbClr val="FFFFFF"/>
              </a:solidFill>
              <a:latin typeface="Poppins Semi-Bold"/>
              <a:ea typeface="Poppins Semi-Bold"/>
              <a:cs typeface="Poppins Semi-Bold"/>
              <a:sym typeface="Poppins Semi-Bold"/>
            </a:endParaRPr>
          </a:p>
          <a:p>
            <a:pPr algn="l">
              <a:lnSpc>
                <a:spcPts val="4730"/>
              </a:lnSpc>
            </a:pPr>
            <a:r>
              <a:rPr lang="en-US" sz="3378" b="1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Presented By:  Mihai Diaconu</a:t>
            </a:r>
          </a:p>
          <a:p>
            <a:pPr algn="l">
              <a:lnSpc>
                <a:spcPts val="4730"/>
              </a:lnSpc>
              <a:spcBef>
                <a:spcPct val="0"/>
              </a:spcBef>
            </a:pPr>
            <a:r>
              <a:rPr lang="en-US" sz="3378" b="1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Student ID: 2131599</a:t>
            </a:r>
          </a:p>
          <a:p>
            <a:pPr algn="l">
              <a:lnSpc>
                <a:spcPts val="4730"/>
              </a:lnSpc>
              <a:spcBef>
                <a:spcPct val="0"/>
              </a:spcBef>
            </a:pPr>
            <a:r>
              <a:rPr lang="en-US" sz="3378" b="1" dirty="0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Lecturer: Ben Ka Pong Chong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7625" y="2418541"/>
            <a:ext cx="4860689" cy="678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97"/>
              </a:lnSpc>
              <a:spcBef>
                <a:spcPct val="0"/>
              </a:spcBef>
            </a:pPr>
            <a:r>
              <a:rPr lang="en-US" sz="3712" b="1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PRESENTATION TITLE: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85453" y="3422871"/>
            <a:ext cx="7862590" cy="2225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25"/>
              </a:lnSpc>
              <a:spcBef>
                <a:spcPct val="0"/>
              </a:spcBef>
            </a:pPr>
            <a:r>
              <a:rPr lang="en-US" sz="4232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INDUSTRY RESPONSES TO SHOCKS AND RECOVERY IN THE HOTEL AND HOSPITALITY SECTOR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61627" y="470660"/>
            <a:ext cx="8026373" cy="9834293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289636" y="-9918629"/>
            <a:ext cx="17014058" cy="20205629"/>
            <a:chOff x="0" y="0"/>
            <a:chExt cx="812800" cy="965269"/>
          </a:xfrm>
        </p:grpSpPr>
        <p:sp>
          <p:nvSpPr>
            <p:cNvPr id="6" name="Freeform 6"/>
            <p:cNvSpPr/>
            <p:nvPr/>
          </p:nvSpPr>
          <p:spPr>
            <a:xfrm>
              <a:off x="12372" y="21171"/>
              <a:ext cx="788056" cy="922927"/>
            </a:xfrm>
            <a:custGeom>
              <a:avLst/>
              <a:gdLst/>
              <a:ahLst/>
              <a:cxnLst/>
              <a:rect l="l" t="t" r="r" b="b"/>
              <a:pathLst>
                <a:path w="788056" h="922927">
                  <a:moveTo>
                    <a:pt x="423337" y="13636"/>
                  </a:moveTo>
                  <a:lnTo>
                    <a:pt x="771119" y="426656"/>
                  </a:lnTo>
                  <a:cubicBezTo>
                    <a:pt x="788056" y="446770"/>
                    <a:pt x="788056" y="476156"/>
                    <a:pt x="771119" y="496270"/>
                  </a:cubicBezTo>
                  <a:lnTo>
                    <a:pt x="423337" y="909291"/>
                  </a:lnTo>
                  <a:cubicBezTo>
                    <a:pt x="416057" y="917937"/>
                    <a:pt x="405331" y="922927"/>
                    <a:pt x="394028" y="922927"/>
                  </a:cubicBezTo>
                  <a:cubicBezTo>
                    <a:pt x="382725" y="922927"/>
                    <a:pt x="371999" y="917937"/>
                    <a:pt x="364719" y="909291"/>
                  </a:cubicBezTo>
                  <a:lnTo>
                    <a:pt x="16937" y="496270"/>
                  </a:lnTo>
                  <a:cubicBezTo>
                    <a:pt x="0" y="476156"/>
                    <a:pt x="0" y="446770"/>
                    <a:pt x="16937" y="426656"/>
                  </a:cubicBezTo>
                  <a:lnTo>
                    <a:pt x="364719" y="13636"/>
                  </a:lnTo>
                  <a:cubicBezTo>
                    <a:pt x="371999" y="4990"/>
                    <a:pt x="382725" y="0"/>
                    <a:pt x="394028" y="0"/>
                  </a:cubicBezTo>
                  <a:cubicBezTo>
                    <a:pt x="405331" y="0"/>
                    <a:pt x="416057" y="4990"/>
                    <a:pt x="423337" y="13636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457360" y="1028700"/>
            <a:ext cx="7546641" cy="8995920"/>
            <a:chOff x="0" y="0"/>
            <a:chExt cx="812800" cy="968892"/>
          </a:xfrm>
        </p:grpSpPr>
        <p:sp>
          <p:nvSpPr>
            <p:cNvPr id="9" name="Freeform 9"/>
            <p:cNvSpPr/>
            <p:nvPr/>
          </p:nvSpPr>
          <p:spPr>
            <a:xfrm>
              <a:off x="18625" y="32056"/>
              <a:ext cx="775550" cy="904780"/>
            </a:xfrm>
            <a:custGeom>
              <a:avLst/>
              <a:gdLst/>
              <a:ahLst/>
              <a:cxnLst/>
              <a:rect l="l" t="t" r="r" b="b"/>
              <a:pathLst>
                <a:path w="775550" h="904780">
                  <a:moveTo>
                    <a:pt x="431950" y="20602"/>
                  </a:moveTo>
                  <a:lnTo>
                    <a:pt x="750000" y="399732"/>
                  </a:lnTo>
                  <a:cubicBezTo>
                    <a:pt x="775550" y="430189"/>
                    <a:pt x="775550" y="474592"/>
                    <a:pt x="750000" y="505049"/>
                  </a:cubicBezTo>
                  <a:lnTo>
                    <a:pt x="431950" y="884178"/>
                  </a:lnTo>
                  <a:cubicBezTo>
                    <a:pt x="420994" y="897238"/>
                    <a:pt x="404821" y="904780"/>
                    <a:pt x="387775" y="904780"/>
                  </a:cubicBezTo>
                  <a:cubicBezTo>
                    <a:pt x="370729" y="904780"/>
                    <a:pt x="354556" y="897238"/>
                    <a:pt x="343600" y="884178"/>
                  </a:cubicBezTo>
                  <a:lnTo>
                    <a:pt x="25550" y="505049"/>
                  </a:lnTo>
                  <a:cubicBezTo>
                    <a:pt x="0" y="474592"/>
                    <a:pt x="0" y="430189"/>
                    <a:pt x="25550" y="399732"/>
                  </a:cubicBezTo>
                  <a:lnTo>
                    <a:pt x="343600" y="20602"/>
                  </a:lnTo>
                  <a:cubicBezTo>
                    <a:pt x="354556" y="7543"/>
                    <a:pt x="370729" y="0"/>
                    <a:pt x="387775" y="0"/>
                  </a:cubicBezTo>
                  <a:cubicBezTo>
                    <a:pt x="404821" y="0"/>
                    <a:pt x="420994" y="7543"/>
                    <a:pt x="431950" y="20602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9378"/>
              <a:ext cx="533400" cy="6929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632986" y="1238054"/>
            <a:ext cx="7195390" cy="8577213"/>
            <a:chOff x="0" y="0"/>
            <a:chExt cx="812800" cy="968892"/>
          </a:xfrm>
        </p:grpSpPr>
        <p:sp>
          <p:nvSpPr>
            <p:cNvPr id="12" name="Freeform 12"/>
            <p:cNvSpPr/>
            <p:nvPr/>
          </p:nvSpPr>
          <p:spPr>
            <a:xfrm>
              <a:off x="19534" y="33621"/>
              <a:ext cx="773732" cy="901651"/>
            </a:xfrm>
            <a:custGeom>
              <a:avLst/>
              <a:gdLst/>
              <a:ahLst/>
              <a:cxnLst/>
              <a:rect l="l" t="t" r="r" b="b"/>
              <a:pathLst>
                <a:path w="773732" h="901651">
                  <a:moveTo>
                    <a:pt x="433197" y="21608"/>
                  </a:moveTo>
                  <a:lnTo>
                    <a:pt x="746935" y="395596"/>
                  </a:lnTo>
                  <a:cubicBezTo>
                    <a:pt x="773732" y="427540"/>
                    <a:pt x="773732" y="474111"/>
                    <a:pt x="746935" y="506054"/>
                  </a:cubicBezTo>
                  <a:lnTo>
                    <a:pt x="433197" y="880043"/>
                  </a:lnTo>
                  <a:cubicBezTo>
                    <a:pt x="421707" y="893740"/>
                    <a:pt x="404745" y="901650"/>
                    <a:pt x="386866" y="901650"/>
                  </a:cubicBezTo>
                  <a:cubicBezTo>
                    <a:pt x="368987" y="901650"/>
                    <a:pt x="352025" y="893740"/>
                    <a:pt x="340535" y="880043"/>
                  </a:cubicBezTo>
                  <a:lnTo>
                    <a:pt x="26797" y="506054"/>
                  </a:lnTo>
                  <a:cubicBezTo>
                    <a:pt x="0" y="474111"/>
                    <a:pt x="0" y="427540"/>
                    <a:pt x="26797" y="395596"/>
                  </a:cubicBezTo>
                  <a:lnTo>
                    <a:pt x="340535" y="21608"/>
                  </a:lnTo>
                  <a:cubicBezTo>
                    <a:pt x="352025" y="7911"/>
                    <a:pt x="368987" y="0"/>
                    <a:pt x="386866" y="0"/>
                  </a:cubicBezTo>
                  <a:cubicBezTo>
                    <a:pt x="404745" y="0"/>
                    <a:pt x="421707" y="7911"/>
                    <a:pt x="433197" y="21608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9378"/>
              <a:ext cx="533400" cy="6929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 rot="7841126">
            <a:off x="12333535" y="4695987"/>
            <a:ext cx="12022579" cy="1100725"/>
            <a:chOff x="0" y="0"/>
            <a:chExt cx="3166441" cy="289903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166441" cy="289903"/>
            </a:xfrm>
            <a:custGeom>
              <a:avLst/>
              <a:gdLst/>
              <a:ahLst/>
              <a:cxnLst/>
              <a:rect l="l" t="t" r="r" b="b"/>
              <a:pathLst>
                <a:path w="3166441" h="289903">
                  <a:moveTo>
                    <a:pt x="0" y="0"/>
                  </a:moveTo>
                  <a:lnTo>
                    <a:pt x="3166441" y="0"/>
                  </a:lnTo>
                  <a:lnTo>
                    <a:pt x="3166441" y="289903"/>
                  </a:lnTo>
                  <a:lnTo>
                    <a:pt x="0" y="28990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3166441" cy="3470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10332603" y="329203"/>
            <a:ext cx="10393797" cy="9683058"/>
          </a:xfrm>
          <a:custGeom>
            <a:avLst/>
            <a:gdLst/>
            <a:ahLst/>
            <a:cxnLst/>
            <a:rect l="l" t="t" r="r" b="b"/>
            <a:pathLst>
              <a:path w="7566749" h="6205127">
                <a:moveTo>
                  <a:pt x="0" y="0"/>
                </a:moveTo>
                <a:lnTo>
                  <a:pt x="7566749" y="0"/>
                </a:lnTo>
                <a:lnTo>
                  <a:pt x="7566749" y="6205128"/>
                </a:lnTo>
                <a:lnTo>
                  <a:pt x="0" y="620512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53" r="-125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508025" y="176804"/>
            <a:ext cx="7335606" cy="984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99"/>
              </a:lnSpc>
            </a:pPr>
            <a:r>
              <a:rPr lang="en-US" sz="5499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INTRODUCTION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215823" y="980879"/>
            <a:ext cx="9920011" cy="9101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61805" lvl="1" indent="-330903" algn="just">
              <a:lnSpc>
                <a:spcPts val="6038"/>
              </a:lnSpc>
              <a:buFont typeface="Arial"/>
              <a:buChar char="•"/>
            </a:pPr>
            <a:r>
              <a:rPr lang="en-US" sz="306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 hotel and hospitality industry faces significant challenges due to global crises (Aigbedo, 2021).</a:t>
            </a:r>
          </a:p>
          <a:p>
            <a:pPr marL="661805" lvl="1" indent="-330903" algn="just">
              <a:lnSpc>
                <a:spcPts val="6038"/>
              </a:lnSpc>
              <a:buFont typeface="Arial"/>
              <a:buChar char="•"/>
            </a:pPr>
            <a:r>
              <a:rPr lang="en-US" sz="306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Importance of Study: Understanding how this sector responds to shocks is essential for ensuring long-term sustainability.</a:t>
            </a:r>
          </a:p>
          <a:p>
            <a:pPr marL="661805" lvl="1" indent="-330903" algn="just">
              <a:lnSpc>
                <a:spcPts val="6038"/>
              </a:lnSpc>
              <a:buFont typeface="Arial"/>
              <a:buChar char="•"/>
            </a:pPr>
            <a:r>
              <a:rPr lang="en-US" sz="306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This study critically analyses crisis management and resilience strategies within the industry.</a:t>
            </a:r>
          </a:p>
          <a:p>
            <a:pPr marL="661805" lvl="1" indent="-330903" algn="just">
              <a:lnSpc>
                <a:spcPts val="6038"/>
              </a:lnSpc>
              <a:buFont typeface="Arial"/>
              <a:buChar char="•"/>
            </a:pPr>
            <a:r>
              <a:rPr lang="en-US" sz="306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Context: Previous crises like the COVID-19 pandemic drastically impacted operations (Aigbedo, 2021).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27322" y="9744075"/>
            <a:ext cx="23517897" cy="2181225"/>
            <a:chOff x="0" y="0"/>
            <a:chExt cx="6194014" cy="57447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94014" cy="574479"/>
            </a:xfrm>
            <a:custGeom>
              <a:avLst/>
              <a:gdLst/>
              <a:ahLst/>
              <a:cxnLst/>
              <a:rect l="l" t="t" r="r" b="b"/>
              <a:pathLst>
                <a:path w="6194014" h="574479">
                  <a:moveTo>
                    <a:pt x="0" y="0"/>
                  </a:moveTo>
                  <a:lnTo>
                    <a:pt x="6194014" y="0"/>
                  </a:lnTo>
                  <a:lnTo>
                    <a:pt x="6194014" y="574479"/>
                  </a:lnTo>
                  <a:lnTo>
                    <a:pt x="0" y="574479"/>
                  </a:ln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6194014" cy="6316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348660" y="1028700"/>
            <a:ext cx="6719667" cy="8229600"/>
            <a:chOff x="0" y="0"/>
            <a:chExt cx="1728979" cy="21174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28979" cy="2117486"/>
            </a:xfrm>
            <a:custGeom>
              <a:avLst/>
              <a:gdLst/>
              <a:ahLst/>
              <a:cxnLst/>
              <a:rect l="l" t="t" r="r" b="b"/>
              <a:pathLst>
                <a:path w="1728979" h="2117486">
                  <a:moveTo>
                    <a:pt x="43781" y="0"/>
                  </a:moveTo>
                  <a:lnTo>
                    <a:pt x="1685198" y="0"/>
                  </a:lnTo>
                  <a:cubicBezTo>
                    <a:pt x="1709377" y="0"/>
                    <a:pt x="1728979" y="19601"/>
                    <a:pt x="1728979" y="43781"/>
                  </a:cubicBezTo>
                  <a:lnTo>
                    <a:pt x="1728979" y="2073706"/>
                  </a:lnTo>
                  <a:cubicBezTo>
                    <a:pt x="1728979" y="2085317"/>
                    <a:pt x="1724366" y="2096453"/>
                    <a:pt x="1716156" y="2104663"/>
                  </a:cubicBezTo>
                  <a:cubicBezTo>
                    <a:pt x="1707945" y="2112874"/>
                    <a:pt x="1696809" y="2117486"/>
                    <a:pt x="1685198" y="2117486"/>
                  </a:cubicBezTo>
                  <a:lnTo>
                    <a:pt x="43781" y="2117486"/>
                  </a:lnTo>
                  <a:cubicBezTo>
                    <a:pt x="32169" y="2117486"/>
                    <a:pt x="21034" y="2112874"/>
                    <a:pt x="12823" y="2104663"/>
                  </a:cubicBezTo>
                  <a:cubicBezTo>
                    <a:pt x="4613" y="2096453"/>
                    <a:pt x="0" y="2085317"/>
                    <a:pt x="0" y="2073706"/>
                  </a:cubicBezTo>
                  <a:lnTo>
                    <a:pt x="0" y="43781"/>
                  </a:lnTo>
                  <a:cubicBezTo>
                    <a:pt x="0" y="32169"/>
                    <a:pt x="4613" y="21034"/>
                    <a:pt x="12823" y="12823"/>
                  </a:cubicBezTo>
                  <a:cubicBezTo>
                    <a:pt x="21034" y="4613"/>
                    <a:pt x="32169" y="0"/>
                    <a:pt x="43781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728979" cy="21746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 flipV="1">
            <a:off x="-1990866" y="9486900"/>
            <a:ext cx="8135896" cy="0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11799" y="800100"/>
            <a:ext cx="10710278" cy="8381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8358" lvl="1" indent="-314179" algn="just">
              <a:lnSpc>
                <a:spcPts val="4773"/>
              </a:lnSpc>
              <a:buFont typeface="Arial"/>
              <a:buChar char="•"/>
            </a:pPr>
            <a:r>
              <a:rPr lang="en-US" sz="291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Crisis Management Frameworks: Various models have been developed to manage crises, such as the "Three Phases of Crisis" by Fink (Aharon et al., 2021).</a:t>
            </a:r>
          </a:p>
          <a:p>
            <a:pPr marL="628358" lvl="1" indent="-314179" algn="just">
              <a:lnSpc>
                <a:spcPts val="4773"/>
              </a:lnSpc>
              <a:buFont typeface="Arial"/>
              <a:buChar char="•"/>
            </a:pPr>
            <a:r>
              <a:rPr lang="en-US" sz="291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Challenges Faced by the Industry: Hotels have to address issues such as staffing, occupancy rates, and health and safety.</a:t>
            </a:r>
          </a:p>
          <a:p>
            <a:pPr marL="628358" lvl="1" indent="-314179" algn="just">
              <a:lnSpc>
                <a:spcPts val="4773"/>
              </a:lnSpc>
              <a:buFont typeface="Arial"/>
              <a:buChar char="•"/>
            </a:pPr>
            <a:r>
              <a:rPr lang="en-US" sz="291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Role of Leadership: Strong leadership is crucial during crises for making rapid decisions and guiding recovery.</a:t>
            </a:r>
          </a:p>
          <a:p>
            <a:pPr marL="628358" lvl="1" indent="-314179" algn="just">
              <a:lnSpc>
                <a:spcPts val="4773"/>
              </a:lnSpc>
              <a:buFont typeface="Arial"/>
              <a:buChar char="•"/>
            </a:pPr>
            <a:r>
              <a:rPr lang="en-US" sz="291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Government Role: Policy interventions, including financial aid and public health measures, significantly shape recovery efforts (Aharon et al., 2021).</a:t>
            </a:r>
          </a:p>
          <a:p>
            <a:pPr marL="628358" lvl="1" indent="-314179" algn="just">
              <a:lnSpc>
                <a:spcPts val="4773"/>
              </a:lnSpc>
              <a:buFont typeface="Arial"/>
              <a:buChar char="•"/>
            </a:pPr>
            <a:r>
              <a:rPr lang="en-US" sz="291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Research Gap: Limited comprehensive studies on how long-term resilience is developed post-crisis.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1447283" y="1181100"/>
            <a:ext cx="6522420" cy="7939771"/>
          </a:xfrm>
          <a:custGeom>
            <a:avLst/>
            <a:gdLst/>
            <a:ahLst/>
            <a:cxnLst/>
            <a:rect l="l" t="t" r="r" b="b"/>
            <a:pathLst>
              <a:path w="6522420" h="6555196">
                <a:moveTo>
                  <a:pt x="0" y="0"/>
                </a:moveTo>
                <a:lnTo>
                  <a:pt x="6522420" y="0"/>
                </a:lnTo>
                <a:lnTo>
                  <a:pt x="6522420" y="6555196"/>
                </a:lnTo>
                <a:lnTo>
                  <a:pt x="0" y="65551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28700" y="186822"/>
            <a:ext cx="12291809" cy="841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72"/>
              </a:lnSpc>
            </a:pPr>
            <a:r>
              <a:rPr lang="en-US" sz="4694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LITERATURE REVIEW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27322" y="9648825"/>
            <a:ext cx="23517897" cy="2181225"/>
            <a:chOff x="0" y="0"/>
            <a:chExt cx="6194014" cy="57447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194014" cy="574479"/>
            </a:xfrm>
            <a:custGeom>
              <a:avLst/>
              <a:gdLst/>
              <a:ahLst/>
              <a:cxnLst/>
              <a:rect l="l" t="t" r="r" b="b"/>
              <a:pathLst>
                <a:path w="6194014" h="574479">
                  <a:moveTo>
                    <a:pt x="0" y="0"/>
                  </a:moveTo>
                  <a:lnTo>
                    <a:pt x="6194014" y="0"/>
                  </a:lnTo>
                  <a:lnTo>
                    <a:pt x="6194014" y="574479"/>
                  </a:lnTo>
                  <a:lnTo>
                    <a:pt x="0" y="574479"/>
                  </a:ln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6194014" cy="6316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488826" y="1028700"/>
            <a:ext cx="7579501" cy="8229600"/>
            <a:chOff x="0" y="0"/>
            <a:chExt cx="1950215" cy="211748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50215" cy="2117486"/>
            </a:xfrm>
            <a:custGeom>
              <a:avLst/>
              <a:gdLst/>
              <a:ahLst/>
              <a:cxnLst/>
              <a:rect l="l" t="t" r="r" b="b"/>
              <a:pathLst>
                <a:path w="1950215" h="2117486">
                  <a:moveTo>
                    <a:pt x="38814" y="0"/>
                  </a:moveTo>
                  <a:lnTo>
                    <a:pt x="1911401" y="0"/>
                  </a:lnTo>
                  <a:cubicBezTo>
                    <a:pt x="1921695" y="0"/>
                    <a:pt x="1931567" y="4089"/>
                    <a:pt x="1938846" y="11368"/>
                  </a:cubicBezTo>
                  <a:cubicBezTo>
                    <a:pt x="1946126" y="18648"/>
                    <a:pt x="1950215" y="28520"/>
                    <a:pt x="1950215" y="38814"/>
                  </a:cubicBezTo>
                  <a:lnTo>
                    <a:pt x="1950215" y="2078672"/>
                  </a:lnTo>
                  <a:cubicBezTo>
                    <a:pt x="1950215" y="2088966"/>
                    <a:pt x="1946126" y="2098839"/>
                    <a:pt x="1938846" y="2106118"/>
                  </a:cubicBezTo>
                  <a:cubicBezTo>
                    <a:pt x="1931567" y="2113397"/>
                    <a:pt x="1921695" y="2117486"/>
                    <a:pt x="1911401" y="2117486"/>
                  </a:cubicBezTo>
                  <a:lnTo>
                    <a:pt x="38814" y="2117486"/>
                  </a:lnTo>
                  <a:cubicBezTo>
                    <a:pt x="28520" y="2117486"/>
                    <a:pt x="18648" y="2113397"/>
                    <a:pt x="11368" y="2106118"/>
                  </a:cubicBezTo>
                  <a:cubicBezTo>
                    <a:pt x="4089" y="2098839"/>
                    <a:pt x="0" y="2088966"/>
                    <a:pt x="0" y="2078672"/>
                  </a:cubicBezTo>
                  <a:lnTo>
                    <a:pt x="0" y="38814"/>
                  </a:lnTo>
                  <a:cubicBezTo>
                    <a:pt x="0" y="28520"/>
                    <a:pt x="4089" y="18648"/>
                    <a:pt x="11368" y="11368"/>
                  </a:cubicBezTo>
                  <a:cubicBezTo>
                    <a:pt x="18648" y="4089"/>
                    <a:pt x="28520" y="0"/>
                    <a:pt x="38814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1950215" cy="21746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 flipV="1">
            <a:off x="-1990866" y="9286875"/>
            <a:ext cx="8135896" cy="0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oval" w="lg" len="lg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0532435" y="1445305"/>
            <a:ext cx="7535891" cy="6822395"/>
          </a:xfrm>
          <a:custGeom>
            <a:avLst/>
            <a:gdLst/>
            <a:ahLst/>
            <a:cxnLst/>
            <a:rect l="l" t="t" r="r" b="b"/>
            <a:pathLst>
              <a:path w="7535891" h="5791679">
                <a:moveTo>
                  <a:pt x="0" y="0"/>
                </a:moveTo>
                <a:lnTo>
                  <a:pt x="7535892" y="0"/>
                </a:lnTo>
                <a:lnTo>
                  <a:pt x="7535892" y="5791679"/>
                </a:lnTo>
                <a:lnTo>
                  <a:pt x="0" y="579167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11799" y="943684"/>
            <a:ext cx="10115008" cy="82769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28358" lvl="1" indent="-314179" algn="just">
              <a:lnSpc>
                <a:spcPts val="4394"/>
              </a:lnSpc>
              <a:buFont typeface="Arial"/>
              <a:buChar char="•"/>
            </a:pPr>
            <a:r>
              <a:rPr lang="en-US" sz="291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Resilience as an Organizational Capability: The ability to absorb shocks and adapt to changes is essential for survival.</a:t>
            </a:r>
          </a:p>
          <a:p>
            <a:pPr marL="628358" lvl="1" indent="-314179" algn="just">
              <a:lnSpc>
                <a:spcPts val="4394"/>
              </a:lnSpc>
              <a:buFont typeface="Arial"/>
              <a:buChar char="•"/>
            </a:pPr>
            <a:r>
              <a:rPr lang="en-US" sz="291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Technological Adaptation: Implementation of digital tools (e.g., contactless services, remote management) aids in recovery.</a:t>
            </a:r>
          </a:p>
          <a:p>
            <a:pPr marL="628358" lvl="1" indent="-314179" algn="just">
              <a:lnSpc>
                <a:spcPts val="4394"/>
              </a:lnSpc>
              <a:buFont typeface="Arial"/>
              <a:buChar char="•"/>
            </a:pPr>
            <a:r>
              <a:rPr lang="en-US" sz="291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Employee Training: Investment in employee resilience, including training for unexpected disruptions, is a long-term strategy.</a:t>
            </a:r>
          </a:p>
          <a:p>
            <a:pPr marL="628358" lvl="1" indent="-314179" algn="just">
              <a:lnSpc>
                <a:spcPts val="4394"/>
              </a:lnSpc>
              <a:buFont typeface="Arial"/>
              <a:buChar char="•"/>
            </a:pPr>
            <a:r>
              <a:rPr lang="en-US" sz="291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Customer Confidence: Restoring customer trust through health protocols, flexible policies, and clear communication is critical.</a:t>
            </a:r>
          </a:p>
          <a:p>
            <a:pPr marL="628358" lvl="1" indent="-314179" algn="just">
              <a:lnSpc>
                <a:spcPts val="4394"/>
              </a:lnSpc>
              <a:buFont typeface="Arial"/>
              <a:buChar char="•"/>
            </a:pPr>
            <a:r>
              <a:rPr lang="en-US" sz="291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Sustainability Practices: Incorporating sustainability efforts can serve as both a recovery tool and a competitive advantage.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186822"/>
            <a:ext cx="12291809" cy="841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72"/>
              </a:lnSpc>
            </a:pPr>
            <a:r>
              <a:rPr lang="en-US" sz="4694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LITERATURE REVIEW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5811340" y="4046256"/>
            <a:ext cx="6665320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5811340" y="6664240"/>
            <a:ext cx="6665320" cy="0"/>
          </a:xfrm>
          <a:prstGeom prst="line">
            <a:avLst/>
          </a:prstGeom>
          <a:ln w="47625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-9856974" y="-6842389"/>
            <a:ext cx="11919926" cy="14155918"/>
            <a:chOff x="0" y="0"/>
            <a:chExt cx="812800" cy="965269"/>
          </a:xfrm>
        </p:grpSpPr>
        <p:sp>
          <p:nvSpPr>
            <p:cNvPr id="5" name="Freeform 5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2350" y="2952325"/>
            <a:ext cx="6816117" cy="2226978"/>
            <a:chOff x="0" y="0"/>
            <a:chExt cx="1748575" cy="57129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748575" cy="571299"/>
            </a:xfrm>
            <a:custGeom>
              <a:avLst/>
              <a:gdLst/>
              <a:ahLst/>
              <a:cxnLst/>
              <a:rect l="l" t="t" r="r" b="b"/>
              <a:pathLst>
                <a:path w="1748575" h="571299">
                  <a:moveTo>
                    <a:pt x="57501" y="0"/>
                  </a:moveTo>
                  <a:lnTo>
                    <a:pt x="1691074" y="0"/>
                  </a:lnTo>
                  <a:cubicBezTo>
                    <a:pt x="1706324" y="0"/>
                    <a:pt x="1720950" y="6058"/>
                    <a:pt x="1731733" y="16842"/>
                  </a:cubicBezTo>
                  <a:cubicBezTo>
                    <a:pt x="1742517" y="27625"/>
                    <a:pt x="1748575" y="42251"/>
                    <a:pt x="1748575" y="57501"/>
                  </a:cubicBezTo>
                  <a:lnTo>
                    <a:pt x="1748575" y="513797"/>
                  </a:lnTo>
                  <a:cubicBezTo>
                    <a:pt x="1748575" y="545554"/>
                    <a:pt x="1722831" y="571299"/>
                    <a:pt x="1691074" y="571299"/>
                  </a:cubicBezTo>
                  <a:lnTo>
                    <a:pt x="57501" y="571299"/>
                  </a:lnTo>
                  <a:cubicBezTo>
                    <a:pt x="42251" y="571299"/>
                    <a:pt x="27625" y="565240"/>
                    <a:pt x="16842" y="554457"/>
                  </a:cubicBezTo>
                  <a:cubicBezTo>
                    <a:pt x="6058" y="543673"/>
                    <a:pt x="0" y="529048"/>
                    <a:pt x="0" y="513797"/>
                  </a:cubicBezTo>
                  <a:lnTo>
                    <a:pt x="0" y="57501"/>
                  </a:lnTo>
                  <a:cubicBezTo>
                    <a:pt x="0" y="42251"/>
                    <a:pt x="6058" y="27625"/>
                    <a:pt x="16842" y="16842"/>
                  </a:cubicBezTo>
                  <a:cubicBezTo>
                    <a:pt x="27625" y="6058"/>
                    <a:pt x="42251" y="0"/>
                    <a:pt x="57501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76200"/>
              <a:ext cx="1748575" cy="6474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7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0659533" y="2952325"/>
            <a:ext cx="6816117" cy="2226978"/>
            <a:chOff x="0" y="0"/>
            <a:chExt cx="1748575" cy="571299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748575" cy="571299"/>
            </a:xfrm>
            <a:custGeom>
              <a:avLst/>
              <a:gdLst/>
              <a:ahLst/>
              <a:cxnLst/>
              <a:rect l="l" t="t" r="r" b="b"/>
              <a:pathLst>
                <a:path w="1748575" h="571299">
                  <a:moveTo>
                    <a:pt x="57501" y="0"/>
                  </a:moveTo>
                  <a:lnTo>
                    <a:pt x="1691074" y="0"/>
                  </a:lnTo>
                  <a:cubicBezTo>
                    <a:pt x="1706324" y="0"/>
                    <a:pt x="1720950" y="6058"/>
                    <a:pt x="1731733" y="16842"/>
                  </a:cubicBezTo>
                  <a:cubicBezTo>
                    <a:pt x="1742517" y="27625"/>
                    <a:pt x="1748575" y="42251"/>
                    <a:pt x="1748575" y="57501"/>
                  </a:cubicBezTo>
                  <a:lnTo>
                    <a:pt x="1748575" y="513797"/>
                  </a:lnTo>
                  <a:cubicBezTo>
                    <a:pt x="1748575" y="545554"/>
                    <a:pt x="1722831" y="571299"/>
                    <a:pt x="1691074" y="571299"/>
                  </a:cubicBezTo>
                  <a:lnTo>
                    <a:pt x="57501" y="571299"/>
                  </a:lnTo>
                  <a:cubicBezTo>
                    <a:pt x="42251" y="571299"/>
                    <a:pt x="27625" y="565240"/>
                    <a:pt x="16842" y="554457"/>
                  </a:cubicBezTo>
                  <a:cubicBezTo>
                    <a:pt x="6058" y="543673"/>
                    <a:pt x="0" y="529048"/>
                    <a:pt x="0" y="513797"/>
                  </a:cubicBezTo>
                  <a:lnTo>
                    <a:pt x="0" y="57501"/>
                  </a:lnTo>
                  <a:cubicBezTo>
                    <a:pt x="0" y="42251"/>
                    <a:pt x="6058" y="27625"/>
                    <a:pt x="16842" y="16842"/>
                  </a:cubicBezTo>
                  <a:cubicBezTo>
                    <a:pt x="27625" y="6058"/>
                    <a:pt x="42251" y="0"/>
                    <a:pt x="57501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76200"/>
              <a:ext cx="1748575" cy="6474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7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812350" y="5531193"/>
            <a:ext cx="6816117" cy="2226978"/>
            <a:chOff x="0" y="0"/>
            <a:chExt cx="1748575" cy="57129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748575" cy="571299"/>
            </a:xfrm>
            <a:custGeom>
              <a:avLst/>
              <a:gdLst/>
              <a:ahLst/>
              <a:cxnLst/>
              <a:rect l="l" t="t" r="r" b="b"/>
              <a:pathLst>
                <a:path w="1748575" h="571299">
                  <a:moveTo>
                    <a:pt x="57501" y="0"/>
                  </a:moveTo>
                  <a:lnTo>
                    <a:pt x="1691074" y="0"/>
                  </a:lnTo>
                  <a:cubicBezTo>
                    <a:pt x="1706324" y="0"/>
                    <a:pt x="1720950" y="6058"/>
                    <a:pt x="1731733" y="16842"/>
                  </a:cubicBezTo>
                  <a:cubicBezTo>
                    <a:pt x="1742517" y="27625"/>
                    <a:pt x="1748575" y="42251"/>
                    <a:pt x="1748575" y="57501"/>
                  </a:cubicBezTo>
                  <a:lnTo>
                    <a:pt x="1748575" y="513797"/>
                  </a:lnTo>
                  <a:cubicBezTo>
                    <a:pt x="1748575" y="545554"/>
                    <a:pt x="1722831" y="571299"/>
                    <a:pt x="1691074" y="571299"/>
                  </a:cubicBezTo>
                  <a:lnTo>
                    <a:pt x="57501" y="571299"/>
                  </a:lnTo>
                  <a:cubicBezTo>
                    <a:pt x="42251" y="571299"/>
                    <a:pt x="27625" y="565240"/>
                    <a:pt x="16842" y="554457"/>
                  </a:cubicBezTo>
                  <a:cubicBezTo>
                    <a:pt x="6058" y="543673"/>
                    <a:pt x="0" y="529048"/>
                    <a:pt x="0" y="513797"/>
                  </a:cubicBezTo>
                  <a:lnTo>
                    <a:pt x="0" y="57501"/>
                  </a:lnTo>
                  <a:cubicBezTo>
                    <a:pt x="0" y="42251"/>
                    <a:pt x="6058" y="27625"/>
                    <a:pt x="16842" y="16842"/>
                  </a:cubicBezTo>
                  <a:cubicBezTo>
                    <a:pt x="27625" y="6058"/>
                    <a:pt x="42251" y="0"/>
                    <a:pt x="57501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76200"/>
              <a:ext cx="1748575" cy="6474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7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0659533" y="5531193"/>
            <a:ext cx="6816117" cy="2226978"/>
            <a:chOff x="0" y="0"/>
            <a:chExt cx="1748575" cy="57129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748575" cy="571299"/>
            </a:xfrm>
            <a:custGeom>
              <a:avLst/>
              <a:gdLst/>
              <a:ahLst/>
              <a:cxnLst/>
              <a:rect l="l" t="t" r="r" b="b"/>
              <a:pathLst>
                <a:path w="1748575" h="571299">
                  <a:moveTo>
                    <a:pt x="57501" y="0"/>
                  </a:moveTo>
                  <a:lnTo>
                    <a:pt x="1691074" y="0"/>
                  </a:lnTo>
                  <a:cubicBezTo>
                    <a:pt x="1706324" y="0"/>
                    <a:pt x="1720950" y="6058"/>
                    <a:pt x="1731733" y="16842"/>
                  </a:cubicBezTo>
                  <a:cubicBezTo>
                    <a:pt x="1742517" y="27625"/>
                    <a:pt x="1748575" y="42251"/>
                    <a:pt x="1748575" y="57501"/>
                  </a:cubicBezTo>
                  <a:lnTo>
                    <a:pt x="1748575" y="513797"/>
                  </a:lnTo>
                  <a:cubicBezTo>
                    <a:pt x="1748575" y="545554"/>
                    <a:pt x="1722831" y="571299"/>
                    <a:pt x="1691074" y="571299"/>
                  </a:cubicBezTo>
                  <a:lnTo>
                    <a:pt x="57501" y="571299"/>
                  </a:lnTo>
                  <a:cubicBezTo>
                    <a:pt x="42251" y="571299"/>
                    <a:pt x="27625" y="565240"/>
                    <a:pt x="16842" y="554457"/>
                  </a:cubicBezTo>
                  <a:cubicBezTo>
                    <a:pt x="6058" y="543673"/>
                    <a:pt x="0" y="529048"/>
                    <a:pt x="0" y="513797"/>
                  </a:cubicBezTo>
                  <a:lnTo>
                    <a:pt x="0" y="57501"/>
                  </a:lnTo>
                  <a:cubicBezTo>
                    <a:pt x="0" y="42251"/>
                    <a:pt x="6058" y="27625"/>
                    <a:pt x="16842" y="16842"/>
                  </a:cubicBezTo>
                  <a:cubicBezTo>
                    <a:pt x="27625" y="6058"/>
                    <a:pt x="42251" y="0"/>
                    <a:pt x="57501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76200"/>
              <a:ext cx="1748575" cy="64749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7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9020028" y="3922283"/>
            <a:ext cx="247945" cy="247945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7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9020028" y="6540267"/>
            <a:ext cx="247945" cy="247945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779"/>
                </a:lnSpc>
              </a:pPr>
              <a:endParaRPr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3777453" y="857250"/>
            <a:ext cx="10733095" cy="1036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5699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METHODOLOGY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94261" y="3022921"/>
            <a:ext cx="5652294" cy="609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3"/>
              </a:lnSpc>
            </a:pPr>
            <a:r>
              <a:rPr lang="en-US" sz="3366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Research Design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394261" y="5703004"/>
            <a:ext cx="5652294" cy="609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3"/>
              </a:lnSpc>
            </a:pPr>
            <a:r>
              <a:rPr lang="en-US" sz="3366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Sampling Strategy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1241444" y="3137221"/>
            <a:ext cx="5652294" cy="609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3"/>
              </a:lnSpc>
            </a:pPr>
            <a:r>
              <a:rPr lang="en-US" sz="3366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Data Collection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41444" y="5703004"/>
            <a:ext cx="5652294" cy="609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13"/>
              </a:lnSpc>
            </a:pPr>
            <a:r>
              <a:rPr lang="en-US" sz="3366" b="1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Data Analysis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17784" y="3680359"/>
            <a:ext cx="6605249" cy="1235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79"/>
              </a:lnSpc>
              <a:spcBef>
                <a:spcPct val="0"/>
              </a:spcBef>
            </a:pPr>
            <a:r>
              <a:rPr lang="en-US" sz="234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 qualitative research approach was adopted to understand the crisis management strategies (Brotherton, 2015).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24129" y="6351867"/>
            <a:ext cx="6392560" cy="130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9"/>
              </a:lnSpc>
              <a:spcBef>
                <a:spcPct val="0"/>
              </a:spcBef>
            </a:pPr>
            <a:r>
              <a:rPr lang="en-US" sz="244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Focus on the global hotel industry, with a specific focus on post-COVID recovery efforts.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871312" y="3786084"/>
            <a:ext cx="6392560" cy="130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9"/>
              </a:lnSpc>
              <a:spcBef>
                <a:spcPct val="0"/>
              </a:spcBef>
            </a:pPr>
            <a:r>
              <a:rPr lang="en-US" sz="244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Secondary data, including industry reports, case studies, and news articles, were used.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871312" y="6351867"/>
            <a:ext cx="6392560" cy="13000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19"/>
              </a:lnSpc>
              <a:spcBef>
                <a:spcPct val="0"/>
              </a:spcBef>
            </a:pPr>
            <a:r>
              <a:rPr lang="en-US" sz="2442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Thematic analysis was applied to identify key themes around resilience and crisis management.</a:t>
            </a:r>
          </a:p>
        </p:txBody>
      </p:sp>
      <p:grpSp>
        <p:nvGrpSpPr>
          <p:cNvPr id="34" name="Group 34"/>
          <p:cNvGrpSpPr/>
          <p:nvPr/>
        </p:nvGrpSpPr>
        <p:grpSpPr>
          <a:xfrm rot="7878608">
            <a:off x="-1809518" y="1703146"/>
            <a:ext cx="4286404" cy="837298"/>
            <a:chOff x="0" y="0"/>
            <a:chExt cx="1128929" cy="220523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08ACB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225047" y="-6842389"/>
            <a:ext cx="11919926" cy="14155918"/>
            <a:chOff x="0" y="0"/>
            <a:chExt cx="812800" cy="965269"/>
          </a:xfrm>
        </p:grpSpPr>
        <p:sp>
          <p:nvSpPr>
            <p:cNvPr id="38" name="Freeform 38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 rot="-7878000">
            <a:off x="15810878" y="1703341"/>
            <a:ext cx="4286404" cy="837298"/>
            <a:chOff x="0" y="0"/>
            <a:chExt cx="1128929" cy="220523"/>
          </a:xfrm>
        </p:grpSpPr>
        <p:sp>
          <p:nvSpPr>
            <p:cNvPr id="41" name="Freeform 41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9856974" y="-6842389"/>
            <a:ext cx="11919926" cy="14155918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901425" y="182455"/>
            <a:ext cx="10733095" cy="204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5699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ANALYSIS: POLITICAL FACTORS </a:t>
            </a:r>
          </a:p>
        </p:txBody>
      </p:sp>
      <p:grpSp>
        <p:nvGrpSpPr>
          <p:cNvPr id="6" name="Group 6"/>
          <p:cNvGrpSpPr/>
          <p:nvPr/>
        </p:nvGrpSpPr>
        <p:grpSpPr>
          <a:xfrm rot="7878608">
            <a:off x="-1809518" y="1703146"/>
            <a:ext cx="4286404" cy="837298"/>
            <a:chOff x="0" y="0"/>
            <a:chExt cx="1128929" cy="2205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08ACB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225047" y="-6842389"/>
            <a:ext cx="11919926" cy="14155918"/>
            <a:chOff x="0" y="0"/>
            <a:chExt cx="812800" cy="965269"/>
          </a:xfrm>
        </p:grpSpPr>
        <p:sp>
          <p:nvSpPr>
            <p:cNvPr id="10" name="Freeform 10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-7878000">
            <a:off x="15810878" y="1703341"/>
            <a:ext cx="4286404" cy="837298"/>
            <a:chOff x="0" y="0"/>
            <a:chExt cx="1128929" cy="22052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BCEDF269-6183-1719-39F7-EE19769E10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6092676"/>
              </p:ext>
            </p:extLst>
          </p:nvPr>
        </p:nvGraphicFramePr>
        <p:xfrm>
          <a:off x="1066801" y="2228425"/>
          <a:ext cx="15839201" cy="7405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9856974" y="-6842389"/>
            <a:ext cx="11919926" cy="14155918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901425" y="182455"/>
            <a:ext cx="10733095" cy="204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5699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ANALYSIS: ECONOMIC FACTORS </a:t>
            </a:r>
          </a:p>
        </p:txBody>
      </p:sp>
      <p:grpSp>
        <p:nvGrpSpPr>
          <p:cNvPr id="6" name="Group 6"/>
          <p:cNvGrpSpPr/>
          <p:nvPr/>
        </p:nvGrpSpPr>
        <p:grpSpPr>
          <a:xfrm rot="7878608">
            <a:off x="-1809518" y="1703146"/>
            <a:ext cx="4286404" cy="837298"/>
            <a:chOff x="0" y="0"/>
            <a:chExt cx="1128929" cy="2205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08ACB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225047" y="-6842389"/>
            <a:ext cx="11919926" cy="14155918"/>
            <a:chOff x="0" y="0"/>
            <a:chExt cx="812800" cy="965269"/>
          </a:xfrm>
        </p:grpSpPr>
        <p:sp>
          <p:nvSpPr>
            <p:cNvPr id="10" name="Freeform 10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-7878000">
            <a:off x="15810878" y="1703341"/>
            <a:ext cx="4286404" cy="837298"/>
            <a:chOff x="0" y="0"/>
            <a:chExt cx="1128929" cy="22052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239C4F5F-E49B-564A-E41E-EDBAA5A1A0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7886099"/>
              </p:ext>
            </p:extLst>
          </p:nvPr>
        </p:nvGraphicFramePr>
        <p:xfrm>
          <a:off x="1143000" y="2228426"/>
          <a:ext cx="16230600" cy="7405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9856974" y="-6842389"/>
            <a:ext cx="11919926" cy="14155918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901425" y="182455"/>
            <a:ext cx="10733095" cy="204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5699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ANALYSIS: SOCIAL FACTORS </a:t>
            </a:r>
          </a:p>
        </p:txBody>
      </p:sp>
      <p:grpSp>
        <p:nvGrpSpPr>
          <p:cNvPr id="6" name="Group 6"/>
          <p:cNvGrpSpPr/>
          <p:nvPr/>
        </p:nvGrpSpPr>
        <p:grpSpPr>
          <a:xfrm rot="7878608">
            <a:off x="-1809518" y="1703146"/>
            <a:ext cx="4286404" cy="837298"/>
            <a:chOff x="0" y="0"/>
            <a:chExt cx="1128929" cy="2205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08ACB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225047" y="-6842389"/>
            <a:ext cx="11919926" cy="14155918"/>
            <a:chOff x="0" y="0"/>
            <a:chExt cx="812800" cy="965269"/>
          </a:xfrm>
        </p:grpSpPr>
        <p:sp>
          <p:nvSpPr>
            <p:cNvPr id="10" name="Freeform 10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-7878000">
            <a:off x="15810878" y="1703341"/>
            <a:ext cx="4286404" cy="837298"/>
            <a:chOff x="0" y="0"/>
            <a:chExt cx="1128929" cy="22052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08628C94-5DA8-3C78-CC45-F70BE27741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30566143"/>
              </p:ext>
            </p:extLst>
          </p:nvPr>
        </p:nvGraphicFramePr>
        <p:xfrm>
          <a:off x="762000" y="2628900"/>
          <a:ext cx="16955991" cy="7005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9856974" y="-6842389"/>
            <a:ext cx="11919926" cy="14155918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901425" y="182455"/>
            <a:ext cx="10733095" cy="2045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79"/>
              </a:lnSpc>
            </a:pPr>
            <a:r>
              <a:rPr lang="en-US" sz="5699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THEME IMPACT ANALYSIS: ENVIRONMENTAL FACTORS </a:t>
            </a:r>
          </a:p>
        </p:txBody>
      </p:sp>
      <p:grpSp>
        <p:nvGrpSpPr>
          <p:cNvPr id="6" name="Group 6"/>
          <p:cNvGrpSpPr/>
          <p:nvPr/>
        </p:nvGrpSpPr>
        <p:grpSpPr>
          <a:xfrm rot="7878608">
            <a:off x="-1809518" y="1703146"/>
            <a:ext cx="4286404" cy="837298"/>
            <a:chOff x="0" y="0"/>
            <a:chExt cx="1128929" cy="2205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0"/>
                  </a:srgbClr>
                </a:gs>
                <a:gs pos="100000">
                  <a:srgbClr val="08ACB1">
                    <a:alpha val="10000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225047" y="-6842389"/>
            <a:ext cx="11919926" cy="14155918"/>
            <a:chOff x="0" y="0"/>
            <a:chExt cx="812800" cy="965269"/>
          </a:xfrm>
        </p:grpSpPr>
        <p:sp>
          <p:nvSpPr>
            <p:cNvPr id="10" name="Freeform 10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 rot="-7878000">
            <a:off x="15810878" y="1703341"/>
            <a:ext cx="4286404" cy="837298"/>
            <a:chOff x="0" y="0"/>
            <a:chExt cx="1128929" cy="22052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128929" cy="220523"/>
            </a:xfrm>
            <a:custGeom>
              <a:avLst/>
              <a:gdLst/>
              <a:ahLst/>
              <a:cxnLst/>
              <a:rect l="l" t="t" r="r" b="b"/>
              <a:pathLst>
                <a:path w="1128929" h="220523">
                  <a:moveTo>
                    <a:pt x="0" y="0"/>
                  </a:moveTo>
                  <a:lnTo>
                    <a:pt x="1128929" y="0"/>
                  </a:lnTo>
                  <a:lnTo>
                    <a:pt x="1128929" y="220523"/>
                  </a:lnTo>
                  <a:lnTo>
                    <a:pt x="0" y="220523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1128929" cy="2776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8AF54896-4F95-1318-9A42-A70674D311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58595221"/>
              </p:ext>
            </p:extLst>
          </p:nvPr>
        </p:nvGraphicFramePr>
        <p:xfrm>
          <a:off x="838200" y="2228425"/>
          <a:ext cx="16687800" cy="740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837347" y="-8342743"/>
            <a:ext cx="11919926" cy="14155918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7659" y="30218"/>
              <a:ext cx="777481" cy="904832"/>
            </a:xfrm>
            <a:custGeom>
              <a:avLst/>
              <a:gdLst/>
              <a:ahLst/>
              <a:cxnLst/>
              <a:rect l="l" t="t" r="r" b="b"/>
              <a:pathLst>
                <a:path w="777481" h="904832">
                  <a:moveTo>
                    <a:pt x="430576" y="19464"/>
                  </a:moveTo>
                  <a:lnTo>
                    <a:pt x="753307" y="402734"/>
                  </a:lnTo>
                  <a:cubicBezTo>
                    <a:pt x="777482" y="431444"/>
                    <a:pt x="777482" y="473388"/>
                    <a:pt x="753307" y="502098"/>
                  </a:cubicBezTo>
                  <a:lnTo>
                    <a:pt x="430576" y="885369"/>
                  </a:lnTo>
                  <a:cubicBezTo>
                    <a:pt x="420184" y="897709"/>
                    <a:pt x="404874" y="904832"/>
                    <a:pt x="388741" y="904832"/>
                  </a:cubicBezTo>
                  <a:cubicBezTo>
                    <a:pt x="372608" y="904832"/>
                    <a:pt x="357298" y="897709"/>
                    <a:pt x="346907" y="885369"/>
                  </a:cubicBezTo>
                  <a:lnTo>
                    <a:pt x="24175" y="502098"/>
                  </a:lnTo>
                  <a:cubicBezTo>
                    <a:pt x="0" y="473388"/>
                    <a:pt x="0" y="431444"/>
                    <a:pt x="24175" y="402734"/>
                  </a:cubicBezTo>
                  <a:lnTo>
                    <a:pt x="346907" y="19464"/>
                  </a:lnTo>
                  <a:cubicBezTo>
                    <a:pt x="357298" y="7123"/>
                    <a:pt x="372608" y="0"/>
                    <a:pt x="388741" y="0"/>
                  </a:cubicBezTo>
                  <a:cubicBezTo>
                    <a:pt x="404874" y="0"/>
                    <a:pt x="420184" y="7123"/>
                    <a:pt x="430576" y="19464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7841126">
            <a:off x="449324" y="-279416"/>
            <a:ext cx="10424233" cy="1164886"/>
            <a:chOff x="0" y="0"/>
            <a:chExt cx="2745477" cy="30680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745477" cy="306801"/>
            </a:xfrm>
            <a:custGeom>
              <a:avLst/>
              <a:gdLst/>
              <a:ahLst/>
              <a:cxnLst/>
              <a:rect l="l" t="t" r="r" b="b"/>
              <a:pathLst>
                <a:path w="2745477" h="306801">
                  <a:moveTo>
                    <a:pt x="0" y="0"/>
                  </a:moveTo>
                  <a:lnTo>
                    <a:pt x="2745477" y="0"/>
                  </a:lnTo>
                  <a:lnTo>
                    <a:pt x="2745477" y="306801"/>
                  </a:lnTo>
                  <a:lnTo>
                    <a:pt x="0" y="306801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745477" cy="363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82946" y="1028700"/>
            <a:ext cx="5772346" cy="10160768"/>
            <a:chOff x="0" y="0"/>
            <a:chExt cx="1520289" cy="267608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520289" cy="2676087"/>
            </a:xfrm>
            <a:custGeom>
              <a:avLst/>
              <a:gdLst/>
              <a:ahLst/>
              <a:cxnLst/>
              <a:rect l="l" t="t" r="r" b="b"/>
              <a:pathLst>
                <a:path w="1520289" h="2676087">
                  <a:moveTo>
                    <a:pt x="56331" y="0"/>
                  </a:moveTo>
                  <a:lnTo>
                    <a:pt x="1463958" y="0"/>
                  </a:lnTo>
                  <a:cubicBezTo>
                    <a:pt x="1495069" y="0"/>
                    <a:pt x="1520289" y="25220"/>
                    <a:pt x="1520289" y="56331"/>
                  </a:cubicBezTo>
                  <a:lnTo>
                    <a:pt x="1520289" y="2619756"/>
                  </a:lnTo>
                  <a:cubicBezTo>
                    <a:pt x="1520289" y="2634696"/>
                    <a:pt x="1514354" y="2649024"/>
                    <a:pt x="1503790" y="2659588"/>
                  </a:cubicBezTo>
                  <a:cubicBezTo>
                    <a:pt x="1493226" y="2670152"/>
                    <a:pt x="1478898" y="2676087"/>
                    <a:pt x="1463958" y="2676087"/>
                  </a:cubicBezTo>
                  <a:lnTo>
                    <a:pt x="56331" y="2676087"/>
                  </a:lnTo>
                  <a:cubicBezTo>
                    <a:pt x="25220" y="2676087"/>
                    <a:pt x="0" y="2650867"/>
                    <a:pt x="0" y="2619756"/>
                  </a:cubicBezTo>
                  <a:lnTo>
                    <a:pt x="0" y="56331"/>
                  </a:lnTo>
                  <a:cubicBezTo>
                    <a:pt x="0" y="25220"/>
                    <a:pt x="25220" y="0"/>
                    <a:pt x="56331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520289" cy="27332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840053" y="1161136"/>
            <a:ext cx="5458132" cy="9982874"/>
            <a:chOff x="0" y="0"/>
            <a:chExt cx="15927413" cy="2913109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5927324" cy="29131006"/>
            </a:xfrm>
            <a:custGeom>
              <a:avLst/>
              <a:gdLst/>
              <a:ahLst/>
              <a:cxnLst/>
              <a:rect l="l" t="t" r="r" b="b"/>
              <a:pathLst>
                <a:path w="15927324" h="29131006">
                  <a:moveTo>
                    <a:pt x="1063498" y="0"/>
                  </a:moveTo>
                  <a:cubicBezTo>
                    <a:pt x="476123" y="0"/>
                    <a:pt x="0" y="476123"/>
                    <a:pt x="0" y="1063498"/>
                  </a:cubicBezTo>
                  <a:lnTo>
                    <a:pt x="0" y="28067508"/>
                  </a:lnTo>
                  <a:cubicBezTo>
                    <a:pt x="0" y="28654883"/>
                    <a:pt x="476123" y="29131006"/>
                    <a:pt x="1063498" y="29131006"/>
                  </a:cubicBezTo>
                  <a:lnTo>
                    <a:pt x="14863826" y="29131006"/>
                  </a:lnTo>
                  <a:cubicBezTo>
                    <a:pt x="15451201" y="29131006"/>
                    <a:pt x="15927324" y="28654883"/>
                    <a:pt x="15927324" y="28067508"/>
                  </a:cubicBezTo>
                  <a:lnTo>
                    <a:pt x="15927324" y="1063498"/>
                  </a:lnTo>
                  <a:cubicBezTo>
                    <a:pt x="15927324" y="476123"/>
                    <a:pt x="15451201" y="0"/>
                    <a:pt x="14863826" y="0"/>
                  </a:cubicBezTo>
                  <a:close/>
                </a:path>
              </a:pathLst>
            </a:custGeom>
            <a:blipFill>
              <a:blip r:embed="rId2"/>
              <a:stretch>
                <a:fillRect l="-112577" r="-1125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AutoShape 13"/>
          <p:cNvSpPr/>
          <p:nvPr/>
        </p:nvSpPr>
        <p:spPr>
          <a:xfrm>
            <a:off x="12101125" y="9879257"/>
            <a:ext cx="9795492" cy="0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6848059" y="205250"/>
            <a:ext cx="11057789" cy="892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80"/>
              </a:lnSpc>
            </a:pPr>
            <a:r>
              <a:rPr lang="en-US" sz="4986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CONCLUSION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746687" y="1125748"/>
            <a:ext cx="10708876" cy="81325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81264" lvl="1" indent="-340632" algn="just">
              <a:lnSpc>
                <a:spcPts val="5900"/>
              </a:lnSpc>
              <a:buFont typeface="Arial"/>
              <a:buChar char="•"/>
            </a:pPr>
            <a:r>
              <a:rPr lang="en-US" sz="315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Effective crisis management strategies are essential for ensuring short-term survival.</a:t>
            </a:r>
          </a:p>
          <a:p>
            <a:pPr marL="681264" lvl="1" indent="-340632" algn="just">
              <a:lnSpc>
                <a:spcPts val="5900"/>
              </a:lnSpc>
              <a:buFont typeface="Arial"/>
              <a:buChar char="•"/>
            </a:pPr>
            <a:r>
              <a:rPr lang="en-US" sz="315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Resilience-building efforts help hotels bounce back stronger and more adaptable.</a:t>
            </a:r>
          </a:p>
          <a:p>
            <a:pPr marL="681264" lvl="1" indent="-340632" algn="just">
              <a:lnSpc>
                <a:spcPts val="5900"/>
              </a:lnSpc>
              <a:buFont typeface="Arial"/>
              <a:buChar char="•"/>
            </a:pPr>
            <a:r>
              <a:rPr lang="en-US" sz="315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Flexibility in operations, policies, and customer service is vital during crises.</a:t>
            </a:r>
          </a:p>
          <a:p>
            <a:pPr marL="681264" lvl="1" indent="-340632" algn="just">
              <a:lnSpc>
                <a:spcPts val="5900"/>
              </a:lnSpc>
              <a:buFont typeface="Arial"/>
              <a:buChar char="•"/>
            </a:pPr>
            <a:r>
              <a:rPr lang="en-US" sz="315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Technology has been a major enabler in recovery, offering innovative ways to serve customers.</a:t>
            </a:r>
          </a:p>
          <a:p>
            <a:pPr marL="681264" lvl="1" indent="-340632" algn="just">
              <a:lnSpc>
                <a:spcPts val="5900"/>
              </a:lnSpc>
              <a:buFont typeface="Arial"/>
              <a:buChar char="•"/>
            </a:pPr>
            <a:r>
              <a:rPr lang="en-US" sz="3155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Despite recovery efforts, the sector must continue addressing challenges like labor shortages and fluctuating demand.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353456" y="-12628757"/>
            <a:ext cx="17014058" cy="20205629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2372" y="21171"/>
              <a:ext cx="788056" cy="922927"/>
            </a:xfrm>
            <a:custGeom>
              <a:avLst/>
              <a:gdLst/>
              <a:ahLst/>
              <a:cxnLst/>
              <a:rect l="l" t="t" r="r" b="b"/>
              <a:pathLst>
                <a:path w="788056" h="922927">
                  <a:moveTo>
                    <a:pt x="423337" y="13636"/>
                  </a:moveTo>
                  <a:lnTo>
                    <a:pt x="771119" y="426656"/>
                  </a:lnTo>
                  <a:cubicBezTo>
                    <a:pt x="788056" y="446770"/>
                    <a:pt x="788056" y="476156"/>
                    <a:pt x="771119" y="496270"/>
                  </a:cubicBezTo>
                  <a:lnTo>
                    <a:pt x="423337" y="909291"/>
                  </a:lnTo>
                  <a:cubicBezTo>
                    <a:pt x="416057" y="917937"/>
                    <a:pt x="405331" y="922927"/>
                    <a:pt x="394028" y="922927"/>
                  </a:cubicBezTo>
                  <a:cubicBezTo>
                    <a:pt x="382725" y="922927"/>
                    <a:pt x="371999" y="917937"/>
                    <a:pt x="364719" y="909291"/>
                  </a:cubicBezTo>
                  <a:lnTo>
                    <a:pt x="16937" y="496270"/>
                  </a:lnTo>
                  <a:cubicBezTo>
                    <a:pt x="0" y="476156"/>
                    <a:pt x="0" y="446770"/>
                    <a:pt x="16937" y="426656"/>
                  </a:cubicBezTo>
                  <a:lnTo>
                    <a:pt x="364719" y="13636"/>
                  </a:lnTo>
                  <a:cubicBezTo>
                    <a:pt x="371999" y="4990"/>
                    <a:pt x="382725" y="0"/>
                    <a:pt x="394028" y="0"/>
                  </a:cubicBezTo>
                  <a:cubicBezTo>
                    <a:pt x="405331" y="0"/>
                    <a:pt x="416057" y="4990"/>
                    <a:pt x="423337" y="13636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289636" y="-9918629"/>
            <a:ext cx="17014058" cy="20205629"/>
            <a:chOff x="0" y="0"/>
            <a:chExt cx="812800" cy="965269"/>
          </a:xfrm>
        </p:grpSpPr>
        <p:sp>
          <p:nvSpPr>
            <p:cNvPr id="6" name="Freeform 6"/>
            <p:cNvSpPr/>
            <p:nvPr/>
          </p:nvSpPr>
          <p:spPr>
            <a:xfrm>
              <a:off x="12372" y="21171"/>
              <a:ext cx="788056" cy="922927"/>
            </a:xfrm>
            <a:custGeom>
              <a:avLst/>
              <a:gdLst/>
              <a:ahLst/>
              <a:cxnLst/>
              <a:rect l="l" t="t" r="r" b="b"/>
              <a:pathLst>
                <a:path w="788056" h="922927">
                  <a:moveTo>
                    <a:pt x="423337" y="13636"/>
                  </a:moveTo>
                  <a:lnTo>
                    <a:pt x="771119" y="426656"/>
                  </a:lnTo>
                  <a:cubicBezTo>
                    <a:pt x="788056" y="446770"/>
                    <a:pt x="788056" y="476156"/>
                    <a:pt x="771119" y="496270"/>
                  </a:cubicBezTo>
                  <a:lnTo>
                    <a:pt x="423337" y="909291"/>
                  </a:lnTo>
                  <a:cubicBezTo>
                    <a:pt x="416057" y="917937"/>
                    <a:pt x="405331" y="922927"/>
                    <a:pt x="394028" y="922927"/>
                  </a:cubicBezTo>
                  <a:cubicBezTo>
                    <a:pt x="382725" y="922927"/>
                    <a:pt x="371999" y="917937"/>
                    <a:pt x="364719" y="909291"/>
                  </a:cubicBezTo>
                  <a:lnTo>
                    <a:pt x="16937" y="496270"/>
                  </a:lnTo>
                  <a:cubicBezTo>
                    <a:pt x="0" y="476156"/>
                    <a:pt x="0" y="446770"/>
                    <a:pt x="16937" y="426656"/>
                  </a:cubicBezTo>
                  <a:lnTo>
                    <a:pt x="364719" y="13636"/>
                  </a:lnTo>
                  <a:cubicBezTo>
                    <a:pt x="371999" y="4990"/>
                    <a:pt x="382725" y="0"/>
                    <a:pt x="394028" y="0"/>
                  </a:cubicBezTo>
                  <a:cubicBezTo>
                    <a:pt x="405331" y="0"/>
                    <a:pt x="416057" y="4990"/>
                    <a:pt x="423337" y="13636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457360" y="1028700"/>
            <a:ext cx="7546641" cy="8995920"/>
            <a:chOff x="0" y="0"/>
            <a:chExt cx="812800" cy="968892"/>
          </a:xfrm>
        </p:grpSpPr>
        <p:sp>
          <p:nvSpPr>
            <p:cNvPr id="9" name="Freeform 9"/>
            <p:cNvSpPr/>
            <p:nvPr/>
          </p:nvSpPr>
          <p:spPr>
            <a:xfrm>
              <a:off x="18625" y="32056"/>
              <a:ext cx="775550" cy="904780"/>
            </a:xfrm>
            <a:custGeom>
              <a:avLst/>
              <a:gdLst/>
              <a:ahLst/>
              <a:cxnLst/>
              <a:rect l="l" t="t" r="r" b="b"/>
              <a:pathLst>
                <a:path w="775550" h="904780">
                  <a:moveTo>
                    <a:pt x="431950" y="20602"/>
                  </a:moveTo>
                  <a:lnTo>
                    <a:pt x="750000" y="399732"/>
                  </a:lnTo>
                  <a:cubicBezTo>
                    <a:pt x="775550" y="430189"/>
                    <a:pt x="775550" y="474592"/>
                    <a:pt x="750000" y="505049"/>
                  </a:cubicBezTo>
                  <a:lnTo>
                    <a:pt x="431950" y="884178"/>
                  </a:lnTo>
                  <a:cubicBezTo>
                    <a:pt x="420994" y="897238"/>
                    <a:pt x="404821" y="904780"/>
                    <a:pt x="387775" y="904780"/>
                  </a:cubicBezTo>
                  <a:cubicBezTo>
                    <a:pt x="370729" y="904780"/>
                    <a:pt x="354556" y="897238"/>
                    <a:pt x="343600" y="884178"/>
                  </a:cubicBezTo>
                  <a:lnTo>
                    <a:pt x="25550" y="505049"/>
                  </a:lnTo>
                  <a:cubicBezTo>
                    <a:pt x="0" y="474592"/>
                    <a:pt x="0" y="430189"/>
                    <a:pt x="25550" y="399732"/>
                  </a:cubicBezTo>
                  <a:lnTo>
                    <a:pt x="343600" y="20602"/>
                  </a:lnTo>
                  <a:cubicBezTo>
                    <a:pt x="354556" y="7543"/>
                    <a:pt x="370729" y="0"/>
                    <a:pt x="387775" y="0"/>
                  </a:cubicBezTo>
                  <a:cubicBezTo>
                    <a:pt x="404821" y="0"/>
                    <a:pt x="420994" y="7543"/>
                    <a:pt x="431950" y="20602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39700" y="109378"/>
              <a:ext cx="533400" cy="6929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632986" y="1238054"/>
            <a:ext cx="7195390" cy="8577213"/>
            <a:chOff x="0" y="0"/>
            <a:chExt cx="812800" cy="968892"/>
          </a:xfrm>
        </p:grpSpPr>
        <p:sp>
          <p:nvSpPr>
            <p:cNvPr id="12" name="Freeform 12"/>
            <p:cNvSpPr/>
            <p:nvPr/>
          </p:nvSpPr>
          <p:spPr>
            <a:xfrm>
              <a:off x="19534" y="33621"/>
              <a:ext cx="773732" cy="901651"/>
            </a:xfrm>
            <a:custGeom>
              <a:avLst/>
              <a:gdLst/>
              <a:ahLst/>
              <a:cxnLst/>
              <a:rect l="l" t="t" r="r" b="b"/>
              <a:pathLst>
                <a:path w="773732" h="901651">
                  <a:moveTo>
                    <a:pt x="433197" y="21608"/>
                  </a:moveTo>
                  <a:lnTo>
                    <a:pt x="746935" y="395596"/>
                  </a:lnTo>
                  <a:cubicBezTo>
                    <a:pt x="773732" y="427540"/>
                    <a:pt x="773732" y="474111"/>
                    <a:pt x="746935" y="506054"/>
                  </a:cubicBezTo>
                  <a:lnTo>
                    <a:pt x="433197" y="880043"/>
                  </a:lnTo>
                  <a:cubicBezTo>
                    <a:pt x="421707" y="893740"/>
                    <a:pt x="404745" y="901650"/>
                    <a:pt x="386866" y="901650"/>
                  </a:cubicBezTo>
                  <a:cubicBezTo>
                    <a:pt x="368987" y="901650"/>
                    <a:pt x="352025" y="893740"/>
                    <a:pt x="340535" y="880043"/>
                  </a:cubicBezTo>
                  <a:lnTo>
                    <a:pt x="26797" y="506054"/>
                  </a:lnTo>
                  <a:cubicBezTo>
                    <a:pt x="0" y="474111"/>
                    <a:pt x="0" y="427540"/>
                    <a:pt x="26797" y="395596"/>
                  </a:cubicBezTo>
                  <a:lnTo>
                    <a:pt x="340535" y="21608"/>
                  </a:lnTo>
                  <a:cubicBezTo>
                    <a:pt x="352025" y="7911"/>
                    <a:pt x="368987" y="0"/>
                    <a:pt x="386866" y="0"/>
                  </a:cubicBezTo>
                  <a:cubicBezTo>
                    <a:pt x="404745" y="0"/>
                    <a:pt x="421707" y="7911"/>
                    <a:pt x="433197" y="21608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39700" y="109378"/>
              <a:ext cx="533400" cy="69298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4" name="Group 14"/>
          <p:cNvGrpSpPr>
            <a:grpSpLocks noChangeAspect="1"/>
          </p:cNvGrpSpPr>
          <p:nvPr/>
        </p:nvGrpSpPr>
        <p:grpSpPr>
          <a:xfrm>
            <a:off x="11089753" y="1804119"/>
            <a:ext cx="6281856" cy="7445081"/>
            <a:chOff x="0" y="0"/>
            <a:chExt cx="25659906" cy="30411407"/>
          </a:xfrm>
        </p:grpSpPr>
        <p:sp>
          <p:nvSpPr>
            <p:cNvPr id="15" name="Freeform 15"/>
            <p:cNvSpPr/>
            <p:nvPr/>
          </p:nvSpPr>
          <p:spPr>
            <a:xfrm>
              <a:off x="-222758" y="0"/>
              <a:ext cx="25882601" cy="30411294"/>
            </a:xfrm>
            <a:custGeom>
              <a:avLst/>
              <a:gdLst/>
              <a:ahLst/>
              <a:cxnLst/>
              <a:rect l="l" t="t" r="r" b="b"/>
              <a:pathLst>
                <a:path w="25882601" h="30411294">
                  <a:moveTo>
                    <a:pt x="13004927" y="0"/>
                  </a:moveTo>
                  <a:cubicBezTo>
                    <a:pt x="12429108" y="0"/>
                    <a:pt x="11853291" y="243459"/>
                    <a:pt x="11448922" y="729742"/>
                  </a:cubicBezTo>
                  <a:lnTo>
                    <a:pt x="880237" y="13437488"/>
                  </a:lnTo>
                  <a:cubicBezTo>
                    <a:pt x="0" y="14495906"/>
                    <a:pt x="3937" y="16032860"/>
                    <a:pt x="889762" y="17086706"/>
                  </a:cubicBezTo>
                  <a:lnTo>
                    <a:pt x="11478768" y="29684219"/>
                  </a:lnTo>
                  <a:cubicBezTo>
                    <a:pt x="11886311" y="30168977"/>
                    <a:pt x="12462764" y="30411294"/>
                    <a:pt x="13039471" y="30411294"/>
                  </a:cubicBezTo>
                  <a:lnTo>
                    <a:pt x="13040106" y="30411294"/>
                  </a:lnTo>
                  <a:cubicBezTo>
                    <a:pt x="13617447" y="30411167"/>
                    <a:pt x="14194790" y="30168217"/>
                    <a:pt x="14602206" y="29682570"/>
                  </a:cubicBezTo>
                  <a:lnTo>
                    <a:pt x="25217375" y="17028037"/>
                  </a:lnTo>
                  <a:cubicBezTo>
                    <a:pt x="25659843" y="16500605"/>
                    <a:pt x="25881586" y="15852524"/>
                    <a:pt x="25882601" y="15204444"/>
                  </a:cubicBezTo>
                  <a:lnTo>
                    <a:pt x="25882601" y="15195428"/>
                  </a:lnTo>
                  <a:cubicBezTo>
                    <a:pt x="25881586" y="14544934"/>
                    <a:pt x="25658319" y="13894820"/>
                    <a:pt x="25212930" y="13366500"/>
                  </a:cubicBezTo>
                  <a:lnTo>
                    <a:pt x="14552169" y="719455"/>
                  </a:lnTo>
                  <a:cubicBezTo>
                    <a:pt x="14147672" y="239649"/>
                    <a:pt x="13576300" y="0"/>
                    <a:pt x="13004927" y="0"/>
                  </a:cubicBezTo>
                  <a:close/>
                </a:path>
              </a:pathLst>
            </a:custGeom>
            <a:blipFill>
              <a:blip r:embed="rId2"/>
              <a:stretch>
                <a:fillRect l="-38943" r="-3894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6"/>
          <p:cNvGrpSpPr/>
          <p:nvPr/>
        </p:nvGrpSpPr>
        <p:grpSpPr>
          <a:xfrm rot="7841126">
            <a:off x="12333535" y="4695987"/>
            <a:ext cx="12022579" cy="1100725"/>
            <a:chOff x="0" y="0"/>
            <a:chExt cx="3166441" cy="28990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166441" cy="289903"/>
            </a:xfrm>
            <a:custGeom>
              <a:avLst/>
              <a:gdLst/>
              <a:ahLst/>
              <a:cxnLst/>
              <a:rect l="l" t="t" r="r" b="b"/>
              <a:pathLst>
                <a:path w="3166441" h="289903">
                  <a:moveTo>
                    <a:pt x="0" y="0"/>
                  </a:moveTo>
                  <a:lnTo>
                    <a:pt x="3166441" y="0"/>
                  </a:lnTo>
                  <a:lnTo>
                    <a:pt x="3166441" y="289903"/>
                  </a:lnTo>
                  <a:lnTo>
                    <a:pt x="0" y="28990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57150"/>
              <a:ext cx="3166441" cy="3470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613697" y="176804"/>
            <a:ext cx="8705162" cy="9438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00"/>
              </a:lnSpc>
            </a:pPr>
            <a:r>
              <a:rPr lang="en-US" sz="5214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RECOMMENDATIONS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75626" y="1318209"/>
            <a:ext cx="10457360" cy="8283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5212" lvl="1" indent="-297606" algn="just">
              <a:lnSpc>
                <a:spcPts val="4383"/>
              </a:lnSpc>
              <a:buFont typeface="Arial"/>
              <a:buChar char="•"/>
            </a:pPr>
            <a:r>
              <a:rPr lang="en-US" sz="27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Invest in Technology: Hotels should continue to invest in digital tools to streamline operations and improve customer experience (Lee et al., 2024).</a:t>
            </a:r>
          </a:p>
          <a:p>
            <a:pPr marL="595212" lvl="1" indent="-297606" algn="just">
              <a:lnSpc>
                <a:spcPts val="4383"/>
              </a:lnSpc>
              <a:buFont typeface="Arial"/>
              <a:buChar char="•"/>
            </a:pPr>
            <a:r>
              <a:rPr lang="en-US" sz="27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Enhance Employee Training: Providing employees with skills to handle crises and adapt to technological advancements will ensure operational resilience.</a:t>
            </a:r>
          </a:p>
          <a:p>
            <a:pPr marL="595212" lvl="1" indent="-297606" algn="just">
              <a:lnSpc>
                <a:spcPts val="4383"/>
              </a:lnSpc>
              <a:buFont typeface="Arial"/>
              <a:buChar char="•"/>
            </a:pPr>
            <a:r>
              <a:rPr lang="en-US" sz="27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Strengthen Crisis Communication: Clear, transparent communication with customers during crises fosters trust and loyalty.</a:t>
            </a:r>
          </a:p>
          <a:p>
            <a:pPr marL="595212" lvl="1" indent="-297606" algn="just">
              <a:lnSpc>
                <a:spcPts val="4383"/>
              </a:lnSpc>
              <a:buFont typeface="Arial"/>
              <a:buChar char="•"/>
            </a:pPr>
            <a:r>
              <a:rPr lang="en-US" sz="27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Diversify Offerings: Hotels should consider diversifying their business models, such as offering long-term stay packages or remote workspaces (Lee et al., 2024).</a:t>
            </a:r>
          </a:p>
          <a:p>
            <a:pPr marL="595212" lvl="1" indent="-297606" algn="just">
              <a:lnSpc>
                <a:spcPts val="4383"/>
              </a:lnSpc>
              <a:buFont typeface="Arial"/>
              <a:buChar char="•"/>
            </a:pPr>
            <a:r>
              <a:rPr lang="en-US" sz="2756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Focus on Sustainability: Incorporating eco-friendly practices will not only aid in crisis recovery but also improve brand reputation.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811000" y="876300"/>
            <a:ext cx="9795492" cy="0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-5891095" y="9984888"/>
            <a:ext cx="12705428" cy="1307213"/>
            <a:chOff x="0" y="0"/>
            <a:chExt cx="3346286" cy="34428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346286" cy="344286"/>
            </a:xfrm>
            <a:custGeom>
              <a:avLst/>
              <a:gdLst/>
              <a:ahLst/>
              <a:cxnLst/>
              <a:rect l="l" t="t" r="r" b="b"/>
              <a:pathLst>
                <a:path w="3346286" h="344286">
                  <a:moveTo>
                    <a:pt x="0" y="0"/>
                  </a:moveTo>
                  <a:lnTo>
                    <a:pt x="3346286" y="0"/>
                  </a:lnTo>
                  <a:lnTo>
                    <a:pt x="3346286" y="344286"/>
                  </a:lnTo>
                  <a:lnTo>
                    <a:pt x="0" y="344286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3346286" cy="4014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809994" y="374650"/>
            <a:ext cx="10444967" cy="984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699"/>
              </a:lnSpc>
            </a:pPr>
            <a:r>
              <a:rPr lang="en-US" sz="5499" b="1">
                <a:solidFill>
                  <a:srgbClr val="08ACB1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LIST OF REFERENCES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619" y="1221525"/>
            <a:ext cx="17402826" cy="8711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Aharon, D.Y., Jacobi, A., Cohen, E., Tzur, J. and </a:t>
            </a:r>
            <a:r>
              <a:rPr lang="en-US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Qadan</a:t>
            </a: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, M. (2021) ‘COVID-19, government measures and hospitality industry performance’, PLOS ONE, 16(8), p. e0255819. Available at: https://pmc.ncbi.nlm.nih.gov/articles/PMC8612114/ (Accessed: 31 January 2025).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Aigbedo</a:t>
            </a: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, H. (2021) ‘Impact of COVID-19 on the hospitality industry: A supply chain resilience perspective’, International Journal of Hospitality Management, 98, p. 103012. Available at: https://www.sciencedirect.com/science/article/pii/S0278431921001559 (Accessed: 30 January 2025).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Brotherton, B. (2015) Researching hospitality &amp; tourism. 2nd </a:t>
            </a:r>
            <a:r>
              <a:rPr lang="en-US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edn</a:t>
            </a: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 Sage.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Chapman, C.M., Miller, D.S. and Salley, G. (2021) ‘Social disruption of the tourism and hospitality industries: Implications for post-COVID-19 pandemic recovery’, Worldwide Hospitality and Tourism Themes, 13(3), pp. 312–323. Available at: https://www.emerald.com/insight/content/doi/10.1108/WHATT-02-2021-0038/full/html (Accessed: 4 February 2025).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Ivanov, S. and Webster, C. (eds) (2019) Robots, artificial intelligence, and service automation in travel, tourism, and hospitality. 1st </a:t>
            </a:r>
            <a:r>
              <a:rPr lang="en-US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edn</a:t>
            </a: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. Emerald Publishing.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Khan, A., Bibi, S., Lyu, J., Latif, A. and Lorenzo, A. (2021) ‘COVID-19 and sectoral employment trends: Assessing resilience in the US leisure and hospitality industry’, Current Issues in Tourism, 24(7), pp. 952–969. Available at: https://www.tandfonline.com/doi/abs/10.1080/13683500.2020.1850653 (Accessed: 30 January 2025).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Lee, S., Song, H.J., Yoon, H., Kim, C.S. and Ham, S. (2024) ‘Resilience of the hospitality industry during crises: A comparison between the 2008 financial crisis and COVID-19’, International Journal of Hospitality Management, 116, p. 103622. Available at: https://www.sciencedirect.com/science/article/pii/S0278431923001962 (Accessed: 31 January 2025).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Ntounis</a:t>
            </a: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, N., Parker, C., Skinner, H., Steadman, C. and </a:t>
            </a:r>
            <a:r>
              <a:rPr lang="en-US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Warnaby</a:t>
            </a: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, G. (2022) ‘Tourism and hospitality industry resilience during the COVID-19 pandemic: Evidence from England’, Current Issues in Tourism, 25(1), pp. 46–59. Available at: https://www.tandfonline.com/doi/abs/10.1080/13683500.2021.1883556 (Accessed: 4 February 2025). </a:t>
            </a:r>
          </a:p>
          <a:p>
            <a:pPr marL="476939" lvl="1" indent="-238469" algn="just">
              <a:lnSpc>
                <a:spcPts val="3092"/>
              </a:lnSpc>
              <a:buAutoNum type="arabicPeriod"/>
            </a:pPr>
            <a:r>
              <a:rPr lang="en-US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Thomas, P.J., Sandwell, P., Williamson, S.J. and Harper, P.W. (2021) ‘A PESTLE analysis of solar home systems in refugee camps in Rwanda’, Renewable and Sustainable Energy Reviews, 143, p. 110872. Available at: https://www.sciencedirect.com/science/article/pii/S1364032121001660 (Accessed: 30 January 2025).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1D1F3B">
                <a:alpha val="100000"/>
              </a:srgbClr>
            </a:gs>
            <a:gs pos="100000">
              <a:srgbClr val="333979">
                <a:alpha val="100000"/>
              </a:srgbClr>
            </a:gs>
          </a:gsLst>
          <a:lin ang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248043" y="-3440659"/>
            <a:ext cx="17014058" cy="20205629"/>
            <a:chOff x="0" y="0"/>
            <a:chExt cx="812800" cy="965269"/>
          </a:xfrm>
        </p:grpSpPr>
        <p:sp>
          <p:nvSpPr>
            <p:cNvPr id="3" name="Freeform 3"/>
            <p:cNvSpPr/>
            <p:nvPr/>
          </p:nvSpPr>
          <p:spPr>
            <a:xfrm>
              <a:off x="12372" y="21171"/>
              <a:ext cx="788056" cy="922927"/>
            </a:xfrm>
            <a:custGeom>
              <a:avLst/>
              <a:gdLst/>
              <a:ahLst/>
              <a:cxnLst/>
              <a:rect l="l" t="t" r="r" b="b"/>
              <a:pathLst>
                <a:path w="788056" h="922927">
                  <a:moveTo>
                    <a:pt x="423337" y="13636"/>
                  </a:moveTo>
                  <a:lnTo>
                    <a:pt x="771119" y="426656"/>
                  </a:lnTo>
                  <a:cubicBezTo>
                    <a:pt x="788056" y="446770"/>
                    <a:pt x="788056" y="476156"/>
                    <a:pt x="771119" y="496270"/>
                  </a:cubicBezTo>
                  <a:lnTo>
                    <a:pt x="423337" y="909291"/>
                  </a:lnTo>
                  <a:cubicBezTo>
                    <a:pt x="416057" y="917937"/>
                    <a:pt x="405331" y="922927"/>
                    <a:pt x="394028" y="922927"/>
                  </a:cubicBezTo>
                  <a:cubicBezTo>
                    <a:pt x="382725" y="922927"/>
                    <a:pt x="371999" y="917937"/>
                    <a:pt x="364719" y="909291"/>
                  </a:cubicBezTo>
                  <a:lnTo>
                    <a:pt x="16937" y="496270"/>
                  </a:lnTo>
                  <a:cubicBezTo>
                    <a:pt x="0" y="476156"/>
                    <a:pt x="0" y="446770"/>
                    <a:pt x="16937" y="426656"/>
                  </a:cubicBezTo>
                  <a:lnTo>
                    <a:pt x="364719" y="13636"/>
                  </a:lnTo>
                  <a:cubicBezTo>
                    <a:pt x="371999" y="4990"/>
                    <a:pt x="382725" y="0"/>
                    <a:pt x="394028" y="0"/>
                  </a:cubicBezTo>
                  <a:cubicBezTo>
                    <a:pt x="405331" y="0"/>
                    <a:pt x="416057" y="4990"/>
                    <a:pt x="423337" y="13636"/>
                  </a:cubicBezTo>
                  <a:close/>
                </a:path>
              </a:pathLst>
            </a:custGeom>
            <a:gradFill rotWithShape="1">
              <a:gsLst>
                <a:gs pos="0">
                  <a:srgbClr val="00D8BE">
                    <a:alpha val="100000"/>
                  </a:srgbClr>
                </a:gs>
                <a:gs pos="100000">
                  <a:srgbClr val="2D2E62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580350" y="-2828943"/>
            <a:ext cx="17014058" cy="20205629"/>
            <a:chOff x="0" y="0"/>
            <a:chExt cx="812800" cy="965269"/>
          </a:xfrm>
        </p:grpSpPr>
        <p:sp>
          <p:nvSpPr>
            <p:cNvPr id="6" name="Freeform 6"/>
            <p:cNvSpPr/>
            <p:nvPr/>
          </p:nvSpPr>
          <p:spPr>
            <a:xfrm>
              <a:off x="12372" y="21171"/>
              <a:ext cx="788056" cy="922927"/>
            </a:xfrm>
            <a:custGeom>
              <a:avLst/>
              <a:gdLst/>
              <a:ahLst/>
              <a:cxnLst/>
              <a:rect l="l" t="t" r="r" b="b"/>
              <a:pathLst>
                <a:path w="788056" h="922927">
                  <a:moveTo>
                    <a:pt x="423337" y="13636"/>
                  </a:moveTo>
                  <a:lnTo>
                    <a:pt x="771119" y="426656"/>
                  </a:lnTo>
                  <a:cubicBezTo>
                    <a:pt x="788056" y="446770"/>
                    <a:pt x="788056" y="476156"/>
                    <a:pt x="771119" y="496270"/>
                  </a:cubicBezTo>
                  <a:lnTo>
                    <a:pt x="423337" y="909291"/>
                  </a:lnTo>
                  <a:cubicBezTo>
                    <a:pt x="416057" y="917937"/>
                    <a:pt x="405331" y="922927"/>
                    <a:pt x="394028" y="922927"/>
                  </a:cubicBezTo>
                  <a:cubicBezTo>
                    <a:pt x="382725" y="922927"/>
                    <a:pt x="371999" y="917937"/>
                    <a:pt x="364719" y="909291"/>
                  </a:cubicBezTo>
                  <a:lnTo>
                    <a:pt x="16937" y="496270"/>
                  </a:lnTo>
                  <a:cubicBezTo>
                    <a:pt x="0" y="476156"/>
                    <a:pt x="0" y="446770"/>
                    <a:pt x="16937" y="426656"/>
                  </a:cubicBezTo>
                  <a:lnTo>
                    <a:pt x="364719" y="13636"/>
                  </a:lnTo>
                  <a:cubicBezTo>
                    <a:pt x="371999" y="4990"/>
                    <a:pt x="382725" y="0"/>
                    <a:pt x="394028" y="0"/>
                  </a:cubicBezTo>
                  <a:cubicBezTo>
                    <a:pt x="405331" y="0"/>
                    <a:pt x="416057" y="4990"/>
                    <a:pt x="423337" y="13636"/>
                  </a:cubicBezTo>
                  <a:close/>
                </a:path>
              </a:pathLst>
            </a:custGeom>
            <a:gradFill rotWithShape="1">
              <a:gsLst>
                <a:gs pos="0">
                  <a:srgbClr val="2D2E62">
                    <a:alpha val="100000"/>
                  </a:srgbClr>
                </a:gs>
                <a:gs pos="100000">
                  <a:srgbClr val="00D8BE">
                    <a:alpha val="100000"/>
                  </a:srgbClr>
                </a:gs>
              </a:gsLst>
              <a:lin ang="27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39700" y="108756"/>
              <a:ext cx="533400" cy="6906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11286247" y="-438600"/>
            <a:ext cx="7431439" cy="11164200"/>
            <a:chOff x="0" y="0"/>
            <a:chExt cx="18326252" cy="2753140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8326354" cy="27531315"/>
            </a:xfrm>
            <a:custGeom>
              <a:avLst/>
              <a:gdLst/>
              <a:ahLst/>
              <a:cxnLst/>
              <a:rect l="l" t="t" r="r" b="b"/>
              <a:pathLst>
                <a:path w="18326354" h="27531315">
                  <a:moveTo>
                    <a:pt x="18326227" y="0"/>
                  </a:moveTo>
                  <a:lnTo>
                    <a:pt x="13393293" y="86487"/>
                  </a:lnTo>
                  <a:lnTo>
                    <a:pt x="683006" y="15093950"/>
                  </a:lnTo>
                  <a:cubicBezTo>
                    <a:pt x="228981" y="15630017"/>
                    <a:pt x="1270" y="16290798"/>
                    <a:pt x="0" y="16951961"/>
                  </a:cubicBezTo>
                  <a:lnTo>
                    <a:pt x="0" y="16962628"/>
                  </a:lnTo>
                  <a:cubicBezTo>
                    <a:pt x="1270" y="17618838"/>
                    <a:pt x="225679" y="18275046"/>
                    <a:pt x="673608" y="18809336"/>
                  </a:cubicBezTo>
                  <a:lnTo>
                    <a:pt x="7984744" y="27531315"/>
                  </a:lnTo>
                  <a:lnTo>
                    <a:pt x="18326354" y="27531315"/>
                  </a:lnTo>
                  <a:lnTo>
                    <a:pt x="18326354" y="0"/>
                  </a:lnTo>
                  <a:close/>
                </a:path>
              </a:pathLst>
            </a:custGeom>
            <a:blipFill>
              <a:blip r:embed="rId2"/>
              <a:stretch>
                <a:fillRect r="-12548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 rot="7841126">
            <a:off x="8207708" y="-15148"/>
            <a:ext cx="10424233" cy="1164886"/>
            <a:chOff x="0" y="0"/>
            <a:chExt cx="2745477" cy="306801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745477" cy="306801"/>
            </a:xfrm>
            <a:custGeom>
              <a:avLst/>
              <a:gdLst/>
              <a:ahLst/>
              <a:cxnLst/>
              <a:rect l="l" t="t" r="r" b="b"/>
              <a:pathLst>
                <a:path w="2745477" h="306801">
                  <a:moveTo>
                    <a:pt x="0" y="0"/>
                  </a:moveTo>
                  <a:lnTo>
                    <a:pt x="2745477" y="0"/>
                  </a:lnTo>
                  <a:lnTo>
                    <a:pt x="2745477" y="306801"/>
                  </a:lnTo>
                  <a:lnTo>
                    <a:pt x="0" y="306801"/>
                  </a:ln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2745477" cy="363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 rot="7841126">
            <a:off x="12720792" y="6113024"/>
            <a:ext cx="11540732" cy="5351196"/>
            <a:chOff x="0" y="0"/>
            <a:chExt cx="3039534" cy="140936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039534" cy="1409368"/>
            </a:xfrm>
            <a:custGeom>
              <a:avLst/>
              <a:gdLst/>
              <a:ahLst/>
              <a:cxnLst/>
              <a:rect l="l" t="t" r="r" b="b"/>
              <a:pathLst>
                <a:path w="3039534" h="1409368">
                  <a:moveTo>
                    <a:pt x="0" y="0"/>
                  </a:moveTo>
                  <a:lnTo>
                    <a:pt x="3039534" y="0"/>
                  </a:lnTo>
                  <a:lnTo>
                    <a:pt x="3039534" y="1409368"/>
                  </a:lnTo>
                  <a:lnTo>
                    <a:pt x="0" y="1409368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3039534" cy="14665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-1662244" y="5542143"/>
            <a:ext cx="10692409" cy="661546"/>
            <a:chOff x="0" y="0"/>
            <a:chExt cx="3900267" cy="241312"/>
          </a:xfrm>
        </p:grpSpPr>
        <p:sp>
          <p:nvSpPr>
            <p:cNvPr id="17" name="Freeform 17"/>
            <p:cNvSpPr/>
            <p:nvPr/>
          </p:nvSpPr>
          <p:spPr>
            <a:xfrm>
              <a:off x="7267" y="0"/>
              <a:ext cx="3885733" cy="241312"/>
            </a:xfrm>
            <a:custGeom>
              <a:avLst/>
              <a:gdLst/>
              <a:ahLst/>
              <a:cxnLst/>
              <a:rect l="l" t="t" r="r" b="b"/>
              <a:pathLst>
                <a:path w="3885733" h="241312">
                  <a:moveTo>
                    <a:pt x="210414" y="0"/>
                  </a:moveTo>
                  <a:lnTo>
                    <a:pt x="3878519" y="0"/>
                  </a:lnTo>
                  <a:cubicBezTo>
                    <a:pt x="3881140" y="0"/>
                    <a:pt x="3883522" y="1519"/>
                    <a:pt x="3884628" y="3895"/>
                  </a:cubicBezTo>
                  <a:cubicBezTo>
                    <a:pt x="3885733" y="6271"/>
                    <a:pt x="3885361" y="9073"/>
                    <a:pt x="3883673" y="11077"/>
                  </a:cubicBezTo>
                  <a:lnTo>
                    <a:pt x="3699128" y="230235"/>
                  </a:lnTo>
                  <a:cubicBezTo>
                    <a:pt x="3693214" y="237258"/>
                    <a:pt x="3684501" y="241312"/>
                    <a:pt x="3675319" y="241312"/>
                  </a:cubicBezTo>
                  <a:lnTo>
                    <a:pt x="7214" y="241312"/>
                  </a:lnTo>
                  <a:cubicBezTo>
                    <a:pt x="4594" y="241312"/>
                    <a:pt x="2211" y="239793"/>
                    <a:pt x="1106" y="237417"/>
                  </a:cubicBezTo>
                  <a:cubicBezTo>
                    <a:pt x="0" y="235041"/>
                    <a:pt x="373" y="232240"/>
                    <a:pt x="2061" y="230235"/>
                  </a:cubicBezTo>
                  <a:lnTo>
                    <a:pt x="186605" y="11077"/>
                  </a:lnTo>
                  <a:cubicBezTo>
                    <a:pt x="192519" y="4054"/>
                    <a:pt x="201233" y="0"/>
                    <a:pt x="210414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8ACB1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101600" y="-57150"/>
              <a:ext cx="3697067" cy="2984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AutoShape 19"/>
          <p:cNvSpPr/>
          <p:nvPr/>
        </p:nvSpPr>
        <p:spPr>
          <a:xfrm flipV="1">
            <a:off x="9854091" y="-2190431"/>
            <a:ext cx="4271122" cy="5196087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0" name="AutoShape 20"/>
          <p:cNvSpPr/>
          <p:nvPr/>
        </p:nvSpPr>
        <p:spPr>
          <a:xfrm flipV="1">
            <a:off x="10564956" y="-4101693"/>
            <a:ext cx="4271122" cy="5196087"/>
          </a:xfrm>
          <a:prstGeom prst="line">
            <a:avLst/>
          </a:prstGeom>
          <a:ln w="57150" cap="flat">
            <a:solidFill>
              <a:srgbClr val="FFFFFF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028700" y="2965866"/>
            <a:ext cx="8338878" cy="25762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190"/>
              </a:lnSpc>
              <a:spcBef>
                <a:spcPct val="0"/>
              </a:spcBef>
            </a:pPr>
            <a:r>
              <a:rPr lang="en-US" sz="15135" b="1">
                <a:solidFill>
                  <a:srgbClr val="FFFFFF"/>
                </a:solidFill>
                <a:latin typeface="Antonio Ultra-Bold"/>
                <a:ea typeface="Antonio Ultra-Bold"/>
                <a:cs typeface="Antonio Ultra-Bold"/>
                <a:sym typeface="Antonio Ultra-Bold"/>
              </a:rPr>
              <a:t>THANK YOU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28700" y="5427274"/>
            <a:ext cx="8001465" cy="7674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99"/>
              </a:lnSpc>
              <a:spcBef>
                <a:spcPct val="0"/>
              </a:spcBef>
            </a:pPr>
            <a:r>
              <a:rPr lang="en-US" sz="4285" b="1" spc="749">
                <a:solidFill>
                  <a:srgbClr val="FFFFFF"/>
                </a:solidFill>
                <a:latin typeface="Poppins Semi-Bold"/>
                <a:ea typeface="Poppins Semi-Bold"/>
                <a:cs typeface="Poppins Semi-Bold"/>
                <a:sym typeface="Poppins Semi-Bold"/>
              </a:rPr>
              <a:t>FOR YOUR ATTENTION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84802" y="4943792"/>
            <a:ext cx="3118396" cy="342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TH2501023 Hasan Arden EI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1563</Words>
  <PresentationFormat>Custom</PresentationFormat>
  <Paragraphs>102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Antonio Ultra-Bold</vt:lpstr>
      <vt:lpstr>Calibri</vt:lpstr>
      <vt:lpstr>Courier New</vt:lpstr>
      <vt:lpstr>Poppins Ultra-Bold</vt:lpstr>
      <vt:lpstr>Poppins Bold</vt:lpstr>
      <vt:lpstr>Poppins</vt:lpstr>
      <vt:lpstr>Symbol</vt:lpstr>
      <vt:lpstr>Poppins Semi-Bold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dcterms:created xsi:type="dcterms:W3CDTF">2025-02-14T13:12:28Z</dcterms:created>
  <dcterms:modified xsi:type="dcterms:W3CDTF">2025-02-23T09:19:57Z</dcterms:modified>
  <dc:identifier/>
</cp:coreProperties>
</file>