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1" r:id="rId1"/>
  </p:sldMasterIdLst>
  <p:sldIdLst>
    <p:sldId id="256" r:id="rId2"/>
    <p:sldId id="257" r:id="rId3"/>
    <p:sldId id="258" r:id="rId4"/>
    <p:sldId id="259" r:id="rId5"/>
    <p:sldId id="260" r:id="rId6"/>
    <p:sldId id="261" r:id="rId7"/>
    <p:sldId id="262" r:id="rId8"/>
    <p:sldId id="267" r:id="rId9"/>
    <p:sldId id="264" r:id="rId10"/>
    <p:sldId id="265" r:id="rId11"/>
    <p:sldId id="268" r:id="rId12"/>
    <p:sldId id="269" r:id="rId13"/>
    <p:sldId id="271" r:id="rId14"/>
    <p:sldId id="266" r:id="rId15"/>
    <p:sldId id="270"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21" autoAdjust="0"/>
    <p:restoredTop sz="94660"/>
  </p:normalViewPr>
  <p:slideViewPr>
    <p:cSldViewPr snapToGrid="0">
      <p:cViewPr>
        <p:scale>
          <a:sx n="110" d="100"/>
          <a:sy n="110" d="100"/>
        </p:scale>
        <p:origin x="605" y="254"/>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100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158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23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835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6259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469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5922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4/19/2021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958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42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681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7107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4/19/2021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882602"/>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rb_Aqk00sOA"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ijinfomgt.2014.12.005" TargetMode="External"/><Relationship Id="rId2" Type="http://schemas.openxmlformats.org/officeDocument/2006/relationships/hyperlink" Target="https://digitalmarketinginstitute.com/blog/3-trends-defining-the-future-of-social-media-for-business" TargetMode="External"/><Relationship Id="rId1" Type="http://schemas.openxmlformats.org/officeDocument/2006/relationships/slideLayout" Target="../slideLayouts/slideLayout2.xml"/><Relationship Id="rId4" Type="http://schemas.openxmlformats.org/officeDocument/2006/relationships/hyperlink" Target="https://journals.sagepub.com/doi/abs/10.1509/jm.15.041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proutsocial.com/insights/social-media-monitoring/" TargetMode="External"/><Relationship Id="rId2" Type="http://schemas.openxmlformats.org/officeDocument/2006/relationships/hyperlink" Target="https://www.sciencedirect.com/science/article/abs/pii/S0148296320303246" TargetMode="External"/><Relationship Id="rId1" Type="http://schemas.openxmlformats.org/officeDocument/2006/relationships/slideLayout" Target="../slideLayouts/slideLayout2.xml"/><Relationship Id="rId5" Type="http://schemas.openxmlformats.org/officeDocument/2006/relationships/hyperlink" Target="https://www.dummies.com/social-media/blogging/how-to-create-a-messaging-map-for-social-media-engagement/" TargetMode="External"/><Relationship Id="rId4" Type="http://schemas.openxmlformats.org/officeDocument/2006/relationships/hyperlink" Target="https://thefinancialbrand.com/66582/responding-negative-comments-social-media/"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universalmccann.com/Assets/wave_3_20080403093750.pdf" TargetMode="External"/><Relationship Id="rId2" Type="http://schemas.openxmlformats.org/officeDocument/2006/relationships/hyperlink" Target="https://web-a-ebscohost-com.ezproxy.uwtsd.ac.uk/ehost/detail/detail?vid=0&amp;sid=1c3962ff-8d2f-4578-bf0c-99ca2f4e7427%40sdc-v-sessmgr03&amp;bdata=JnNpdGU9ZWhvc3QtbGl2ZQ%3d%3d#AN=134392574&amp;db=bth" TargetMode="External"/><Relationship Id="rId1" Type="http://schemas.openxmlformats.org/officeDocument/2006/relationships/slideLayout" Target="../slideLayouts/slideLayout2.xml"/><Relationship Id="rId5" Type="http://schemas.openxmlformats.org/officeDocument/2006/relationships/hyperlink" Target="https://www.tandfonline.com/doi/abs/10.1080/14241277.2019.1590838" TargetMode="External"/><Relationship Id="rId4" Type="http://schemas.openxmlformats.org/officeDocument/2006/relationships/hyperlink" Target="https://www.sciencedirect.com/science/article/pii/S026840122030808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dx.doi.org/10.46827/ejefr.v4i3.941" TargetMode="External"/><Relationship Id="rId2" Type="http://schemas.openxmlformats.org/officeDocument/2006/relationships/hyperlink" Target="https://doi.org/10.1148/rg.201818009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um.edu.mt/library/oar/handle/123456789/30290" TargetMode="External"/><Relationship Id="rId2" Type="http://schemas.openxmlformats.org/officeDocument/2006/relationships/hyperlink" Target="https://www.webkick.co.uk/blog/common-problems-with-social-media-marketing-how-to-overcome-them/"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APJML-10-2017-0267/full/html" TargetMode="External"/><Relationship Id="rId5" Type="http://schemas.openxmlformats.org/officeDocument/2006/relationships/hyperlink" Target="https://www.emerald.com/insight/content/doi/10.1108/MD-10-2015-0450/full/html" TargetMode="External"/><Relationship Id="rId4" Type="http://schemas.openxmlformats.org/officeDocument/2006/relationships/hyperlink" Target="https://doi.org/10.3390/su11123434"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2/smj.3156" TargetMode="External"/><Relationship Id="rId2" Type="http://schemas.openxmlformats.org/officeDocument/2006/relationships/hyperlink" Target="https://doi.org/10.3390/su10040973" TargetMode="External"/><Relationship Id="rId1" Type="http://schemas.openxmlformats.org/officeDocument/2006/relationships/slideLayout" Target="../slideLayouts/slideLayout2.xml"/><Relationship Id="rId5" Type="http://schemas.openxmlformats.org/officeDocument/2006/relationships/hyperlink" Target="https://doi.org/10.1080/1553118X.2019.1618305" TargetMode="External"/><Relationship Id="rId4" Type="http://schemas.openxmlformats.org/officeDocument/2006/relationships/hyperlink" Target="https://doi.org/10.1080/1553118X.2019.162023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eb.a.ebscohost.com/ehost/pdfviewer/pdfviewer?vid=5&amp;sid=8c46cae4-f14d-46e4-8e55-6b2b517d7ac5%40sessionmgr4008" TargetMode="External"/><Relationship Id="rId2" Type="http://schemas.openxmlformats.org/officeDocument/2006/relationships/hyperlink" Target="http://socialnomics.net/2014/07/07/social-media-has-changed-the-ways-we-dobusiness/" TargetMode="External"/><Relationship Id="rId1" Type="http://schemas.openxmlformats.org/officeDocument/2006/relationships/slideLayout" Target="../slideLayouts/slideLayout2.xml"/><Relationship Id="rId4" Type="http://schemas.openxmlformats.org/officeDocument/2006/relationships/hyperlink" Target="https://doi.org/10.1007/s11747-019-0069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5661" y="-25940"/>
            <a:ext cx="10058400" cy="2654710"/>
          </a:xfrm>
        </p:spPr>
        <p:txBody>
          <a:bodyPr/>
          <a:lstStyle/>
          <a:p>
            <a:r>
              <a:rPr lang="en-US" dirty="0"/>
              <a:t>Contemporary Issue in Marketing Management</a:t>
            </a:r>
            <a:endParaRPr lang="en-GB" dirty="0"/>
          </a:p>
        </p:txBody>
      </p:sp>
      <p:sp>
        <p:nvSpPr>
          <p:cNvPr id="4" name="TextBox 3"/>
          <p:cNvSpPr txBox="1"/>
          <p:nvPr/>
        </p:nvSpPr>
        <p:spPr>
          <a:xfrm>
            <a:off x="101985" y="4511615"/>
            <a:ext cx="4520789" cy="1754326"/>
          </a:xfrm>
          <a:prstGeom prst="rect">
            <a:avLst/>
          </a:prstGeom>
          <a:noFill/>
        </p:spPr>
        <p:txBody>
          <a:bodyPr wrap="none" rtlCol="0">
            <a:spAutoFit/>
          </a:bodyPr>
          <a:lstStyle/>
          <a:p>
            <a:r>
              <a:rPr lang="en-GB" dirty="0"/>
              <a:t>Benjamin Williams</a:t>
            </a:r>
          </a:p>
          <a:p>
            <a:r>
              <a:rPr lang="en-GB" dirty="0"/>
              <a:t>MBA</a:t>
            </a:r>
          </a:p>
          <a:p>
            <a:r>
              <a:rPr lang="en-GB" dirty="0"/>
              <a:t>University of Wales Trinity saint David</a:t>
            </a:r>
          </a:p>
          <a:p>
            <a:r>
              <a:rPr lang="en-GB" dirty="0"/>
              <a:t>April 2021 </a:t>
            </a:r>
            <a:endParaRPr lang="en-GB" dirty="0" smtClean="0"/>
          </a:p>
          <a:p>
            <a:r>
              <a:rPr lang="en-GB" dirty="0" smtClean="0"/>
              <a:t>YOUTUBE link</a:t>
            </a:r>
            <a:r>
              <a:rPr lang="en-GB" dirty="0"/>
              <a:t>: </a:t>
            </a:r>
            <a:r>
              <a:rPr lang="en-GB" dirty="0">
                <a:hlinkClick r:id="rId2"/>
              </a:rPr>
              <a:t>https://</a:t>
            </a:r>
            <a:r>
              <a:rPr lang="en-GB" dirty="0" smtClean="0">
                <a:hlinkClick r:id="rId2"/>
              </a:rPr>
              <a:t>youtu.be/rb_Aqk00sOA</a:t>
            </a:r>
            <a:endParaRPr lang="en-GB" dirty="0" smtClean="0"/>
          </a:p>
          <a:p>
            <a:endParaRPr lang="en-GB" dirty="0"/>
          </a:p>
        </p:txBody>
      </p:sp>
    </p:spTree>
    <p:extLst>
      <p:ext uri="{BB962C8B-B14F-4D97-AF65-F5344CB8AC3E}">
        <p14:creationId xmlns:p14="http://schemas.microsoft.com/office/powerpoint/2010/main" val="35992330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97280" y="1976846"/>
            <a:ext cx="10058399" cy="3755739"/>
          </a:xfrm>
          <a:prstGeom prst="rect">
            <a:avLst/>
          </a:prstGeom>
        </p:spPr>
      </p:pic>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1445622" y="1845734"/>
            <a:ext cx="9710057" cy="4023360"/>
          </a:xfrm>
        </p:spPr>
        <p:txBody>
          <a:bodyPr/>
          <a:lstStyle/>
          <a:p>
            <a:pPr marL="0" indent="0">
              <a:buNone/>
            </a:pPr>
            <a:endParaRPr lang="en-GB" dirty="0" smtClean="0"/>
          </a:p>
          <a:p>
            <a:pPr>
              <a:buFont typeface="Arial" panose="020B0604020202020204" pitchFamily="34" charset="0"/>
              <a:buChar char="•"/>
            </a:pPr>
            <a:r>
              <a:rPr lang="en-US" dirty="0"/>
              <a:t> Developments in social media and its use as a marketing </a:t>
            </a:r>
            <a:r>
              <a:rPr lang="en-US" dirty="0" smtClean="0"/>
              <a:t>platform</a:t>
            </a:r>
            <a:endParaRPr lang="en-GB" dirty="0" smtClean="0"/>
          </a:p>
          <a:p>
            <a:pPr>
              <a:buFont typeface="Arial" panose="020B0604020202020204" pitchFamily="34" charset="0"/>
              <a:buChar char="•"/>
            </a:pPr>
            <a:r>
              <a:rPr lang="en-GB" dirty="0" smtClean="0"/>
              <a:t> Why this is an issue for marketing</a:t>
            </a:r>
          </a:p>
          <a:p>
            <a:pPr>
              <a:buFont typeface="Arial" panose="020B0604020202020204" pitchFamily="34" charset="0"/>
              <a:buChar char="•"/>
            </a:pPr>
            <a:r>
              <a:rPr lang="en-GB" dirty="0" smtClean="0"/>
              <a:t> Break down to establish biggest challenges </a:t>
            </a:r>
          </a:p>
          <a:p>
            <a:pPr>
              <a:buFont typeface="Arial" panose="020B0604020202020204" pitchFamily="34" charset="0"/>
              <a:buChar char="•"/>
            </a:pPr>
            <a:r>
              <a:rPr lang="en-GB" dirty="0" smtClean="0"/>
              <a:t> Why these challenges are as a result of the issue </a:t>
            </a:r>
          </a:p>
          <a:p>
            <a:pPr>
              <a:buFont typeface="Arial" panose="020B0604020202020204" pitchFamily="34" charset="0"/>
              <a:buChar char="•"/>
            </a:pPr>
            <a:r>
              <a:rPr lang="en-GB" dirty="0" smtClean="0"/>
              <a:t> How to respond to Social Media </a:t>
            </a:r>
          </a:p>
          <a:p>
            <a:pPr>
              <a:buFont typeface="Arial" panose="020B0604020202020204" pitchFamily="34" charset="0"/>
              <a:buChar char="•"/>
            </a:pPr>
            <a:r>
              <a:rPr lang="en-US" dirty="0" smtClean="0"/>
              <a:t> Benefits </a:t>
            </a:r>
            <a:r>
              <a:rPr lang="en-US" dirty="0"/>
              <a:t>and disadvantages of the response </a:t>
            </a:r>
            <a:endParaRPr lang="en-US" dirty="0" smtClean="0"/>
          </a:p>
          <a:p>
            <a:pPr>
              <a:buFont typeface="Arial" panose="020B0604020202020204" pitchFamily="34" charset="0"/>
              <a:buChar char="•"/>
            </a:pPr>
            <a:r>
              <a:rPr lang="en-GB" dirty="0" smtClean="0"/>
              <a:t> Conclusion </a:t>
            </a:r>
            <a:endParaRPr lang="en-GB" dirty="0"/>
          </a:p>
        </p:txBody>
      </p:sp>
    </p:spTree>
    <p:extLst>
      <p:ext uri="{BB962C8B-B14F-4D97-AF65-F5344CB8AC3E}">
        <p14:creationId xmlns:p14="http://schemas.microsoft.com/office/powerpoint/2010/main" val="2553729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Developments in social media and its use as a marketing platform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endParaRPr lang="en-GB" dirty="0" smtClean="0"/>
          </a:p>
          <a:p>
            <a:r>
              <a:rPr lang="en-US" dirty="0" smtClean="0"/>
              <a:t>The use of social media can be a very positive influence on the marketing of products and service, Social media present a platform that is relevant and instant with many shared and commented articles. You tube present the marketing department a platform that is least likely to express </a:t>
            </a:r>
            <a:r>
              <a:rPr lang="en-US" dirty="0" err="1" smtClean="0"/>
              <a:t>negitive</a:t>
            </a:r>
            <a:r>
              <a:rPr lang="en-US" dirty="0" smtClean="0"/>
              <a:t> comments and a move toward symbolic messaging would give brands a competitive advantage (</a:t>
            </a:r>
            <a:r>
              <a:rPr lang="en-US" dirty="0" err="1" smtClean="0"/>
              <a:t>Micu</a:t>
            </a:r>
            <a:r>
              <a:rPr lang="en-US" dirty="0" smtClean="0"/>
              <a:t> C. 2019). The underlying issues surrounding social media, move toward negative feedback from stakeholders and individuals. This is also an issue with employees of an organization and the interaction toward competitor companies and the commenting of posts in a unprofessional manner. This can drive a negative impression toward the organization. defining </a:t>
            </a:r>
            <a:r>
              <a:rPr lang="en-US" dirty="0"/>
              <a:t>and explain the issue </a:t>
            </a:r>
          </a:p>
          <a:p>
            <a:r>
              <a:rPr lang="en-US" dirty="0" smtClean="0"/>
              <a:t>There is a high percentage of population in the USA </a:t>
            </a:r>
            <a:r>
              <a:rPr lang="en-US" dirty="0"/>
              <a:t>used social media </a:t>
            </a:r>
            <a:r>
              <a:rPr lang="en-US" dirty="0" smtClean="0"/>
              <a:t>in 2018, 88% </a:t>
            </a:r>
            <a:r>
              <a:rPr lang="en-US" dirty="0"/>
              <a:t>of </a:t>
            </a:r>
            <a:r>
              <a:rPr lang="en-US" dirty="0" smtClean="0"/>
              <a:t>people aged 18-29, 78</a:t>
            </a:r>
            <a:r>
              <a:rPr lang="en-US" dirty="0"/>
              <a:t>% of people aged </a:t>
            </a:r>
            <a:r>
              <a:rPr lang="en-US" dirty="0" smtClean="0"/>
              <a:t>30-49</a:t>
            </a:r>
            <a:r>
              <a:rPr lang="en-US" dirty="0"/>
              <a:t>, </a:t>
            </a:r>
            <a:r>
              <a:rPr lang="en-US" dirty="0" smtClean="0"/>
              <a:t>64%</a:t>
            </a:r>
            <a:r>
              <a:rPr lang="en-US" dirty="0"/>
              <a:t> of people aged</a:t>
            </a:r>
            <a:r>
              <a:rPr lang="en-US" dirty="0" smtClean="0"/>
              <a:t> 50-64 </a:t>
            </a:r>
            <a:r>
              <a:rPr lang="en-US" dirty="0"/>
              <a:t>and </a:t>
            </a:r>
            <a:r>
              <a:rPr lang="en-US" dirty="0" smtClean="0"/>
              <a:t>37%</a:t>
            </a:r>
            <a:r>
              <a:rPr lang="en-US" dirty="0"/>
              <a:t> of people aged</a:t>
            </a:r>
            <a:r>
              <a:rPr lang="en-US" dirty="0" smtClean="0"/>
              <a:t> 65+ (digital Marketing institute </a:t>
            </a:r>
            <a:r>
              <a:rPr lang="en-US" dirty="0"/>
              <a:t>J</a:t>
            </a:r>
            <a:r>
              <a:rPr lang="en-US" dirty="0" smtClean="0"/>
              <a:t>uly 2018). With such high </a:t>
            </a:r>
            <a:r>
              <a:rPr lang="en-GB" dirty="0" smtClean="0"/>
              <a:t>visibility the challenge becomes how can we continue to take the customer on a journey and promote the agenda that strategy follows the organizational growth and development. </a:t>
            </a:r>
            <a:endParaRPr lang="en-US" dirty="0" smtClean="0"/>
          </a:p>
          <a:p>
            <a:r>
              <a:rPr lang="en-GB" dirty="0" smtClean="0"/>
              <a:t>These issues present a un regulated marketing presence that is associated with the organisation, this presents a challenge to promote individuality and positivity whilst providing regulatory compliance and market maturity. </a:t>
            </a:r>
          </a:p>
          <a:p>
            <a:endParaRPr lang="en-GB" dirty="0"/>
          </a:p>
        </p:txBody>
      </p:sp>
    </p:spTree>
    <p:extLst>
      <p:ext uri="{BB962C8B-B14F-4D97-AF65-F5344CB8AC3E}">
        <p14:creationId xmlns:p14="http://schemas.microsoft.com/office/powerpoint/2010/main" val="1491752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531217" y="1836542"/>
            <a:ext cx="4877223" cy="4291956"/>
          </a:xfrm>
          <a:prstGeom prst="rect">
            <a:avLst/>
          </a:prstGeom>
        </p:spPr>
      </p:pic>
      <p:pic>
        <p:nvPicPr>
          <p:cNvPr id="4" name="Picture 3"/>
          <p:cNvPicPr>
            <a:picLocks noChangeAspect="1"/>
          </p:cNvPicPr>
          <p:nvPr/>
        </p:nvPicPr>
        <p:blipFill>
          <a:blip r:embed="rId2"/>
          <a:stretch>
            <a:fillRect/>
          </a:stretch>
        </p:blipFill>
        <p:spPr>
          <a:xfrm>
            <a:off x="531011" y="1836542"/>
            <a:ext cx="4877223" cy="4291956"/>
          </a:xfrm>
          <a:prstGeom prst="rect">
            <a:avLst/>
          </a:prstGeom>
        </p:spPr>
      </p:pic>
      <p:sp>
        <p:nvSpPr>
          <p:cNvPr id="2" name="Title 1"/>
          <p:cNvSpPr>
            <a:spLocks noGrp="1"/>
          </p:cNvSpPr>
          <p:nvPr>
            <p:ph type="title"/>
          </p:nvPr>
        </p:nvSpPr>
        <p:spPr/>
        <p:txBody>
          <a:bodyPr/>
          <a:lstStyle/>
          <a:p>
            <a:r>
              <a:rPr lang="en-GB" dirty="0" smtClean="0"/>
              <a:t>Why is this an issue ?</a:t>
            </a:r>
            <a:endParaRPr lang="en-GB" dirty="0"/>
          </a:p>
        </p:txBody>
      </p:sp>
      <p:sp>
        <p:nvSpPr>
          <p:cNvPr id="3" name="Content Placeholder 2"/>
          <p:cNvSpPr>
            <a:spLocks noGrp="1"/>
          </p:cNvSpPr>
          <p:nvPr>
            <p:ph idx="1"/>
          </p:nvPr>
        </p:nvSpPr>
        <p:spPr>
          <a:xfrm>
            <a:off x="1097280" y="1845734"/>
            <a:ext cx="4093029" cy="4023360"/>
          </a:xfrm>
        </p:spPr>
        <p:txBody>
          <a:bodyPr>
            <a:normAutofit fontScale="92500" lnSpcReduction="10000"/>
          </a:bodyPr>
          <a:lstStyle/>
          <a:p>
            <a:r>
              <a:rPr lang="en-GB" dirty="0" smtClean="0"/>
              <a:t>Post feedback:</a:t>
            </a:r>
          </a:p>
          <a:p>
            <a:pPr>
              <a:buFont typeface="Arial" panose="020B0604020202020204" pitchFamily="34" charset="0"/>
              <a:buChar char="•"/>
            </a:pPr>
            <a:r>
              <a:rPr lang="en-GB" dirty="0" smtClean="0"/>
              <a:t> Potential negative approach from employees</a:t>
            </a:r>
          </a:p>
          <a:p>
            <a:pPr lvl="1">
              <a:buFont typeface="Arial" panose="020B0604020202020204" pitchFamily="34" charset="0"/>
              <a:buChar char="•"/>
            </a:pPr>
            <a:r>
              <a:rPr lang="en-GB" dirty="0" smtClean="0"/>
              <a:t>Inappropriate posts </a:t>
            </a:r>
          </a:p>
          <a:p>
            <a:pPr lvl="1">
              <a:buFont typeface="Arial" panose="020B0604020202020204" pitchFamily="34" charset="0"/>
              <a:buChar char="•"/>
            </a:pPr>
            <a:r>
              <a:rPr lang="en-GB" dirty="0" smtClean="0"/>
              <a:t>Making claims that are misleading </a:t>
            </a:r>
          </a:p>
          <a:p>
            <a:pPr>
              <a:buFont typeface="Arial" panose="020B0604020202020204" pitchFamily="34" charset="0"/>
              <a:buChar char="•"/>
            </a:pPr>
            <a:r>
              <a:rPr lang="en-GB" dirty="0" smtClean="0"/>
              <a:t> Overall effect of company image and brand </a:t>
            </a:r>
          </a:p>
          <a:p>
            <a:pPr lvl="1">
              <a:buFont typeface="Arial" panose="020B0604020202020204" pitchFamily="34" charset="0"/>
              <a:buChar char="•"/>
            </a:pPr>
            <a:r>
              <a:rPr lang="en-GB" dirty="0" smtClean="0"/>
              <a:t>Supporting competitor products </a:t>
            </a:r>
          </a:p>
          <a:p>
            <a:pPr lvl="1">
              <a:buFont typeface="Arial" panose="020B0604020202020204" pitchFamily="34" charset="0"/>
              <a:buChar char="•"/>
            </a:pPr>
            <a:r>
              <a:rPr lang="en-GB" dirty="0" smtClean="0"/>
              <a:t>Complaints &amp; </a:t>
            </a:r>
            <a:r>
              <a:rPr lang="en-US" dirty="0" smtClean="0"/>
              <a:t>Un-licensed </a:t>
            </a:r>
            <a:r>
              <a:rPr lang="en-US" dirty="0"/>
              <a:t>comments </a:t>
            </a:r>
          </a:p>
          <a:p>
            <a:pPr>
              <a:buFont typeface="Arial" panose="020B0604020202020204" pitchFamily="34" charset="0"/>
              <a:buChar char="•"/>
            </a:pPr>
            <a:r>
              <a:rPr lang="en-US" dirty="0" smtClean="0"/>
              <a:t> No organizational </a:t>
            </a:r>
            <a:r>
              <a:rPr lang="en-US" dirty="0"/>
              <a:t>compliance</a:t>
            </a:r>
          </a:p>
          <a:p>
            <a:pPr lvl="1">
              <a:buFont typeface="Arial" panose="020B0604020202020204" pitchFamily="34" charset="0"/>
              <a:buChar char="•"/>
            </a:pPr>
            <a:r>
              <a:rPr lang="en-US" dirty="0"/>
              <a:t>Social posts that are inappropriate </a:t>
            </a:r>
            <a:endParaRPr lang="en-US" dirty="0" smtClean="0"/>
          </a:p>
          <a:p>
            <a:pPr lvl="1">
              <a:buFont typeface="Arial" panose="020B0604020202020204" pitchFamily="34" charset="0"/>
              <a:buChar char="•"/>
            </a:pPr>
            <a:r>
              <a:rPr lang="en-US" dirty="0" smtClean="0"/>
              <a:t>Focus </a:t>
            </a:r>
            <a:r>
              <a:rPr lang="en-US" dirty="0"/>
              <a:t>on competition form stakeholders</a:t>
            </a:r>
          </a:p>
          <a:p>
            <a:pPr lvl="1">
              <a:buFont typeface="Arial" panose="020B0604020202020204" pitchFamily="34" charset="0"/>
              <a:buChar char="•"/>
            </a:pPr>
            <a:endParaRPr lang="en-US" dirty="0" smtClean="0"/>
          </a:p>
          <a:p>
            <a:endParaRPr lang="en-GB" dirty="0"/>
          </a:p>
          <a:p>
            <a:endParaRPr lang="en-GB" dirty="0"/>
          </a:p>
        </p:txBody>
      </p:sp>
      <p:sp>
        <p:nvSpPr>
          <p:cNvPr id="6" name="Content Placeholder 2"/>
          <p:cNvSpPr txBox="1">
            <a:spLocks/>
          </p:cNvSpPr>
          <p:nvPr/>
        </p:nvSpPr>
        <p:spPr>
          <a:xfrm>
            <a:off x="7310846" y="1871658"/>
            <a:ext cx="3526971" cy="4023360"/>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t>Content: </a:t>
            </a:r>
          </a:p>
          <a:p>
            <a:pPr>
              <a:buFont typeface="Arial" panose="020B0604020202020204" pitchFamily="34" charset="0"/>
              <a:buChar char="•"/>
            </a:pPr>
            <a:r>
              <a:rPr lang="en-GB" dirty="0" smtClean="0"/>
              <a:t> Unable to take the customer on              journeys </a:t>
            </a:r>
          </a:p>
          <a:p>
            <a:pPr lvl="1">
              <a:buFont typeface="Arial" panose="020B0604020202020204" pitchFamily="34" charset="0"/>
              <a:buChar char="•"/>
            </a:pPr>
            <a:r>
              <a:rPr lang="en-GB" dirty="0" smtClean="0"/>
              <a:t>No coherent plan</a:t>
            </a:r>
          </a:p>
          <a:p>
            <a:pPr lvl="1">
              <a:buFont typeface="Arial" panose="020B0604020202020204" pitchFamily="34" charset="0"/>
              <a:buChar char="•"/>
            </a:pPr>
            <a:r>
              <a:rPr lang="en-GB" dirty="0" smtClean="0"/>
              <a:t>Achieving genuine engagement</a:t>
            </a:r>
          </a:p>
          <a:p>
            <a:pPr>
              <a:buFont typeface="Arial" panose="020B0604020202020204" pitchFamily="34" charset="0"/>
              <a:buChar char="•"/>
            </a:pPr>
            <a:r>
              <a:rPr lang="en-GB" dirty="0" smtClean="0"/>
              <a:t> Not always knowing what to say</a:t>
            </a:r>
          </a:p>
          <a:p>
            <a:pPr lvl="1">
              <a:buFont typeface="Arial" panose="020B0604020202020204" pitchFamily="34" charset="0"/>
              <a:buChar char="•"/>
            </a:pPr>
            <a:r>
              <a:rPr lang="en-GB" dirty="0" smtClean="0"/>
              <a:t>Declines in organic reach</a:t>
            </a:r>
          </a:p>
          <a:p>
            <a:pPr lvl="1">
              <a:buFont typeface="Arial" panose="020B0604020202020204" pitchFamily="34" charset="0"/>
              <a:buChar char="•"/>
            </a:pPr>
            <a:r>
              <a:rPr lang="en-GB" dirty="0" smtClean="0"/>
              <a:t>To much content not enough substance</a:t>
            </a:r>
          </a:p>
          <a:p>
            <a:pPr>
              <a:buFont typeface="Arial" panose="020B0604020202020204" pitchFamily="34" charset="0"/>
              <a:buChar char="•"/>
            </a:pPr>
            <a:r>
              <a:rPr lang="en-GB" dirty="0" smtClean="0"/>
              <a:t> Growing Reach</a:t>
            </a:r>
          </a:p>
          <a:p>
            <a:pPr lvl="1">
              <a:buFont typeface="Arial" panose="020B0604020202020204" pitchFamily="34" charset="0"/>
              <a:buChar char="•"/>
            </a:pPr>
            <a:r>
              <a:rPr lang="en-GB" dirty="0" smtClean="0"/>
              <a:t>Getting audiences to share posts</a:t>
            </a:r>
          </a:p>
          <a:p>
            <a:pPr lvl="1">
              <a:buFont typeface="Arial" panose="020B0604020202020204" pitchFamily="34" charset="0"/>
              <a:buChar char="•"/>
            </a:pPr>
            <a:r>
              <a:rPr lang="en-GB" dirty="0" smtClean="0"/>
              <a:t>Constantly creating good content  </a:t>
            </a:r>
          </a:p>
          <a:p>
            <a:pPr>
              <a:buFont typeface="Arial" panose="020B0604020202020204" pitchFamily="34" charset="0"/>
              <a:buChar char="•"/>
            </a:pPr>
            <a:endParaRPr lang="en-GB" dirty="0" smtClean="0"/>
          </a:p>
          <a:p>
            <a:endParaRPr lang="en-GB" dirty="0" smtClean="0"/>
          </a:p>
          <a:p>
            <a:endParaRPr lang="en-GB" dirty="0"/>
          </a:p>
        </p:txBody>
      </p:sp>
    </p:spTree>
    <p:extLst>
      <p:ext uri="{BB962C8B-B14F-4D97-AF65-F5344CB8AC3E}">
        <p14:creationId xmlns:p14="http://schemas.microsoft.com/office/powerpoint/2010/main" val="669363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Break down </a:t>
            </a:r>
            <a:r>
              <a:rPr lang="en-US" dirty="0"/>
              <a:t>to establish biggest challenges </a:t>
            </a:r>
            <a:br>
              <a:rPr lang="en-US" dirty="0"/>
            </a:b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Increased risk of misleading the customer</a:t>
            </a:r>
          </a:p>
          <a:p>
            <a:pPr lvl="1">
              <a:buFont typeface="Arial" panose="020B0604020202020204" pitchFamily="34" charset="0"/>
              <a:buChar char="•"/>
            </a:pPr>
            <a:r>
              <a:rPr lang="en-GB" dirty="0" smtClean="0"/>
              <a:t>Personal opinions misrepresenting the brand</a:t>
            </a:r>
          </a:p>
          <a:p>
            <a:pPr>
              <a:buFont typeface="Arial" panose="020B0604020202020204" pitchFamily="34" charset="0"/>
              <a:buChar char="•"/>
            </a:pPr>
            <a:r>
              <a:rPr lang="en-GB" dirty="0" smtClean="0"/>
              <a:t>Complaints are not actioned and viewed by potential and current customers</a:t>
            </a:r>
          </a:p>
          <a:p>
            <a:pPr lvl="1">
              <a:buFont typeface="Arial" panose="020B0604020202020204" pitchFamily="34" charset="0"/>
              <a:buChar char="•"/>
            </a:pPr>
            <a:r>
              <a:rPr lang="en-GB" dirty="0" smtClean="0"/>
              <a:t>Customers concerns not actioned </a:t>
            </a:r>
          </a:p>
          <a:p>
            <a:pPr lvl="1">
              <a:buFont typeface="Arial" panose="020B0604020202020204" pitchFamily="34" charset="0"/>
              <a:buChar char="•"/>
            </a:pPr>
            <a:r>
              <a:rPr lang="en-GB" dirty="0" smtClean="0"/>
              <a:t>Customers feel undervalued  </a:t>
            </a:r>
          </a:p>
          <a:p>
            <a:pPr>
              <a:buFont typeface="Arial" panose="020B0604020202020204" pitchFamily="34" charset="0"/>
              <a:buChar char="•"/>
            </a:pPr>
            <a:r>
              <a:rPr lang="en-GB" dirty="0" smtClean="0"/>
              <a:t>Leaked information </a:t>
            </a:r>
          </a:p>
          <a:p>
            <a:pPr lvl="1">
              <a:buFont typeface="Arial" panose="020B0604020202020204" pitchFamily="34" charset="0"/>
              <a:buChar char="•"/>
            </a:pPr>
            <a:r>
              <a:rPr lang="en-GB" dirty="0" smtClean="0"/>
              <a:t>Non public exposure</a:t>
            </a:r>
          </a:p>
          <a:p>
            <a:pPr lvl="1">
              <a:buFont typeface="Arial" panose="020B0604020202020204" pitchFamily="34" charset="0"/>
              <a:buChar char="•"/>
            </a:pPr>
            <a:r>
              <a:rPr lang="en-GB" dirty="0" smtClean="0"/>
              <a:t>Product updates/launches lose cooperate control</a:t>
            </a:r>
          </a:p>
          <a:p>
            <a:pPr>
              <a:buFont typeface="Arial" panose="020B0604020202020204" pitchFamily="34" charset="0"/>
              <a:buChar char="•"/>
            </a:pPr>
            <a:r>
              <a:rPr lang="en-GB" dirty="0" smtClean="0"/>
              <a:t>Individual based content </a:t>
            </a:r>
          </a:p>
          <a:p>
            <a:pPr lvl="1">
              <a:buFont typeface="Arial" panose="020B0604020202020204" pitchFamily="34" charset="0"/>
              <a:buChar char="•"/>
            </a:pPr>
            <a:r>
              <a:rPr lang="en-GB" dirty="0" smtClean="0"/>
              <a:t>Unorganised content</a:t>
            </a:r>
          </a:p>
          <a:p>
            <a:pPr lvl="1">
              <a:buFont typeface="Arial" panose="020B0604020202020204" pitchFamily="34" charset="0"/>
              <a:buChar char="•"/>
            </a:pPr>
            <a:r>
              <a:rPr lang="en-GB" dirty="0" smtClean="0"/>
              <a:t>Inconsistent messaging </a:t>
            </a:r>
          </a:p>
          <a:p>
            <a:endParaRPr lang="en-GB" dirty="0" smtClean="0"/>
          </a:p>
          <a:p>
            <a:endParaRPr lang="en-GB" dirty="0"/>
          </a:p>
        </p:txBody>
      </p:sp>
    </p:spTree>
    <p:extLst>
      <p:ext uri="{BB962C8B-B14F-4D97-AF65-F5344CB8AC3E}">
        <p14:creationId xmlns:p14="http://schemas.microsoft.com/office/powerpoint/2010/main" val="999076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9394" y="1845734"/>
            <a:ext cx="7437331" cy="4291956"/>
          </a:xfrm>
          <a:prstGeom prst="rect">
            <a:avLst/>
          </a:prstGeom>
        </p:spPr>
      </p:pic>
      <p:sp>
        <p:nvSpPr>
          <p:cNvPr id="2" name="Title 1"/>
          <p:cNvSpPr>
            <a:spLocks noGrp="1"/>
          </p:cNvSpPr>
          <p:nvPr>
            <p:ph type="title"/>
          </p:nvPr>
        </p:nvSpPr>
        <p:spPr/>
        <p:txBody>
          <a:bodyPr>
            <a:normAutofit fontScale="90000"/>
          </a:bodyPr>
          <a:lstStyle/>
          <a:p>
            <a:r>
              <a:rPr lang="en-US" dirty="0"/>
              <a:t>Why these challenges are as a result of the issue </a:t>
            </a:r>
            <a:br>
              <a:rPr lang="en-US" dirty="0"/>
            </a:br>
            <a:endParaRPr lang="en-GB" dirty="0"/>
          </a:p>
        </p:txBody>
      </p:sp>
      <p:sp>
        <p:nvSpPr>
          <p:cNvPr id="3" name="Content Placeholder 2"/>
          <p:cNvSpPr>
            <a:spLocks noGrp="1"/>
          </p:cNvSpPr>
          <p:nvPr>
            <p:ph idx="1"/>
          </p:nvPr>
        </p:nvSpPr>
        <p:spPr>
          <a:xfrm>
            <a:off x="2342606" y="2585963"/>
            <a:ext cx="10058400" cy="4023360"/>
          </a:xfrm>
        </p:spPr>
        <p:txBody>
          <a:bodyPr/>
          <a:lstStyle/>
          <a:p>
            <a:pPr>
              <a:buFont typeface="Arial" panose="020B0604020202020204" pitchFamily="34" charset="0"/>
              <a:buChar char="•"/>
            </a:pPr>
            <a:r>
              <a:rPr lang="en-GB" dirty="0" smtClean="0"/>
              <a:t> Social media is a free platform for all</a:t>
            </a:r>
          </a:p>
          <a:p>
            <a:pPr>
              <a:buFont typeface="Arial" panose="020B0604020202020204" pitchFamily="34" charset="0"/>
              <a:buChar char="•"/>
            </a:pPr>
            <a:r>
              <a:rPr lang="en-GB" dirty="0" smtClean="0"/>
              <a:t> Once content is launched it is very hard to remove</a:t>
            </a:r>
          </a:p>
          <a:p>
            <a:pPr>
              <a:buFont typeface="Arial" panose="020B0604020202020204" pitchFamily="34" charset="0"/>
              <a:buChar char="•"/>
            </a:pPr>
            <a:r>
              <a:rPr lang="en-GB" dirty="0" smtClean="0"/>
              <a:t> Becomes open forum for putting down the company and its products</a:t>
            </a:r>
          </a:p>
          <a:p>
            <a:pPr>
              <a:buFont typeface="Arial" panose="020B0604020202020204" pitchFamily="34" charset="0"/>
              <a:buChar char="•"/>
            </a:pPr>
            <a:r>
              <a:rPr lang="en-GB" dirty="0" smtClean="0"/>
              <a:t> Enable the customer to take control and voice negativity </a:t>
            </a:r>
          </a:p>
          <a:p>
            <a:pPr>
              <a:buFont typeface="Arial" panose="020B0604020202020204" pitchFamily="34" charset="0"/>
              <a:buChar char="•"/>
            </a:pPr>
            <a:r>
              <a:rPr lang="en-GB" dirty="0" smtClean="0"/>
              <a:t> Does not enable Marketing to progress on a journey with customer</a:t>
            </a:r>
          </a:p>
          <a:p>
            <a:pPr>
              <a:buFont typeface="Arial" panose="020B0604020202020204" pitchFamily="34" charset="0"/>
              <a:buChar char="•"/>
            </a:pPr>
            <a:r>
              <a:rPr lang="en-GB" dirty="0" smtClean="0"/>
              <a:t> Content becomes sporadic and jumps around  </a:t>
            </a:r>
          </a:p>
          <a:p>
            <a:pPr marL="0" indent="0">
              <a:buNone/>
            </a:pPr>
            <a:endParaRPr lang="en-GB" dirty="0" smtClean="0"/>
          </a:p>
        </p:txBody>
      </p:sp>
    </p:spTree>
    <p:extLst>
      <p:ext uri="{BB962C8B-B14F-4D97-AF65-F5344CB8AC3E}">
        <p14:creationId xmlns:p14="http://schemas.microsoft.com/office/powerpoint/2010/main" val="1770886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to respond to Social </a:t>
            </a:r>
            <a:r>
              <a:rPr lang="en-US" dirty="0" smtClean="0"/>
              <a:t>Media</a:t>
            </a:r>
            <a:r>
              <a:rPr lang="en-US" dirty="0"/>
              <a:t/>
            </a:r>
            <a:br>
              <a:rPr lang="en-US" dirty="0"/>
            </a:br>
            <a:endParaRPr lang="en-GB" dirty="0"/>
          </a:p>
        </p:txBody>
      </p:sp>
      <p:sp>
        <p:nvSpPr>
          <p:cNvPr id="3" name="Content Placeholder 2"/>
          <p:cNvSpPr>
            <a:spLocks noGrp="1"/>
          </p:cNvSpPr>
          <p:nvPr>
            <p:ph idx="1"/>
          </p:nvPr>
        </p:nvSpPr>
        <p:spPr>
          <a:xfrm>
            <a:off x="408708" y="1863436"/>
            <a:ext cx="6096001" cy="4031673"/>
          </a:xfrm>
        </p:spPr>
        <p:txBody>
          <a:bodyPr>
            <a:normAutofit fontScale="92500" lnSpcReduction="10000"/>
          </a:bodyPr>
          <a:lstStyle/>
          <a:p>
            <a:pPr>
              <a:buFont typeface="Arial" panose="020B0604020202020204" pitchFamily="34" charset="0"/>
              <a:buChar char="•"/>
            </a:pPr>
            <a:r>
              <a:rPr lang="en-GB" dirty="0" smtClean="0"/>
              <a:t> Coherent cooperate social media policy – </a:t>
            </a:r>
          </a:p>
          <a:p>
            <a:pPr lvl="2">
              <a:buFont typeface="Arial" panose="020B0604020202020204" pitchFamily="34" charset="0"/>
              <a:buChar char="•"/>
            </a:pPr>
            <a:r>
              <a:rPr lang="en-US" dirty="0" smtClean="0"/>
              <a:t>Large </a:t>
            </a:r>
            <a:r>
              <a:rPr lang="en-US" dirty="0"/>
              <a:t>majority of policies</a:t>
            </a:r>
            <a:r>
              <a:rPr lang="en-US" dirty="0" smtClean="0"/>
              <a:t>, that increasingly inhibit communicative </a:t>
            </a:r>
            <a:r>
              <a:rPr lang="en-US" dirty="0"/>
              <a:t>tenets of contemporary </a:t>
            </a:r>
            <a:r>
              <a:rPr lang="en-US" dirty="0" smtClean="0"/>
              <a:t>Corporate Social Responsibilities, </a:t>
            </a:r>
            <a:r>
              <a:rPr lang="en-US" dirty="0"/>
              <a:t>are contrary </a:t>
            </a:r>
            <a:r>
              <a:rPr lang="en-US" dirty="0" smtClean="0"/>
              <a:t>to international </a:t>
            </a:r>
            <a:r>
              <a:rPr lang="en-US" dirty="0"/>
              <a:t>CSR guidelines </a:t>
            </a:r>
            <a:r>
              <a:rPr lang="en-US" dirty="0" smtClean="0"/>
              <a:t>such as the </a:t>
            </a:r>
            <a:r>
              <a:rPr lang="en-US" dirty="0"/>
              <a:t>UN Global </a:t>
            </a:r>
            <a:r>
              <a:rPr lang="en-US" dirty="0" smtClean="0"/>
              <a:t>Compact agreement. Such as, free speech</a:t>
            </a:r>
            <a:r>
              <a:rPr lang="en-US" dirty="0"/>
              <a:t>, collective information sharing, and </a:t>
            </a:r>
            <a:r>
              <a:rPr lang="en-US" dirty="0" smtClean="0"/>
              <a:t>stakeholder engagement/dialogue (</a:t>
            </a:r>
            <a:r>
              <a:rPr lang="en-US" dirty="0" err="1" smtClean="0"/>
              <a:t>Stohl</a:t>
            </a:r>
            <a:r>
              <a:rPr lang="en-US" dirty="0" smtClean="0"/>
              <a:t> C et al. 2017) </a:t>
            </a:r>
          </a:p>
          <a:p>
            <a:pPr lvl="2">
              <a:buFont typeface="Arial" panose="020B0604020202020204" pitchFamily="34" charset="0"/>
              <a:buChar char="•"/>
            </a:pPr>
            <a:r>
              <a:rPr lang="en-GB" dirty="0"/>
              <a:t>Guidelines over publishing company material through personal accounts</a:t>
            </a:r>
          </a:p>
          <a:p>
            <a:pPr lvl="2">
              <a:buFont typeface="Arial" panose="020B0604020202020204" pitchFamily="34" charset="0"/>
              <a:buChar char="•"/>
            </a:pPr>
            <a:r>
              <a:rPr lang="en-GB" dirty="0"/>
              <a:t>Guidelines toward competitor comments likes and </a:t>
            </a:r>
            <a:r>
              <a:rPr lang="en-GB" dirty="0" smtClean="0"/>
              <a:t>shares</a:t>
            </a:r>
          </a:p>
          <a:p>
            <a:pPr lvl="2">
              <a:buFont typeface="Arial" panose="020B0604020202020204" pitchFamily="34" charset="0"/>
              <a:buChar char="•"/>
            </a:pPr>
            <a:r>
              <a:rPr lang="en-US" dirty="0"/>
              <a:t>Disciplinary guidelines for repeat offenders (internal)</a:t>
            </a:r>
          </a:p>
          <a:p>
            <a:pPr lvl="1">
              <a:buFont typeface="Arial" panose="020B0604020202020204" pitchFamily="34" charset="0"/>
              <a:buChar char="•"/>
            </a:pPr>
            <a:endParaRPr lang="en-US" dirty="0"/>
          </a:p>
          <a:p>
            <a:pPr>
              <a:buFont typeface="Arial" panose="020B0604020202020204" pitchFamily="34" charset="0"/>
              <a:buChar char="•"/>
            </a:pPr>
            <a:r>
              <a:rPr lang="en-GB" dirty="0" smtClean="0"/>
              <a:t>Response to negative commentary (Sullivan 2017)</a:t>
            </a:r>
          </a:p>
          <a:p>
            <a:pPr lvl="2">
              <a:buFont typeface="Arial" panose="020B0604020202020204" pitchFamily="34" charset="0"/>
              <a:buChar char="•"/>
            </a:pPr>
            <a:r>
              <a:rPr lang="en-GB" dirty="0" smtClean="0"/>
              <a:t>Respond quickly</a:t>
            </a:r>
          </a:p>
          <a:p>
            <a:pPr lvl="2">
              <a:buFont typeface="Arial" panose="020B0604020202020204" pitchFamily="34" charset="0"/>
              <a:buChar char="•"/>
            </a:pPr>
            <a:r>
              <a:rPr lang="en-GB" dirty="0" smtClean="0"/>
              <a:t>Don’t delete the comment</a:t>
            </a:r>
          </a:p>
          <a:p>
            <a:pPr lvl="2">
              <a:buFont typeface="Arial" panose="020B0604020202020204" pitchFamily="34" charset="0"/>
              <a:buChar char="•"/>
            </a:pPr>
            <a:r>
              <a:rPr lang="en-GB" dirty="0" smtClean="0"/>
              <a:t>Take the conversation off line</a:t>
            </a:r>
          </a:p>
          <a:p>
            <a:pPr lvl="2">
              <a:buFont typeface="Arial" panose="020B0604020202020204" pitchFamily="34" charset="0"/>
              <a:buChar char="•"/>
            </a:pPr>
            <a:r>
              <a:rPr lang="en-GB" dirty="0" smtClean="0"/>
              <a:t>Monitor all comments</a:t>
            </a:r>
          </a:p>
          <a:p>
            <a:pPr lvl="2">
              <a:buFont typeface="Arial" panose="020B0604020202020204" pitchFamily="34" charset="0"/>
              <a:buChar char="•"/>
            </a:pPr>
            <a:r>
              <a:rPr lang="en-GB" dirty="0" smtClean="0"/>
              <a:t>Give generic responses</a:t>
            </a:r>
          </a:p>
          <a:p>
            <a:pPr lvl="2">
              <a:buFont typeface="Arial" panose="020B0604020202020204" pitchFamily="34" charset="0"/>
              <a:buChar char="•"/>
            </a:pPr>
            <a:r>
              <a:rPr lang="en-GB" dirty="0" smtClean="0"/>
              <a:t>Create action plan for difficult cases </a:t>
            </a:r>
            <a:endParaRPr lang="en-GB" dirty="0"/>
          </a:p>
        </p:txBody>
      </p:sp>
      <p:sp>
        <p:nvSpPr>
          <p:cNvPr id="4" name="Content Placeholder 2"/>
          <p:cNvSpPr txBox="1">
            <a:spLocks/>
          </p:cNvSpPr>
          <p:nvPr/>
        </p:nvSpPr>
        <p:spPr>
          <a:xfrm>
            <a:off x="6722226" y="1939636"/>
            <a:ext cx="5067992" cy="3671455"/>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Corporate messaging direction (Sherman A 2021)</a:t>
            </a:r>
          </a:p>
          <a:p>
            <a:pPr lvl="2">
              <a:buFont typeface="Arial" panose="020B0604020202020204" pitchFamily="34" charset="0"/>
              <a:buChar char="•"/>
            </a:pPr>
            <a:r>
              <a:rPr lang="en-US" dirty="0" smtClean="0"/>
              <a:t>A social media messaging map is based on your brand qualities A map that’s clearly organized encourages conversations between your brand and your audience while acting as the North Star to keep your messaging on track.</a:t>
            </a:r>
          </a:p>
          <a:p>
            <a:pPr lvl="2">
              <a:buFont typeface="Arial" panose="020B0604020202020204" pitchFamily="34" charset="0"/>
              <a:buChar char="•"/>
            </a:pPr>
            <a:r>
              <a:rPr lang="en-US" dirty="0" smtClean="0"/>
              <a:t>Who you’re trying to reach</a:t>
            </a:r>
          </a:p>
          <a:p>
            <a:pPr lvl="2">
              <a:buFont typeface="Arial" panose="020B0604020202020204" pitchFamily="34" charset="0"/>
              <a:buChar char="•"/>
            </a:pPr>
            <a:r>
              <a:rPr lang="en-US" dirty="0" smtClean="0"/>
              <a:t>What you want to say to them</a:t>
            </a:r>
          </a:p>
          <a:p>
            <a:pPr lvl="2">
              <a:buFont typeface="Arial" panose="020B0604020202020204" pitchFamily="34" charset="0"/>
              <a:buChar char="•"/>
            </a:pPr>
            <a:r>
              <a:rPr lang="en-US" dirty="0" smtClean="0"/>
              <a:t>How to attract their attention and engage them in conversation</a:t>
            </a:r>
          </a:p>
          <a:p>
            <a:pPr lvl="2">
              <a:buFont typeface="Arial" panose="020B0604020202020204" pitchFamily="34" charset="0"/>
              <a:buChar char="•"/>
            </a:pPr>
            <a:r>
              <a:rPr lang="en-US" dirty="0" smtClean="0"/>
              <a:t>What actions you want to drive</a:t>
            </a:r>
          </a:p>
          <a:p>
            <a:pPr lvl="2">
              <a:buFont typeface="Arial" panose="020B0604020202020204" pitchFamily="34" charset="0"/>
              <a:buChar char="•"/>
            </a:pPr>
            <a:endParaRPr lang="en-US" dirty="0"/>
          </a:p>
          <a:p>
            <a:pPr lvl="2">
              <a:buFont typeface="Arial" panose="020B0604020202020204" pitchFamily="34" charset="0"/>
              <a:buChar char="•"/>
            </a:pPr>
            <a:endParaRPr lang="en-GB" dirty="0" smtClean="0"/>
          </a:p>
          <a:p>
            <a:pPr>
              <a:buFont typeface="Arial" panose="020B0604020202020204" pitchFamily="34" charset="0"/>
              <a:buChar char="•"/>
            </a:pPr>
            <a:r>
              <a:rPr lang="en-GB" dirty="0"/>
              <a:t>Dedicated Social media monitoring (</a:t>
            </a:r>
            <a:r>
              <a:rPr lang="en-GB" dirty="0" err="1"/>
              <a:t>Chenn</a:t>
            </a:r>
            <a:r>
              <a:rPr lang="en-GB" dirty="0"/>
              <a:t> J 2018)</a:t>
            </a:r>
          </a:p>
          <a:p>
            <a:pPr lvl="2">
              <a:buFont typeface="Arial" panose="020B0604020202020204" pitchFamily="34" charset="0"/>
              <a:buChar char="•"/>
            </a:pPr>
            <a:r>
              <a:rPr lang="en-GB" dirty="0"/>
              <a:t>Work with Brand advocates</a:t>
            </a:r>
          </a:p>
          <a:p>
            <a:pPr lvl="2">
              <a:buFont typeface="Arial" panose="020B0604020202020204" pitchFamily="34" charset="0"/>
              <a:buChar char="•"/>
            </a:pPr>
            <a:r>
              <a:rPr lang="en-US" dirty="0"/>
              <a:t>consumers reach out to brands on social because they had </a:t>
            </a:r>
            <a:r>
              <a:rPr lang="en-US" dirty="0" smtClean="0"/>
              <a:t>:</a:t>
            </a:r>
          </a:p>
          <a:p>
            <a:pPr lvl="2">
              <a:buFont typeface="Arial" panose="020B0604020202020204" pitchFamily="34" charset="0"/>
              <a:buChar char="•"/>
            </a:pPr>
            <a:r>
              <a:rPr lang="en-US" dirty="0" smtClean="0"/>
              <a:t>Great experience 59%</a:t>
            </a:r>
          </a:p>
          <a:p>
            <a:pPr lvl="2">
              <a:buFont typeface="Arial" panose="020B0604020202020204" pitchFamily="34" charset="0"/>
              <a:buChar char="•"/>
            </a:pPr>
            <a:r>
              <a:rPr lang="en-US" dirty="0" smtClean="0"/>
              <a:t>Product </a:t>
            </a:r>
            <a:r>
              <a:rPr lang="en-US" dirty="0"/>
              <a:t>or service question 47%</a:t>
            </a:r>
          </a:p>
          <a:p>
            <a:pPr lvl="2">
              <a:buFont typeface="Arial" panose="020B0604020202020204" pitchFamily="34" charset="0"/>
              <a:buChar char="•"/>
            </a:pPr>
            <a:r>
              <a:rPr lang="en-US" dirty="0"/>
              <a:t>Bad experience 40% </a:t>
            </a:r>
          </a:p>
          <a:p>
            <a:endParaRPr lang="en-GB" dirty="0" smtClean="0"/>
          </a:p>
          <a:p>
            <a:endParaRPr lang="en-GB" dirty="0"/>
          </a:p>
        </p:txBody>
      </p:sp>
    </p:spTree>
    <p:extLst>
      <p:ext uri="{BB962C8B-B14F-4D97-AF65-F5344CB8AC3E}">
        <p14:creationId xmlns:p14="http://schemas.microsoft.com/office/powerpoint/2010/main" val="452227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and disadvantages of the response </a:t>
            </a:r>
            <a:endParaRPr lang="en-GB" dirty="0"/>
          </a:p>
        </p:txBody>
      </p:sp>
      <p:pic>
        <p:nvPicPr>
          <p:cNvPr id="4" name="Picture 3"/>
          <p:cNvPicPr>
            <a:picLocks noChangeAspect="1"/>
          </p:cNvPicPr>
          <p:nvPr/>
        </p:nvPicPr>
        <p:blipFill>
          <a:blip r:embed="rId2"/>
          <a:stretch>
            <a:fillRect/>
          </a:stretch>
        </p:blipFill>
        <p:spPr>
          <a:xfrm>
            <a:off x="832303" y="1869479"/>
            <a:ext cx="4881120" cy="4292739"/>
          </a:xfrm>
          <a:prstGeom prst="rect">
            <a:avLst/>
          </a:prstGeom>
        </p:spPr>
      </p:pic>
      <p:pic>
        <p:nvPicPr>
          <p:cNvPr id="5" name="Content Placeholder 4"/>
          <p:cNvPicPr>
            <a:picLocks noGrp="1" noChangeAspect="1"/>
          </p:cNvPicPr>
          <p:nvPr>
            <p:ph idx="1"/>
          </p:nvPr>
        </p:nvPicPr>
        <p:blipFill>
          <a:blip r:embed="rId2"/>
          <a:stretch>
            <a:fillRect/>
          </a:stretch>
        </p:blipFill>
        <p:spPr>
          <a:xfrm>
            <a:off x="6607835" y="1869479"/>
            <a:ext cx="4912378" cy="4297849"/>
          </a:xfrm>
          <a:prstGeom prst="rect">
            <a:avLst/>
          </a:prstGeom>
        </p:spPr>
      </p:pic>
      <p:sp>
        <p:nvSpPr>
          <p:cNvPr id="6" name="TextBox 5"/>
          <p:cNvSpPr txBox="1"/>
          <p:nvPr/>
        </p:nvSpPr>
        <p:spPr>
          <a:xfrm>
            <a:off x="6673893" y="2074750"/>
            <a:ext cx="4846320" cy="4093428"/>
          </a:xfrm>
          <a:prstGeom prst="rect">
            <a:avLst/>
          </a:prstGeom>
          <a:noFill/>
        </p:spPr>
        <p:txBody>
          <a:bodyPr wrap="square" rtlCol="0">
            <a:spAutoFit/>
          </a:bodyPr>
          <a:lstStyle/>
          <a:p>
            <a:r>
              <a:rPr lang="en-GB" sz="1600" dirty="0" smtClean="0"/>
              <a:t>One size does not fit all, </a:t>
            </a:r>
            <a:r>
              <a:rPr lang="en-US" sz="1600" dirty="0" smtClean="0"/>
              <a:t>marketing must </a:t>
            </a:r>
            <a:r>
              <a:rPr lang="en-US" sz="1600" dirty="0"/>
              <a:t>segment </a:t>
            </a:r>
            <a:r>
              <a:rPr lang="en-US" sz="1600" dirty="0" smtClean="0"/>
              <a:t>social </a:t>
            </a:r>
            <a:r>
              <a:rPr lang="en-US" sz="1600" dirty="0"/>
              <a:t>media platforms as each offers unique value </a:t>
            </a:r>
            <a:r>
              <a:rPr lang="en-US" sz="1600" dirty="0" smtClean="0"/>
              <a:t>propositions, (Pelletier M et al. 2020)</a:t>
            </a:r>
          </a:p>
          <a:p>
            <a:endParaRPr lang="en-US" sz="1600" dirty="0"/>
          </a:p>
          <a:p>
            <a:r>
              <a:rPr lang="en-US" sz="1600" dirty="0"/>
              <a:t>Boyd Joshua (2018), 96% of the consumers discussing brands online do not follow the brands’ owned profiles</a:t>
            </a:r>
            <a:r>
              <a:rPr lang="en-US" sz="1600" dirty="0" smtClean="0"/>
              <a:t>.</a:t>
            </a:r>
          </a:p>
          <a:p>
            <a:endParaRPr lang="en-US" sz="1600" dirty="0"/>
          </a:p>
          <a:p>
            <a:r>
              <a:rPr lang="en-US" sz="1600" dirty="0"/>
              <a:t>over-posting content on social media can have an adverse effect on brand </a:t>
            </a:r>
            <a:r>
              <a:rPr lang="en-US" sz="1600" dirty="0" smtClean="0"/>
              <a:t>(Shay 2019)</a:t>
            </a:r>
          </a:p>
          <a:p>
            <a:endParaRPr lang="en-US" sz="1600" dirty="0"/>
          </a:p>
          <a:p>
            <a:r>
              <a:rPr lang="en-US" sz="1600" dirty="0"/>
              <a:t>difficulty of verifying information that is presented online. It has become increasingly apparent that social media is a powerful platform for the spread of false </a:t>
            </a:r>
            <a:r>
              <a:rPr lang="en-US" sz="1600" dirty="0" smtClean="0"/>
              <a:t>information (</a:t>
            </a:r>
            <a:r>
              <a:rPr lang="en-US" sz="1600" dirty="0" err="1" smtClean="0"/>
              <a:t>Kohli</a:t>
            </a:r>
            <a:r>
              <a:rPr lang="en-US" sz="1600" dirty="0" smtClean="0"/>
              <a:t> M. 2018)</a:t>
            </a:r>
          </a:p>
          <a:p>
            <a:endParaRPr lang="en-US" dirty="0"/>
          </a:p>
          <a:p>
            <a:endParaRPr lang="en-GB" dirty="0"/>
          </a:p>
        </p:txBody>
      </p:sp>
      <p:sp>
        <p:nvSpPr>
          <p:cNvPr id="7" name="Rectangle 6"/>
          <p:cNvSpPr/>
          <p:nvPr/>
        </p:nvSpPr>
        <p:spPr>
          <a:xfrm>
            <a:off x="1097280" y="2074750"/>
            <a:ext cx="4301197" cy="4031873"/>
          </a:xfrm>
          <a:prstGeom prst="rect">
            <a:avLst/>
          </a:prstGeom>
        </p:spPr>
        <p:txBody>
          <a:bodyPr wrap="square">
            <a:spAutoFit/>
          </a:bodyPr>
          <a:lstStyle/>
          <a:p>
            <a:pPr marL="285750" indent="-285750">
              <a:buFont typeface="Arial" panose="020B0604020202020204" pitchFamily="34" charset="0"/>
              <a:buChar char="•"/>
            </a:pPr>
            <a:r>
              <a:rPr lang="en-US" sz="1600" dirty="0" smtClean="0"/>
              <a:t>Co-creation</a:t>
            </a:r>
            <a:r>
              <a:rPr lang="en-US" sz="1600" dirty="0"/>
              <a:t>, </a:t>
            </a:r>
            <a:r>
              <a:rPr lang="en-US" sz="1600" dirty="0" smtClean="0"/>
              <a:t>participation, </a:t>
            </a:r>
            <a:r>
              <a:rPr lang="en-US" sz="1600" dirty="0"/>
              <a:t>sharing </a:t>
            </a:r>
            <a:r>
              <a:rPr lang="en-US" sz="1600" dirty="0" smtClean="0"/>
              <a:t>and collaboration,  generate  value and a positive influence, (</a:t>
            </a:r>
            <a:r>
              <a:rPr lang="en-US" sz="1600" dirty="0" err="1" smtClean="0"/>
              <a:t>Hajli</a:t>
            </a:r>
            <a:r>
              <a:rPr lang="en-US" sz="1600" dirty="0" smtClean="0"/>
              <a:t> N 2014)</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lower </a:t>
            </a:r>
            <a:r>
              <a:rPr lang="en-US" sz="1600" dirty="0"/>
              <a:t>costs, improved brand awareness and increased sales</a:t>
            </a:r>
            <a:r>
              <a:rPr lang="en-US" sz="1600" dirty="0" smtClean="0"/>
              <a:t>. (</a:t>
            </a:r>
            <a:r>
              <a:rPr lang="en-US" sz="1600" dirty="0" err="1"/>
              <a:t>D</a:t>
            </a:r>
            <a:r>
              <a:rPr lang="en-US" sz="1600" dirty="0" err="1" smtClean="0"/>
              <a:t>wivedi</a:t>
            </a:r>
            <a:r>
              <a:rPr lang="en-US" sz="1600" dirty="0" smtClean="0"/>
              <a:t> Y. et al. 2020)</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Engagement </a:t>
            </a:r>
            <a:r>
              <a:rPr lang="en-US" sz="1600" dirty="0"/>
              <a:t>behaviors and customer journeys enhanced </a:t>
            </a:r>
            <a:r>
              <a:rPr lang="it-IT" sz="1600" dirty="0"/>
              <a:t>. (Dwivedi Y. et al. 2020</a:t>
            </a:r>
            <a:r>
              <a:rPr lang="it-IT" sz="1600" dirty="0" smtClean="0"/>
              <a:t>)</a:t>
            </a:r>
            <a:r>
              <a:rPr lang="en-US" sz="1600" dirty="0" smtClean="0"/>
              <a:t> </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Social </a:t>
            </a:r>
            <a:r>
              <a:rPr lang="en-US" sz="1600" dirty="0"/>
              <a:t>media affects all aspects of the Internet and transforms the role of Internet in </a:t>
            </a:r>
            <a:r>
              <a:rPr lang="en-US" sz="1600" dirty="0" smtClean="0"/>
              <a:t>people's lives (Universal McCann 2008)</a:t>
            </a:r>
          </a:p>
          <a:p>
            <a:pPr marL="285750" indent="-285750">
              <a:buFont typeface="Arial" panose="020B0604020202020204" pitchFamily="34" charset="0"/>
              <a:buChar char="•"/>
            </a:pPr>
            <a:endParaRPr lang="it-IT" sz="1600" dirty="0"/>
          </a:p>
          <a:p>
            <a:endParaRPr lang="en-US" sz="1600" dirty="0"/>
          </a:p>
          <a:p>
            <a:endParaRPr lang="en-GB" sz="1600" dirty="0"/>
          </a:p>
        </p:txBody>
      </p:sp>
    </p:spTree>
    <p:extLst>
      <p:ext uri="{BB962C8B-B14F-4D97-AF65-F5344CB8AC3E}">
        <p14:creationId xmlns:p14="http://schemas.microsoft.com/office/powerpoint/2010/main" val="270561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Social </a:t>
            </a:r>
            <a:r>
              <a:rPr lang="en-US" dirty="0"/>
              <a:t>media transforms how consumers share information and interact with brands (</a:t>
            </a:r>
            <a:r>
              <a:rPr lang="en-US" dirty="0" err="1"/>
              <a:t>Lamberton</a:t>
            </a:r>
            <a:r>
              <a:rPr lang="en-US" dirty="0"/>
              <a:t> &amp; Stephen, 2016</a:t>
            </a:r>
            <a:r>
              <a:rPr lang="en-US" dirty="0" smtClean="0"/>
              <a:t>). The use of social media presents a marketing format that can be accessed by the vast majority of the population in real time instantly. </a:t>
            </a:r>
            <a:r>
              <a:rPr lang="en-US" dirty="0"/>
              <a:t>It has also showed that marketing through social media significantly helps to create and promote brand awareness which in turn leads to increased companies’ sales performance (al- </a:t>
            </a:r>
            <a:r>
              <a:rPr lang="en-US" dirty="0" err="1"/>
              <a:t>Mohammadi</a:t>
            </a:r>
            <a:r>
              <a:rPr lang="en-US" dirty="0"/>
              <a:t> R. </a:t>
            </a:r>
            <a:r>
              <a:rPr lang="en-US" dirty="0" err="1"/>
              <a:t>Gazzaz</a:t>
            </a:r>
            <a:r>
              <a:rPr lang="en-US" dirty="0"/>
              <a:t> H 2020). </a:t>
            </a:r>
            <a:endParaRPr lang="en-GB" dirty="0"/>
          </a:p>
          <a:p>
            <a:r>
              <a:rPr lang="en-US" dirty="0" smtClean="0"/>
              <a:t>The challenges of corporate Social media can be overcome through a coherent policy that ensure all employees are in agreement to content and publishing of company information</a:t>
            </a:r>
            <a:r>
              <a:rPr lang="en-US" dirty="0"/>
              <a:t>, Developments in social media and its use as a marketing </a:t>
            </a:r>
            <a:r>
              <a:rPr lang="en-US" dirty="0" smtClean="0"/>
              <a:t>platform. The largest risks are negative commentary, inappropriate content and keeping </a:t>
            </a:r>
            <a:r>
              <a:rPr lang="en-US" dirty="0"/>
              <a:t>content Developments in social media and its use as a marketing platform </a:t>
            </a:r>
            <a:r>
              <a:rPr lang="en-US" dirty="0" smtClean="0"/>
              <a:t>true and current</a:t>
            </a:r>
            <a:r>
              <a:rPr lang="en-US" dirty="0"/>
              <a:t>, </a:t>
            </a:r>
            <a:r>
              <a:rPr lang="en-US" dirty="0" smtClean="0"/>
              <a:t>this can be over come by ensuring a clear policy that quickly comments back to the users and takes the conversation off line and if necessary removing the inappropriate content. Social </a:t>
            </a:r>
            <a:r>
              <a:rPr lang="en-US" dirty="0"/>
              <a:t>media needs to be </a:t>
            </a:r>
            <a:r>
              <a:rPr lang="en-US" dirty="0" smtClean="0"/>
              <a:t>current </a:t>
            </a:r>
            <a:r>
              <a:rPr lang="en-US" dirty="0"/>
              <a:t>and tell a story to keep the audience engaged, this can be drawn form a strategic plan to ensure the customer is being taken on a </a:t>
            </a:r>
            <a:r>
              <a:rPr lang="en-US" dirty="0" smtClean="0"/>
              <a:t>journey, which includes ensuring correct information and valid sources are used for any information shared. </a:t>
            </a:r>
          </a:p>
          <a:p>
            <a:r>
              <a:rPr lang="en-US" dirty="0" smtClean="0"/>
              <a:t>Providing a clear direction is set within the organization with responsibly given to individuals to work with the platforms and address inconsistency and customer comments, </a:t>
            </a:r>
            <a:r>
              <a:rPr lang="en-US" dirty="0"/>
              <a:t>Continuing development and monitoring is essential to provide a customer lead portal that provides interaction and development of the company </a:t>
            </a:r>
            <a:r>
              <a:rPr lang="en-US" dirty="0" smtClean="0"/>
              <a:t>brand and to ensure the platform aids the over organizational presence brad awareness and performance. </a:t>
            </a:r>
          </a:p>
          <a:p>
            <a:r>
              <a:rPr lang="en-US" dirty="0" smtClean="0"/>
              <a:t>Consideration to corporate policy and its effect toward corporate social responsibilities need to be considered to investigate the potential risks of breaking international guidelines and setting policy that protects the organization, its employees and keeps with in the realm of these guidelines. </a:t>
            </a:r>
          </a:p>
        </p:txBody>
      </p:sp>
    </p:spTree>
    <p:extLst>
      <p:ext uri="{BB962C8B-B14F-4D97-AF65-F5344CB8AC3E}">
        <p14:creationId xmlns:p14="http://schemas.microsoft.com/office/powerpoint/2010/main" val="3021974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fontScale="55000" lnSpcReduction="20000"/>
          </a:bodyPr>
          <a:lstStyle/>
          <a:p>
            <a:r>
              <a:rPr lang="en-US" dirty="0" smtClean="0"/>
              <a:t>Digital Marketing institute: Jul </a:t>
            </a:r>
            <a:r>
              <a:rPr lang="en-US" dirty="0"/>
              <a:t>12, </a:t>
            </a:r>
            <a:r>
              <a:rPr lang="en-US" dirty="0" smtClean="0"/>
              <a:t>2018, 3 </a:t>
            </a:r>
            <a:r>
              <a:rPr lang="en-US" dirty="0"/>
              <a:t>Trends Defining the Future of Social Media for </a:t>
            </a:r>
            <a:r>
              <a:rPr lang="en-US" dirty="0" smtClean="0"/>
              <a:t>Business</a:t>
            </a:r>
          </a:p>
          <a:p>
            <a:r>
              <a:rPr lang="en-US" dirty="0" smtClean="0"/>
              <a:t>Accessed on 20</a:t>
            </a:r>
            <a:r>
              <a:rPr lang="en-US" baseline="30000" dirty="0" smtClean="0"/>
              <a:t>th</a:t>
            </a:r>
            <a:r>
              <a:rPr lang="en-US" dirty="0" smtClean="0"/>
              <a:t> April 2020</a:t>
            </a:r>
          </a:p>
          <a:p>
            <a:r>
              <a:rPr lang="en-US" dirty="0" smtClean="0"/>
              <a:t>Available </a:t>
            </a:r>
            <a:r>
              <a:rPr lang="en-US" dirty="0"/>
              <a:t>at: </a:t>
            </a:r>
            <a:r>
              <a:rPr lang="en-US" dirty="0">
                <a:hlinkClick r:id="rId2"/>
              </a:rPr>
              <a:t>https://</a:t>
            </a:r>
            <a:r>
              <a:rPr lang="en-US" dirty="0" smtClean="0">
                <a:hlinkClick r:id="rId2"/>
              </a:rPr>
              <a:t>digitalmarketinginstitute.com/blog/3-trends-defining-the-future-of-social-media-for-business</a:t>
            </a:r>
            <a:endParaRPr lang="en-US" dirty="0" smtClean="0"/>
          </a:p>
          <a:p>
            <a:r>
              <a:rPr lang="en-US" dirty="0"/>
              <a:t>One size doesn’t fit all: a uses and gratifications analysis of social media </a:t>
            </a:r>
            <a:r>
              <a:rPr lang="en-US" dirty="0" smtClean="0"/>
              <a:t>platforms, Mark </a:t>
            </a:r>
            <a:r>
              <a:rPr lang="en-US" dirty="0"/>
              <a:t>J Pelletier ; Alexandra </a:t>
            </a:r>
            <a:r>
              <a:rPr lang="en-US" dirty="0" err="1"/>
              <a:t>Krallman</a:t>
            </a:r>
            <a:r>
              <a:rPr lang="en-US" dirty="0"/>
              <a:t> ; Frank G Adams ; Tyler </a:t>
            </a:r>
            <a:r>
              <a:rPr lang="en-US" dirty="0" smtClean="0"/>
              <a:t>Hancock, Bradford</a:t>
            </a:r>
            <a:r>
              <a:rPr lang="en-US" dirty="0"/>
              <a:t>: Emerald Group Publishing </a:t>
            </a:r>
            <a:r>
              <a:rPr lang="en-US" dirty="0" smtClean="0"/>
              <a:t>Limited, Journal </a:t>
            </a:r>
            <a:r>
              <a:rPr lang="en-US" dirty="0"/>
              <a:t>of research in interactive marketing, 2020-04-01, Vol.14 (2), </a:t>
            </a:r>
            <a:r>
              <a:rPr lang="en-US" dirty="0" smtClean="0"/>
              <a:t>p.269-284</a:t>
            </a:r>
          </a:p>
          <a:p>
            <a:r>
              <a:rPr lang="en-US" dirty="0" smtClean="0"/>
              <a:t>Accessed on 20</a:t>
            </a:r>
            <a:r>
              <a:rPr lang="en-US" baseline="30000" dirty="0" smtClean="0"/>
              <a:t>th</a:t>
            </a:r>
            <a:r>
              <a:rPr lang="en-US" dirty="0" smtClean="0"/>
              <a:t> April 2020</a:t>
            </a:r>
          </a:p>
          <a:p>
            <a:r>
              <a:rPr lang="en-US" dirty="0" smtClean="0"/>
              <a:t>Available </a:t>
            </a:r>
            <a:r>
              <a:rPr lang="en-US" dirty="0"/>
              <a:t>at: </a:t>
            </a:r>
            <a:r>
              <a:rPr lang="fr-FR" dirty="0" err="1"/>
              <a:t>ProQuest</a:t>
            </a:r>
            <a:r>
              <a:rPr lang="fr-FR" dirty="0"/>
              <a:t> </a:t>
            </a:r>
            <a:r>
              <a:rPr lang="fr-FR" u="sng" dirty="0" smtClean="0">
                <a:solidFill>
                  <a:srgbClr val="92D050"/>
                </a:solidFill>
              </a:rPr>
              <a:t>DOI</a:t>
            </a:r>
            <a:r>
              <a:rPr lang="fr-FR" u="sng" dirty="0">
                <a:solidFill>
                  <a:srgbClr val="92D050"/>
                </a:solidFill>
              </a:rPr>
              <a:t>: </a:t>
            </a:r>
            <a:r>
              <a:rPr lang="fr-FR" u="sng" dirty="0" smtClean="0">
                <a:solidFill>
                  <a:srgbClr val="92D050"/>
                </a:solidFill>
              </a:rPr>
              <a:t>10.1108/JRIM-10-2019-0159</a:t>
            </a:r>
          </a:p>
          <a:p>
            <a:r>
              <a:rPr lang="en-US" dirty="0" smtClean="0"/>
              <a:t>Nick </a:t>
            </a:r>
            <a:r>
              <a:rPr lang="en-US" dirty="0" err="1" smtClean="0"/>
              <a:t>Hajli</a:t>
            </a:r>
            <a:r>
              <a:rPr lang="en-US" dirty="0" smtClean="0"/>
              <a:t>,  Social </a:t>
            </a:r>
            <a:r>
              <a:rPr lang="en-US" dirty="0"/>
              <a:t>commerce constructs and consumer's intention to </a:t>
            </a:r>
            <a:r>
              <a:rPr lang="en-US" dirty="0" smtClean="0"/>
              <a:t>buy 2014 </a:t>
            </a:r>
            <a:endParaRPr lang="en-US" dirty="0"/>
          </a:p>
          <a:p>
            <a:r>
              <a:rPr lang="en-US" dirty="0" smtClean="0"/>
              <a:t>Accessed 20</a:t>
            </a:r>
            <a:r>
              <a:rPr lang="en-US" baseline="30000" dirty="0" smtClean="0"/>
              <a:t>th</a:t>
            </a:r>
            <a:r>
              <a:rPr lang="en-US" dirty="0" smtClean="0"/>
              <a:t> April 2021</a:t>
            </a:r>
          </a:p>
          <a:p>
            <a:r>
              <a:rPr lang="en-US" dirty="0" smtClean="0"/>
              <a:t>Available at: </a:t>
            </a:r>
            <a:r>
              <a:rPr lang="en-US" dirty="0" smtClean="0">
                <a:hlinkClick r:id="rId3"/>
              </a:rPr>
              <a:t>https</a:t>
            </a:r>
            <a:r>
              <a:rPr lang="en-US" dirty="0">
                <a:hlinkClick r:id="rId3"/>
              </a:rPr>
              <a:t>://</a:t>
            </a:r>
            <a:r>
              <a:rPr lang="en-US" dirty="0" smtClean="0">
                <a:hlinkClick r:id="rId3"/>
              </a:rPr>
              <a:t>doi.org/10.1016/j.ijinfomgt.2014.12.005</a:t>
            </a:r>
            <a:endParaRPr lang="en-US" dirty="0" smtClean="0"/>
          </a:p>
          <a:p>
            <a:r>
              <a:rPr lang="en-US" dirty="0" err="1"/>
              <a:t>Lamberton</a:t>
            </a:r>
            <a:r>
              <a:rPr lang="en-US" dirty="0"/>
              <a:t> and Stephen, </a:t>
            </a:r>
            <a:r>
              <a:rPr lang="en-US" dirty="0" smtClean="0"/>
              <a:t>2016; C</a:t>
            </a:r>
            <a:r>
              <a:rPr lang="en-US" dirty="0"/>
              <a:t>. </a:t>
            </a:r>
            <a:r>
              <a:rPr lang="en-US" dirty="0" err="1"/>
              <a:t>Lamberton</a:t>
            </a:r>
            <a:r>
              <a:rPr lang="en-US" dirty="0"/>
              <a:t>, A.T. </a:t>
            </a:r>
            <a:r>
              <a:rPr lang="en-US" dirty="0" smtClean="0"/>
              <a:t>Stephen; </a:t>
            </a:r>
            <a:endParaRPr lang="en-US" dirty="0"/>
          </a:p>
          <a:p>
            <a:r>
              <a:rPr lang="en-US" dirty="0"/>
              <a:t>A thematic exploration of digital, social media, and mobile marketing: Research evolution from 2000 to 2015 and an agenda for future inquiry</a:t>
            </a:r>
          </a:p>
          <a:p>
            <a:r>
              <a:rPr lang="en-US" dirty="0"/>
              <a:t>Journal of Marketing, 80 (6) (2016), pp. </a:t>
            </a:r>
            <a:r>
              <a:rPr lang="en-US" dirty="0" smtClean="0"/>
              <a:t>146-172</a:t>
            </a:r>
          </a:p>
          <a:p>
            <a:r>
              <a:rPr lang="en-US" dirty="0" smtClean="0"/>
              <a:t>Accessed 21 April 2021</a:t>
            </a:r>
          </a:p>
          <a:p>
            <a:r>
              <a:rPr lang="en-US" dirty="0" smtClean="0"/>
              <a:t>Available </a:t>
            </a:r>
            <a:r>
              <a:rPr lang="en-US" dirty="0"/>
              <a:t>at: </a:t>
            </a:r>
            <a:r>
              <a:rPr lang="en-US" dirty="0">
                <a:hlinkClick r:id="rId4"/>
              </a:rPr>
              <a:t>https://</a:t>
            </a:r>
            <a:r>
              <a:rPr lang="en-US" dirty="0" smtClean="0">
                <a:hlinkClick r:id="rId4"/>
              </a:rPr>
              <a:t>journals.sagepub.com/doi/abs/10.1509/jm.15.0415</a:t>
            </a:r>
            <a:endParaRPr lang="en-US" dirty="0" smtClean="0"/>
          </a:p>
          <a:p>
            <a:endParaRPr lang="en-US" dirty="0" smtClean="0"/>
          </a:p>
          <a:p>
            <a:endParaRPr lang="fr-FR" dirty="0" smtClean="0"/>
          </a:p>
          <a:p>
            <a:endParaRPr lang="fr-FR" dirty="0"/>
          </a:p>
          <a:p>
            <a:endParaRPr lang="en-US" dirty="0" smtClean="0"/>
          </a:p>
          <a:p>
            <a:endParaRPr lang="en-US" dirty="0" smtClean="0"/>
          </a:p>
          <a:p>
            <a:endParaRPr lang="en-GB" dirty="0"/>
          </a:p>
        </p:txBody>
      </p:sp>
    </p:spTree>
    <p:extLst>
      <p:ext uri="{BB962C8B-B14F-4D97-AF65-F5344CB8AC3E}">
        <p14:creationId xmlns:p14="http://schemas.microsoft.com/office/powerpoint/2010/main" val="360556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fontScale="55000" lnSpcReduction="20000"/>
          </a:bodyPr>
          <a:lstStyle/>
          <a:p>
            <a:r>
              <a:rPr lang="en-US" dirty="0"/>
              <a:t>Boyd Joshua (2018). “Social Media Trends 2018: What to Expect,” </a:t>
            </a:r>
          </a:p>
          <a:p>
            <a:r>
              <a:rPr lang="en-US" dirty="0" smtClean="0"/>
              <a:t>Assessed 21 April 2021</a:t>
            </a:r>
          </a:p>
          <a:p>
            <a:r>
              <a:rPr lang="en-US" dirty="0" smtClean="0"/>
              <a:t>Available from </a:t>
            </a:r>
            <a:r>
              <a:rPr lang="en-US" dirty="0" smtClean="0">
                <a:hlinkClick r:id="rId2"/>
              </a:rPr>
              <a:t>https</a:t>
            </a:r>
            <a:r>
              <a:rPr lang="en-US" dirty="0">
                <a:hlinkClick r:id="rId2"/>
              </a:rPr>
              <a:t>://</a:t>
            </a:r>
            <a:r>
              <a:rPr lang="en-US" dirty="0" smtClean="0">
                <a:hlinkClick r:id="rId2"/>
              </a:rPr>
              <a:t>www.sciencedirect.com/science/article/abs/pii/S0148296320303246</a:t>
            </a:r>
            <a:endParaRPr lang="en-US" dirty="0" smtClean="0"/>
          </a:p>
          <a:p>
            <a:r>
              <a:rPr lang="en-US" dirty="0" err="1" smtClean="0"/>
              <a:t>Stohl</a:t>
            </a:r>
            <a:r>
              <a:rPr lang="en-US" dirty="0"/>
              <a:t>, Cynthia; </a:t>
            </a:r>
            <a:r>
              <a:rPr lang="en-US" dirty="0" err="1"/>
              <a:t>Etter</a:t>
            </a:r>
            <a:r>
              <a:rPr lang="en-US" dirty="0"/>
              <a:t>, Michael; Banghart, Scott; Woo, </a:t>
            </a:r>
            <a:r>
              <a:rPr lang="en-US" dirty="0" err="1"/>
              <a:t>Dajung.Journal</a:t>
            </a:r>
            <a:r>
              <a:rPr lang="en-US" dirty="0"/>
              <a:t> of Business Ethics: JBE; Dordrecht Vol. 142, Iss. 3,  (May 2017): 413-436. </a:t>
            </a:r>
            <a:endParaRPr lang="en-US" dirty="0" smtClean="0"/>
          </a:p>
          <a:p>
            <a:r>
              <a:rPr lang="en-US" dirty="0" smtClean="0"/>
              <a:t>Accessed 21 April 2021</a:t>
            </a:r>
            <a:endParaRPr lang="en-US" dirty="0"/>
          </a:p>
          <a:p>
            <a:r>
              <a:rPr lang="en-US" dirty="0" smtClean="0"/>
              <a:t>Available </a:t>
            </a:r>
            <a:r>
              <a:rPr lang="en-US" dirty="0"/>
              <a:t>from  </a:t>
            </a:r>
            <a:r>
              <a:rPr lang="en-US" u="sng" dirty="0" smtClean="0">
                <a:solidFill>
                  <a:srgbClr val="92D050"/>
                </a:solidFill>
              </a:rPr>
              <a:t>DOI:10.1007/s10551-015-2743-9</a:t>
            </a:r>
          </a:p>
          <a:p>
            <a:r>
              <a:rPr lang="en-US" dirty="0"/>
              <a:t>Jenn Chen; </a:t>
            </a:r>
            <a:r>
              <a:rPr lang="en-US" dirty="0" smtClean="0"/>
              <a:t>Sprout Social; Why </a:t>
            </a:r>
            <a:r>
              <a:rPr lang="en-US" dirty="0"/>
              <a:t>brands need a social media monitoring </a:t>
            </a:r>
            <a:r>
              <a:rPr lang="en-US" dirty="0" smtClean="0"/>
              <a:t>strategy, February </a:t>
            </a:r>
            <a:r>
              <a:rPr lang="en-US" dirty="0"/>
              <a:t>18, 2020</a:t>
            </a:r>
          </a:p>
          <a:p>
            <a:r>
              <a:rPr lang="en-US" dirty="0" smtClean="0"/>
              <a:t>Accessed 21 April 2021</a:t>
            </a:r>
          </a:p>
          <a:p>
            <a:r>
              <a:rPr lang="en-US" dirty="0" smtClean="0"/>
              <a:t>Available </a:t>
            </a:r>
            <a:r>
              <a:rPr lang="en-US" dirty="0"/>
              <a:t>from  </a:t>
            </a:r>
            <a:r>
              <a:rPr lang="en-US" dirty="0">
                <a:hlinkClick r:id="rId3"/>
              </a:rPr>
              <a:t>https://</a:t>
            </a:r>
            <a:r>
              <a:rPr lang="en-US" dirty="0" smtClean="0">
                <a:hlinkClick r:id="rId3"/>
              </a:rPr>
              <a:t>sproutsocial.com/insights/social-media-monitoring/</a:t>
            </a:r>
            <a:endParaRPr lang="en-US" dirty="0" smtClean="0"/>
          </a:p>
          <a:p>
            <a:r>
              <a:rPr lang="en-US" dirty="0" smtClean="0"/>
              <a:t>Sullivan Amber, The </a:t>
            </a:r>
            <a:r>
              <a:rPr lang="en-US" dirty="0" err="1" smtClean="0"/>
              <a:t>fincial</a:t>
            </a:r>
            <a:r>
              <a:rPr lang="en-US" dirty="0"/>
              <a:t> Brand ; Responding to Negative Comments on Social Media</a:t>
            </a:r>
            <a:r>
              <a:rPr lang="en-US" dirty="0" smtClean="0"/>
              <a:t>: 3</a:t>
            </a:r>
            <a:r>
              <a:rPr lang="en-US" baseline="30000" dirty="0" smtClean="0"/>
              <a:t>rd</a:t>
            </a:r>
            <a:r>
              <a:rPr lang="en-US" dirty="0" smtClean="0"/>
              <a:t> Aug 2017 </a:t>
            </a:r>
          </a:p>
          <a:p>
            <a:r>
              <a:rPr lang="en-US" dirty="0" smtClean="0"/>
              <a:t>Accessed 21 </a:t>
            </a:r>
            <a:r>
              <a:rPr lang="en-US" dirty="0" err="1" smtClean="0"/>
              <a:t>april</a:t>
            </a:r>
            <a:r>
              <a:rPr lang="en-US" dirty="0" smtClean="0"/>
              <a:t> 2021</a:t>
            </a:r>
          </a:p>
          <a:p>
            <a:r>
              <a:rPr lang="en-GB" dirty="0"/>
              <a:t>Available at: </a:t>
            </a:r>
            <a:r>
              <a:rPr lang="en-GB" dirty="0">
                <a:hlinkClick r:id="rId4"/>
              </a:rPr>
              <a:t>https://thefinancialbrand.com/66582/responding-negative-comments-social-media</a:t>
            </a:r>
            <a:r>
              <a:rPr lang="en-GB" dirty="0" smtClean="0">
                <a:hlinkClick r:id="rId4"/>
              </a:rPr>
              <a:t>/</a:t>
            </a:r>
            <a:endParaRPr lang="en-GB" dirty="0" smtClean="0"/>
          </a:p>
          <a:p>
            <a:r>
              <a:rPr lang="en-US" dirty="0"/>
              <a:t>Aliza Sherman, Danielle Elliott </a:t>
            </a:r>
            <a:r>
              <a:rPr lang="en-US" dirty="0" smtClean="0"/>
              <a:t>Smith; Dummies; How </a:t>
            </a:r>
            <a:r>
              <a:rPr lang="en-US" dirty="0"/>
              <a:t>to Create a Messaging Map for Social Media </a:t>
            </a:r>
            <a:r>
              <a:rPr lang="en-US" dirty="0" smtClean="0"/>
              <a:t>Engagement</a:t>
            </a:r>
          </a:p>
          <a:p>
            <a:r>
              <a:rPr lang="en-US" dirty="0" smtClean="0"/>
              <a:t>Accessed </a:t>
            </a:r>
            <a:r>
              <a:rPr lang="en-US" dirty="0" err="1" smtClean="0"/>
              <a:t>arpil</a:t>
            </a:r>
            <a:r>
              <a:rPr lang="en-US" dirty="0" smtClean="0"/>
              <a:t> 2021</a:t>
            </a:r>
          </a:p>
          <a:p>
            <a:r>
              <a:rPr lang="en-GB" dirty="0"/>
              <a:t>Available at </a:t>
            </a:r>
            <a:r>
              <a:rPr lang="en-GB" dirty="0">
                <a:hlinkClick r:id="rId5"/>
              </a:rPr>
              <a:t>https://www.dummies.com/social-media/blogging/how-to-create-a-messaging-map-for-social-media-engagement</a:t>
            </a:r>
            <a:r>
              <a:rPr lang="en-GB" dirty="0" smtClean="0">
                <a:hlinkClick r:id="rId5"/>
              </a:rPr>
              <a:t>/</a:t>
            </a:r>
            <a:endParaRPr lang="en-GB" dirty="0"/>
          </a:p>
        </p:txBody>
      </p:sp>
    </p:spTree>
    <p:extLst>
      <p:ext uri="{BB962C8B-B14F-4D97-AF65-F5344CB8AC3E}">
        <p14:creationId xmlns:p14="http://schemas.microsoft.com/office/powerpoint/2010/main" val="78228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fontScale="55000" lnSpcReduction="20000"/>
          </a:bodyPr>
          <a:lstStyle/>
          <a:p>
            <a:r>
              <a:rPr lang="it-IT" dirty="0"/>
              <a:t>Micu, </a:t>
            </a:r>
            <a:r>
              <a:rPr lang="it-IT" dirty="0" smtClean="0"/>
              <a:t>Camelia, Sciandra</a:t>
            </a:r>
            <a:r>
              <a:rPr lang="it-IT" dirty="0"/>
              <a:t>, Michael </a:t>
            </a:r>
            <a:r>
              <a:rPr lang="it-IT" dirty="0" smtClean="0"/>
              <a:t>; Micu</a:t>
            </a:r>
            <a:r>
              <a:rPr lang="it-IT" dirty="0"/>
              <a:t>, </a:t>
            </a:r>
            <a:r>
              <a:rPr lang="it-IT" dirty="0" smtClean="0"/>
              <a:t>Anca, </a:t>
            </a:r>
            <a:r>
              <a:rPr lang="en-US" dirty="0" smtClean="0"/>
              <a:t>Understanding </a:t>
            </a:r>
            <a:r>
              <a:rPr lang="en-US" dirty="0"/>
              <a:t>Social Media: The Effect of Belief Type and Product Type on Consumers' Social Media </a:t>
            </a:r>
            <a:r>
              <a:rPr lang="en-US" dirty="0" smtClean="0"/>
              <a:t>Use. Journal </a:t>
            </a:r>
            <a:r>
              <a:rPr lang="en-US" dirty="0"/>
              <a:t>of Marketing Theory &amp; Practice. Winter2019, Vol. 27 Issue 1, p55-66. 12p. 3 Charts.</a:t>
            </a:r>
            <a:endParaRPr lang="it-IT" dirty="0"/>
          </a:p>
          <a:p>
            <a:r>
              <a:rPr lang="en-US" dirty="0" smtClean="0"/>
              <a:t>Assessed 21 April 2021</a:t>
            </a:r>
          </a:p>
          <a:p>
            <a:r>
              <a:rPr lang="en-US" dirty="0" smtClean="0"/>
              <a:t>Available </a:t>
            </a:r>
            <a:r>
              <a:rPr lang="en-US" dirty="0"/>
              <a:t>from </a:t>
            </a:r>
            <a:r>
              <a:rPr lang="en-US" dirty="0">
                <a:hlinkClick r:id="rId2"/>
              </a:rPr>
              <a:t>https://</a:t>
            </a:r>
            <a:r>
              <a:rPr lang="en-US" dirty="0" smtClean="0">
                <a:hlinkClick r:id="rId2"/>
              </a:rPr>
              <a:t>web-a-ebscohost-com.ezproxy.uwtsd.ac.uk/ehost/detail/detail?vid=0&amp;sid=1c3962ff-8d2f-4578-bf0c-99ca2f4e7427%40sdc-v-sessmgr03&amp;bdata=JnNpdGU9ZWhvc3QtbGl2ZQ%3d%3d#AN=134392574&amp;db=bth</a:t>
            </a:r>
            <a:endParaRPr lang="en-US" dirty="0" smtClean="0"/>
          </a:p>
          <a:p>
            <a:r>
              <a:rPr lang="en-US" dirty="0"/>
              <a:t>Universal McCann. (2008). “Power to the people social media tracker”. </a:t>
            </a:r>
            <a:endParaRPr lang="en-US" dirty="0" smtClean="0"/>
          </a:p>
          <a:p>
            <a:r>
              <a:rPr lang="en-US" dirty="0" smtClean="0"/>
              <a:t>Accessed 22</a:t>
            </a:r>
            <a:r>
              <a:rPr lang="en-US" baseline="30000" dirty="0" smtClean="0"/>
              <a:t>nd</a:t>
            </a:r>
            <a:r>
              <a:rPr lang="en-US" dirty="0" smtClean="0"/>
              <a:t> April 2021</a:t>
            </a:r>
          </a:p>
          <a:p>
            <a:r>
              <a:rPr lang="en-US" dirty="0" smtClean="0"/>
              <a:t>Available at  http:// </a:t>
            </a:r>
            <a:r>
              <a:rPr lang="en-US" dirty="0" smtClean="0">
                <a:hlinkClick r:id="rId3"/>
              </a:rPr>
              <a:t>www.universalmccann.com/Assets/wave_3_20080403093750.pdf</a:t>
            </a:r>
            <a:endParaRPr lang="en-US" dirty="0" smtClean="0"/>
          </a:p>
          <a:p>
            <a:r>
              <a:rPr lang="en-US" dirty="0" err="1" smtClean="0"/>
              <a:t>Dwivedi</a:t>
            </a:r>
            <a:r>
              <a:rPr lang="en-US" dirty="0" smtClean="0"/>
              <a:t>, Y.K. </a:t>
            </a:r>
            <a:r>
              <a:rPr lang="en-US" dirty="0"/>
              <a:t>et al. Setting the future of digital and social media marketing research: Perspectives and research propositions, International Journal of Information Management, July 2020,</a:t>
            </a:r>
          </a:p>
          <a:p>
            <a:r>
              <a:rPr lang="en-US" dirty="0"/>
              <a:t>Accessed on 22nd </a:t>
            </a:r>
            <a:r>
              <a:rPr lang="en-US" dirty="0" smtClean="0"/>
              <a:t>April </a:t>
            </a:r>
            <a:r>
              <a:rPr lang="en-US" dirty="0"/>
              <a:t>2021</a:t>
            </a:r>
          </a:p>
          <a:p>
            <a:r>
              <a:rPr lang="en-US" dirty="0"/>
              <a:t>Available at: </a:t>
            </a:r>
            <a:r>
              <a:rPr lang="en-US" dirty="0">
                <a:hlinkClick r:id="rId4"/>
              </a:rPr>
              <a:t>https://</a:t>
            </a:r>
            <a:r>
              <a:rPr lang="en-US" dirty="0" smtClean="0">
                <a:hlinkClick r:id="rId4"/>
              </a:rPr>
              <a:t>www.sciencedirect.com/science/article/pii/S0268401220308082</a:t>
            </a:r>
            <a:endParaRPr lang="en-US" dirty="0" smtClean="0"/>
          </a:p>
          <a:p>
            <a:r>
              <a:rPr lang="en-US" dirty="0" smtClean="0"/>
              <a:t>Shay Ronen, </a:t>
            </a:r>
            <a:r>
              <a:rPr lang="en-US" dirty="0"/>
              <a:t>Using Brand Equity to Model ROI for Social Media </a:t>
            </a:r>
            <a:r>
              <a:rPr lang="en-US" dirty="0" smtClean="0"/>
              <a:t>Marketing, </a:t>
            </a:r>
            <a:r>
              <a:rPr lang="fr-FR" dirty="0"/>
              <a:t>International Journal on Media Management </a:t>
            </a:r>
          </a:p>
          <a:p>
            <a:r>
              <a:rPr lang="fr-FR" dirty="0"/>
              <a:t>Volume 21, 2019 </a:t>
            </a:r>
            <a:endParaRPr lang="fr-FR" dirty="0" smtClean="0"/>
          </a:p>
          <a:p>
            <a:r>
              <a:rPr lang="fr-FR" dirty="0" err="1" smtClean="0"/>
              <a:t>Accessed</a:t>
            </a:r>
            <a:r>
              <a:rPr lang="fr-FR" dirty="0" smtClean="0"/>
              <a:t> 22nd April 2021</a:t>
            </a:r>
          </a:p>
          <a:p>
            <a:r>
              <a:rPr lang="fr-FR" dirty="0" smtClean="0"/>
              <a:t>Avalable </a:t>
            </a:r>
            <a:r>
              <a:rPr lang="fr-FR" dirty="0"/>
              <a:t>at : </a:t>
            </a:r>
            <a:r>
              <a:rPr lang="fr-FR" dirty="0">
                <a:hlinkClick r:id="rId5"/>
              </a:rPr>
              <a:t>https://</a:t>
            </a:r>
            <a:r>
              <a:rPr lang="fr-FR" dirty="0" smtClean="0">
                <a:hlinkClick r:id="rId5"/>
              </a:rPr>
              <a:t>www.tandfonline.com/doi/abs/10.1080/14241277.2019.1590838</a:t>
            </a:r>
            <a:endParaRPr lang="fr-FR"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Tree>
    <p:extLst>
      <p:ext uri="{BB962C8B-B14F-4D97-AF65-F5344CB8AC3E}">
        <p14:creationId xmlns:p14="http://schemas.microsoft.com/office/powerpoint/2010/main" val="277772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a:bodyPr>
          <a:lstStyle/>
          <a:p>
            <a:r>
              <a:rPr lang="it-IT" dirty="0"/>
              <a:t>Social Media Tools for Department and Practice Communication and Branding in the Digital Age</a:t>
            </a:r>
          </a:p>
          <a:p>
            <a:r>
              <a:rPr lang="it-IT" dirty="0"/>
              <a:t>Marc D. Kohli , Dania Daye, Alexander J. Towbin, Amy L. Kotsenas, Marta E. Heilbrun</a:t>
            </a:r>
          </a:p>
          <a:p>
            <a:r>
              <a:rPr lang="it-IT" dirty="0"/>
              <a:t>Author Affiliations</a:t>
            </a:r>
          </a:p>
          <a:p>
            <a:r>
              <a:rPr lang="it-IT" dirty="0"/>
              <a:t>Published Online:Oct 10 </a:t>
            </a:r>
            <a:r>
              <a:rPr lang="it-IT" dirty="0" smtClean="0"/>
              <a:t>2018 </a:t>
            </a:r>
            <a:r>
              <a:rPr lang="it-IT" dirty="0" smtClean="0">
                <a:hlinkClick r:id="rId2"/>
              </a:rPr>
              <a:t>https</a:t>
            </a:r>
            <a:r>
              <a:rPr lang="it-IT" dirty="0">
                <a:hlinkClick r:id="rId2"/>
              </a:rPr>
              <a:t>://</a:t>
            </a:r>
            <a:r>
              <a:rPr lang="it-IT" dirty="0" smtClean="0">
                <a:hlinkClick r:id="rId2"/>
              </a:rPr>
              <a:t>doi.org/10.1148/rg.2018180090</a:t>
            </a:r>
            <a:endParaRPr lang="it-IT" dirty="0" smtClean="0"/>
          </a:p>
          <a:p>
            <a:r>
              <a:rPr lang="it-IT" dirty="0"/>
              <a:t>SOCIAL MEDIA MARKETING - THE EFFECTIVENESS AND CHALLENGES</a:t>
            </a:r>
          </a:p>
          <a:p>
            <a:r>
              <a:rPr lang="it-IT" dirty="0"/>
              <a:t>Reem Abdurahman Al-Mohammadi, Heba </a:t>
            </a:r>
            <a:r>
              <a:rPr lang="it-IT" dirty="0" smtClean="0"/>
              <a:t>Gazzaz 2020</a:t>
            </a:r>
          </a:p>
          <a:p>
            <a:r>
              <a:rPr lang="it-IT" dirty="0">
                <a:hlinkClick r:id="rId3"/>
              </a:rPr>
              <a:t>http://</a:t>
            </a:r>
            <a:r>
              <a:rPr lang="it-IT" dirty="0" smtClean="0">
                <a:hlinkClick r:id="rId3"/>
              </a:rPr>
              <a:t>dx.doi.org/10.46827/ejefr.v4i3.941</a:t>
            </a:r>
            <a:endParaRPr lang="it-IT" dirty="0" smtClean="0"/>
          </a:p>
          <a:p>
            <a:endParaRPr lang="it-IT" dirty="0" smtClean="0"/>
          </a:p>
          <a:p>
            <a:endParaRPr lang="it-IT"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Tree>
    <p:extLst>
      <p:ext uri="{BB962C8B-B14F-4D97-AF65-F5344CB8AC3E}">
        <p14:creationId xmlns:p14="http://schemas.microsoft.com/office/powerpoint/2010/main" val="4056486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10058400" cy="4347248"/>
          </a:xfrm>
        </p:spPr>
        <p:txBody>
          <a:bodyPr>
            <a:normAutofit fontScale="40000" lnSpcReduction="20000"/>
          </a:bodyPr>
          <a:lstStyle/>
          <a:p>
            <a:r>
              <a:rPr lang="en-US" dirty="0" smtClean="0"/>
              <a:t>Sophie Porter, Common problems with social media marketing &amp; how to overcome them Published 27 January 2021 Updated 3 March 2021</a:t>
            </a:r>
          </a:p>
          <a:p>
            <a:r>
              <a:rPr lang="en-US" dirty="0" smtClean="0"/>
              <a:t>Accessed 20</a:t>
            </a:r>
            <a:r>
              <a:rPr lang="en-US" baseline="30000" dirty="0" smtClean="0"/>
              <a:t>th</a:t>
            </a:r>
            <a:r>
              <a:rPr lang="en-US" dirty="0" smtClean="0"/>
              <a:t> April 2021</a:t>
            </a:r>
          </a:p>
          <a:p>
            <a:r>
              <a:rPr lang="en-US" dirty="0" smtClean="0"/>
              <a:t>Available at: </a:t>
            </a:r>
            <a:r>
              <a:rPr lang="en-US" dirty="0" smtClean="0">
                <a:hlinkClick r:id="rId2"/>
              </a:rPr>
              <a:t>https://www.webkick.co.uk/blog/common-problems-with-social-media-marketing-how-to-overcome-them/</a:t>
            </a:r>
            <a:endParaRPr lang="en-US" dirty="0" smtClean="0"/>
          </a:p>
          <a:p>
            <a:r>
              <a:rPr lang="en-US" dirty="0" err="1" smtClean="0"/>
              <a:t>Riorini</a:t>
            </a:r>
            <a:r>
              <a:rPr lang="en-US" dirty="0" smtClean="0"/>
              <a:t>, S. V. (2018). Social media marketing toward perceptual consciousness and its impact on online purchasing intention. European Research Studies Journal, 21(1), 402-416.</a:t>
            </a:r>
          </a:p>
          <a:p>
            <a:r>
              <a:rPr lang="en-GB" dirty="0" smtClean="0">
                <a:hlinkClick r:id="rId3"/>
              </a:rPr>
              <a:t>https://www.um.edu.mt/library/oar/handle/123456789/30290</a:t>
            </a:r>
            <a:endParaRPr lang="en-GB" dirty="0" smtClean="0"/>
          </a:p>
          <a:p>
            <a:r>
              <a:rPr lang="en-US" dirty="0" smtClean="0"/>
              <a:t>The Effects of Corporate Social Responsibility Practices and Environmental Factors through a Moderating Role of Social Media Marketing on Sustainable Performance of Business Firms</a:t>
            </a:r>
          </a:p>
          <a:p>
            <a:r>
              <a:rPr lang="en-US" dirty="0" smtClean="0"/>
              <a:t>by </a:t>
            </a:r>
            <a:r>
              <a:rPr lang="en-US" dirty="0" err="1" smtClean="0"/>
              <a:t>Jaffar</a:t>
            </a:r>
            <a:r>
              <a:rPr lang="en-US" dirty="0" smtClean="0"/>
              <a:t> Abbas et al. 14 May 2019 / Revised: 10 June 2019</a:t>
            </a:r>
          </a:p>
          <a:p>
            <a:r>
              <a:rPr lang="en-GB" dirty="0" err="1" smtClean="0"/>
              <a:t>ustainability</a:t>
            </a:r>
            <a:r>
              <a:rPr lang="en-GB" dirty="0" smtClean="0"/>
              <a:t> 2019, 11(12), 3434; </a:t>
            </a:r>
            <a:r>
              <a:rPr lang="en-GB" dirty="0" smtClean="0">
                <a:hlinkClick r:id="rId4"/>
              </a:rPr>
              <a:t>https://doi.org/10.3390/su11123434</a:t>
            </a:r>
            <a:endParaRPr lang="en-GB" dirty="0" smtClean="0"/>
          </a:p>
          <a:p>
            <a:r>
              <a:rPr lang="en-GB" dirty="0"/>
              <a:t>Evaluation and decision making in social media marketing</a:t>
            </a:r>
          </a:p>
          <a:p>
            <a:r>
              <a:rPr lang="en-GB" dirty="0"/>
              <a:t>Brendan James Keegan, Jennifer Rowley </a:t>
            </a:r>
          </a:p>
          <a:p>
            <a:r>
              <a:rPr lang="en-GB" dirty="0"/>
              <a:t>Management Decision</a:t>
            </a:r>
          </a:p>
          <a:p>
            <a:r>
              <a:rPr lang="en-GB" dirty="0" smtClean="0"/>
              <a:t>Article </a:t>
            </a:r>
            <a:r>
              <a:rPr lang="en-GB" dirty="0"/>
              <a:t>publication date: 13 February 2017 </a:t>
            </a:r>
            <a:endParaRPr lang="en-GB" dirty="0" smtClean="0"/>
          </a:p>
          <a:p>
            <a:r>
              <a:rPr lang="en-GB" dirty="0">
                <a:hlinkClick r:id="rId5"/>
              </a:rPr>
              <a:t>https://</a:t>
            </a:r>
            <a:r>
              <a:rPr lang="en-GB" dirty="0" smtClean="0">
                <a:hlinkClick r:id="rId5"/>
              </a:rPr>
              <a:t>www.emerald.com/insight/content/doi/10.1108/MD-10-2015-0450/full/html</a:t>
            </a:r>
            <a:endParaRPr lang="en-GB" dirty="0" smtClean="0"/>
          </a:p>
          <a:p>
            <a:r>
              <a:rPr lang="en-US" dirty="0"/>
              <a:t>The roles of message appeals and orientation on social media brand communication effectiveness: An evidence from Indonesia</a:t>
            </a:r>
          </a:p>
          <a:p>
            <a:r>
              <a:rPr lang="en-US" dirty="0"/>
              <a:t>Sony </a:t>
            </a:r>
            <a:r>
              <a:rPr lang="en-US" dirty="0" err="1"/>
              <a:t>Kusumasondjaja</a:t>
            </a:r>
            <a:r>
              <a:rPr lang="en-US" dirty="0"/>
              <a:t> </a:t>
            </a:r>
            <a:r>
              <a:rPr lang="en-US" dirty="0" smtClean="0"/>
              <a:t> Asia </a:t>
            </a:r>
            <a:r>
              <a:rPr lang="en-US" dirty="0"/>
              <a:t>Pacific Journal of Marketing and </a:t>
            </a:r>
            <a:r>
              <a:rPr lang="en-US" dirty="0" smtClean="0"/>
              <a:t>Logistics Article </a:t>
            </a:r>
            <a:r>
              <a:rPr lang="en-US" dirty="0"/>
              <a:t>publication date: 31 October 2018 Reprints &amp; </a:t>
            </a:r>
            <a:r>
              <a:rPr lang="en-US" dirty="0" smtClean="0"/>
              <a:t>Permissions Issue </a:t>
            </a:r>
            <a:r>
              <a:rPr lang="en-US" dirty="0"/>
              <a:t>publication date: 5 November </a:t>
            </a:r>
            <a:r>
              <a:rPr lang="en-US" dirty="0" smtClean="0"/>
              <a:t>2018 </a:t>
            </a:r>
          </a:p>
          <a:p>
            <a:r>
              <a:rPr lang="en-GB" dirty="0">
                <a:hlinkClick r:id="rId6"/>
              </a:rPr>
              <a:t>https://</a:t>
            </a:r>
            <a:r>
              <a:rPr lang="en-GB" dirty="0" smtClean="0">
                <a:hlinkClick r:id="rId6"/>
              </a:rPr>
              <a:t>www.emerald.com/insight/content/doi/10.1108/APJML-10-2017-0267/full/html</a:t>
            </a:r>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697181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10058400" cy="4347248"/>
          </a:xfrm>
        </p:spPr>
        <p:txBody>
          <a:bodyPr>
            <a:normAutofit fontScale="47500" lnSpcReduction="20000"/>
          </a:bodyPr>
          <a:lstStyle/>
          <a:p>
            <a:r>
              <a:rPr lang="lt-LT" dirty="0"/>
              <a:t>MDPI and ACS Style</a:t>
            </a:r>
          </a:p>
          <a:p>
            <a:r>
              <a:rPr lang="lt-LT" dirty="0"/>
              <a:t>Raudeliūnienė, J.; Davidavičienė, V.; Tvaronavičienė, M.; Jonuška, L. Evaluation of Advertising Campaigns on Social Media Networks. Sustainability 2018, 10, 973. </a:t>
            </a:r>
            <a:r>
              <a:rPr lang="lt-LT" dirty="0">
                <a:hlinkClick r:id="rId2"/>
              </a:rPr>
              <a:t>https://</a:t>
            </a:r>
            <a:r>
              <a:rPr lang="lt-LT" dirty="0" smtClean="0">
                <a:hlinkClick r:id="rId2"/>
              </a:rPr>
              <a:t>doi.org/10.3390/su10040973</a:t>
            </a:r>
            <a:endParaRPr lang="en-GB" dirty="0" smtClean="0"/>
          </a:p>
          <a:p>
            <a:r>
              <a:rPr lang="en-GB" dirty="0" smtClean="0"/>
              <a:t>How </a:t>
            </a:r>
            <a:r>
              <a:rPr lang="en-GB" dirty="0"/>
              <a:t>do strategic leaders engage with social media? A theoretical framework for research and practice</a:t>
            </a:r>
          </a:p>
          <a:p>
            <a:r>
              <a:rPr lang="en-GB" dirty="0"/>
              <a:t>Ciaran </a:t>
            </a:r>
            <a:r>
              <a:rPr lang="en-GB" dirty="0" err="1"/>
              <a:t>Heavey</a:t>
            </a:r>
            <a:r>
              <a:rPr lang="en-GB" dirty="0"/>
              <a:t>  </a:t>
            </a:r>
            <a:r>
              <a:rPr lang="en-GB" dirty="0" err="1"/>
              <a:t>Zeki</a:t>
            </a:r>
            <a:r>
              <a:rPr lang="en-GB" dirty="0"/>
              <a:t> </a:t>
            </a:r>
            <a:r>
              <a:rPr lang="en-GB" dirty="0" err="1"/>
              <a:t>Simsek</a:t>
            </a:r>
            <a:r>
              <a:rPr lang="en-GB" dirty="0"/>
              <a:t>  Christina </a:t>
            </a:r>
            <a:r>
              <a:rPr lang="en-GB" dirty="0" err="1"/>
              <a:t>Kyprianou</a:t>
            </a:r>
            <a:r>
              <a:rPr lang="en-GB" dirty="0"/>
              <a:t>  Marten </a:t>
            </a:r>
            <a:r>
              <a:rPr lang="en-GB" dirty="0" err="1"/>
              <a:t>Risius</a:t>
            </a:r>
            <a:endParaRPr lang="en-GB" dirty="0"/>
          </a:p>
          <a:p>
            <a:r>
              <a:rPr lang="en-GB" dirty="0"/>
              <a:t>First published: 26 March 2020</a:t>
            </a:r>
          </a:p>
          <a:p>
            <a:r>
              <a:rPr lang="en-GB" dirty="0">
                <a:hlinkClick r:id="rId3"/>
              </a:rPr>
              <a:t>https://</a:t>
            </a:r>
            <a:r>
              <a:rPr lang="en-GB" dirty="0" smtClean="0">
                <a:hlinkClick r:id="rId3"/>
              </a:rPr>
              <a:t>doi.org/10.1002/smj.3156</a:t>
            </a:r>
            <a:endParaRPr lang="en-GB" dirty="0" smtClean="0"/>
          </a:p>
          <a:p>
            <a:r>
              <a:rPr lang="en-GB" dirty="0" smtClean="0"/>
              <a:t>Social </a:t>
            </a:r>
            <a:r>
              <a:rPr lang="en-GB" dirty="0"/>
              <a:t>Media Influencers in Strategic Communication: A Conceptual Framework for Strategic Social Media Influencer Communication</a:t>
            </a:r>
          </a:p>
          <a:p>
            <a:r>
              <a:rPr lang="en-GB" dirty="0" err="1"/>
              <a:t>Nadja</a:t>
            </a:r>
            <a:r>
              <a:rPr lang="en-GB" dirty="0"/>
              <a:t> </a:t>
            </a:r>
            <a:r>
              <a:rPr lang="en-GB" dirty="0" err="1"/>
              <a:t>EnkeORCID</a:t>
            </a:r>
            <a:r>
              <a:rPr lang="en-GB" dirty="0"/>
              <a:t> Icon &amp;Nils S. </a:t>
            </a:r>
            <a:r>
              <a:rPr lang="en-GB" dirty="0" err="1"/>
              <a:t>BorchersORCID</a:t>
            </a:r>
            <a:r>
              <a:rPr lang="en-GB" dirty="0"/>
              <a:t> Icon</a:t>
            </a:r>
          </a:p>
          <a:p>
            <a:r>
              <a:rPr lang="en-GB" dirty="0"/>
              <a:t>Pages 261-277 | Published online: 04 Sep 2019</a:t>
            </a:r>
          </a:p>
          <a:p>
            <a:r>
              <a:rPr lang="en-GB" dirty="0"/>
              <a:t>Download citation </a:t>
            </a:r>
            <a:r>
              <a:rPr lang="en-GB" dirty="0">
                <a:hlinkClick r:id="rId4"/>
              </a:rPr>
              <a:t>https://</a:t>
            </a:r>
            <a:r>
              <a:rPr lang="en-GB" dirty="0" smtClean="0">
                <a:hlinkClick r:id="rId4"/>
              </a:rPr>
              <a:t>doi.org/10.1080/1553118X.2019.1620234</a:t>
            </a:r>
            <a:endParaRPr lang="en-GB" dirty="0" smtClean="0"/>
          </a:p>
          <a:p>
            <a:r>
              <a:rPr lang="en-GB" dirty="0"/>
              <a:t>Social Media Influencers as a Crisis Risk in Strategic Communication: Impact of Indiscretions on Professional Endorsements</a:t>
            </a:r>
          </a:p>
          <a:p>
            <a:r>
              <a:rPr lang="en-GB" dirty="0"/>
              <a:t>Kylie </a:t>
            </a:r>
            <a:r>
              <a:rPr lang="en-GB" dirty="0" err="1"/>
              <a:t>Sng,Tsi</a:t>
            </a:r>
            <a:r>
              <a:rPr lang="en-GB" dirty="0"/>
              <a:t> Ying Au &amp;Augustine Pang</a:t>
            </a:r>
          </a:p>
          <a:p>
            <a:r>
              <a:rPr lang="en-GB" dirty="0"/>
              <a:t>Pages 301-320 | Published online: 04 Sep 2019</a:t>
            </a:r>
          </a:p>
          <a:p>
            <a:r>
              <a:rPr lang="en-GB" dirty="0"/>
              <a:t>Download citation </a:t>
            </a:r>
            <a:r>
              <a:rPr lang="en-GB" dirty="0" smtClean="0"/>
              <a:t> </a:t>
            </a:r>
            <a:r>
              <a:rPr lang="en-GB" dirty="0" smtClean="0">
                <a:hlinkClick r:id="rId5"/>
              </a:rPr>
              <a:t>https</a:t>
            </a:r>
            <a:r>
              <a:rPr lang="en-GB" dirty="0">
                <a:hlinkClick r:id="rId5"/>
              </a:rPr>
              <a:t>://</a:t>
            </a:r>
            <a:r>
              <a:rPr lang="en-GB" dirty="0" smtClean="0">
                <a:hlinkClick r:id="rId5"/>
              </a:rPr>
              <a:t>doi.org/10.1080/1553118X.2019.1618305</a:t>
            </a:r>
            <a:endParaRPr lang="en-GB" dirty="0" smtClean="0"/>
          </a:p>
          <a:p>
            <a:r>
              <a:rPr lang="en-GB" dirty="0" smtClean="0"/>
              <a:t> </a:t>
            </a:r>
            <a:r>
              <a:rPr lang="en-GB" dirty="0" err="1"/>
              <a:t>CrossMark</a:t>
            </a:r>
            <a:r>
              <a:rPr lang="en-GB" dirty="0"/>
              <a:t> </a:t>
            </a:r>
            <a:r>
              <a:rPr lang="en-GB" dirty="0" err="1" smtClean="0"/>
              <a:t>LogoCrossMark</a:t>
            </a:r>
            <a:endParaRPr lang="en-GB" dirty="0" smtClean="0"/>
          </a:p>
          <a:p>
            <a:endParaRPr lang="en-GB" dirty="0" smtClean="0"/>
          </a:p>
          <a:p>
            <a:endParaRPr lang="en-GB" dirty="0"/>
          </a:p>
        </p:txBody>
      </p:sp>
    </p:spTree>
    <p:extLst>
      <p:ext uri="{BB962C8B-B14F-4D97-AF65-F5344CB8AC3E}">
        <p14:creationId xmlns:p14="http://schemas.microsoft.com/office/powerpoint/2010/main" val="893129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10058400" cy="4347248"/>
          </a:xfrm>
        </p:spPr>
        <p:txBody>
          <a:bodyPr>
            <a:normAutofit/>
          </a:bodyPr>
          <a:lstStyle/>
          <a:p>
            <a:endParaRPr lang="en-US" dirty="0" smtClean="0"/>
          </a:p>
          <a:p>
            <a:r>
              <a:rPr lang="en-US" dirty="0" smtClean="0"/>
              <a:t>Oaks</a:t>
            </a:r>
            <a:r>
              <a:rPr lang="en-US" dirty="0"/>
              <a:t>, J. (2014). Social Media has Changed the Ways We Do Business. [Online]</a:t>
            </a:r>
          </a:p>
          <a:p>
            <a:r>
              <a:rPr lang="en-US" dirty="0" smtClean="0"/>
              <a:t>Available </a:t>
            </a:r>
            <a:r>
              <a:rPr lang="en-US" dirty="0"/>
              <a:t>at: </a:t>
            </a:r>
            <a:r>
              <a:rPr lang="en-US" dirty="0">
                <a:hlinkClick r:id="rId2"/>
              </a:rPr>
              <a:t>http://socialnomics.net/2014/07/07/social-media-has-changed-the-ways-we-dobusiness</a:t>
            </a:r>
            <a:r>
              <a:rPr lang="en-US" dirty="0" smtClean="0">
                <a:hlinkClick r:id="rId2"/>
              </a:rPr>
              <a:t>/</a:t>
            </a:r>
            <a:r>
              <a:rPr lang="en-US" dirty="0" smtClean="0"/>
              <a:t>.</a:t>
            </a:r>
          </a:p>
          <a:p>
            <a:r>
              <a:rPr lang="en-US" dirty="0" smtClean="0"/>
              <a:t>Wan</a:t>
            </a:r>
            <a:r>
              <a:rPr lang="en-US" dirty="0"/>
              <a:t>, F. (2017). The Effect of Firm Marketing content on product sale: Evidence from a mobile social media platform available at: </a:t>
            </a:r>
            <a:r>
              <a:rPr lang="en-US" dirty="0">
                <a:hlinkClick r:id="rId3"/>
              </a:rPr>
              <a:t>http://web.a.ebscohost.com/ehost/pdfviewer/pdfviewer?vid=5&amp;sid=8c46cae4-f14d-46e4-8e55-6b2b517d7ac5%40sessionmgr4008</a:t>
            </a:r>
            <a:r>
              <a:rPr lang="en-US" dirty="0" smtClean="0"/>
              <a:t>.</a:t>
            </a:r>
          </a:p>
          <a:p>
            <a:r>
              <a:rPr lang="en-US" dirty="0" smtClean="0"/>
              <a:t>.</a:t>
            </a:r>
            <a:endParaRPr lang="en-US" dirty="0"/>
          </a:p>
          <a:p>
            <a:r>
              <a:rPr lang="en-US" dirty="0" err="1"/>
              <a:t>Apeal</a:t>
            </a:r>
            <a:r>
              <a:rPr lang="en-US" dirty="0"/>
              <a:t>, G., Grewal, L., </a:t>
            </a:r>
            <a:r>
              <a:rPr lang="en-US" dirty="0" err="1"/>
              <a:t>Hadi</a:t>
            </a:r>
            <a:r>
              <a:rPr lang="en-US" dirty="0"/>
              <a:t>, R., and Stephen, A., T. (2019). The future of social media in marketing, Journal of the Academy of Marketing Science. Available at: </a:t>
            </a:r>
            <a:r>
              <a:rPr lang="en-US" dirty="0">
                <a:hlinkClick r:id="rId4"/>
              </a:rPr>
              <a:t>https://doi.org/10.1007/s11747-019-00695-1</a:t>
            </a:r>
            <a:r>
              <a:rPr lang="en-US" dirty="0" smtClean="0"/>
              <a:t>.</a:t>
            </a:r>
          </a:p>
          <a:p>
            <a:endParaRPr lang="en-US" dirty="0" smtClean="0"/>
          </a:p>
          <a:p>
            <a:endParaRPr lang="en-GB" dirty="0" smtClean="0"/>
          </a:p>
          <a:p>
            <a:endParaRPr lang="en-GB" dirty="0"/>
          </a:p>
        </p:txBody>
      </p:sp>
    </p:spTree>
    <p:extLst>
      <p:ext uri="{BB962C8B-B14F-4D97-AF65-F5344CB8AC3E}">
        <p14:creationId xmlns:p14="http://schemas.microsoft.com/office/powerpoint/2010/main" val="260579634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26088</TotalTime>
  <Words>2303</Words>
  <Application>Microsoft Office PowerPoint</Application>
  <PresentationFormat>Widescreen</PresentationFormat>
  <Paragraphs>226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Retrospect</vt:lpstr>
      <vt:lpstr>Contemporary Issue in Marketing Management</vt:lpstr>
      <vt:lpstr>Contents </vt:lpstr>
      <vt:lpstr>Developments in social media and its use as a marketing platform  </vt:lpstr>
      <vt:lpstr>Why is this an issue ?</vt:lpstr>
      <vt:lpstr>Break down to establish biggest challenges  </vt:lpstr>
      <vt:lpstr>Why these challenges are as a result of the issue  </vt:lpstr>
      <vt:lpstr>How to respond to Social Media </vt:lpstr>
      <vt:lpstr>Benefits and disadvantages of the response </vt:lpstr>
      <vt:lpstr>Conclusion :</vt:lpstr>
      <vt:lpstr>References </vt:lpstr>
      <vt:lpstr>References </vt:lpstr>
      <vt:lpstr>References </vt:lpstr>
      <vt:lpstr>References </vt:lpstr>
      <vt:lpstr>Bibliography</vt:lpstr>
      <vt:lpstr>Bibliography</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thriving workforce</dc:title>
  <dc:creator>Benjamin.Williams</dc:creator>
  <cp:lastModifiedBy>Benjamin.Williams</cp:lastModifiedBy>
  <cp:revision>104</cp:revision>
  <dcterms:created xsi:type="dcterms:W3CDTF">2021-03-25T12:05:39Z</dcterms:created>
  <dcterms:modified xsi:type="dcterms:W3CDTF">2021-04-22T12:46:30Z</dcterms:modified>
</cp:coreProperties>
</file>