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6" r:id="rId1"/>
  </p:sldMasterIdLst>
  <p:sldIdLst>
    <p:sldId id="256" r:id="rId2"/>
    <p:sldId id="257" r:id="rId3"/>
    <p:sldId id="283" r:id="rId4"/>
    <p:sldId id="259" r:id="rId5"/>
    <p:sldId id="260" r:id="rId6"/>
    <p:sldId id="266" r:id="rId7"/>
    <p:sldId id="261" r:id="rId8"/>
    <p:sldId id="282" r:id="rId9"/>
    <p:sldId id="277" r:id="rId10"/>
    <p:sldId id="262" r:id="rId11"/>
    <p:sldId id="284" r:id="rId12"/>
    <p:sldId id="263" r:id="rId13"/>
    <p:sldId id="280" r:id="rId14"/>
    <p:sldId id="281" r:id="rId15"/>
    <p:sldId id="264" r:id="rId16"/>
    <p:sldId id="285" r:id="rId17"/>
    <p:sldId id="25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5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94660"/>
  </p:normalViewPr>
  <p:slideViewPr>
    <p:cSldViewPr snapToGrid="0" showGuides="1">
      <p:cViewPr>
        <p:scale>
          <a:sx n="100" d="100"/>
          <a:sy n="100" d="100"/>
        </p:scale>
        <p:origin x="1032" y="7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D251D8-199D-4EEF-9D0A-298E07DA5C8A}"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821F35DE-BA3F-42F2-81D3-77B9F0B01238}">
      <dgm:prSet/>
      <dgm:spPr/>
      <dgm:t>
        <a:bodyPr/>
        <a:lstStyle/>
        <a:p>
          <a:r>
            <a:rPr lang="en-US" b="0" i="0" dirty="0">
              <a:latin typeface="Times New Roman" panose="02020603050405020304" pitchFamily="18" charset="0"/>
              <a:cs typeface="Times New Roman" panose="02020603050405020304" pitchFamily="18" charset="0"/>
            </a:rPr>
            <a:t>Definition of anti-discriminatory practice </a:t>
          </a:r>
          <a:endParaRPr lang="en-US" dirty="0">
            <a:latin typeface="Times New Roman" panose="02020603050405020304" pitchFamily="18" charset="0"/>
            <a:cs typeface="Times New Roman" panose="02020603050405020304" pitchFamily="18" charset="0"/>
          </a:endParaRPr>
        </a:p>
      </dgm:t>
    </dgm:pt>
    <dgm:pt modelId="{528C5574-A17E-4EF6-9C5F-FD3EB300FFA7}" type="parTrans" cxnId="{42D7796D-1D87-4770-A7E2-98B8639FE297}">
      <dgm:prSet/>
      <dgm:spPr/>
      <dgm:t>
        <a:bodyPr/>
        <a:lstStyle/>
        <a:p>
          <a:endParaRPr lang="en-US"/>
        </a:p>
      </dgm:t>
    </dgm:pt>
    <dgm:pt modelId="{979D16F1-B3E7-40B5-8AA9-A9B7687AB6D9}" type="sibTrans" cxnId="{42D7796D-1D87-4770-A7E2-98B8639FE297}">
      <dgm:prSet/>
      <dgm:spPr/>
      <dgm:t>
        <a:bodyPr/>
        <a:lstStyle/>
        <a:p>
          <a:endParaRPr lang="en-US"/>
        </a:p>
      </dgm:t>
    </dgm:pt>
    <dgm:pt modelId="{780F7D7B-135A-4E6E-B117-7F6B2614B2E0}">
      <dgm:prSet/>
      <dgm:spPr/>
      <dgm:t>
        <a:bodyPr/>
        <a:lstStyle/>
        <a:p>
          <a:r>
            <a:rPr lang="en-US" b="0" i="0" dirty="0">
              <a:latin typeface="Times New Roman" panose="02020603050405020304" pitchFamily="18" charset="0"/>
              <a:cs typeface="Times New Roman" panose="02020603050405020304" pitchFamily="18" charset="0"/>
            </a:rPr>
            <a:t>Definition of inclusive practice </a:t>
          </a:r>
          <a:endParaRPr lang="en-US" dirty="0">
            <a:latin typeface="Times New Roman" panose="02020603050405020304" pitchFamily="18" charset="0"/>
            <a:cs typeface="Times New Roman" panose="02020603050405020304" pitchFamily="18" charset="0"/>
          </a:endParaRPr>
        </a:p>
      </dgm:t>
    </dgm:pt>
    <dgm:pt modelId="{340EDB28-E471-4DE8-81A3-C019372D6445}" type="parTrans" cxnId="{0C64A4AA-8F24-4F8F-9682-4D18F044AACE}">
      <dgm:prSet/>
      <dgm:spPr/>
      <dgm:t>
        <a:bodyPr/>
        <a:lstStyle/>
        <a:p>
          <a:endParaRPr lang="en-US"/>
        </a:p>
      </dgm:t>
    </dgm:pt>
    <dgm:pt modelId="{8D0E27CE-A94D-4F11-83AC-1D11624F41F2}" type="sibTrans" cxnId="{0C64A4AA-8F24-4F8F-9682-4D18F044AACE}">
      <dgm:prSet/>
      <dgm:spPr/>
      <dgm:t>
        <a:bodyPr/>
        <a:lstStyle/>
        <a:p>
          <a:endParaRPr lang="en-US"/>
        </a:p>
      </dgm:t>
    </dgm:pt>
    <dgm:pt modelId="{0E5BB597-FDA8-491C-B0F3-28B22C87E6D6}">
      <dgm:prSet/>
      <dgm:spPr/>
      <dgm:t>
        <a:bodyPr/>
        <a:lstStyle/>
        <a:p>
          <a:r>
            <a:rPr lang="en-GB" b="0" i="0" dirty="0">
              <a:latin typeface="Times New Roman" panose="02020603050405020304" pitchFamily="18" charset="0"/>
              <a:cs typeface="Times New Roman" panose="02020603050405020304" pitchFamily="18" charset="0"/>
            </a:rPr>
            <a:t>Detail of workplace and why it was chosen </a:t>
          </a:r>
          <a:endParaRPr lang="en-US" dirty="0">
            <a:latin typeface="Times New Roman" panose="02020603050405020304" pitchFamily="18" charset="0"/>
            <a:cs typeface="Times New Roman" panose="02020603050405020304" pitchFamily="18" charset="0"/>
          </a:endParaRPr>
        </a:p>
      </dgm:t>
    </dgm:pt>
    <dgm:pt modelId="{D30AFFD8-89E4-4FE8-8EDA-BFCADD05D7D6}" type="parTrans" cxnId="{A439B02D-5486-4544-A8D4-09C13327CBD4}">
      <dgm:prSet/>
      <dgm:spPr/>
      <dgm:t>
        <a:bodyPr/>
        <a:lstStyle/>
        <a:p>
          <a:endParaRPr lang="en-US"/>
        </a:p>
      </dgm:t>
    </dgm:pt>
    <dgm:pt modelId="{17EFAC1F-0AA8-45D7-BD97-B0535EFB0F73}" type="sibTrans" cxnId="{A439B02D-5486-4544-A8D4-09C13327CBD4}">
      <dgm:prSet/>
      <dgm:spPr/>
      <dgm:t>
        <a:bodyPr/>
        <a:lstStyle/>
        <a:p>
          <a:endParaRPr lang="en-US"/>
        </a:p>
      </dgm:t>
    </dgm:pt>
    <dgm:pt modelId="{74BA2393-FE38-48E2-BD0E-7860B23EEE5F}">
      <dgm:prSet/>
      <dgm:spPr/>
      <dgm:t>
        <a:bodyPr/>
        <a:lstStyle/>
        <a:p>
          <a:r>
            <a:rPr lang="en-US" b="0" i="0" dirty="0">
              <a:latin typeface="Times New Roman" panose="02020603050405020304" pitchFamily="18" charset="0"/>
              <a:cs typeface="Times New Roman" panose="02020603050405020304" pitchFamily="18" charset="0"/>
            </a:rPr>
            <a:t>Details of policies and processes in place  </a:t>
          </a:r>
          <a:endParaRPr lang="en-US" dirty="0">
            <a:latin typeface="Times New Roman" panose="02020603050405020304" pitchFamily="18" charset="0"/>
            <a:cs typeface="Times New Roman" panose="02020603050405020304" pitchFamily="18" charset="0"/>
          </a:endParaRPr>
        </a:p>
      </dgm:t>
    </dgm:pt>
    <dgm:pt modelId="{62E671E7-E0E5-4FEE-B996-080831DE685D}" type="parTrans" cxnId="{3A3662C6-2B6B-4B7B-91A7-6DB305CA9C98}">
      <dgm:prSet/>
      <dgm:spPr/>
      <dgm:t>
        <a:bodyPr/>
        <a:lstStyle/>
        <a:p>
          <a:endParaRPr lang="en-US"/>
        </a:p>
      </dgm:t>
    </dgm:pt>
    <dgm:pt modelId="{EA151DA7-4AD4-4DE8-A05F-F27EC08625F6}" type="sibTrans" cxnId="{3A3662C6-2B6B-4B7B-91A7-6DB305CA9C98}">
      <dgm:prSet/>
      <dgm:spPr/>
      <dgm:t>
        <a:bodyPr/>
        <a:lstStyle/>
        <a:p>
          <a:endParaRPr lang="en-US"/>
        </a:p>
      </dgm:t>
    </dgm:pt>
    <dgm:pt modelId="{2BCCD523-1312-48A6-99A3-79CBC126B284}">
      <dgm:prSet/>
      <dgm:spPr/>
      <dgm:t>
        <a:bodyPr/>
        <a:lstStyle/>
        <a:p>
          <a:r>
            <a:rPr lang="en-US" b="0" i="0" dirty="0">
              <a:latin typeface="Times New Roman" panose="02020603050405020304" pitchFamily="18" charset="0"/>
              <a:cs typeface="Times New Roman" panose="02020603050405020304" pitchFamily="18" charset="0"/>
            </a:rPr>
            <a:t>Pros and Cons of benefits </a:t>
          </a:r>
          <a:endParaRPr lang="en-US" dirty="0">
            <a:latin typeface="Times New Roman" panose="02020603050405020304" pitchFamily="18" charset="0"/>
            <a:cs typeface="Times New Roman" panose="02020603050405020304" pitchFamily="18" charset="0"/>
          </a:endParaRPr>
        </a:p>
      </dgm:t>
    </dgm:pt>
    <dgm:pt modelId="{82E769F4-6424-4F23-9B4C-7673C830F697}" type="parTrans" cxnId="{1F5C4F10-EC66-4066-87C2-20E554FBA002}">
      <dgm:prSet/>
      <dgm:spPr/>
      <dgm:t>
        <a:bodyPr/>
        <a:lstStyle/>
        <a:p>
          <a:endParaRPr lang="en-US"/>
        </a:p>
      </dgm:t>
    </dgm:pt>
    <dgm:pt modelId="{30FC0D07-4D66-4512-9669-604761369CDC}" type="sibTrans" cxnId="{1F5C4F10-EC66-4066-87C2-20E554FBA002}">
      <dgm:prSet/>
      <dgm:spPr/>
      <dgm:t>
        <a:bodyPr/>
        <a:lstStyle/>
        <a:p>
          <a:endParaRPr lang="en-US"/>
        </a:p>
      </dgm:t>
    </dgm:pt>
    <dgm:pt modelId="{88A5B537-0841-4226-945A-940BAD5B2044}">
      <dgm:prSet/>
      <dgm:spPr/>
      <dgm:t>
        <a:bodyPr/>
        <a:lstStyle/>
        <a:p>
          <a:r>
            <a:rPr lang="en-US" b="0" i="0" dirty="0">
              <a:latin typeface="Times New Roman" panose="02020603050405020304" pitchFamily="18" charset="0"/>
              <a:cs typeface="Times New Roman" panose="02020603050405020304" pitchFamily="18" charset="0"/>
            </a:rPr>
            <a:t>Three recommendations for improvement</a:t>
          </a:r>
          <a:endParaRPr lang="en-US" dirty="0">
            <a:latin typeface="Times New Roman" panose="02020603050405020304" pitchFamily="18" charset="0"/>
            <a:cs typeface="Times New Roman" panose="02020603050405020304" pitchFamily="18" charset="0"/>
          </a:endParaRPr>
        </a:p>
      </dgm:t>
    </dgm:pt>
    <dgm:pt modelId="{2D86D97D-2D93-496E-AA2D-70C463443D70}" type="parTrans" cxnId="{2DFD3C6C-7F02-48DD-BBB6-7812D6875E27}">
      <dgm:prSet/>
      <dgm:spPr/>
      <dgm:t>
        <a:bodyPr/>
        <a:lstStyle/>
        <a:p>
          <a:endParaRPr lang="en-US"/>
        </a:p>
      </dgm:t>
    </dgm:pt>
    <dgm:pt modelId="{CFC76329-BAE9-45C3-B5BC-A2FCA4EB38B6}" type="sibTrans" cxnId="{2DFD3C6C-7F02-48DD-BBB6-7812D6875E27}">
      <dgm:prSet/>
      <dgm:spPr/>
      <dgm:t>
        <a:bodyPr/>
        <a:lstStyle/>
        <a:p>
          <a:endParaRPr lang="en-US"/>
        </a:p>
      </dgm:t>
    </dgm:pt>
    <dgm:pt modelId="{7AF65631-5021-4D69-B299-E042EC2EE912}">
      <dgm:prSet/>
      <dgm:spPr/>
      <dgm:t>
        <a:bodyPr/>
        <a:lstStyle/>
        <a:p>
          <a:r>
            <a:rPr lang="en-US" dirty="0">
              <a:latin typeface="Times New Roman" panose="02020603050405020304" pitchFamily="18" charset="0"/>
              <a:cs typeface="Times New Roman" panose="02020603050405020304" pitchFamily="18" charset="0"/>
            </a:rPr>
            <a:t>Reference list</a:t>
          </a:r>
        </a:p>
      </dgm:t>
    </dgm:pt>
    <dgm:pt modelId="{5C62427D-45CE-47D5-BAE6-9F0C73470D57}" type="parTrans" cxnId="{6107A7CB-E058-45C7-9236-A55C22C07034}">
      <dgm:prSet/>
      <dgm:spPr/>
      <dgm:t>
        <a:bodyPr/>
        <a:lstStyle/>
        <a:p>
          <a:endParaRPr lang="en-US"/>
        </a:p>
      </dgm:t>
    </dgm:pt>
    <dgm:pt modelId="{589226D5-1830-426B-A991-CEF9E13C2B3D}" type="sibTrans" cxnId="{6107A7CB-E058-45C7-9236-A55C22C07034}">
      <dgm:prSet/>
      <dgm:spPr/>
      <dgm:t>
        <a:bodyPr/>
        <a:lstStyle/>
        <a:p>
          <a:endParaRPr lang="en-US"/>
        </a:p>
      </dgm:t>
    </dgm:pt>
    <dgm:pt modelId="{8D0A061E-07F1-374F-8DBD-00A805C1A756}" type="pres">
      <dgm:prSet presAssocID="{EAD251D8-199D-4EEF-9D0A-298E07DA5C8A}" presName="linear" presStyleCnt="0">
        <dgm:presLayoutVars>
          <dgm:dir/>
          <dgm:animLvl val="lvl"/>
          <dgm:resizeHandles val="exact"/>
        </dgm:presLayoutVars>
      </dgm:prSet>
      <dgm:spPr/>
    </dgm:pt>
    <dgm:pt modelId="{9C3AD64F-1360-624F-BBC9-7A566DB2E4A4}" type="pres">
      <dgm:prSet presAssocID="{821F35DE-BA3F-42F2-81D3-77B9F0B01238}" presName="parentLin" presStyleCnt="0"/>
      <dgm:spPr/>
    </dgm:pt>
    <dgm:pt modelId="{249BF326-C096-B74D-ABC5-4346017F7795}" type="pres">
      <dgm:prSet presAssocID="{821F35DE-BA3F-42F2-81D3-77B9F0B01238}" presName="parentLeftMargin" presStyleLbl="node1" presStyleIdx="0" presStyleCnt="7"/>
      <dgm:spPr/>
    </dgm:pt>
    <dgm:pt modelId="{E4BB0B8A-F5A6-1C41-A457-6C1E56F9B856}" type="pres">
      <dgm:prSet presAssocID="{821F35DE-BA3F-42F2-81D3-77B9F0B01238}" presName="parentText" presStyleLbl="node1" presStyleIdx="0" presStyleCnt="7">
        <dgm:presLayoutVars>
          <dgm:chMax val="0"/>
          <dgm:bulletEnabled val="1"/>
        </dgm:presLayoutVars>
      </dgm:prSet>
      <dgm:spPr/>
    </dgm:pt>
    <dgm:pt modelId="{A51338B5-C332-2E40-9C1A-9B445E1CFBA3}" type="pres">
      <dgm:prSet presAssocID="{821F35DE-BA3F-42F2-81D3-77B9F0B01238}" presName="negativeSpace" presStyleCnt="0"/>
      <dgm:spPr/>
    </dgm:pt>
    <dgm:pt modelId="{429A27D0-BC40-CC42-AA88-88CECFC37C65}" type="pres">
      <dgm:prSet presAssocID="{821F35DE-BA3F-42F2-81D3-77B9F0B01238}" presName="childText" presStyleLbl="conFgAcc1" presStyleIdx="0" presStyleCnt="7">
        <dgm:presLayoutVars>
          <dgm:bulletEnabled val="1"/>
        </dgm:presLayoutVars>
      </dgm:prSet>
      <dgm:spPr/>
    </dgm:pt>
    <dgm:pt modelId="{CEF0B52C-68FB-1B41-B686-F3B72983F0CA}" type="pres">
      <dgm:prSet presAssocID="{979D16F1-B3E7-40B5-8AA9-A9B7687AB6D9}" presName="spaceBetweenRectangles" presStyleCnt="0"/>
      <dgm:spPr/>
    </dgm:pt>
    <dgm:pt modelId="{08039FCC-67AA-3B4C-8D66-6BC766FEC82B}" type="pres">
      <dgm:prSet presAssocID="{780F7D7B-135A-4E6E-B117-7F6B2614B2E0}" presName="parentLin" presStyleCnt="0"/>
      <dgm:spPr/>
    </dgm:pt>
    <dgm:pt modelId="{0E732D94-8997-8742-8E34-3E9F63111075}" type="pres">
      <dgm:prSet presAssocID="{780F7D7B-135A-4E6E-B117-7F6B2614B2E0}" presName="parentLeftMargin" presStyleLbl="node1" presStyleIdx="0" presStyleCnt="7"/>
      <dgm:spPr/>
    </dgm:pt>
    <dgm:pt modelId="{A18CD80A-31EE-214C-9020-22FC487E3CDC}" type="pres">
      <dgm:prSet presAssocID="{780F7D7B-135A-4E6E-B117-7F6B2614B2E0}" presName="parentText" presStyleLbl="node1" presStyleIdx="1" presStyleCnt="7">
        <dgm:presLayoutVars>
          <dgm:chMax val="0"/>
          <dgm:bulletEnabled val="1"/>
        </dgm:presLayoutVars>
      </dgm:prSet>
      <dgm:spPr/>
    </dgm:pt>
    <dgm:pt modelId="{89CA2272-C2EE-CD45-BEBE-38BC54E4C823}" type="pres">
      <dgm:prSet presAssocID="{780F7D7B-135A-4E6E-B117-7F6B2614B2E0}" presName="negativeSpace" presStyleCnt="0"/>
      <dgm:spPr/>
    </dgm:pt>
    <dgm:pt modelId="{F5568076-8049-3448-8913-DBD6977C9868}" type="pres">
      <dgm:prSet presAssocID="{780F7D7B-135A-4E6E-B117-7F6B2614B2E0}" presName="childText" presStyleLbl="conFgAcc1" presStyleIdx="1" presStyleCnt="7">
        <dgm:presLayoutVars>
          <dgm:bulletEnabled val="1"/>
        </dgm:presLayoutVars>
      </dgm:prSet>
      <dgm:spPr/>
    </dgm:pt>
    <dgm:pt modelId="{D8556BF1-384C-5240-B9D3-F068309ABC3F}" type="pres">
      <dgm:prSet presAssocID="{8D0E27CE-A94D-4F11-83AC-1D11624F41F2}" presName="spaceBetweenRectangles" presStyleCnt="0"/>
      <dgm:spPr/>
    </dgm:pt>
    <dgm:pt modelId="{7D38DC40-56DB-3D42-BDC6-08A55995D3C6}" type="pres">
      <dgm:prSet presAssocID="{0E5BB597-FDA8-491C-B0F3-28B22C87E6D6}" presName="parentLin" presStyleCnt="0"/>
      <dgm:spPr/>
    </dgm:pt>
    <dgm:pt modelId="{76FCFB0B-D6FF-9D41-B71A-1AA536EDD5FE}" type="pres">
      <dgm:prSet presAssocID="{0E5BB597-FDA8-491C-B0F3-28B22C87E6D6}" presName="parentLeftMargin" presStyleLbl="node1" presStyleIdx="1" presStyleCnt="7"/>
      <dgm:spPr/>
    </dgm:pt>
    <dgm:pt modelId="{6074D638-CB5E-4F4B-81AE-94AA48E3E4EA}" type="pres">
      <dgm:prSet presAssocID="{0E5BB597-FDA8-491C-B0F3-28B22C87E6D6}" presName="parentText" presStyleLbl="node1" presStyleIdx="2" presStyleCnt="7">
        <dgm:presLayoutVars>
          <dgm:chMax val="0"/>
          <dgm:bulletEnabled val="1"/>
        </dgm:presLayoutVars>
      </dgm:prSet>
      <dgm:spPr/>
    </dgm:pt>
    <dgm:pt modelId="{1FFF506D-7439-1D47-B99E-89566474742D}" type="pres">
      <dgm:prSet presAssocID="{0E5BB597-FDA8-491C-B0F3-28B22C87E6D6}" presName="negativeSpace" presStyleCnt="0"/>
      <dgm:spPr/>
    </dgm:pt>
    <dgm:pt modelId="{1B0518A2-670D-6F4A-AAD4-5DCFC86D0A6B}" type="pres">
      <dgm:prSet presAssocID="{0E5BB597-FDA8-491C-B0F3-28B22C87E6D6}" presName="childText" presStyleLbl="conFgAcc1" presStyleIdx="2" presStyleCnt="7">
        <dgm:presLayoutVars>
          <dgm:bulletEnabled val="1"/>
        </dgm:presLayoutVars>
      </dgm:prSet>
      <dgm:spPr/>
    </dgm:pt>
    <dgm:pt modelId="{8F02014E-E822-5745-BB3B-726E923CE986}" type="pres">
      <dgm:prSet presAssocID="{17EFAC1F-0AA8-45D7-BD97-B0535EFB0F73}" presName="spaceBetweenRectangles" presStyleCnt="0"/>
      <dgm:spPr/>
    </dgm:pt>
    <dgm:pt modelId="{E6C70CE1-8C08-8A43-9025-9840E8DB63F8}" type="pres">
      <dgm:prSet presAssocID="{74BA2393-FE38-48E2-BD0E-7860B23EEE5F}" presName="parentLin" presStyleCnt="0"/>
      <dgm:spPr/>
    </dgm:pt>
    <dgm:pt modelId="{1A0E659D-A2A0-D146-BF0A-0F35400F361C}" type="pres">
      <dgm:prSet presAssocID="{74BA2393-FE38-48E2-BD0E-7860B23EEE5F}" presName="parentLeftMargin" presStyleLbl="node1" presStyleIdx="2" presStyleCnt="7"/>
      <dgm:spPr/>
    </dgm:pt>
    <dgm:pt modelId="{3AA6B667-DBC9-D444-B65B-F2CB1D6A647F}" type="pres">
      <dgm:prSet presAssocID="{74BA2393-FE38-48E2-BD0E-7860B23EEE5F}" presName="parentText" presStyleLbl="node1" presStyleIdx="3" presStyleCnt="7">
        <dgm:presLayoutVars>
          <dgm:chMax val="0"/>
          <dgm:bulletEnabled val="1"/>
        </dgm:presLayoutVars>
      </dgm:prSet>
      <dgm:spPr/>
    </dgm:pt>
    <dgm:pt modelId="{3CEA1D68-A473-7B4D-9B27-F64865B09741}" type="pres">
      <dgm:prSet presAssocID="{74BA2393-FE38-48E2-BD0E-7860B23EEE5F}" presName="negativeSpace" presStyleCnt="0"/>
      <dgm:spPr/>
    </dgm:pt>
    <dgm:pt modelId="{F760BADB-B269-8A4A-A377-8231BF1911CC}" type="pres">
      <dgm:prSet presAssocID="{74BA2393-FE38-48E2-BD0E-7860B23EEE5F}" presName="childText" presStyleLbl="conFgAcc1" presStyleIdx="3" presStyleCnt="7">
        <dgm:presLayoutVars>
          <dgm:bulletEnabled val="1"/>
        </dgm:presLayoutVars>
      </dgm:prSet>
      <dgm:spPr/>
    </dgm:pt>
    <dgm:pt modelId="{BB89991E-BB6F-044F-AFD3-CD3E15F71C8F}" type="pres">
      <dgm:prSet presAssocID="{EA151DA7-4AD4-4DE8-A05F-F27EC08625F6}" presName="spaceBetweenRectangles" presStyleCnt="0"/>
      <dgm:spPr/>
    </dgm:pt>
    <dgm:pt modelId="{D5ABAD5E-8BFE-0347-9AA3-A6CA10C7D319}" type="pres">
      <dgm:prSet presAssocID="{2BCCD523-1312-48A6-99A3-79CBC126B284}" presName="parentLin" presStyleCnt="0"/>
      <dgm:spPr/>
    </dgm:pt>
    <dgm:pt modelId="{EB00CD63-4DD8-7046-9597-3CEEE352912F}" type="pres">
      <dgm:prSet presAssocID="{2BCCD523-1312-48A6-99A3-79CBC126B284}" presName="parentLeftMargin" presStyleLbl="node1" presStyleIdx="3" presStyleCnt="7"/>
      <dgm:spPr/>
    </dgm:pt>
    <dgm:pt modelId="{3F146036-D833-D347-BDF2-B870914BE802}" type="pres">
      <dgm:prSet presAssocID="{2BCCD523-1312-48A6-99A3-79CBC126B284}" presName="parentText" presStyleLbl="node1" presStyleIdx="4" presStyleCnt="7">
        <dgm:presLayoutVars>
          <dgm:chMax val="0"/>
          <dgm:bulletEnabled val="1"/>
        </dgm:presLayoutVars>
      </dgm:prSet>
      <dgm:spPr/>
    </dgm:pt>
    <dgm:pt modelId="{52A5CC99-0329-7048-BF9E-EE6FBA307DDA}" type="pres">
      <dgm:prSet presAssocID="{2BCCD523-1312-48A6-99A3-79CBC126B284}" presName="negativeSpace" presStyleCnt="0"/>
      <dgm:spPr/>
    </dgm:pt>
    <dgm:pt modelId="{AA985EDA-7733-364C-976E-3960AE91EF07}" type="pres">
      <dgm:prSet presAssocID="{2BCCD523-1312-48A6-99A3-79CBC126B284}" presName="childText" presStyleLbl="conFgAcc1" presStyleIdx="4" presStyleCnt="7">
        <dgm:presLayoutVars>
          <dgm:bulletEnabled val="1"/>
        </dgm:presLayoutVars>
      </dgm:prSet>
      <dgm:spPr/>
    </dgm:pt>
    <dgm:pt modelId="{6C5AF60F-C9EF-D94B-9766-926FB85F730B}" type="pres">
      <dgm:prSet presAssocID="{30FC0D07-4D66-4512-9669-604761369CDC}" presName="spaceBetweenRectangles" presStyleCnt="0"/>
      <dgm:spPr/>
    </dgm:pt>
    <dgm:pt modelId="{7189DA35-5503-5A4B-B8C1-144D0F99A996}" type="pres">
      <dgm:prSet presAssocID="{88A5B537-0841-4226-945A-940BAD5B2044}" presName="parentLin" presStyleCnt="0"/>
      <dgm:spPr/>
    </dgm:pt>
    <dgm:pt modelId="{AD1B4AAB-B8CA-5D4C-BDAB-0BC63E742BD2}" type="pres">
      <dgm:prSet presAssocID="{88A5B537-0841-4226-945A-940BAD5B2044}" presName="parentLeftMargin" presStyleLbl="node1" presStyleIdx="4" presStyleCnt="7"/>
      <dgm:spPr/>
    </dgm:pt>
    <dgm:pt modelId="{E4F3F3B2-B5FF-6A44-A36A-D20F090F6C09}" type="pres">
      <dgm:prSet presAssocID="{88A5B537-0841-4226-945A-940BAD5B2044}" presName="parentText" presStyleLbl="node1" presStyleIdx="5" presStyleCnt="7">
        <dgm:presLayoutVars>
          <dgm:chMax val="0"/>
          <dgm:bulletEnabled val="1"/>
        </dgm:presLayoutVars>
      </dgm:prSet>
      <dgm:spPr/>
    </dgm:pt>
    <dgm:pt modelId="{FDC5BD6B-4EA3-4448-9AC9-C1E4C3A912C9}" type="pres">
      <dgm:prSet presAssocID="{88A5B537-0841-4226-945A-940BAD5B2044}" presName="negativeSpace" presStyleCnt="0"/>
      <dgm:spPr/>
    </dgm:pt>
    <dgm:pt modelId="{6B03AD8F-C5C8-8247-897F-19191D411AC1}" type="pres">
      <dgm:prSet presAssocID="{88A5B537-0841-4226-945A-940BAD5B2044}" presName="childText" presStyleLbl="conFgAcc1" presStyleIdx="5" presStyleCnt="7">
        <dgm:presLayoutVars>
          <dgm:bulletEnabled val="1"/>
        </dgm:presLayoutVars>
      </dgm:prSet>
      <dgm:spPr/>
    </dgm:pt>
    <dgm:pt modelId="{39EF33E7-8C9D-2B45-BCCE-99E7B3F46A2F}" type="pres">
      <dgm:prSet presAssocID="{CFC76329-BAE9-45C3-B5BC-A2FCA4EB38B6}" presName="spaceBetweenRectangles" presStyleCnt="0"/>
      <dgm:spPr/>
    </dgm:pt>
    <dgm:pt modelId="{4C958888-10C5-9C41-94BE-68F50B4F3D13}" type="pres">
      <dgm:prSet presAssocID="{7AF65631-5021-4D69-B299-E042EC2EE912}" presName="parentLin" presStyleCnt="0"/>
      <dgm:spPr/>
    </dgm:pt>
    <dgm:pt modelId="{112D734A-4FF0-3E4A-81F7-9AFC5C4FD972}" type="pres">
      <dgm:prSet presAssocID="{7AF65631-5021-4D69-B299-E042EC2EE912}" presName="parentLeftMargin" presStyleLbl="node1" presStyleIdx="5" presStyleCnt="7"/>
      <dgm:spPr/>
    </dgm:pt>
    <dgm:pt modelId="{DC1E35BD-38C4-9B41-8F20-5C4E7D1E47C8}" type="pres">
      <dgm:prSet presAssocID="{7AF65631-5021-4D69-B299-E042EC2EE912}" presName="parentText" presStyleLbl="node1" presStyleIdx="6" presStyleCnt="7">
        <dgm:presLayoutVars>
          <dgm:chMax val="0"/>
          <dgm:bulletEnabled val="1"/>
        </dgm:presLayoutVars>
      </dgm:prSet>
      <dgm:spPr/>
    </dgm:pt>
    <dgm:pt modelId="{E18045CA-B3BD-A14F-9C8C-DBF51C754291}" type="pres">
      <dgm:prSet presAssocID="{7AF65631-5021-4D69-B299-E042EC2EE912}" presName="negativeSpace" presStyleCnt="0"/>
      <dgm:spPr/>
    </dgm:pt>
    <dgm:pt modelId="{295B0CF1-9481-DA4B-B45C-1A051A6A283C}" type="pres">
      <dgm:prSet presAssocID="{7AF65631-5021-4D69-B299-E042EC2EE912}" presName="childText" presStyleLbl="conFgAcc1" presStyleIdx="6" presStyleCnt="7">
        <dgm:presLayoutVars>
          <dgm:bulletEnabled val="1"/>
        </dgm:presLayoutVars>
      </dgm:prSet>
      <dgm:spPr/>
    </dgm:pt>
  </dgm:ptLst>
  <dgm:cxnLst>
    <dgm:cxn modelId="{1F5C4F10-EC66-4066-87C2-20E554FBA002}" srcId="{EAD251D8-199D-4EEF-9D0A-298E07DA5C8A}" destId="{2BCCD523-1312-48A6-99A3-79CBC126B284}" srcOrd="4" destOrd="0" parTransId="{82E769F4-6424-4F23-9B4C-7673C830F697}" sibTransId="{30FC0D07-4D66-4512-9669-604761369CDC}"/>
    <dgm:cxn modelId="{ECE39513-C252-F145-929C-BCCCD274AAF4}" type="presOf" srcId="{74BA2393-FE38-48E2-BD0E-7860B23EEE5F}" destId="{1A0E659D-A2A0-D146-BF0A-0F35400F361C}" srcOrd="0" destOrd="0" presId="urn:microsoft.com/office/officeart/2005/8/layout/list1"/>
    <dgm:cxn modelId="{A439B02D-5486-4544-A8D4-09C13327CBD4}" srcId="{EAD251D8-199D-4EEF-9D0A-298E07DA5C8A}" destId="{0E5BB597-FDA8-491C-B0F3-28B22C87E6D6}" srcOrd="2" destOrd="0" parTransId="{D30AFFD8-89E4-4FE8-8EDA-BFCADD05D7D6}" sibTransId="{17EFAC1F-0AA8-45D7-BD97-B0535EFB0F73}"/>
    <dgm:cxn modelId="{C30BAF31-BF2F-FF4C-BFEB-1CCABB236BF4}" type="presOf" srcId="{7AF65631-5021-4D69-B299-E042EC2EE912}" destId="{DC1E35BD-38C4-9B41-8F20-5C4E7D1E47C8}" srcOrd="1" destOrd="0" presId="urn:microsoft.com/office/officeart/2005/8/layout/list1"/>
    <dgm:cxn modelId="{CA762743-5BD3-2D43-BF8C-AECF78C15A02}" type="presOf" srcId="{74BA2393-FE38-48E2-BD0E-7860B23EEE5F}" destId="{3AA6B667-DBC9-D444-B65B-F2CB1D6A647F}" srcOrd="1" destOrd="0" presId="urn:microsoft.com/office/officeart/2005/8/layout/list1"/>
    <dgm:cxn modelId="{E4A63C44-8859-B240-B33D-6635CA82C6E3}" type="presOf" srcId="{780F7D7B-135A-4E6E-B117-7F6B2614B2E0}" destId="{0E732D94-8997-8742-8E34-3E9F63111075}" srcOrd="0" destOrd="0" presId="urn:microsoft.com/office/officeart/2005/8/layout/list1"/>
    <dgm:cxn modelId="{5D2A7C45-7AF3-314F-9565-1C616E360A42}" type="presOf" srcId="{2BCCD523-1312-48A6-99A3-79CBC126B284}" destId="{EB00CD63-4DD8-7046-9597-3CEEE352912F}" srcOrd="0" destOrd="0" presId="urn:microsoft.com/office/officeart/2005/8/layout/list1"/>
    <dgm:cxn modelId="{2DFD3C6C-7F02-48DD-BBB6-7812D6875E27}" srcId="{EAD251D8-199D-4EEF-9D0A-298E07DA5C8A}" destId="{88A5B537-0841-4226-945A-940BAD5B2044}" srcOrd="5" destOrd="0" parTransId="{2D86D97D-2D93-496E-AA2D-70C463443D70}" sibTransId="{CFC76329-BAE9-45C3-B5BC-A2FCA4EB38B6}"/>
    <dgm:cxn modelId="{42D7796D-1D87-4770-A7E2-98B8639FE297}" srcId="{EAD251D8-199D-4EEF-9D0A-298E07DA5C8A}" destId="{821F35DE-BA3F-42F2-81D3-77B9F0B01238}" srcOrd="0" destOrd="0" parTransId="{528C5574-A17E-4EF6-9C5F-FD3EB300FFA7}" sibTransId="{979D16F1-B3E7-40B5-8AA9-A9B7687AB6D9}"/>
    <dgm:cxn modelId="{6248EA7D-FE00-9145-AF5C-95AAAC6FE10A}" type="presOf" srcId="{0E5BB597-FDA8-491C-B0F3-28B22C87E6D6}" destId="{76FCFB0B-D6FF-9D41-B71A-1AA536EDD5FE}" srcOrd="0" destOrd="0" presId="urn:microsoft.com/office/officeart/2005/8/layout/list1"/>
    <dgm:cxn modelId="{FEEBA87F-46C2-0D45-AE76-FF754F72400B}" type="presOf" srcId="{88A5B537-0841-4226-945A-940BAD5B2044}" destId="{E4F3F3B2-B5FF-6A44-A36A-D20F090F6C09}" srcOrd="1" destOrd="0" presId="urn:microsoft.com/office/officeart/2005/8/layout/list1"/>
    <dgm:cxn modelId="{F3580484-1591-2743-9DF1-123BDA47DA48}" type="presOf" srcId="{2BCCD523-1312-48A6-99A3-79CBC126B284}" destId="{3F146036-D833-D347-BDF2-B870914BE802}" srcOrd="1" destOrd="0" presId="urn:microsoft.com/office/officeart/2005/8/layout/list1"/>
    <dgm:cxn modelId="{74CCEC86-B14C-0143-A145-F37E85B9C7F5}" type="presOf" srcId="{0E5BB597-FDA8-491C-B0F3-28B22C87E6D6}" destId="{6074D638-CB5E-4F4B-81AE-94AA48E3E4EA}" srcOrd="1" destOrd="0" presId="urn:microsoft.com/office/officeart/2005/8/layout/list1"/>
    <dgm:cxn modelId="{54A87CA7-9A2A-8A42-9351-D3064E76D5F9}" type="presOf" srcId="{EAD251D8-199D-4EEF-9D0A-298E07DA5C8A}" destId="{8D0A061E-07F1-374F-8DBD-00A805C1A756}" srcOrd="0" destOrd="0" presId="urn:microsoft.com/office/officeart/2005/8/layout/list1"/>
    <dgm:cxn modelId="{0C64A4AA-8F24-4F8F-9682-4D18F044AACE}" srcId="{EAD251D8-199D-4EEF-9D0A-298E07DA5C8A}" destId="{780F7D7B-135A-4E6E-B117-7F6B2614B2E0}" srcOrd="1" destOrd="0" parTransId="{340EDB28-E471-4DE8-81A3-C019372D6445}" sibTransId="{8D0E27CE-A94D-4F11-83AC-1D11624F41F2}"/>
    <dgm:cxn modelId="{1376FBAB-A16C-BC49-A13B-D83FD9CCB5FD}" type="presOf" srcId="{821F35DE-BA3F-42F2-81D3-77B9F0B01238}" destId="{E4BB0B8A-F5A6-1C41-A457-6C1E56F9B856}" srcOrd="1" destOrd="0" presId="urn:microsoft.com/office/officeart/2005/8/layout/list1"/>
    <dgm:cxn modelId="{3F1BCBBA-0E30-484A-A76E-0F3FF4D24034}" type="presOf" srcId="{821F35DE-BA3F-42F2-81D3-77B9F0B01238}" destId="{249BF326-C096-B74D-ABC5-4346017F7795}" srcOrd="0" destOrd="0" presId="urn:microsoft.com/office/officeart/2005/8/layout/list1"/>
    <dgm:cxn modelId="{3A3662C6-2B6B-4B7B-91A7-6DB305CA9C98}" srcId="{EAD251D8-199D-4EEF-9D0A-298E07DA5C8A}" destId="{74BA2393-FE38-48E2-BD0E-7860B23EEE5F}" srcOrd="3" destOrd="0" parTransId="{62E671E7-E0E5-4FEE-B996-080831DE685D}" sibTransId="{EA151DA7-4AD4-4DE8-A05F-F27EC08625F6}"/>
    <dgm:cxn modelId="{6107A7CB-E058-45C7-9236-A55C22C07034}" srcId="{EAD251D8-199D-4EEF-9D0A-298E07DA5C8A}" destId="{7AF65631-5021-4D69-B299-E042EC2EE912}" srcOrd="6" destOrd="0" parTransId="{5C62427D-45CE-47D5-BAE6-9F0C73470D57}" sibTransId="{589226D5-1830-426B-A991-CEF9E13C2B3D}"/>
    <dgm:cxn modelId="{C2CEB3DD-2D48-4749-814A-3F670B24BC16}" type="presOf" srcId="{7AF65631-5021-4D69-B299-E042EC2EE912}" destId="{112D734A-4FF0-3E4A-81F7-9AFC5C4FD972}" srcOrd="0" destOrd="0" presId="urn:microsoft.com/office/officeart/2005/8/layout/list1"/>
    <dgm:cxn modelId="{BEE446DF-6EE3-3B44-B63A-6A2A89128861}" type="presOf" srcId="{88A5B537-0841-4226-945A-940BAD5B2044}" destId="{AD1B4AAB-B8CA-5D4C-BDAB-0BC63E742BD2}" srcOrd="0" destOrd="0" presId="urn:microsoft.com/office/officeart/2005/8/layout/list1"/>
    <dgm:cxn modelId="{8BDBC7F4-B226-FF40-B58D-DAB0E1B18166}" type="presOf" srcId="{780F7D7B-135A-4E6E-B117-7F6B2614B2E0}" destId="{A18CD80A-31EE-214C-9020-22FC487E3CDC}" srcOrd="1" destOrd="0" presId="urn:microsoft.com/office/officeart/2005/8/layout/list1"/>
    <dgm:cxn modelId="{FD1DDEC7-9520-C549-8555-67A915C92C35}" type="presParOf" srcId="{8D0A061E-07F1-374F-8DBD-00A805C1A756}" destId="{9C3AD64F-1360-624F-BBC9-7A566DB2E4A4}" srcOrd="0" destOrd="0" presId="urn:microsoft.com/office/officeart/2005/8/layout/list1"/>
    <dgm:cxn modelId="{DF1A33C8-E1BF-6747-A48F-9DCA8032B52D}" type="presParOf" srcId="{9C3AD64F-1360-624F-BBC9-7A566DB2E4A4}" destId="{249BF326-C096-B74D-ABC5-4346017F7795}" srcOrd="0" destOrd="0" presId="urn:microsoft.com/office/officeart/2005/8/layout/list1"/>
    <dgm:cxn modelId="{B0CB1857-6036-6040-A767-7C02631ECE34}" type="presParOf" srcId="{9C3AD64F-1360-624F-BBC9-7A566DB2E4A4}" destId="{E4BB0B8A-F5A6-1C41-A457-6C1E56F9B856}" srcOrd="1" destOrd="0" presId="urn:microsoft.com/office/officeart/2005/8/layout/list1"/>
    <dgm:cxn modelId="{AE30DA31-F4C4-F34A-A147-D633402F8013}" type="presParOf" srcId="{8D0A061E-07F1-374F-8DBD-00A805C1A756}" destId="{A51338B5-C332-2E40-9C1A-9B445E1CFBA3}" srcOrd="1" destOrd="0" presId="urn:microsoft.com/office/officeart/2005/8/layout/list1"/>
    <dgm:cxn modelId="{7BCDF702-2381-5B4A-B0EE-66F8992F50D1}" type="presParOf" srcId="{8D0A061E-07F1-374F-8DBD-00A805C1A756}" destId="{429A27D0-BC40-CC42-AA88-88CECFC37C65}" srcOrd="2" destOrd="0" presId="urn:microsoft.com/office/officeart/2005/8/layout/list1"/>
    <dgm:cxn modelId="{AEAAE5F1-C878-E146-A0BB-F2F2BA2FB566}" type="presParOf" srcId="{8D0A061E-07F1-374F-8DBD-00A805C1A756}" destId="{CEF0B52C-68FB-1B41-B686-F3B72983F0CA}" srcOrd="3" destOrd="0" presId="urn:microsoft.com/office/officeart/2005/8/layout/list1"/>
    <dgm:cxn modelId="{799C2900-2701-2446-9826-2D07D6F84493}" type="presParOf" srcId="{8D0A061E-07F1-374F-8DBD-00A805C1A756}" destId="{08039FCC-67AA-3B4C-8D66-6BC766FEC82B}" srcOrd="4" destOrd="0" presId="urn:microsoft.com/office/officeart/2005/8/layout/list1"/>
    <dgm:cxn modelId="{09AA3584-DE2E-7048-9EEF-4B845D0A8C7A}" type="presParOf" srcId="{08039FCC-67AA-3B4C-8D66-6BC766FEC82B}" destId="{0E732D94-8997-8742-8E34-3E9F63111075}" srcOrd="0" destOrd="0" presId="urn:microsoft.com/office/officeart/2005/8/layout/list1"/>
    <dgm:cxn modelId="{AD659B1F-0658-7C47-A522-2C15FD5E19E2}" type="presParOf" srcId="{08039FCC-67AA-3B4C-8D66-6BC766FEC82B}" destId="{A18CD80A-31EE-214C-9020-22FC487E3CDC}" srcOrd="1" destOrd="0" presId="urn:microsoft.com/office/officeart/2005/8/layout/list1"/>
    <dgm:cxn modelId="{DAC037A1-A6D8-A14D-B836-4A5C3783A2C6}" type="presParOf" srcId="{8D0A061E-07F1-374F-8DBD-00A805C1A756}" destId="{89CA2272-C2EE-CD45-BEBE-38BC54E4C823}" srcOrd="5" destOrd="0" presId="urn:microsoft.com/office/officeart/2005/8/layout/list1"/>
    <dgm:cxn modelId="{1868CC2E-1A8A-4C4C-A336-2F4D9BB04AC4}" type="presParOf" srcId="{8D0A061E-07F1-374F-8DBD-00A805C1A756}" destId="{F5568076-8049-3448-8913-DBD6977C9868}" srcOrd="6" destOrd="0" presId="urn:microsoft.com/office/officeart/2005/8/layout/list1"/>
    <dgm:cxn modelId="{7AF2E658-FFCA-7E43-9501-59B72EEFCB9F}" type="presParOf" srcId="{8D0A061E-07F1-374F-8DBD-00A805C1A756}" destId="{D8556BF1-384C-5240-B9D3-F068309ABC3F}" srcOrd="7" destOrd="0" presId="urn:microsoft.com/office/officeart/2005/8/layout/list1"/>
    <dgm:cxn modelId="{9F9DC6B5-9175-3F48-B327-F6B66CFB8A3C}" type="presParOf" srcId="{8D0A061E-07F1-374F-8DBD-00A805C1A756}" destId="{7D38DC40-56DB-3D42-BDC6-08A55995D3C6}" srcOrd="8" destOrd="0" presId="urn:microsoft.com/office/officeart/2005/8/layout/list1"/>
    <dgm:cxn modelId="{90E99296-67D7-CA4B-A0E0-E96790F0155F}" type="presParOf" srcId="{7D38DC40-56DB-3D42-BDC6-08A55995D3C6}" destId="{76FCFB0B-D6FF-9D41-B71A-1AA536EDD5FE}" srcOrd="0" destOrd="0" presId="urn:microsoft.com/office/officeart/2005/8/layout/list1"/>
    <dgm:cxn modelId="{E98D8D30-EFB7-0643-9242-7F314E43B2AC}" type="presParOf" srcId="{7D38DC40-56DB-3D42-BDC6-08A55995D3C6}" destId="{6074D638-CB5E-4F4B-81AE-94AA48E3E4EA}" srcOrd="1" destOrd="0" presId="urn:microsoft.com/office/officeart/2005/8/layout/list1"/>
    <dgm:cxn modelId="{99731CC2-3B1A-F44C-911C-5237A956744E}" type="presParOf" srcId="{8D0A061E-07F1-374F-8DBD-00A805C1A756}" destId="{1FFF506D-7439-1D47-B99E-89566474742D}" srcOrd="9" destOrd="0" presId="urn:microsoft.com/office/officeart/2005/8/layout/list1"/>
    <dgm:cxn modelId="{3F5D7B26-4110-B94D-A595-D57DF57BE268}" type="presParOf" srcId="{8D0A061E-07F1-374F-8DBD-00A805C1A756}" destId="{1B0518A2-670D-6F4A-AAD4-5DCFC86D0A6B}" srcOrd="10" destOrd="0" presId="urn:microsoft.com/office/officeart/2005/8/layout/list1"/>
    <dgm:cxn modelId="{3EFDD200-6E50-9F49-98C8-02A8771685D9}" type="presParOf" srcId="{8D0A061E-07F1-374F-8DBD-00A805C1A756}" destId="{8F02014E-E822-5745-BB3B-726E923CE986}" srcOrd="11" destOrd="0" presId="urn:microsoft.com/office/officeart/2005/8/layout/list1"/>
    <dgm:cxn modelId="{80246E08-2CEF-DD4C-960F-ED45C0BC3F39}" type="presParOf" srcId="{8D0A061E-07F1-374F-8DBD-00A805C1A756}" destId="{E6C70CE1-8C08-8A43-9025-9840E8DB63F8}" srcOrd="12" destOrd="0" presId="urn:microsoft.com/office/officeart/2005/8/layout/list1"/>
    <dgm:cxn modelId="{7620ECD4-BD8E-E742-B475-9DFC6D230887}" type="presParOf" srcId="{E6C70CE1-8C08-8A43-9025-9840E8DB63F8}" destId="{1A0E659D-A2A0-D146-BF0A-0F35400F361C}" srcOrd="0" destOrd="0" presId="urn:microsoft.com/office/officeart/2005/8/layout/list1"/>
    <dgm:cxn modelId="{D69060A3-0BB6-8546-9C26-93C0C341D87B}" type="presParOf" srcId="{E6C70CE1-8C08-8A43-9025-9840E8DB63F8}" destId="{3AA6B667-DBC9-D444-B65B-F2CB1D6A647F}" srcOrd="1" destOrd="0" presId="urn:microsoft.com/office/officeart/2005/8/layout/list1"/>
    <dgm:cxn modelId="{30DF5301-1FE4-4445-8972-3836BD493962}" type="presParOf" srcId="{8D0A061E-07F1-374F-8DBD-00A805C1A756}" destId="{3CEA1D68-A473-7B4D-9B27-F64865B09741}" srcOrd="13" destOrd="0" presId="urn:microsoft.com/office/officeart/2005/8/layout/list1"/>
    <dgm:cxn modelId="{26A79DE2-396C-EB40-9820-FE647F225B23}" type="presParOf" srcId="{8D0A061E-07F1-374F-8DBD-00A805C1A756}" destId="{F760BADB-B269-8A4A-A377-8231BF1911CC}" srcOrd="14" destOrd="0" presId="urn:microsoft.com/office/officeart/2005/8/layout/list1"/>
    <dgm:cxn modelId="{7DC490B7-6E58-BE45-998C-92429089A312}" type="presParOf" srcId="{8D0A061E-07F1-374F-8DBD-00A805C1A756}" destId="{BB89991E-BB6F-044F-AFD3-CD3E15F71C8F}" srcOrd="15" destOrd="0" presId="urn:microsoft.com/office/officeart/2005/8/layout/list1"/>
    <dgm:cxn modelId="{F2929364-09DF-FF4D-8A06-68222B64CCE5}" type="presParOf" srcId="{8D0A061E-07F1-374F-8DBD-00A805C1A756}" destId="{D5ABAD5E-8BFE-0347-9AA3-A6CA10C7D319}" srcOrd="16" destOrd="0" presId="urn:microsoft.com/office/officeart/2005/8/layout/list1"/>
    <dgm:cxn modelId="{C92780F1-F560-3244-ABAE-A2989557E78E}" type="presParOf" srcId="{D5ABAD5E-8BFE-0347-9AA3-A6CA10C7D319}" destId="{EB00CD63-4DD8-7046-9597-3CEEE352912F}" srcOrd="0" destOrd="0" presId="urn:microsoft.com/office/officeart/2005/8/layout/list1"/>
    <dgm:cxn modelId="{71CD5EF6-BF01-6D4B-8BA7-DF8C69917DFA}" type="presParOf" srcId="{D5ABAD5E-8BFE-0347-9AA3-A6CA10C7D319}" destId="{3F146036-D833-D347-BDF2-B870914BE802}" srcOrd="1" destOrd="0" presId="urn:microsoft.com/office/officeart/2005/8/layout/list1"/>
    <dgm:cxn modelId="{81CDC57D-D63C-D745-A411-938BB8B8DAFD}" type="presParOf" srcId="{8D0A061E-07F1-374F-8DBD-00A805C1A756}" destId="{52A5CC99-0329-7048-BF9E-EE6FBA307DDA}" srcOrd="17" destOrd="0" presId="urn:microsoft.com/office/officeart/2005/8/layout/list1"/>
    <dgm:cxn modelId="{3F2714AB-91A3-F74C-B2DB-73FF0CD1A344}" type="presParOf" srcId="{8D0A061E-07F1-374F-8DBD-00A805C1A756}" destId="{AA985EDA-7733-364C-976E-3960AE91EF07}" srcOrd="18" destOrd="0" presId="urn:microsoft.com/office/officeart/2005/8/layout/list1"/>
    <dgm:cxn modelId="{BB61C370-C922-B147-86E0-E0172A04DD1C}" type="presParOf" srcId="{8D0A061E-07F1-374F-8DBD-00A805C1A756}" destId="{6C5AF60F-C9EF-D94B-9766-926FB85F730B}" srcOrd="19" destOrd="0" presId="urn:microsoft.com/office/officeart/2005/8/layout/list1"/>
    <dgm:cxn modelId="{8C6797C5-7018-2246-A0D5-EE8820D546CE}" type="presParOf" srcId="{8D0A061E-07F1-374F-8DBD-00A805C1A756}" destId="{7189DA35-5503-5A4B-B8C1-144D0F99A996}" srcOrd="20" destOrd="0" presId="urn:microsoft.com/office/officeart/2005/8/layout/list1"/>
    <dgm:cxn modelId="{94B08B17-680F-7940-9432-80726B9750AF}" type="presParOf" srcId="{7189DA35-5503-5A4B-B8C1-144D0F99A996}" destId="{AD1B4AAB-B8CA-5D4C-BDAB-0BC63E742BD2}" srcOrd="0" destOrd="0" presId="urn:microsoft.com/office/officeart/2005/8/layout/list1"/>
    <dgm:cxn modelId="{425284DE-08B3-334F-92C2-B6AFA29A3B8D}" type="presParOf" srcId="{7189DA35-5503-5A4B-B8C1-144D0F99A996}" destId="{E4F3F3B2-B5FF-6A44-A36A-D20F090F6C09}" srcOrd="1" destOrd="0" presId="urn:microsoft.com/office/officeart/2005/8/layout/list1"/>
    <dgm:cxn modelId="{EE70E195-939B-BD4A-BCDA-C0BEBE291D32}" type="presParOf" srcId="{8D0A061E-07F1-374F-8DBD-00A805C1A756}" destId="{FDC5BD6B-4EA3-4448-9AC9-C1E4C3A912C9}" srcOrd="21" destOrd="0" presId="urn:microsoft.com/office/officeart/2005/8/layout/list1"/>
    <dgm:cxn modelId="{40D6342D-6864-A645-A07F-C34DE602A519}" type="presParOf" srcId="{8D0A061E-07F1-374F-8DBD-00A805C1A756}" destId="{6B03AD8F-C5C8-8247-897F-19191D411AC1}" srcOrd="22" destOrd="0" presId="urn:microsoft.com/office/officeart/2005/8/layout/list1"/>
    <dgm:cxn modelId="{F57E0EB0-1665-8E46-BDD9-C4863CEB9006}" type="presParOf" srcId="{8D0A061E-07F1-374F-8DBD-00A805C1A756}" destId="{39EF33E7-8C9D-2B45-BCCE-99E7B3F46A2F}" srcOrd="23" destOrd="0" presId="urn:microsoft.com/office/officeart/2005/8/layout/list1"/>
    <dgm:cxn modelId="{0E4C05B9-8551-E744-9EF4-D20DCBFA0348}" type="presParOf" srcId="{8D0A061E-07F1-374F-8DBD-00A805C1A756}" destId="{4C958888-10C5-9C41-94BE-68F50B4F3D13}" srcOrd="24" destOrd="0" presId="urn:microsoft.com/office/officeart/2005/8/layout/list1"/>
    <dgm:cxn modelId="{719E9B25-6966-284E-9D84-6B6298B85EC7}" type="presParOf" srcId="{4C958888-10C5-9C41-94BE-68F50B4F3D13}" destId="{112D734A-4FF0-3E4A-81F7-9AFC5C4FD972}" srcOrd="0" destOrd="0" presId="urn:microsoft.com/office/officeart/2005/8/layout/list1"/>
    <dgm:cxn modelId="{85D6D9CA-6A7C-6740-908A-2F9CCBFA4A3B}" type="presParOf" srcId="{4C958888-10C5-9C41-94BE-68F50B4F3D13}" destId="{DC1E35BD-38C4-9B41-8F20-5C4E7D1E47C8}" srcOrd="1" destOrd="0" presId="urn:microsoft.com/office/officeart/2005/8/layout/list1"/>
    <dgm:cxn modelId="{5E4DB301-F6C4-B745-97CA-4999B86E9470}" type="presParOf" srcId="{8D0A061E-07F1-374F-8DBD-00A805C1A756}" destId="{E18045CA-B3BD-A14F-9C8C-DBF51C754291}" srcOrd="25" destOrd="0" presId="urn:microsoft.com/office/officeart/2005/8/layout/list1"/>
    <dgm:cxn modelId="{94BA5039-8D3B-B145-878E-4118542A5972}" type="presParOf" srcId="{8D0A061E-07F1-374F-8DBD-00A805C1A756}" destId="{295B0CF1-9481-DA4B-B45C-1A051A6A283C}"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6E474F-12D3-4D93-8CED-E95F520AE9C8}"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A94A4DA7-6CF5-4B0C-AEE6-53C20E02E983}">
      <dgm:prSet/>
      <dgm:spPr>
        <a:solidFill>
          <a:schemeClr val="accent6"/>
        </a:solidFill>
      </dgm:spPr>
      <dgm:t>
        <a:bodyPr/>
        <a:lstStyle/>
        <a:p>
          <a:r>
            <a:rPr lang="en-GB" b="0" dirty="0">
              <a:latin typeface="Times New Roman" panose="02020603050405020304" pitchFamily="18" charset="0"/>
              <a:cs typeface="Times New Roman" panose="02020603050405020304" pitchFamily="18" charset="0"/>
            </a:rPr>
            <a:t>Anti-discriminatory practice is at the core of social work values.</a:t>
          </a:r>
        </a:p>
        <a:p>
          <a:r>
            <a:rPr lang="en-GB" b="0" i="0" u="none" dirty="0">
              <a:latin typeface="Times New Roman" panose="02020603050405020304" pitchFamily="18" charset="0"/>
              <a:cs typeface="Times New Roman" panose="02020603050405020304" pitchFamily="18" charset="0"/>
            </a:rPr>
            <a:t>- Applying values of care</a:t>
          </a:r>
        </a:p>
        <a:p>
          <a:r>
            <a:rPr lang="en-GB" b="0" i="0" u="none" dirty="0">
              <a:latin typeface="Times New Roman" panose="02020603050405020304" pitchFamily="18" charset="0"/>
              <a:cs typeface="Times New Roman" panose="02020603050405020304" pitchFamily="18" charset="0"/>
            </a:rPr>
            <a:t>- Implementing policies</a:t>
          </a:r>
        </a:p>
        <a:p>
          <a:r>
            <a:rPr lang="en-GB" b="0" i="0" u="none" dirty="0">
              <a:latin typeface="Times New Roman" panose="02020603050405020304" pitchFamily="18" charset="0"/>
              <a:cs typeface="Times New Roman" panose="02020603050405020304" pitchFamily="18" charset="0"/>
            </a:rPr>
            <a:t>- Codes of practice</a:t>
          </a:r>
          <a:endParaRPr lang="en-US" b="0" dirty="0">
            <a:latin typeface="Times New Roman" panose="02020603050405020304" pitchFamily="18" charset="0"/>
            <a:cs typeface="Times New Roman" panose="02020603050405020304" pitchFamily="18" charset="0"/>
          </a:endParaRPr>
        </a:p>
      </dgm:t>
    </dgm:pt>
    <dgm:pt modelId="{D4AA22C9-CB55-4351-9B9B-8270B262203B}" type="parTrans" cxnId="{72AA8D36-74EE-4831-BD00-512FD15756D7}">
      <dgm:prSet/>
      <dgm:spPr/>
      <dgm:t>
        <a:bodyPr/>
        <a:lstStyle/>
        <a:p>
          <a:endParaRPr lang="en-US"/>
        </a:p>
      </dgm:t>
    </dgm:pt>
    <dgm:pt modelId="{93C4B775-39CD-4E51-83FB-68E9E7E7D5DE}" type="sibTrans" cxnId="{72AA8D36-74EE-4831-BD00-512FD15756D7}">
      <dgm:prSet/>
      <dgm:spPr/>
      <dgm:t>
        <a:bodyPr/>
        <a:lstStyle/>
        <a:p>
          <a:endParaRPr lang="en-US"/>
        </a:p>
      </dgm:t>
    </dgm:pt>
    <dgm:pt modelId="{A66D1B4F-7931-4218-B6A2-820388BC8391}">
      <dgm:prSet/>
      <dgm:spPr>
        <a:solidFill>
          <a:schemeClr val="accent6"/>
        </a:solidFill>
      </dgm:spPr>
      <dgm:t>
        <a:bodyPr/>
        <a:lstStyle/>
        <a:p>
          <a:r>
            <a:rPr lang="en-GB" dirty="0">
              <a:latin typeface="Times New Roman" panose="02020603050405020304" pitchFamily="18" charset="0"/>
              <a:cs typeface="Times New Roman" panose="02020603050405020304" pitchFamily="18" charset="0"/>
            </a:rPr>
            <a:t>An approach that seeks to reduce, undermine or eliminate discrimination and oppression and remove the barriers that prevent people from accessing services. </a:t>
          </a:r>
          <a:endParaRPr lang="en-US" dirty="0">
            <a:latin typeface="Times New Roman" panose="02020603050405020304" pitchFamily="18" charset="0"/>
            <a:cs typeface="Times New Roman" panose="02020603050405020304" pitchFamily="18" charset="0"/>
          </a:endParaRPr>
        </a:p>
      </dgm:t>
    </dgm:pt>
    <dgm:pt modelId="{7B8028E2-2290-4F68-9F51-5925CC5C6F92}" type="parTrans" cxnId="{FF4581B5-6C24-41E8-BB29-741F514F8DB8}">
      <dgm:prSet/>
      <dgm:spPr/>
      <dgm:t>
        <a:bodyPr/>
        <a:lstStyle/>
        <a:p>
          <a:endParaRPr lang="en-US"/>
        </a:p>
      </dgm:t>
    </dgm:pt>
    <dgm:pt modelId="{8B1F06B6-66D3-4DA7-A08C-8EDAF3721448}" type="sibTrans" cxnId="{FF4581B5-6C24-41E8-BB29-741F514F8DB8}">
      <dgm:prSet/>
      <dgm:spPr/>
      <dgm:t>
        <a:bodyPr/>
        <a:lstStyle/>
        <a:p>
          <a:endParaRPr lang="en-US"/>
        </a:p>
      </dgm:t>
    </dgm:pt>
    <dgm:pt modelId="{A5ED3E64-FCCD-704D-8F77-4EC5F8E1461D}" type="pres">
      <dgm:prSet presAssocID="{7A6E474F-12D3-4D93-8CED-E95F520AE9C8}" presName="diagram" presStyleCnt="0">
        <dgm:presLayoutVars>
          <dgm:dir/>
          <dgm:resizeHandles val="exact"/>
        </dgm:presLayoutVars>
      </dgm:prSet>
      <dgm:spPr/>
    </dgm:pt>
    <dgm:pt modelId="{148FFD89-7DD7-9043-80A4-BF40D7D6B96C}" type="pres">
      <dgm:prSet presAssocID="{A94A4DA7-6CF5-4B0C-AEE6-53C20E02E983}" presName="node" presStyleLbl="node1" presStyleIdx="0" presStyleCnt="2">
        <dgm:presLayoutVars>
          <dgm:bulletEnabled val="1"/>
        </dgm:presLayoutVars>
      </dgm:prSet>
      <dgm:spPr/>
    </dgm:pt>
    <dgm:pt modelId="{4139CC17-19A9-1441-917F-CEC4AF8CF443}" type="pres">
      <dgm:prSet presAssocID="{93C4B775-39CD-4E51-83FB-68E9E7E7D5DE}" presName="sibTrans" presStyleCnt="0"/>
      <dgm:spPr/>
    </dgm:pt>
    <dgm:pt modelId="{0DE9BA72-586D-4F4C-BA87-88D9B7CB7375}" type="pres">
      <dgm:prSet presAssocID="{A66D1B4F-7931-4218-B6A2-820388BC8391}" presName="node" presStyleLbl="node1" presStyleIdx="1" presStyleCnt="2">
        <dgm:presLayoutVars>
          <dgm:bulletEnabled val="1"/>
        </dgm:presLayoutVars>
      </dgm:prSet>
      <dgm:spPr/>
    </dgm:pt>
  </dgm:ptLst>
  <dgm:cxnLst>
    <dgm:cxn modelId="{72AA8D36-74EE-4831-BD00-512FD15756D7}" srcId="{7A6E474F-12D3-4D93-8CED-E95F520AE9C8}" destId="{A94A4DA7-6CF5-4B0C-AEE6-53C20E02E983}" srcOrd="0" destOrd="0" parTransId="{D4AA22C9-CB55-4351-9B9B-8270B262203B}" sibTransId="{93C4B775-39CD-4E51-83FB-68E9E7E7D5DE}"/>
    <dgm:cxn modelId="{5D4D363D-F79D-004F-8475-8B08AB8C6805}" type="presOf" srcId="{A66D1B4F-7931-4218-B6A2-820388BC8391}" destId="{0DE9BA72-586D-4F4C-BA87-88D9B7CB7375}" srcOrd="0" destOrd="0" presId="urn:microsoft.com/office/officeart/2005/8/layout/default"/>
    <dgm:cxn modelId="{83A18964-95D6-2C4C-A372-7EF64A3C74E4}" type="presOf" srcId="{7A6E474F-12D3-4D93-8CED-E95F520AE9C8}" destId="{A5ED3E64-FCCD-704D-8F77-4EC5F8E1461D}" srcOrd="0" destOrd="0" presId="urn:microsoft.com/office/officeart/2005/8/layout/default"/>
    <dgm:cxn modelId="{FF4581B5-6C24-41E8-BB29-741F514F8DB8}" srcId="{7A6E474F-12D3-4D93-8CED-E95F520AE9C8}" destId="{A66D1B4F-7931-4218-B6A2-820388BC8391}" srcOrd="1" destOrd="0" parTransId="{7B8028E2-2290-4F68-9F51-5925CC5C6F92}" sibTransId="{8B1F06B6-66D3-4DA7-A08C-8EDAF3721448}"/>
    <dgm:cxn modelId="{A08DB9FF-E93D-8945-A6FF-9FA12FE404F7}" type="presOf" srcId="{A94A4DA7-6CF5-4B0C-AEE6-53C20E02E983}" destId="{148FFD89-7DD7-9043-80A4-BF40D7D6B96C}" srcOrd="0" destOrd="0" presId="urn:microsoft.com/office/officeart/2005/8/layout/default"/>
    <dgm:cxn modelId="{B555C720-FA65-8644-AF5E-7D4101D4CB9E}" type="presParOf" srcId="{A5ED3E64-FCCD-704D-8F77-4EC5F8E1461D}" destId="{148FFD89-7DD7-9043-80A4-BF40D7D6B96C}" srcOrd="0" destOrd="0" presId="urn:microsoft.com/office/officeart/2005/8/layout/default"/>
    <dgm:cxn modelId="{A216756F-4D57-AA48-B3BF-CB7803ED619B}" type="presParOf" srcId="{A5ED3E64-FCCD-704D-8F77-4EC5F8E1461D}" destId="{4139CC17-19A9-1441-917F-CEC4AF8CF443}" srcOrd="1" destOrd="0" presId="urn:microsoft.com/office/officeart/2005/8/layout/default"/>
    <dgm:cxn modelId="{55EA4E1B-834A-0348-8236-43A7078097FB}" type="presParOf" srcId="{A5ED3E64-FCCD-704D-8F77-4EC5F8E1461D}" destId="{0DE9BA72-586D-4F4C-BA87-88D9B7CB737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6B3871-C6D0-4B97-A4DD-1C8164D617AC}" type="doc">
      <dgm:prSet loTypeId="urn:microsoft.com/office/officeart/2008/layout/CaptionedPictures" loCatId="list" qsTypeId="urn:microsoft.com/office/officeart/2005/8/quickstyle/simple4" qsCatId="simple" csTypeId="urn:microsoft.com/office/officeart/2005/8/colors/colorful1" csCatId="colorful" phldr="1"/>
      <dgm:spPr/>
      <dgm:t>
        <a:bodyPr/>
        <a:lstStyle/>
        <a:p>
          <a:endParaRPr lang="en-US"/>
        </a:p>
      </dgm:t>
    </dgm:pt>
    <dgm:pt modelId="{9227D9D5-FDCA-4D55-BAB7-630F4F0A659D}">
      <dgm:prSet/>
      <dgm:spPr/>
      <dgm:t>
        <a:bodyPr/>
        <a:lstStyle/>
        <a:p>
          <a:r>
            <a:rPr lang="en-US"/>
            <a:t>Child Protection Policy </a:t>
          </a:r>
        </a:p>
      </dgm:t>
    </dgm:pt>
    <dgm:pt modelId="{967452FE-AF0C-492B-B78B-A23908D3DFC6}" type="parTrans" cxnId="{2A566CB7-D7CB-41ED-BBEA-1811FEAD908E}">
      <dgm:prSet/>
      <dgm:spPr/>
      <dgm:t>
        <a:bodyPr/>
        <a:lstStyle/>
        <a:p>
          <a:endParaRPr lang="en-US"/>
        </a:p>
      </dgm:t>
    </dgm:pt>
    <dgm:pt modelId="{C4114EF7-A2BF-469D-8B07-99242E4CAC3B}" type="sibTrans" cxnId="{2A566CB7-D7CB-41ED-BBEA-1811FEAD908E}">
      <dgm:prSet/>
      <dgm:spPr/>
      <dgm:t>
        <a:bodyPr/>
        <a:lstStyle/>
        <a:p>
          <a:endParaRPr lang="en-US"/>
        </a:p>
      </dgm:t>
    </dgm:pt>
    <dgm:pt modelId="{24C66C9F-BD98-4BA5-B79B-76F56126B651}">
      <dgm:prSet/>
      <dgm:spPr/>
      <dgm:t>
        <a:bodyPr/>
        <a:lstStyle/>
        <a:p>
          <a:r>
            <a:rPr lang="en-US"/>
            <a:t>Antibullying Policy </a:t>
          </a:r>
        </a:p>
      </dgm:t>
    </dgm:pt>
    <dgm:pt modelId="{DE7755FF-0C80-4B48-8B15-CEC1AD3C715C}" type="parTrans" cxnId="{05931EBC-E1A2-4634-9354-C71932E793F7}">
      <dgm:prSet/>
      <dgm:spPr/>
      <dgm:t>
        <a:bodyPr/>
        <a:lstStyle/>
        <a:p>
          <a:endParaRPr lang="en-US"/>
        </a:p>
      </dgm:t>
    </dgm:pt>
    <dgm:pt modelId="{3E536551-E38B-4FEE-B893-EF3AA063D672}" type="sibTrans" cxnId="{05931EBC-E1A2-4634-9354-C71932E793F7}">
      <dgm:prSet/>
      <dgm:spPr/>
      <dgm:t>
        <a:bodyPr/>
        <a:lstStyle/>
        <a:p>
          <a:endParaRPr lang="en-US"/>
        </a:p>
      </dgm:t>
    </dgm:pt>
    <dgm:pt modelId="{BDB31EE8-9B0A-4DC3-A919-F5D2B47BE767}">
      <dgm:prSet/>
      <dgm:spPr/>
      <dgm:t>
        <a:bodyPr/>
        <a:lstStyle/>
        <a:p>
          <a:r>
            <a:rPr lang="en-US"/>
            <a:t>Disability Equality Scheme </a:t>
          </a:r>
        </a:p>
      </dgm:t>
    </dgm:pt>
    <dgm:pt modelId="{CBEA09CF-78C3-4928-A056-9F10829769D4}" type="parTrans" cxnId="{1B0161AB-CB68-4B2C-8395-24E2FDCBC5E5}">
      <dgm:prSet/>
      <dgm:spPr/>
      <dgm:t>
        <a:bodyPr/>
        <a:lstStyle/>
        <a:p>
          <a:endParaRPr lang="en-US"/>
        </a:p>
      </dgm:t>
    </dgm:pt>
    <dgm:pt modelId="{D88A5ED2-919B-4787-A070-85D9779000AC}" type="sibTrans" cxnId="{1B0161AB-CB68-4B2C-8395-24E2FDCBC5E5}">
      <dgm:prSet/>
      <dgm:spPr/>
      <dgm:t>
        <a:bodyPr/>
        <a:lstStyle/>
        <a:p>
          <a:endParaRPr lang="en-US"/>
        </a:p>
      </dgm:t>
    </dgm:pt>
    <dgm:pt modelId="{94D5020A-7702-A74F-9BB1-096C5FC4E642}" type="pres">
      <dgm:prSet presAssocID="{EF6B3871-C6D0-4B97-A4DD-1C8164D617AC}" presName="Name0" presStyleCnt="0">
        <dgm:presLayoutVars>
          <dgm:chMax/>
          <dgm:chPref/>
          <dgm:dir/>
        </dgm:presLayoutVars>
      </dgm:prSet>
      <dgm:spPr/>
    </dgm:pt>
    <dgm:pt modelId="{FDBF51C0-BE72-A14C-B8F8-946C999D9EA2}" type="pres">
      <dgm:prSet presAssocID="{9227D9D5-FDCA-4D55-BAB7-630F4F0A659D}" presName="composite" presStyleCnt="0">
        <dgm:presLayoutVars>
          <dgm:chMax val="1"/>
          <dgm:chPref val="1"/>
        </dgm:presLayoutVars>
      </dgm:prSet>
      <dgm:spPr/>
    </dgm:pt>
    <dgm:pt modelId="{DF24385A-2FC3-7A4F-AEEE-8AA9321E47C3}" type="pres">
      <dgm:prSet presAssocID="{9227D9D5-FDCA-4D55-BAB7-630F4F0A659D}" presName="Accent" presStyleLbl="trAlignAcc1" presStyleIdx="0" presStyleCnt="3">
        <dgm:presLayoutVars>
          <dgm:chMax val="0"/>
          <dgm:chPref val="0"/>
        </dgm:presLayoutVars>
      </dgm:prSet>
      <dgm:spPr/>
    </dgm:pt>
    <dgm:pt modelId="{DEBE05F9-D52A-064B-B04B-41C9473EE4F4}" type="pres">
      <dgm:prSet presAssocID="{9227D9D5-FDCA-4D55-BAB7-630F4F0A659D}" presName="Image" presStyleLbl="alignImgPlace1" presStyleIdx="0" presStyleCnt="3">
        <dgm:presLayoutVars>
          <dgm:chMax val="0"/>
          <dgm:chPref val="0"/>
        </dgm:presLayoutVars>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dgm:spPr>
    </dgm:pt>
    <dgm:pt modelId="{EB7C644D-5D1A-2E4B-9F8A-25771324A5B0}" type="pres">
      <dgm:prSet presAssocID="{9227D9D5-FDCA-4D55-BAB7-630F4F0A659D}" presName="ChildComposite" presStyleCnt="0"/>
      <dgm:spPr/>
    </dgm:pt>
    <dgm:pt modelId="{5D5EF816-11B1-884D-A1E2-C95A42DA9BAB}" type="pres">
      <dgm:prSet presAssocID="{9227D9D5-FDCA-4D55-BAB7-630F4F0A659D}" presName="Child" presStyleLbl="node1" presStyleIdx="0" presStyleCnt="0">
        <dgm:presLayoutVars>
          <dgm:chMax val="0"/>
          <dgm:chPref val="0"/>
          <dgm:bulletEnabled val="1"/>
        </dgm:presLayoutVars>
      </dgm:prSet>
      <dgm:spPr/>
    </dgm:pt>
    <dgm:pt modelId="{A56B6546-144B-C64A-B06D-8C1A4EA7AF85}" type="pres">
      <dgm:prSet presAssocID="{9227D9D5-FDCA-4D55-BAB7-630F4F0A659D}" presName="Parent" presStyleLbl="revTx" presStyleIdx="0" presStyleCnt="3">
        <dgm:presLayoutVars>
          <dgm:chMax val="1"/>
          <dgm:chPref val="0"/>
          <dgm:bulletEnabled val="1"/>
        </dgm:presLayoutVars>
      </dgm:prSet>
      <dgm:spPr/>
    </dgm:pt>
    <dgm:pt modelId="{455278EB-F063-954B-AF16-50E1B5DE438C}" type="pres">
      <dgm:prSet presAssocID="{C4114EF7-A2BF-469D-8B07-99242E4CAC3B}" presName="sibTrans" presStyleCnt="0"/>
      <dgm:spPr/>
    </dgm:pt>
    <dgm:pt modelId="{531E072C-6CE7-5C41-9F11-AA202CA990A9}" type="pres">
      <dgm:prSet presAssocID="{24C66C9F-BD98-4BA5-B79B-76F56126B651}" presName="composite" presStyleCnt="0">
        <dgm:presLayoutVars>
          <dgm:chMax val="1"/>
          <dgm:chPref val="1"/>
        </dgm:presLayoutVars>
      </dgm:prSet>
      <dgm:spPr/>
    </dgm:pt>
    <dgm:pt modelId="{C1FCB2CC-0439-E346-BD08-669D99713B20}" type="pres">
      <dgm:prSet presAssocID="{24C66C9F-BD98-4BA5-B79B-76F56126B651}" presName="Accent" presStyleLbl="trAlignAcc1" presStyleIdx="1" presStyleCnt="3">
        <dgm:presLayoutVars>
          <dgm:chMax val="0"/>
          <dgm:chPref val="0"/>
        </dgm:presLayoutVars>
      </dgm:prSet>
      <dgm:spPr/>
    </dgm:pt>
    <dgm:pt modelId="{09CFAC63-100C-ED48-96F3-11D5A0E9E14B}" type="pres">
      <dgm:prSet presAssocID="{24C66C9F-BD98-4BA5-B79B-76F56126B651}" presName="Image" presStyleLbl="alignImgPlace1" presStyleIdx="1" presStyleCnt="3">
        <dgm:presLayoutVars>
          <dgm:chMax val="0"/>
          <dgm:chPref val="0"/>
        </dgm:presLayoutVars>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l="-35000" r="-35000"/>
          </a:stretch>
        </a:blipFill>
      </dgm:spPr>
    </dgm:pt>
    <dgm:pt modelId="{788D33BB-7C8D-4746-948A-8B5F271269CF}" type="pres">
      <dgm:prSet presAssocID="{24C66C9F-BD98-4BA5-B79B-76F56126B651}" presName="ChildComposite" presStyleCnt="0"/>
      <dgm:spPr/>
    </dgm:pt>
    <dgm:pt modelId="{F84AB46E-DC24-1F49-AD05-B6D8D88D64E6}" type="pres">
      <dgm:prSet presAssocID="{24C66C9F-BD98-4BA5-B79B-76F56126B651}" presName="Child" presStyleLbl="node1" presStyleIdx="0" presStyleCnt="0">
        <dgm:presLayoutVars>
          <dgm:chMax val="0"/>
          <dgm:chPref val="0"/>
          <dgm:bulletEnabled val="1"/>
        </dgm:presLayoutVars>
      </dgm:prSet>
      <dgm:spPr/>
    </dgm:pt>
    <dgm:pt modelId="{6163CB3B-FB05-D942-8F71-FD9AFE283441}" type="pres">
      <dgm:prSet presAssocID="{24C66C9F-BD98-4BA5-B79B-76F56126B651}" presName="Parent" presStyleLbl="revTx" presStyleIdx="1" presStyleCnt="3">
        <dgm:presLayoutVars>
          <dgm:chMax val="1"/>
          <dgm:chPref val="0"/>
          <dgm:bulletEnabled val="1"/>
        </dgm:presLayoutVars>
      </dgm:prSet>
      <dgm:spPr/>
    </dgm:pt>
    <dgm:pt modelId="{25B76084-4D7E-2242-9312-0C2BF45C663C}" type="pres">
      <dgm:prSet presAssocID="{3E536551-E38B-4FEE-B893-EF3AA063D672}" presName="sibTrans" presStyleCnt="0"/>
      <dgm:spPr/>
    </dgm:pt>
    <dgm:pt modelId="{9435D3D8-A9AA-0E4A-A28D-CD9315DEE848}" type="pres">
      <dgm:prSet presAssocID="{BDB31EE8-9B0A-4DC3-A919-F5D2B47BE767}" presName="composite" presStyleCnt="0">
        <dgm:presLayoutVars>
          <dgm:chMax val="1"/>
          <dgm:chPref val="1"/>
        </dgm:presLayoutVars>
      </dgm:prSet>
      <dgm:spPr/>
    </dgm:pt>
    <dgm:pt modelId="{B6168AEE-5C8F-F346-96BB-D0D802650C08}" type="pres">
      <dgm:prSet presAssocID="{BDB31EE8-9B0A-4DC3-A919-F5D2B47BE767}" presName="Accent" presStyleLbl="trAlignAcc1" presStyleIdx="2" presStyleCnt="3">
        <dgm:presLayoutVars>
          <dgm:chMax val="0"/>
          <dgm:chPref val="0"/>
        </dgm:presLayoutVars>
      </dgm:prSet>
      <dgm:spPr/>
    </dgm:pt>
    <dgm:pt modelId="{CFF242EE-7389-D843-9CAF-6F3A59054726}" type="pres">
      <dgm:prSet presAssocID="{BDB31EE8-9B0A-4DC3-A919-F5D2B47BE767}" presName="Image" presStyleLbl="alignImgPlace1" presStyleIdx="2" presStyleCnt="3">
        <dgm:presLayoutVars>
          <dgm:chMax val="0"/>
          <dgm:chPref val="0"/>
        </dgm:presLayoutVars>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l="-31000" r="-31000"/>
          </a:stretch>
        </a:blipFill>
      </dgm:spPr>
    </dgm:pt>
    <dgm:pt modelId="{07255D25-7CD2-E345-837B-C89D1A506A3E}" type="pres">
      <dgm:prSet presAssocID="{BDB31EE8-9B0A-4DC3-A919-F5D2B47BE767}" presName="ChildComposite" presStyleCnt="0"/>
      <dgm:spPr/>
    </dgm:pt>
    <dgm:pt modelId="{70BB24BB-50C8-4340-9752-54D3CA6C8154}" type="pres">
      <dgm:prSet presAssocID="{BDB31EE8-9B0A-4DC3-A919-F5D2B47BE767}" presName="Child" presStyleLbl="node1" presStyleIdx="0" presStyleCnt="0">
        <dgm:presLayoutVars>
          <dgm:chMax val="0"/>
          <dgm:chPref val="0"/>
          <dgm:bulletEnabled val="1"/>
        </dgm:presLayoutVars>
      </dgm:prSet>
      <dgm:spPr/>
    </dgm:pt>
    <dgm:pt modelId="{732583C2-A3D6-A941-BFB8-20A1F4B26A4E}" type="pres">
      <dgm:prSet presAssocID="{BDB31EE8-9B0A-4DC3-A919-F5D2B47BE767}" presName="Parent" presStyleLbl="revTx" presStyleIdx="2" presStyleCnt="3">
        <dgm:presLayoutVars>
          <dgm:chMax val="1"/>
          <dgm:chPref val="0"/>
          <dgm:bulletEnabled val="1"/>
        </dgm:presLayoutVars>
      </dgm:prSet>
      <dgm:spPr/>
    </dgm:pt>
  </dgm:ptLst>
  <dgm:cxnLst>
    <dgm:cxn modelId="{00583A52-BE1A-E041-87E4-AC99856FB70D}" type="presOf" srcId="{EF6B3871-C6D0-4B97-A4DD-1C8164D617AC}" destId="{94D5020A-7702-A74F-9BB1-096C5FC4E642}" srcOrd="0" destOrd="0" presId="urn:microsoft.com/office/officeart/2008/layout/CaptionedPictures"/>
    <dgm:cxn modelId="{7FE28D55-5E78-C54E-8620-D70396E5406A}" type="presOf" srcId="{9227D9D5-FDCA-4D55-BAB7-630F4F0A659D}" destId="{A56B6546-144B-C64A-B06D-8C1A4EA7AF85}" srcOrd="0" destOrd="0" presId="urn:microsoft.com/office/officeart/2008/layout/CaptionedPictures"/>
    <dgm:cxn modelId="{1B0161AB-CB68-4B2C-8395-24E2FDCBC5E5}" srcId="{EF6B3871-C6D0-4B97-A4DD-1C8164D617AC}" destId="{BDB31EE8-9B0A-4DC3-A919-F5D2B47BE767}" srcOrd="2" destOrd="0" parTransId="{CBEA09CF-78C3-4928-A056-9F10829769D4}" sibTransId="{D88A5ED2-919B-4787-A070-85D9779000AC}"/>
    <dgm:cxn modelId="{2A566CB7-D7CB-41ED-BBEA-1811FEAD908E}" srcId="{EF6B3871-C6D0-4B97-A4DD-1C8164D617AC}" destId="{9227D9D5-FDCA-4D55-BAB7-630F4F0A659D}" srcOrd="0" destOrd="0" parTransId="{967452FE-AF0C-492B-B78B-A23908D3DFC6}" sibTransId="{C4114EF7-A2BF-469D-8B07-99242E4CAC3B}"/>
    <dgm:cxn modelId="{05931EBC-E1A2-4634-9354-C71932E793F7}" srcId="{EF6B3871-C6D0-4B97-A4DD-1C8164D617AC}" destId="{24C66C9F-BD98-4BA5-B79B-76F56126B651}" srcOrd="1" destOrd="0" parTransId="{DE7755FF-0C80-4B48-8B15-CEC1AD3C715C}" sibTransId="{3E536551-E38B-4FEE-B893-EF3AA063D672}"/>
    <dgm:cxn modelId="{39EEDEE2-1592-4F42-8EFD-352EA2C6DE4E}" type="presOf" srcId="{BDB31EE8-9B0A-4DC3-A919-F5D2B47BE767}" destId="{732583C2-A3D6-A941-BFB8-20A1F4B26A4E}" srcOrd="0" destOrd="0" presId="urn:microsoft.com/office/officeart/2008/layout/CaptionedPictures"/>
    <dgm:cxn modelId="{C94C0AE6-C555-9441-BD1C-9F8CB5F29871}" type="presOf" srcId="{24C66C9F-BD98-4BA5-B79B-76F56126B651}" destId="{6163CB3B-FB05-D942-8F71-FD9AFE283441}" srcOrd="0" destOrd="0" presId="urn:microsoft.com/office/officeart/2008/layout/CaptionedPictures"/>
    <dgm:cxn modelId="{1BE392EB-7A47-DE46-A7E8-922D5FEE8C61}" type="presParOf" srcId="{94D5020A-7702-A74F-9BB1-096C5FC4E642}" destId="{FDBF51C0-BE72-A14C-B8F8-946C999D9EA2}" srcOrd="0" destOrd="0" presId="urn:microsoft.com/office/officeart/2008/layout/CaptionedPictures"/>
    <dgm:cxn modelId="{BB3BE681-933C-B149-BBA8-E4AA910A9CCA}" type="presParOf" srcId="{FDBF51C0-BE72-A14C-B8F8-946C999D9EA2}" destId="{DF24385A-2FC3-7A4F-AEEE-8AA9321E47C3}" srcOrd="0" destOrd="0" presId="urn:microsoft.com/office/officeart/2008/layout/CaptionedPictures"/>
    <dgm:cxn modelId="{F9D6BC7D-E5A4-9A43-9B8D-AF6B6D05123E}" type="presParOf" srcId="{FDBF51C0-BE72-A14C-B8F8-946C999D9EA2}" destId="{DEBE05F9-D52A-064B-B04B-41C9473EE4F4}" srcOrd="1" destOrd="0" presId="urn:microsoft.com/office/officeart/2008/layout/CaptionedPictures"/>
    <dgm:cxn modelId="{19E373EE-A3D8-6E4B-8BEC-AF8934796DD5}" type="presParOf" srcId="{FDBF51C0-BE72-A14C-B8F8-946C999D9EA2}" destId="{EB7C644D-5D1A-2E4B-9F8A-25771324A5B0}" srcOrd="2" destOrd="0" presId="urn:microsoft.com/office/officeart/2008/layout/CaptionedPictures"/>
    <dgm:cxn modelId="{17823113-B33E-F24B-B353-797ECAD0B324}" type="presParOf" srcId="{EB7C644D-5D1A-2E4B-9F8A-25771324A5B0}" destId="{5D5EF816-11B1-884D-A1E2-C95A42DA9BAB}" srcOrd="0" destOrd="0" presId="urn:microsoft.com/office/officeart/2008/layout/CaptionedPictures"/>
    <dgm:cxn modelId="{8855056F-9670-C54E-A97E-6A39CB705577}" type="presParOf" srcId="{EB7C644D-5D1A-2E4B-9F8A-25771324A5B0}" destId="{A56B6546-144B-C64A-B06D-8C1A4EA7AF85}" srcOrd="1" destOrd="0" presId="urn:microsoft.com/office/officeart/2008/layout/CaptionedPictures"/>
    <dgm:cxn modelId="{E5196D29-DA0D-AA4C-9532-8F450B1EE68B}" type="presParOf" srcId="{94D5020A-7702-A74F-9BB1-096C5FC4E642}" destId="{455278EB-F063-954B-AF16-50E1B5DE438C}" srcOrd="1" destOrd="0" presId="urn:microsoft.com/office/officeart/2008/layout/CaptionedPictures"/>
    <dgm:cxn modelId="{3EFFA561-11B1-EF4A-9F63-89527CB927A3}" type="presParOf" srcId="{94D5020A-7702-A74F-9BB1-096C5FC4E642}" destId="{531E072C-6CE7-5C41-9F11-AA202CA990A9}" srcOrd="2" destOrd="0" presId="urn:microsoft.com/office/officeart/2008/layout/CaptionedPictures"/>
    <dgm:cxn modelId="{2FA688DD-1CB0-9240-93CD-C60F417D5DDA}" type="presParOf" srcId="{531E072C-6CE7-5C41-9F11-AA202CA990A9}" destId="{C1FCB2CC-0439-E346-BD08-669D99713B20}" srcOrd="0" destOrd="0" presId="urn:microsoft.com/office/officeart/2008/layout/CaptionedPictures"/>
    <dgm:cxn modelId="{076BC3F6-B510-344A-B2CC-62B2C2A14912}" type="presParOf" srcId="{531E072C-6CE7-5C41-9F11-AA202CA990A9}" destId="{09CFAC63-100C-ED48-96F3-11D5A0E9E14B}" srcOrd="1" destOrd="0" presId="urn:microsoft.com/office/officeart/2008/layout/CaptionedPictures"/>
    <dgm:cxn modelId="{94FF2AC7-1F9A-9F44-9275-96A28441D70F}" type="presParOf" srcId="{531E072C-6CE7-5C41-9F11-AA202CA990A9}" destId="{788D33BB-7C8D-4746-948A-8B5F271269CF}" srcOrd="2" destOrd="0" presId="urn:microsoft.com/office/officeart/2008/layout/CaptionedPictures"/>
    <dgm:cxn modelId="{3BE25715-358E-074E-B3A5-AD47DF3F3956}" type="presParOf" srcId="{788D33BB-7C8D-4746-948A-8B5F271269CF}" destId="{F84AB46E-DC24-1F49-AD05-B6D8D88D64E6}" srcOrd="0" destOrd="0" presId="urn:microsoft.com/office/officeart/2008/layout/CaptionedPictures"/>
    <dgm:cxn modelId="{75E243BC-54B2-304A-89D6-54DC19AB5CA8}" type="presParOf" srcId="{788D33BB-7C8D-4746-948A-8B5F271269CF}" destId="{6163CB3B-FB05-D942-8F71-FD9AFE283441}" srcOrd="1" destOrd="0" presId="urn:microsoft.com/office/officeart/2008/layout/CaptionedPictures"/>
    <dgm:cxn modelId="{7B5B3B90-DE8D-0C4F-A4B9-985C2E7E8A97}" type="presParOf" srcId="{94D5020A-7702-A74F-9BB1-096C5FC4E642}" destId="{25B76084-4D7E-2242-9312-0C2BF45C663C}" srcOrd="3" destOrd="0" presId="urn:microsoft.com/office/officeart/2008/layout/CaptionedPictures"/>
    <dgm:cxn modelId="{4496D5AB-7667-2D47-98A6-5E845BEE8544}" type="presParOf" srcId="{94D5020A-7702-A74F-9BB1-096C5FC4E642}" destId="{9435D3D8-A9AA-0E4A-A28D-CD9315DEE848}" srcOrd="4" destOrd="0" presId="urn:microsoft.com/office/officeart/2008/layout/CaptionedPictures"/>
    <dgm:cxn modelId="{55690A0B-7AD9-B04F-B864-CE586EBF174D}" type="presParOf" srcId="{9435D3D8-A9AA-0E4A-A28D-CD9315DEE848}" destId="{B6168AEE-5C8F-F346-96BB-D0D802650C08}" srcOrd="0" destOrd="0" presId="urn:microsoft.com/office/officeart/2008/layout/CaptionedPictures"/>
    <dgm:cxn modelId="{2A9FDF5E-9F2A-D544-8647-0011E5A831E0}" type="presParOf" srcId="{9435D3D8-A9AA-0E4A-A28D-CD9315DEE848}" destId="{CFF242EE-7389-D843-9CAF-6F3A59054726}" srcOrd="1" destOrd="0" presId="urn:microsoft.com/office/officeart/2008/layout/CaptionedPictures"/>
    <dgm:cxn modelId="{109C50CA-6882-F247-AC0D-72C907AF902A}" type="presParOf" srcId="{9435D3D8-A9AA-0E4A-A28D-CD9315DEE848}" destId="{07255D25-7CD2-E345-837B-C89D1A506A3E}" srcOrd="2" destOrd="0" presId="urn:microsoft.com/office/officeart/2008/layout/CaptionedPictures"/>
    <dgm:cxn modelId="{73C6F776-EC35-BB4A-A656-8538EE241034}" type="presParOf" srcId="{07255D25-7CD2-E345-837B-C89D1A506A3E}" destId="{70BB24BB-50C8-4340-9752-54D3CA6C8154}" srcOrd="0" destOrd="0" presId="urn:microsoft.com/office/officeart/2008/layout/CaptionedPictures"/>
    <dgm:cxn modelId="{26F52DB8-303A-A74A-9665-C7F8852B6BCD}" type="presParOf" srcId="{07255D25-7CD2-E345-837B-C89D1A506A3E}" destId="{732583C2-A3D6-A941-BFB8-20A1F4B26A4E}" srcOrd="1" destOrd="0" presId="urn:microsoft.com/office/officeart/2008/layout/CaptionedPicture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6396C7-90BA-4D8E-873B-06B25C6AE770}"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00506427-C72A-41AD-A9DE-018534A53194}">
      <dgm:prSet/>
      <dgm:spPr/>
      <dgm:t>
        <a:bodyPr/>
        <a:lstStyle/>
        <a:p>
          <a:r>
            <a:rPr lang="en-US" b="1" dirty="0">
              <a:solidFill>
                <a:srgbClr val="FFB500"/>
              </a:solidFill>
            </a:rPr>
            <a:t>Plasnewydd Primary school: </a:t>
          </a:r>
          <a:r>
            <a:rPr lang="en-US" dirty="0"/>
            <a:t>Promote positive relationships to encourage empathy towards and respect the rights of others. </a:t>
          </a:r>
        </a:p>
      </dgm:t>
    </dgm:pt>
    <dgm:pt modelId="{1EC9FCAD-5AB0-4E8E-91DC-4C468FE0C3DF}" type="parTrans" cxnId="{5C9705D6-A89E-489E-9108-850C69B9E442}">
      <dgm:prSet/>
      <dgm:spPr/>
      <dgm:t>
        <a:bodyPr/>
        <a:lstStyle/>
        <a:p>
          <a:endParaRPr lang="en-US"/>
        </a:p>
      </dgm:t>
    </dgm:pt>
    <dgm:pt modelId="{152E96DF-BD32-42B0-B34F-37E633973A07}" type="sibTrans" cxnId="{5C9705D6-A89E-489E-9108-850C69B9E442}">
      <dgm:prSet/>
      <dgm:spPr/>
      <dgm:t>
        <a:bodyPr/>
        <a:lstStyle/>
        <a:p>
          <a:endParaRPr lang="en-US"/>
        </a:p>
      </dgm:t>
    </dgm:pt>
    <dgm:pt modelId="{5C0B31F8-AB15-4BB3-97A0-575E89519BE2}">
      <dgm:prSet/>
      <dgm:spPr/>
      <dgm:t>
        <a:bodyPr/>
        <a:lstStyle/>
        <a:p>
          <a:r>
            <a:rPr lang="en-US" b="1" dirty="0">
              <a:solidFill>
                <a:srgbClr val="FFB500"/>
              </a:solidFill>
            </a:rPr>
            <a:t>Practice: </a:t>
          </a:r>
          <a:r>
            <a:rPr lang="en-US" dirty="0"/>
            <a:t>Within my selected school they have playground play buddies from year 6 that develop groups of friends and promotes positive relationships, so everyone is included within play time. </a:t>
          </a:r>
        </a:p>
      </dgm:t>
    </dgm:pt>
    <dgm:pt modelId="{460610BF-ED8C-4F5D-9B60-C83E3FD1D0E3}" type="parTrans" cxnId="{0A7D11B0-33EC-46A8-A2DD-22E445C1728A}">
      <dgm:prSet/>
      <dgm:spPr/>
      <dgm:t>
        <a:bodyPr/>
        <a:lstStyle/>
        <a:p>
          <a:endParaRPr lang="en-US"/>
        </a:p>
      </dgm:t>
    </dgm:pt>
    <dgm:pt modelId="{54B47BBC-5FAA-41B0-97B7-847EF0D0B4C4}" type="sibTrans" cxnId="{0A7D11B0-33EC-46A8-A2DD-22E445C1728A}">
      <dgm:prSet/>
      <dgm:spPr/>
      <dgm:t>
        <a:bodyPr/>
        <a:lstStyle/>
        <a:p>
          <a:endParaRPr lang="en-US"/>
        </a:p>
      </dgm:t>
    </dgm:pt>
    <dgm:pt modelId="{FB915BC4-E19D-4BFA-822F-8CE687494FA3}">
      <dgm:prSet/>
      <dgm:spPr/>
      <dgm:t>
        <a:bodyPr/>
        <a:lstStyle/>
        <a:p>
          <a:r>
            <a:rPr lang="en-US" b="1" dirty="0">
              <a:solidFill>
                <a:srgbClr val="FFB500"/>
              </a:solidFill>
            </a:rPr>
            <a:t>Reward: </a:t>
          </a:r>
          <a:r>
            <a:rPr lang="en-US" dirty="0"/>
            <a:t>Children then are rewarded with a class Certificate best buddies’ </a:t>
          </a:r>
        </a:p>
      </dgm:t>
    </dgm:pt>
    <dgm:pt modelId="{59491E5D-119B-4F16-ACF9-70BCC0144F97}" type="parTrans" cxnId="{3B74718C-BF5C-4F4E-91E6-32D5C0304BA5}">
      <dgm:prSet/>
      <dgm:spPr/>
      <dgm:t>
        <a:bodyPr/>
        <a:lstStyle/>
        <a:p>
          <a:endParaRPr lang="en-US"/>
        </a:p>
      </dgm:t>
    </dgm:pt>
    <dgm:pt modelId="{E5966A98-DC98-41C8-A736-6393F6D06B0B}" type="sibTrans" cxnId="{3B74718C-BF5C-4F4E-91E6-32D5C0304BA5}">
      <dgm:prSet/>
      <dgm:spPr/>
      <dgm:t>
        <a:bodyPr/>
        <a:lstStyle/>
        <a:p>
          <a:endParaRPr lang="en-US"/>
        </a:p>
      </dgm:t>
    </dgm:pt>
    <dgm:pt modelId="{B7B7A452-B79A-4C61-9D7A-BA941C021D0E}">
      <dgm:prSet/>
      <dgm:spPr/>
      <dgm:t>
        <a:bodyPr/>
        <a:lstStyle/>
        <a:p>
          <a:r>
            <a:rPr lang="en-US" b="1" dirty="0">
              <a:solidFill>
                <a:srgbClr val="FFB500"/>
              </a:solidFill>
            </a:rPr>
            <a:t>This links to: </a:t>
          </a:r>
          <a:r>
            <a:rPr lang="en-GB" dirty="0"/>
            <a:t>UNCRC’s</a:t>
          </a:r>
          <a:r>
            <a:rPr lang="en-US" dirty="0"/>
            <a:t> article 15 -  you have the rights to choose your own friends and join or set up groups, as long as it isn’t harmful to others.</a:t>
          </a:r>
        </a:p>
      </dgm:t>
    </dgm:pt>
    <dgm:pt modelId="{4910B76E-CBF3-4F81-B59E-5D66D2078792}" type="parTrans" cxnId="{66896D70-7115-4AC2-ABEC-C935A892F91F}">
      <dgm:prSet/>
      <dgm:spPr/>
      <dgm:t>
        <a:bodyPr/>
        <a:lstStyle/>
        <a:p>
          <a:endParaRPr lang="en-US"/>
        </a:p>
      </dgm:t>
    </dgm:pt>
    <dgm:pt modelId="{38257A6F-43D4-4C49-B8D3-ABBF368B1C2F}" type="sibTrans" cxnId="{66896D70-7115-4AC2-ABEC-C935A892F91F}">
      <dgm:prSet/>
      <dgm:spPr/>
      <dgm:t>
        <a:bodyPr/>
        <a:lstStyle/>
        <a:p>
          <a:endParaRPr lang="en-US"/>
        </a:p>
      </dgm:t>
    </dgm:pt>
    <dgm:pt modelId="{A7375289-8CD6-A34B-83BB-5910DC8DD5A3}" type="pres">
      <dgm:prSet presAssocID="{1B6396C7-90BA-4D8E-873B-06B25C6AE770}" presName="linear" presStyleCnt="0">
        <dgm:presLayoutVars>
          <dgm:animLvl val="lvl"/>
          <dgm:resizeHandles val="exact"/>
        </dgm:presLayoutVars>
      </dgm:prSet>
      <dgm:spPr/>
    </dgm:pt>
    <dgm:pt modelId="{4E3D0670-5121-3846-800E-F0351F44E590}" type="pres">
      <dgm:prSet presAssocID="{00506427-C72A-41AD-A9DE-018534A53194}" presName="parentText" presStyleLbl="node1" presStyleIdx="0" presStyleCnt="4">
        <dgm:presLayoutVars>
          <dgm:chMax val="0"/>
          <dgm:bulletEnabled val="1"/>
        </dgm:presLayoutVars>
      </dgm:prSet>
      <dgm:spPr/>
    </dgm:pt>
    <dgm:pt modelId="{5F75B342-2145-5743-B342-3DB2873E916A}" type="pres">
      <dgm:prSet presAssocID="{152E96DF-BD32-42B0-B34F-37E633973A07}" presName="spacer" presStyleCnt="0"/>
      <dgm:spPr/>
    </dgm:pt>
    <dgm:pt modelId="{DC95AB11-BF54-4D43-B5B5-6956D1418FBC}" type="pres">
      <dgm:prSet presAssocID="{5C0B31F8-AB15-4BB3-97A0-575E89519BE2}" presName="parentText" presStyleLbl="node1" presStyleIdx="1" presStyleCnt="4">
        <dgm:presLayoutVars>
          <dgm:chMax val="0"/>
          <dgm:bulletEnabled val="1"/>
        </dgm:presLayoutVars>
      </dgm:prSet>
      <dgm:spPr/>
    </dgm:pt>
    <dgm:pt modelId="{EB26CCF4-D190-1043-8D15-DCED1BF59891}" type="pres">
      <dgm:prSet presAssocID="{54B47BBC-5FAA-41B0-97B7-847EF0D0B4C4}" presName="spacer" presStyleCnt="0"/>
      <dgm:spPr/>
    </dgm:pt>
    <dgm:pt modelId="{AA9B31A2-63DF-BF46-9F86-F8AB21B044B9}" type="pres">
      <dgm:prSet presAssocID="{FB915BC4-E19D-4BFA-822F-8CE687494FA3}" presName="parentText" presStyleLbl="node1" presStyleIdx="2" presStyleCnt="4">
        <dgm:presLayoutVars>
          <dgm:chMax val="0"/>
          <dgm:bulletEnabled val="1"/>
        </dgm:presLayoutVars>
      </dgm:prSet>
      <dgm:spPr/>
    </dgm:pt>
    <dgm:pt modelId="{CBCA554C-197C-4844-B2B3-FE81F533482E}" type="pres">
      <dgm:prSet presAssocID="{E5966A98-DC98-41C8-A736-6393F6D06B0B}" presName="spacer" presStyleCnt="0"/>
      <dgm:spPr/>
    </dgm:pt>
    <dgm:pt modelId="{20BC8B2B-2D5F-CF4D-9391-4CA7EDDB9B8C}" type="pres">
      <dgm:prSet presAssocID="{B7B7A452-B79A-4C61-9D7A-BA941C021D0E}" presName="parentText" presStyleLbl="node1" presStyleIdx="3" presStyleCnt="4">
        <dgm:presLayoutVars>
          <dgm:chMax val="0"/>
          <dgm:bulletEnabled val="1"/>
        </dgm:presLayoutVars>
      </dgm:prSet>
      <dgm:spPr/>
    </dgm:pt>
  </dgm:ptLst>
  <dgm:cxnLst>
    <dgm:cxn modelId="{70C42404-D607-AA4E-B892-C3C8F042115F}" type="presOf" srcId="{B7B7A452-B79A-4C61-9D7A-BA941C021D0E}" destId="{20BC8B2B-2D5F-CF4D-9391-4CA7EDDB9B8C}" srcOrd="0" destOrd="0" presId="urn:microsoft.com/office/officeart/2005/8/layout/vList2"/>
    <dgm:cxn modelId="{EA4CE236-C2A9-C64C-A8A2-756F613BDA4B}" type="presOf" srcId="{00506427-C72A-41AD-A9DE-018534A53194}" destId="{4E3D0670-5121-3846-800E-F0351F44E590}" srcOrd="0" destOrd="0" presId="urn:microsoft.com/office/officeart/2005/8/layout/vList2"/>
    <dgm:cxn modelId="{66896D70-7115-4AC2-ABEC-C935A892F91F}" srcId="{1B6396C7-90BA-4D8E-873B-06B25C6AE770}" destId="{B7B7A452-B79A-4C61-9D7A-BA941C021D0E}" srcOrd="3" destOrd="0" parTransId="{4910B76E-CBF3-4F81-B59E-5D66D2078792}" sibTransId="{38257A6F-43D4-4C49-B8D3-ABBF368B1C2F}"/>
    <dgm:cxn modelId="{64928985-903F-F745-B012-99890D4FE3C6}" type="presOf" srcId="{FB915BC4-E19D-4BFA-822F-8CE687494FA3}" destId="{AA9B31A2-63DF-BF46-9F86-F8AB21B044B9}" srcOrd="0" destOrd="0" presId="urn:microsoft.com/office/officeart/2005/8/layout/vList2"/>
    <dgm:cxn modelId="{3B74718C-BF5C-4F4E-91E6-32D5C0304BA5}" srcId="{1B6396C7-90BA-4D8E-873B-06B25C6AE770}" destId="{FB915BC4-E19D-4BFA-822F-8CE687494FA3}" srcOrd="2" destOrd="0" parTransId="{59491E5D-119B-4F16-ACF9-70BCC0144F97}" sibTransId="{E5966A98-DC98-41C8-A736-6393F6D06B0B}"/>
    <dgm:cxn modelId="{0A7D11B0-33EC-46A8-A2DD-22E445C1728A}" srcId="{1B6396C7-90BA-4D8E-873B-06B25C6AE770}" destId="{5C0B31F8-AB15-4BB3-97A0-575E89519BE2}" srcOrd="1" destOrd="0" parTransId="{460610BF-ED8C-4F5D-9B60-C83E3FD1D0E3}" sibTransId="{54B47BBC-5FAA-41B0-97B7-847EF0D0B4C4}"/>
    <dgm:cxn modelId="{76AE8FBA-2A06-904A-A456-B8D58831C55A}" type="presOf" srcId="{1B6396C7-90BA-4D8E-873B-06B25C6AE770}" destId="{A7375289-8CD6-A34B-83BB-5910DC8DD5A3}" srcOrd="0" destOrd="0" presId="urn:microsoft.com/office/officeart/2005/8/layout/vList2"/>
    <dgm:cxn modelId="{DEFEBBC5-F092-DD45-AD60-ABCAB284CFD8}" type="presOf" srcId="{5C0B31F8-AB15-4BB3-97A0-575E89519BE2}" destId="{DC95AB11-BF54-4D43-B5B5-6956D1418FBC}" srcOrd="0" destOrd="0" presId="urn:microsoft.com/office/officeart/2005/8/layout/vList2"/>
    <dgm:cxn modelId="{5C9705D6-A89E-489E-9108-850C69B9E442}" srcId="{1B6396C7-90BA-4D8E-873B-06B25C6AE770}" destId="{00506427-C72A-41AD-A9DE-018534A53194}" srcOrd="0" destOrd="0" parTransId="{1EC9FCAD-5AB0-4E8E-91DC-4C468FE0C3DF}" sibTransId="{152E96DF-BD32-42B0-B34F-37E633973A07}"/>
    <dgm:cxn modelId="{83F13845-6380-FF41-9B10-A52560A594E5}" type="presParOf" srcId="{A7375289-8CD6-A34B-83BB-5910DC8DD5A3}" destId="{4E3D0670-5121-3846-800E-F0351F44E590}" srcOrd="0" destOrd="0" presId="urn:microsoft.com/office/officeart/2005/8/layout/vList2"/>
    <dgm:cxn modelId="{743395EA-CC15-BC42-87FD-D1AE7F529460}" type="presParOf" srcId="{A7375289-8CD6-A34B-83BB-5910DC8DD5A3}" destId="{5F75B342-2145-5743-B342-3DB2873E916A}" srcOrd="1" destOrd="0" presId="urn:microsoft.com/office/officeart/2005/8/layout/vList2"/>
    <dgm:cxn modelId="{5874EE61-565B-0042-B68A-A1F6A8B55D3B}" type="presParOf" srcId="{A7375289-8CD6-A34B-83BB-5910DC8DD5A3}" destId="{DC95AB11-BF54-4D43-B5B5-6956D1418FBC}" srcOrd="2" destOrd="0" presId="urn:microsoft.com/office/officeart/2005/8/layout/vList2"/>
    <dgm:cxn modelId="{434C581D-00BA-7943-BEEE-766C3A031A93}" type="presParOf" srcId="{A7375289-8CD6-A34B-83BB-5910DC8DD5A3}" destId="{EB26CCF4-D190-1043-8D15-DCED1BF59891}" srcOrd="3" destOrd="0" presId="urn:microsoft.com/office/officeart/2005/8/layout/vList2"/>
    <dgm:cxn modelId="{DD59D151-2728-2F45-96FE-B7CE1C9892AC}" type="presParOf" srcId="{A7375289-8CD6-A34B-83BB-5910DC8DD5A3}" destId="{AA9B31A2-63DF-BF46-9F86-F8AB21B044B9}" srcOrd="4" destOrd="0" presId="urn:microsoft.com/office/officeart/2005/8/layout/vList2"/>
    <dgm:cxn modelId="{A5270706-7003-FE47-BAFA-628CD17A2EAE}" type="presParOf" srcId="{A7375289-8CD6-A34B-83BB-5910DC8DD5A3}" destId="{CBCA554C-197C-4844-B2B3-FE81F533482E}" srcOrd="5" destOrd="0" presId="urn:microsoft.com/office/officeart/2005/8/layout/vList2"/>
    <dgm:cxn modelId="{4351A924-D680-E648-B6E3-F619CA6F71DE}" type="presParOf" srcId="{A7375289-8CD6-A34B-83BB-5910DC8DD5A3}" destId="{20BC8B2B-2D5F-CF4D-9391-4CA7EDDB9B8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5D6266-EB8A-4DFC-BA0C-24AEA54390E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BA0988B-CE56-4ABB-9FCB-222988985EC9}">
      <dgm:prSet/>
      <dgm:spPr/>
      <dgm:t>
        <a:bodyPr/>
        <a:lstStyle/>
        <a:p>
          <a:r>
            <a:rPr lang="en-US"/>
            <a:t>Recommendations </a:t>
          </a:r>
        </a:p>
      </dgm:t>
    </dgm:pt>
    <dgm:pt modelId="{58673A43-9FE3-4230-9D5B-4AF5B1EF37B4}" type="parTrans" cxnId="{95787877-2CB8-40D0-A5A6-FF7E622A376D}">
      <dgm:prSet/>
      <dgm:spPr/>
      <dgm:t>
        <a:bodyPr/>
        <a:lstStyle/>
        <a:p>
          <a:endParaRPr lang="en-US"/>
        </a:p>
      </dgm:t>
    </dgm:pt>
    <dgm:pt modelId="{5966E81B-DDDF-498F-BD65-548BCEC91578}" type="sibTrans" cxnId="{95787877-2CB8-40D0-A5A6-FF7E622A376D}">
      <dgm:prSet/>
      <dgm:spPr/>
      <dgm:t>
        <a:bodyPr/>
        <a:lstStyle/>
        <a:p>
          <a:endParaRPr lang="en-US"/>
        </a:p>
      </dgm:t>
    </dgm:pt>
    <dgm:pt modelId="{D3750FE3-7B2B-4157-86C0-466ABFA161CB}">
      <dgm:prSet/>
      <dgm:spPr/>
      <dgm:t>
        <a:bodyPr/>
        <a:lstStyle/>
        <a:p>
          <a:r>
            <a:rPr lang="en-US" dirty="0"/>
            <a:t>To have regular meetings regarding progress of anti-discriminatory and inclusive practice between terms within the school (Community of Practice) (LI et al, 2009). </a:t>
          </a:r>
        </a:p>
      </dgm:t>
    </dgm:pt>
    <dgm:pt modelId="{C8B452AF-4DC5-4CE5-A211-7F2A4476B101}" type="parTrans" cxnId="{6B6A61F9-5C28-40D8-B33E-B7D21293F1C6}">
      <dgm:prSet/>
      <dgm:spPr/>
      <dgm:t>
        <a:bodyPr/>
        <a:lstStyle/>
        <a:p>
          <a:endParaRPr lang="en-US"/>
        </a:p>
      </dgm:t>
    </dgm:pt>
    <dgm:pt modelId="{F553D9E3-1F1F-4E97-923B-E55520C8439A}" type="sibTrans" cxnId="{6B6A61F9-5C28-40D8-B33E-B7D21293F1C6}">
      <dgm:prSet/>
      <dgm:spPr/>
      <dgm:t>
        <a:bodyPr/>
        <a:lstStyle/>
        <a:p>
          <a:endParaRPr lang="en-US"/>
        </a:p>
      </dgm:t>
    </dgm:pt>
    <dgm:pt modelId="{E87C8299-82E0-47CF-9E8E-A682FC2645F1}">
      <dgm:prSet/>
      <dgm:spPr/>
      <dgm:t>
        <a:bodyPr/>
        <a:lstStyle/>
        <a:p>
          <a:r>
            <a:rPr lang="en-US" dirty="0"/>
            <a:t>An auditing process should be involved making sure that staff have read the school policies. </a:t>
          </a:r>
        </a:p>
      </dgm:t>
    </dgm:pt>
    <dgm:pt modelId="{075ADB74-361E-495D-9707-8275AEBBDCDA}" type="parTrans" cxnId="{9AFF9D8C-4D27-4898-9378-E6AB9341AEA9}">
      <dgm:prSet/>
      <dgm:spPr/>
      <dgm:t>
        <a:bodyPr/>
        <a:lstStyle/>
        <a:p>
          <a:endParaRPr lang="en-US"/>
        </a:p>
      </dgm:t>
    </dgm:pt>
    <dgm:pt modelId="{FBFB7D5C-DF7B-40A5-B700-FCF1A54111AA}" type="sibTrans" cxnId="{9AFF9D8C-4D27-4898-9378-E6AB9341AEA9}">
      <dgm:prSet/>
      <dgm:spPr/>
      <dgm:t>
        <a:bodyPr/>
        <a:lstStyle/>
        <a:p>
          <a:endParaRPr lang="en-US"/>
        </a:p>
      </dgm:t>
    </dgm:pt>
    <dgm:pt modelId="{04051F03-772C-4E63-B74B-0BF740916773}">
      <dgm:prSet/>
      <dgm:spPr/>
      <dgm:t>
        <a:bodyPr/>
        <a:lstStyle/>
        <a:p>
          <a:r>
            <a:rPr lang="en-US" dirty="0"/>
            <a:t>All members of staff should complete weekly reflective practice to monitor anti-discriminatory practice and inclusive practice. </a:t>
          </a:r>
        </a:p>
      </dgm:t>
    </dgm:pt>
    <dgm:pt modelId="{D84972A9-7590-4847-8957-D61CAEFB41AA}" type="parTrans" cxnId="{C76C9DEB-0FF9-4E29-B944-1437DCF10851}">
      <dgm:prSet/>
      <dgm:spPr/>
      <dgm:t>
        <a:bodyPr/>
        <a:lstStyle/>
        <a:p>
          <a:endParaRPr lang="en-US"/>
        </a:p>
      </dgm:t>
    </dgm:pt>
    <dgm:pt modelId="{B8772C1A-2E41-489F-8046-20B7263AF216}" type="sibTrans" cxnId="{C76C9DEB-0FF9-4E29-B944-1437DCF10851}">
      <dgm:prSet/>
      <dgm:spPr/>
      <dgm:t>
        <a:bodyPr/>
        <a:lstStyle/>
        <a:p>
          <a:endParaRPr lang="en-US"/>
        </a:p>
      </dgm:t>
    </dgm:pt>
    <dgm:pt modelId="{7374381E-270A-F740-A92C-28C3D50F6125}">
      <dgm:prSet/>
      <dgm:spPr/>
      <dgm:t>
        <a:bodyPr/>
        <a:lstStyle/>
        <a:p>
          <a:endParaRPr lang="en-US" dirty="0"/>
        </a:p>
      </dgm:t>
    </dgm:pt>
    <dgm:pt modelId="{551501D3-4958-944E-B802-EB1A35F0ACB0}" type="parTrans" cxnId="{83EC6B5C-E20B-0948-AA0D-44A68AE1A000}">
      <dgm:prSet/>
      <dgm:spPr/>
      <dgm:t>
        <a:bodyPr/>
        <a:lstStyle/>
        <a:p>
          <a:endParaRPr lang="en-GB"/>
        </a:p>
      </dgm:t>
    </dgm:pt>
    <dgm:pt modelId="{82D6398C-E8A7-8643-B572-D107279100D8}" type="sibTrans" cxnId="{83EC6B5C-E20B-0948-AA0D-44A68AE1A000}">
      <dgm:prSet/>
      <dgm:spPr/>
      <dgm:t>
        <a:bodyPr/>
        <a:lstStyle/>
        <a:p>
          <a:endParaRPr lang="en-GB"/>
        </a:p>
      </dgm:t>
    </dgm:pt>
    <dgm:pt modelId="{A9EA3AD1-59B1-A143-89D9-E43E52CA8ADB}">
      <dgm:prSet/>
      <dgm:spPr/>
      <dgm:t>
        <a:bodyPr/>
        <a:lstStyle/>
        <a:p>
          <a:endParaRPr lang="en-US" dirty="0"/>
        </a:p>
      </dgm:t>
    </dgm:pt>
    <dgm:pt modelId="{3069625C-4416-1B45-9932-94AA93916467}" type="parTrans" cxnId="{C009C7FF-0997-994E-96EB-5FA73CF7B152}">
      <dgm:prSet/>
      <dgm:spPr/>
      <dgm:t>
        <a:bodyPr/>
        <a:lstStyle/>
        <a:p>
          <a:endParaRPr lang="en-GB"/>
        </a:p>
      </dgm:t>
    </dgm:pt>
    <dgm:pt modelId="{8E233AD6-6F8E-074E-A486-F83424A2A40B}" type="sibTrans" cxnId="{C009C7FF-0997-994E-96EB-5FA73CF7B152}">
      <dgm:prSet/>
      <dgm:spPr/>
      <dgm:t>
        <a:bodyPr/>
        <a:lstStyle/>
        <a:p>
          <a:endParaRPr lang="en-GB"/>
        </a:p>
      </dgm:t>
    </dgm:pt>
    <dgm:pt modelId="{D590EF38-006B-6B49-8D91-0959AA891859}" type="pres">
      <dgm:prSet presAssocID="{515D6266-EB8A-4DFC-BA0C-24AEA54390E0}" presName="linear" presStyleCnt="0">
        <dgm:presLayoutVars>
          <dgm:animLvl val="lvl"/>
          <dgm:resizeHandles val="exact"/>
        </dgm:presLayoutVars>
      </dgm:prSet>
      <dgm:spPr/>
    </dgm:pt>
    <dgm:pt modelId="{76C82FB0-58AD-3949-B7AE-50825C4A75B9}" type="pres">
      <dgm:prSet presAssocID="{EBA0988B-CE56-4ABB-9FCB-222988985EC9}" presName="parentText" presStyleLbl="node1" presStyleIdx="0" presStyleCnt="1" custLinFactNeighborX="99" custLinFactNeighborY="-10403">
        <dgm:presLayoutVars>
          <dgm:chMax val="0"/>
          <dgm:bulletEnabled val="1"/>
        </dgm:presLayoutVars>
      </dgm:prSet>
      <dgm:spPr/>
    </dgm:pt>
    <dgm:pt modelId="{25F06168-A2BE-904D-BF5B-CB2305FE88AD}" type="pres">
      <dgm:prSet presAssocID="{EBA0988B-CE56-4ABB-9FCB-222988985EC9}" presName="childText" presStyleLbl="revTx" presStyleIdx="0" presStyleCnt="1">
        <dgm:presLayoutVars>
          <dgm:bulletEnabled val="1"/>
        </dgm:presLayoutVars>
      </dgm:prSet>
      <dgm:spPr/>
    </dgm:pt>
  </dgm:ptLst>
  <dgm:cxnLst>
    <dgm:cxn modelId="{2B27B11B-FF0B-404A-BC87-935305735B28}" type="presOf" srcId="{EBA0988B-CE56-4ABB-9FCB-222988985EC9}" destId="{76C82FB0-58AD-3949-B7AE-50825C4A75B9}" srcOrd="0" destOrd="0" presId="urn:microsoft.com/office/officeart/2005/8/layout/vList2"/>
    <dgm:cxn modelId="{D75D834E-20BE-E548-99F2-CD48DBD6E2E0}" type="presOf" srcId="{D3750FE3-7B2B-4157-86C0-466ABFA161CB}" destId="{25F06168-A2BE-904D-BF5B-CB2305FE88AD}" srcOrd="0" destOrd="0" presId="urn:microsoft.com/office/officeart/2005/8/layout/vList2"/>
    <dgm:cxn modelId="{83EC6B5C-E20B-0948-AA0D-44A68AE1A000}" srcId="{EBA0988B-CE56-4ABB-9FCB-222988985EC9}" destId="{7374381E-270A-F740-A92C-28C3D50F6125}" srcOrd="3" destOrd="0" parTransId="{551501D3-4958-944E-B802-EB1A35F0ACB0}" sibTransId="{82D6398C-E8A7-8643-B572-D107279100D8}"/>
    <dgm:cxn modelId="{04901066-DF15-4449-B997-754D238A45DF}" type="presOf" srcId="{A9EA3AD1-59B1-A143-89D9-E43E52CA8ADB}" destId="{25F06168-A2BE-904D-BF5B-CB2305FE88AD}" srcOrd="0" destOrd="1" presId="urn:microsoft.com/office/officeart/2005/8/layout/vList2"/>
    <dgm:cxn modelId="{95787877-2CB8-40D0-A5A6-FF7E622A376D}" srcId="{515D6266-EB8A-4DFC-BA0C-24AEA54390E0}" destId="{EBA0988B-CE56-4ABB-9FCB-222988985EC9}" srcOrd="0" destOrd="0" parTransId="{58673A43-9FE3-4230-9D5B-4AF5B1EF37B4}" sibTransId="{5966E81B-DDDF-498F-BD65-548BCEC91578}"/>
    <dgm:cxn modelId="{9AFF9D8C-4D27-4898-9378-E6AB9341AEA9}" srcId="{EBA0988B-CE56-4ABB-9FCB-222988985EC9}" destId="{E87C8299-82E0-47CF-9E8E-A682FC2645F1}" srcOrd="2" destOrd="0" parTransId="{075ADB74-361E-495D-9707-8275AEBBDCDA}" sibTransId="{FBFB7D5C-DF7B-40A5-B700-FCF1A54111AA}"/>
    <dgm:cxn modelId="{4CD197B1-838C-854F-A40E-B20707853AAE}" type="presOf" srcId="{E87C8299-82E0-47CF-9E8E-A682FC2645F1}" destId="{25F06168-A2BE-904D-BF5B-CB2305FE88AD}" srcOrd="0" destOrd="2" presId="urn:microsoft.com/office/officeart/2005/8/layout/vList2"/>
    <dgm:cxn modelId="{FCF06EB4-BFA0-C449-84C5-195057D4BAE1}" type="presOf" srcId="{515D6266-EB8A-4DFC-BA0C-24AEA54390E0}" destId="{D590EF38-006B-6B49-8D91-0959AA891859}" srcOrd="0" destOrd="0" presId="urn:microsoft.com/office/officeart/2005/8/layout/vList2"/>
    <dgm:cxn modelId="{D15372CF-3B2C-4944-979E-1C217C883659}" type="presOf" srcId="{04051F03-772C-4E63-B74B-0BF740916773}" destId="{25F06168-A2BE-904D-BF5B-CB2305FE88AD}" srcOrd="0" destOrd="4" presId="urn:microsoft.com/office/officeart/2005/8/layout/vList2"/>
    <dgm:cxn modelId="{817AB0E5-72BB-6E4F-BACC-A6FB90EBE2CF}" type="presOf" srcId="{7374381E-270A-F740-A92C-28C3D50F6125}" destId="{25F06168-A2BE-904D-BF5B-CB2305FE88AD}" srcOrd="0" destOrd="3" presId="urn:microsoft.com/office/officeart/2005/8/layout/vList2"/>
    <dgm:cxn modelId="{C76C9DEB-0FF9-4E29-B944-1437DCF10851}" srcId="{EBA0988B-CE56-4ABB-9FCB-222988985EC9}" destId="{04051F03-772C-4E63-B74B-0BF740916773}" srcOrd="4" destOrd="0" parTransId="{D84972A9-7590-4847-8957-D61CAEFB41AA}" sibTransId="{B8772C1A-2E41-489F-8046-20B7263AF216}"/>
    <dgm:cxn modelId="{6B6A61F9-5C28-40D8-B33E-B7D21293F1C6}" srcId="{EBA0988B-CE56-4ABB-9FCB-222988985EC9}" destId="{D3750FE3-7B2B-4157-86C0-466ABFA161CB}" srcOrd="0" destOrd="0" parTransId="{C8B452AF-4DC5-4CE5-A211-7F2A4476B101}" sibTransId="{F553D9E3-1F1F-4E97-923B-E55520C8439A}"/>
    <dgm:cxn modelId="{C009C7FF-0997-994E-96EB-5FA73CF7B152}" srcId="{EBA0988B-CE56-4ABB-9FCB-222988985EC9}" destId="{A9EA3AD1-59B1-A143-89D9-E43E52CA8ADB}" srcOrd="1" destOrd="0" parTransId="{3069625C-4416-1B45-9932-94AA93916467}" sibTransId="{8E233AD6-6F8E-074E-A486-F83424A2A40B}"/>
    <dgm:cxn modelId="{FF10A621-4D7A-1C4D-86EE-B8BA12929530}" type="presParOf" srcId="{D590EF38-006B-6B49-8D91-0959AA891859}" destId="{76C82FB0-58AD-3949-B7AE-50825C4A75B9}" srcOrd="0" destOrd="0" presId="urn:microsoft.com/office/officeart/2005/8/layout/vList2"/>
    <dgm:cxn modelId="{9008CF99-33C1-FE43-804A-BCB55FDF975A}" type="presParOf" srcId="{D590EF38-006B-6B49-8D91-0959AA891859}" destId="{25F06168-A2BE-904D-BF5B-CB2305FE88A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A27D0-BC40-CC42-AA88-88CECFC37C65}">
      <dsp:nvSpPr>
        <dsp:cNvPr id="0" name=""/>
        <dsp:cNvSpPr/>
      </dsp:nvSpPr>
      <dsp:spPr>
        <a:xfrm>
          <a:off x="0" y="339371"/>
          <a:ext cx="10515600" cy="327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BB0B8A-F5A6-1C41-A457-6C1E56F9B856}">
      <dsp:nvSpPr>
        <dsp:cNvPr id="0" name=""/>
        <dsp:cNvSpPr/>
      </dsp:nvSpPr>
      <dsp:spPr>
        <a:xfrm>
          <a:off x="525780" y="147491"/>
          <a:ext cx="7360920" cy="3837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b="0" i="0" kern="1200" dirty="0">
              <a:latin typeface="Times New Roman" panose="02020603050405020304" pitchFamily="18" charset="0"/>
              <a:cs typeface="Times New Roman" panose="02020603050405020304" pitchFamily="18" charset="0"/>
            </a:rPr>
            <a:t>Definition of anti-discriminatory practice </a:t>
          </a:r>
          <a:endParaRPr lang="en-US" sz="1300" kern="1200" dirty="0">
            <a:latin typeface="Times New Roman" panose="02020603050405020304" pitchFamily="18" charset="0"/>
            <a:cs typeface="Times New Roman" panose="02020603050405020304" pitchFamily="18" charset="0"/>
          </a:endParaRPr>
        </a:p>
      </dsp:txBody>
      <dsp:txXfrm>
        <a:off x="544514" y="166225"/>
        <a:ext cx="7323452" cy="346292"/>
      </dsp:txXfrm>
    </dsp:sp>
    <dsp:sp modelId="{F5568076-8049-3448-8913-DBD6977C9868}">
      <dsp:nvSpPr>
        <dsp:cNvPr id="0" name=""/>
        <dsp:cNvSpPr/>
      </dsp:nvSpPr>
      <dsp:spPr>
        <a:xfrm>
          <a:off x="0" y="929051"/>
          <a:ext cx="10515600" cy="327600"/>
        </a:xfrm>
        <a:prstGeom prst="rect">
          <a:avLst/>
        </a:prstGeom>
        <a:solidFill>
          <a:schemeClr val="lt1">
            <a:alpha val="90000"/>
            <a:hueOff val="0"/>
            <a:satOff val="0"/>
            <a:lumOff val="0"/>
            <a:alphaOff val="0"/>
          </a:schemeClr>
        </a:solidFill>
        <a:ln w="12700" cap="flat" cmpd="sng" algn="ctr">
          <a:solidFill>
            <a:schemeClr val="accent5">
              <a:hueOff val="69084"/>
              <a:satOff val="6583"/>
              <a:lumOff val="-274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8CD80A-31EE-214C-9020-22FC487E3CDC}">
      <dsp:nvSpPr>
        <dsp:cNvPr id="0" name=""/>
        <dsp:cNvSpPr/>
      </dsp:nvSpPr>
      <dsp:spPr>
        <a:xfrm>
          <a:off x="525780" y="737171"/>
          <a:ext cx="7360920" cy="383760"/>
        </a:xfrm>
        <a:prstGeom prst="roundRect">
          <a:avLst/>
        </a:prstGeom>
        <a:solidFill>
          <a:schemeClr val="accent5">
            <a:hueOff val="69084"/>
            <a:satOff val="6583"/>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b="0" i="0" kern="1200" dirty="0">
              <a:latin typeface="Times New Roman" panose="02020603050405020304" pitchFamily="18" charset="0"/>
              <a:cs typeface="Times New Roman" panose="02020603050405020304" pitchFamily="18" charset="0"/>
            </a:rPr>
            <a:t>Definition of inclusive practice </a:t>
          </a:r>
          <a:endParaRPr lang="en-US" sz="1300" kern="1200" dirty="0">
            <a:latin typeface="Times New Roman" panose="02020603050405020304" pitchFamily="18" charset="0"/>
            <a:cs typeface="Times New Roman" panose="02020603050405020304" pitchFamily="18" charset="0"/>
          </a:endParaRPr>
        </a:p>
      </dsp:txBody>
      <dsp:txXfrm>
        <a:off x="544514" y="755905"/>
        <a:ext cx="7323452" cy="346292"/>
      </dsp:txXfrm>
    </dsp:sp>
    <dsp:sp modelId="{1B0518A2-670D-6F4A-AAD4-5DCFC86D0A6B}">
      <dsp:nvSpPr>
        <dsp:cNvPr id="0" name=""/>
        <dsp:cNvSpPr/>
      </dsp:nvSpPr>
      <dsp:spPr>
        <a:xfrm>
          <a:off x="0" y="1518732"/>
          <a:ext cx="10515600" cy="327600"/>
        </a:xfrm>
        <a:prstGeom prst="rect">
          <a:avLst/>
        </a:prstGeom>
        <a:solidFill>
          <a:schemeClr val="lt1">
            <a:alpha val="90000"/>
            <a:hueOff val="0"/>
            <a:satOff val="0"/>
            <a:lumOff val="0"/>
            <a:alphaOff val="0"/>
          </a:schemeClr>
        </a:solidFill>
        <a:ln w="12700" cap="flat" cmpd="sng" algn="ctr">
          <a:solidFill>
            <a:schemeClr val="accent5">
              <a:hueOff val="138169"/>
              <a:satOff val="13165"/>
              <a:lumOff val="-5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74D638-CB5E-4F4B-81AE-94AA48E3E4EA}">
      <dsp:nvSpPr>
        <dsp:cNvPr id="0" name=""/>
        <dsp:cNvSpPr/>
      </dsp:nvSpPr>
      <dsp:spPr>
        <a:xfrm>
          <a:off x="525780" y="1326852"/>
          <a:ext cx="7360920" cy="383760"/>
        </a:xfrm>
        <a:prstGeom prst="roundRect">
          <a:avLst/>
        </a:prstGeom>
        <a:solidFill>
          <a:schemeClr val="accent5">
            <a:hueOff val="138169"/>
            <a:satOff val="1316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b="0" i="0" kern="1200" dirty="0">
              <a:latin typeface="Times New Roman" panose="02020603050405020304" pitchFamily="18" charset="0"/>
              <a:cs typeface="Times New Roman" panose="02020603050405020304" pitchFamily="18" charset="0"/>
            </a:rPr>
            <a:t>Detail of workplace and why it was chosen </a:t>
          </a:r>
          <a:endParaRPr lang="en-US" sz="1300" kern="1200" dirty="0">
            <a:latin typeface="Times New Roman" panose="02020603050405020304" pitchFamily="18" charset="0"/>
            <a:cs typeface="Times New Roman" panose="02020603050405020304" pitchFamily="18" charset="0"/>
          </a:endParaRPr>
        </a:p>
      </dsp:txBody>
      <dsp:txXfrm>
        <a:off x="544514" y="1345586"/>
        <a:ext cx="7323452" cy="346292"/>
      </dsp:txXfrm>
    </dsp:sp>
    <dsp:sp modelId="{F760BADB-B269-8A4A-A377-8231BF1911CC}">
      <dsp:nvSpPr>
        <dsp:cNvPr id="0" name=""/>
        <dsp:cNvSpPr/>
      </dsp:nvSpPr>
      <dsp:spPr>
        <a:xfrm>
          <a:off x="0" y="2108412"/>
          <a:ext cx="10515600" cy="327600"/>
        </a:xfrm>
        <a:prstGeom prst="rect">
          <a:avLst/>
        </a:prstGeom>
        <a:solidFill>
          <a:schemeClr val="lt1">
            <a:alpha val="90000"/>
            <a:hueOff val="0"/>
            <a:satOff val="0"/>
            <a:lumOff val="0"/>
            <a:alphaOff val="0"/>
          </a:schemeClr>
        </a:solidFill>
        <a:ln w="12700" cap="flat" cmpd="sng" algn="ctr">
          <a:solidFill>
            <a:schemeClr val="accent5">
              <a:hueOff val="207253"/>
              <a:satOff val="19748"/>
              <a:lumOff val="-8236"/>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A6B667-DBC9-D444-B65B-F2CB1D6A647F}">
      <dsp:nvSpPr>
        <dsp:cNvPr id="0" name=""/>
        <dsp:cNvSpPr/>
      </dsp:nvSpPr>
      <dsp:spPr>
        <a:xfrm>
          <a:off x="525780" y="1916532"/>
          <a:ext cx="7360920" cy="383760"/>
        </a:xfrm>
        <a:prstGeom prst="roundRect">
          <a:avLst/>
        </a:prstGeom>
        <a:solidFill>
          <a:schemeClr val="accent5">
            <a:hueOff val="207253"/>
            <a:satOff val="19748"/>
            <a:lumOff val="-8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b="0" i="0" kern="1200" dirty="0">
              <a:latin typeface="Times New Roman" panose="02020603050405020304" pitchFamily="18" charset="0"/>
              <a:cs typeface="Times New Roman" panose="02020603050405020304" pitchFamily="18" charset="0"/>
            </a:rPr>
            <a:t>Details of policies and processes in place  </a:t>
          </a:r>
          <a:endParaRPr lang="en-US" sz="1300" kern="1200" dirty="0">
            <a:latin typeface="Times New Roman" panose="02020603050405020304" pitchFamily="18" charset="0"/>
            <a:cs typeface="Times New Roman" panose="02020603050405020304" pitchFamily="18" charset="0"/>
          </a:endParaRPr>
        </a:p>
      </dsp:txBody>
      <dsp:txXfrm>
        <a:off x="544514" y="1935266"/>
        <a:ext cx="7323452" cy="346292"/>
      </dsp:txXfrm>
    </dsp:sp>
    <dsp:sp modelId="{AA985EDA-7733-364C-976E-3960AE91EF07}">
      <dsp:nvSpPr>
        <dsp:cNvPr id="0" name=""/>
        <dsp:cNvSpPr/>
      </dsp:nvSpPr>
      <dsp:spPr>
        <a:xfrm>
          <a:off x="0" y="2698092"/>
          <a:ext cx="10515600" cy="327600"/>
        </a:xfrm>
        <a:prstGeom prst="rect">
          <a:avLst/>
        </a:prstGeom>
        <a:solidFill>
          <a:schemeClr val="lt1">
            <a:alpha val="90000"/>
            <a:hueOff val="0"/>
            <a:satOff val="0"/>
            <a:lumOff val="0"/>
            <a:alphaOff val="0"/>
          </a:schemeClr>
        </a:solidFill>
        <a:ln w="12700" cap="flat" cmpd="sng" algn="ctr">
          <a:solidFill>
            <a:schemeClr val="accent5">
              <a:hueOff val="276338"/>
              <a:satOff val="26330"/>
              <a:lumOff val="-109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146036-D833-D347-BDF2-B870914BE802}">
      <dsp:nvSpPr>
        <dsp:cNvPr id="0" name=""/>
        <dsp:cNvSpPr/>
      </dsp:nvSpPr>
      <dsp:spPr>
        <a:xfrm>
          <a:off x="525780" y="2506212"/>
          <a:ext cx="7360920" cy="383760"/>
        </a:xfrm>
        <a:prstGeom prst="roundRect">
          <a:avLst/>
        </a:prstGeom>
        <a:solidFill>
          <a:schemeClr val="accent5">
            <a:hueOff val="276338"/>
            <a:satOff val="26330"/>
            <a:lumOff val="-10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b="0" i="0" kern="1200" dirty="0">
              <a:latin typeface="Times New Roman" panose="02020603050405020304" pitchFamily="18" charset="0"/>
              <a:cs typeface="Times New Roman" panose="02020603050405020304" pitchFamily="18" charset="0"/>
            </a:rPr>
            <a:t>Pros and Cons of benefits </a:t>
          </a:r>
          <a:endParaRPr lang="en-US" sz="1300" kern="1200" dirty="0">
            <a:latin typeface="Times New Roman" panose="02020603050405020304" pitchFamily="18" charset="0"/>
            <a:cs typeface="Times New Roman" panose="02020603050405020304" pitchFamily="18" charset="0"/>
          </a:endParaRPr>
        </a:p>
      </dsp:txBody>
      <dsp:txXfrm>
        <a:off x="544514" y="2524946"/>
        <a:ext cx="7323452" cy="346292"/>
      </dsp:txXfrm>
    </dsp:sp>
    <dsp:sp modelId="{6B03AD8F-C5C8-8247-897F-19191D411AC1}">
      <dsp:nvSpPr>
        <dsp:cNvPr id="0" name=""/>
        <dsp:cNvSpPr/>
      </dsp:nvSpPr>
      <dsp:spPr>
        <a:xfrm>
          <a:off x="0" y="3287772"/>
          <a:ext cx="10515600" cy="327600"/>
        </a:xfrm>
        <a:prstGeom prst="rect">
          <a:avLst/>
        </a:prstGeom>
        <a:solidFill>
          <a:schemeClr val="lt1">
            <a:alpha val="90000"/>
            <a:hueOff val="0"/>
            <a:satOff val="0"/>
            <a:lumOff val="0"/>
            <a:alphaOff val="0"/>
          </a:schemeClr>
        </a:solidFill>
        <a:ln w="12700" cap="flat" cmpd="sng" algn="ctr">
          <a:solidFill>
            <a:schemeClr val="accent5">
              <a:hueOff val="345422"/>
              <a:satOff val="32913"/>
              <a:lumOff val="-13726"/>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F3F3B2-B5FF-6A44-A36A-D20F090F6C09}">
      <dsp:nvSpPr>
        <dsp:cNvPr id="0" name=""/>
        <dsp:cNvSpPr/>
      </dsp:nvSpPr>
      <dsp:spPr>
        <a:xfrm>
          <a:off x="525780" y="3095892"/>
          <a:ext cx="7360920" cy="383760"/>
        </a:xfrm>
        <a:prstGeom prst="roundRect">
          <a:avLst/>
        </a:prstGeom>
        <a:solidFill>
          <a:schemeClr val="accent5">
            <a:hueOff val="345422"/>
            <a:satOff val="32913"/>
            <a:lumOff val="-1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b="0" i="0" kern="1200" dirty="0">
              <a:latin typeface="Times New Roman" panose="02020603050405020304" pitchFamily="18" charset="0"/>
              <a:cs typeface="Times New Roman" panose="02020603050405020304" pitchFamily="18" charset="0"/>
            </a:rPr>
            <a:t>Three recommendations for improvement</a:t>
          </a:r>
          <a:endParaRPr lang="en-US" sz="1300" kern="1200" dirty="0">
            <a:latin typeface="Times New Roman" panose="02020603050405020304" pitchFamily="18" charset="0"/>
            <a:cs typeface="Times New Roman" panose="02020603050405020304" pitchFamily="18" charset="0"/>
          </a:endParaRPr>
        </a:p>
      </dsp:txBody>
      <dsp:txXfrm>
        <a:off x="544514" y="3114626"/>
        <a:ext cx="7323452" cy="346292"/>
      </dsp:txXfrm>
    </dsp:sp>
    <dsp:sp modelId="{295B0CF1-9481-DA4B-B45C-1A051A6A283C}">
      <dsp:nvSpPr>
        <dsp:cNvPr id="0" name=""/>
        <dsp:cNvSpPr/>
      </dsp:nvSpPr>
      <dsp:spPr>
        <a:xfrm>
          <a:off x="0" y="3877452"/>
          <a:ext cx="10515600" cy="327600"/>
        </a:xfrm>
        <a:prstGeom prst="rect">
          <a:avLst/>
        </a:prstGeom>
        <a:solidFill>
          <a:schemeClr val="lt1">
            <a:alpha val="90000"/>
            <a:hueOff val="0"/>
            <a:satOff val="0"/>
            <a:lumOff val="0"/>
            <a:alphaOff val="0"/>
          </a:schemeClr>
        </a:solidFill>
        <a:ln w="12700" cap="flat" cmpd="sng" algn="ctr">
          <a:solidFill>
            <a:schemeClr val="accent5">
              <a:hueOff val="414507"/>
              <a:satOff val="39495"/>
              <a:lumOff val="-1647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1E35BD-38C4-9B41-8F20-5C4E7D1E47C8}">
      <dsp:nvSpPr>
        <dsp:cNvPr id="0" name=""/>
        <dsp:cNvSpPr/>
      </dsp:nvSpPr>
      <dsp:spPr>
        <a:xfrm>
          <a:off x="525780" y="3685572"/>
          <a:ext cx="7360920" cy="383760"/>
        </a:xfrm>
        <a:prstGeom prst="roundRect">
          <a:avLst/>
        </a:prstGeom>
        <a:solidFill>
          <a:schemeClr val="accent5">
            <a:hueOff val="414507"/>
            <a:satOff val="39495"/>
            <a:lumOff val="-1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Reference list</a:t>
          </a:r>
        </a:p>
      </dsp:txBody>
      <dsp:txXfrm>
        <a:off x="544514" y="3704306"/>
        <a:ext cx="7323452"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FFD89-7DD7-9043-80A4-BF40D7D6B96C}">
      <dsp:nvSpPr>
        <dsp:cNvPr id="0" name=""/>
        <dsp:cNvSpPr/>
      </dsp:nvSpPr>
      <dsp:spPr>
        <a:xfrm>
          <a:off x="1283" y="673807"/>
          <a:ext cx="5006206" cy="3003723"/>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kern="1200" dirty="0">
              <a:latin typeface="Times New Roman" panose="02020603050405020304" pitchFamily="18" charset="0"/>
              <a:cs typeface="Times New Roman" panose="02020603050405020304" pitchFamily="18" charset="0"/>
            </a:rPr>
            <a:t>Anti-discriminatory practice is at the core of social work values.</a:t>
          </a:r>
        </a:p>
        <a:p>
          <a:pPr marL="0" lvl="0" indent="0" algn="ctr" defTabSz="1333500">
            <a:lnSpc>
              <a:spcPct val="90000"/>
            </a:lnSpc>
            <a:spcBef>
              <a:spcPct val="0"/>
            </a:spcBef>
            <a:spcAft>
              <a:spcPct val="35000"/>
            </a:spcAft>
            <a:buNone/>
          </a:pPr>
          <a:r>
            <a:rPr lang="en-GB" sz="3000" b="0" i="0" u="none" kern="1200" dirty="0">
              <a:latin typeface="Times New Roman" panose="02020603050405020304" pitchFamily="18" charset="0"/>
              <a:cs typeface="Times New Roman" panose="02020603050405020304" pitchFamily="18" charset="0"/>
            </a:rPr>
            <a:t>- Applying values of care</a:t>
          </a:r>
        </a:p>
        <a:p>
          <a:pPr marL="0" lvl="0" indent="0" algn="ctr" defTabSz="1333500">
            <a:lnSpc>
              <a:spcPct val="90000"/>
            </a:lnSpc>
            <a:spcBef>
              <a:spcPct val="0"/>
            </a:spcBef>
            <a:spcAft>
              <a:spcPct val="35000"/>
            </a:spcAft>
            <a:buNone/>
          </a:pPr>
          <a:r>
            <a:rPr lang="en-GB" sz="3000" b="0" i="0" u="none" kern="1200" dirty="0">
              <a:latin typeface="Times New Roman" panose="02020603050405020304" pitchFamily="18" charset="0"/>
              <a:cs typeface="Times New Roman" panose="02020603050405020304" pitchFamily="18" charset="0"/>
            </a:rPr>
            <a:t>- Implementing policies</a:t>
          </a:r>
        </a:p>
        <a:p>
          <a:pPr marL="0" lvl="0" indent="0" algn="ctr" defTabSz="1333500">
            <a:lnSpc>
              <a:spcPct val="90000"/>
            </a:lnSpc>
            <a:spcBef>
              <a:spcPct val="0"/>
            </a:spcBef>
            <a:spcAft>
              <a:spcPct val="35000"/>
            </a:spcAft>
            <a:buNone/>
          </a:pPr>
          <a:r>
            <a:rPr lang="en-GB" sz="3000" b="0" i="0" u="none" kern="1200" dirty="0">
              <a:latin typeface="Times New Roman" panose="02020603050405020304" pitchFamily="18" charset="0"/>
              <a:cs typeface="Times New Roman" panose="02020603050405020304" pitchFamily="18" charset="0"/>
            </a:rPr>
            <a:t>- Codes of practice</a:t>
          </a:r>
          <a:endParaRPr lang="en-US" sz="3000" b="0" kern="1200" dirty="0">
            <a:latin typeface="Times New Roman" panose="02020603050405020304" pitchFamily="18" charset="0"/>
            <a:cs typeface="Times New Roman" panose="02020603050405020304" pitchFamily="18" charset="0"/>
          </a:endParaRPr>
        </a:p>
      </dsp:txBody>
      <dsp:txXfrm>
        <a:off x="1283" y="673807"/>
        <a:ext cx="5006206" cy="3003723"/>
      </dsp:txXfrm>
    </dsp:sp>
    <dsp:sp modelId="{0DE9BA72-586D-4F4C-BA87-88D9B7CB7375}">
      <dsp:nvSpPr>
        <dsp:cNvPr id="0" name=""/>
        <dsp:cNvSpPr/>
      </dsp:nvSpPr>
      <dsp:spPr>
        <a:xfrm>
          <a:off x="5508110" y="673807"/>
          <a:ext cx="5006206" cy="3003723"/>
        </a:xfrm>
        <a:prstGeom prst="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latin typeface="Times New Roman" panose="02020603050405020304" pitchFamily="18" charset="0"/>
              <a:cs typeface="Times New Roman" panose="02020603050405020304" pitchFamily="18" charset="0"/>
            </a:rPr>
            <a:t>An approach that seeks to reduce, undermine or eliminate discrimination and oppression and remove the barriers that prevent people from accessing services. </a:t>
          </a:r>
          <a:endParaRPr lang="en-US" sz="3000" kern="1200" dirty="0">
            <a:latin typeface="Times New Roman" panose="02020603050405020304" pitchFamily="18" charset="0"/>
            <a:cs typeface="Times New Roman" panose="02020603050405020304" pitchFamily="18" charset="0"/>
          </a:endParaRPr>
        </a:p>
      </dsp:txBody>
      <dsp:txXfrm>
        <a:off x="5508110" y="673807"/>
        <a:ext cx="5006206" cy="30037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4385A-2FC3-7A4F-AEEE-8AA9321E47C3}">
      <dsp:nvSpPr>
        <dsp:cNvPr id="0" name=""/>
        <dsp:cNvSpPr/>
      </dsp:nvSpPr>
      <dsp:spPr>
        <a:xfrm>
          <a:off x="5255" y="444057"/>
          <a:ext cx="2943739" cy="346322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EBE05F9-D52A-064B-B04B-41C9473EE4F4}">
      <dsp:nvSpPr>
        <dsp:cNvPr id="0" name=""/>
        <dsp:cNvSpPr/>
      </dsp:nvSpPr>
      <dsp:spPr>
        <a:xfrm>
          <a:off x="152442" y="582586"/>
          <a:ext cx="2649365" cy="225109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a:ln>
          <a:noFill/>
        </a:ln>
        <a:effectLst/>
      </dsp:spPr>
      <dsp:style>
        <a:lnRef idx="0">
          <a:scrgbClr r="0" g="0" b="0"/>
        </a:lnRef>
        <a:fillRef idx="1">
          <a:scrgbClr r="0" g="0" b="0"/>
        </a:fillRef>
        <a:effectRef idx="2">
          <a:scrgbClr r="0" g="0" b="0"/>
        </a:effectRef>
        <a:fontRef idx="minor"/>
      </dsp:style>
    </dsp:sp>
    <dsp:sp modelId="{A56B6546-144B-C64A-B06D-8C1A4EA7AF85}">
      <dsp:nvSpPr>
        <dsp:cNvPr id="0" name=""/>
        <dsp:cNvSpPr/>
      </dsp:nvSpPr>
      <dsp:spPr>
        <a:xfrm>
          <a:off x="152442" y="2833681"/>
          <a:ext cx="2649365" cy="935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Child Protection Policy </a:t>
          </a:r>
        </a:p>
      </dsp:txBody>
      <dsp:txXfrm>
        <a:off x="152442" y="2833681"/>
        <a:ext cx="2649365" cy="935070"/>
      </dsp:txXfrm>
    </dsp:sp>
    <dsp:sp modelId="{C1FCB2CC-0439-E346-BD08-669D99713B20}">
      <dsp:nvSpPr>
        <dsp:cNvPr id="0" name=""/>
        <dsp:cNvSpPr/>
      </dsp:nvSpPr>
      <dsp:spPr>
        <a:xfrm>
          <a:off x="3785930" y="444057"/>
          <a:ext cx="2943739" cy="346322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9CFAC63-100C-ED48-96F3-11D5A0E9E14B}">
      <dsp:nvSpPr>
        <dsp:cNvPr id="0" name=""/>
        <dsp:cNvSpPr/>
      </dsp:nvSpPr>
      <dsp:spPr>
        <a:xfrm>
          <a:off x="3933117" y="582586"/>
          <a:ext cx="2649365" cy="225109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5000" r="-35000"/>
          </a:stretch>
        </a:blipFill>
        <a:ln>
          <a:noFill/>
        </a:ln>
        <a:effectLst/>
      </dsp:spPr>
      <dsp:style>
        <a:lnRef idx="0">
          <a:scrgbClr r="0" g="0" b="0"/>
        </a:lnRef>
        <a:fillRef idx="1">
          <a:scrgbClr r="0" g="0" b="0"/>
        </a:fillRef>
        <a:effectRef idx="2">
          <a:scrgbClr r="0" g="0" b="0"/>
        </a:effectRef>
        <a:fontRef idx="minor"/>
      </dsp:style>
    </dsp:sp>
    <dsp:sp modelId="{6163CB3B-FB05-D942-8F71-FD9AFE283441}">
      <dsp:nvSpPr>
        <dsp:cNvPr id="0" name=""/>
        <dsp:cNvSpPr/>
      </dsp:nvSpPr>
      <dsp:spPr>
        <a:xfrm>
          <a:off x="3933117" y="2833681"/>
          <a:ext cx="2649365" cy="935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Antibullying Policy </a:t>
          </a:r>
        </a:p>
      </dsp:txBody>
      <dsp:txXfrm>
        <a:off x="3933117" y="2833681"/>
        <a:ext cx="2649365" cy="935070"/>
      </dsp:txXfrm>
    </dsp:sp>
    <dsp:sp modelId="{B6168AEE-5C8F-F346-96BB-D0D802650C08}">
      <dsp:nvSpPr>
        <dsp:cNvPr id="0" name=""/>
        <dsp:cNvSpPr/>
      </dsp:nvSpPr>
      <dsp:spPr>
        <a:xfrm>
          <a:off x="7566604" y="444057"/>
          <a:ext cx="2943739" cy="3463223"/>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FF242EE-7389-D843-9CAF-6F3A59054726}">
      <dsp:nvSpPr>
        <dsp:cNvPr id="0" name=""/>
        <dsp:cNvSpPr/>
      </dsp:nvSpPr>
      <dsp:spPr>
        <a:xfrm>
          <a:off x="7713791" y="582586"/>
          <a:ext cx="2649365" cy="225109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1000" r="-31000"/>
          </a:stretch>
        </a:blipFill>
        <a:ln>
          <a:noFill/>
        </a:ln>
        <a:effectLst/>
      </dsp:spPr>
      <dsp:style>
        <a:lnRef idx="0">
          <a:scrgbClr r="0" g="0" b="0"/>
        </a:lnRef>
        <a:fillRef idx="1">
          <a:scrgbClr r="0" g="0" b="0"/>
        </a:fillRef>
        <a:effectRef idx="2">
          <a:scrgbClr r="0" g="0" b="0"/>
        </a:effectRef>
        <a:fontRef idx="minor"/>
      </dsp:style>
    </dsp:sp>
    <dsp:sp modelId="{732583C2-A3D6-A941-BFB8-20A1F4B26A4E}">
      <dsp:nvSpPr>
        <dsp:cNvPr id="0" name=""/>
        <dsp:cNvSpPr/>
      </dsp:nvSpPr>
      <dsp:spPr>
        <a:xfrm>
          <a:off x="7713791" y="2833681"/>
          <a:ext cx="2649365" cy="935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Disability Equality Scheme </a:t>
          </a:r>
        </a:p>
      </dsp:txBody>
      <dsp:txXfrm>
        <a:off x="7713791" y="2833681"/>
        <a:ext cx="2649365" cy="9350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D0670-5121-3846-800E-F0351F44E590}">
      <dsp:nvSpPr>
        <dsp:cNvPr id="0" name=""/>
        <dsp:cNvSpPr/>
      </dsp:nvSpPr>
      <dsp:spPr>
        <a:xfrm>
          <a:off x="0" y="498069"/>
          <a:ext cx="10515600" cy="7956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B500"/>
              </a:solidFill>
            </a:rPr>
            <a:t>Plasnewydd Primary school: </a:t>
          </a:r>
          <a:r>
            <a:rPr lang="en-US" sz="2000" kern="1200" dirty="0"/>
            <a:t>Promote positive relationships to encourage empathy towards and respect the rights of others. </a:t>
          </a:r>
        </a:p>
      </dsp:txBody>
      <dsp:txXfrm>
        <a:off x="38838" y="536907"/>
        <a:ext cx="10437924" cy="717924"/>
      </dsp:txXfrm>
    </dsp:sp>
    <dsp:sp modelId="{DC95AB11-BF54-4D43-B5B5-6956D1418FBC}">
      <dsp:nvSpPr>
        <dsp:cNvPr id="0" name=""/>
        <dsp:cNvSpPr/>
      </dsp:nvSpPr>
      <dsp:spPr>
        <a:xfrm>
          <a:off x="0" y="1351269"/>
          <a:ext cx="10515600" cy="7956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B500"/>
              </a:solidFill>
            </a:rPr>
            <a:t>Practice: </a:t>
          </a:r>
          <a:r>
            <a:rPr lang="en-US" sz="2000" kern="1200" dirty="0"/>
            <a:t>Within my selected school they have playground play buddies from year 6 that develop groups of friends and promotes positive relationships, so everyone is included within play time. </a:t>
          </a:r>
        </a:p>
      </dsp:txBody>
      <dsp:txXfrm>
        <a:off x="38838" y="1390107"/>
        <a:ext cx="10437924" cy="717924"/>
      </dsp:txXfrm>
    </dsp:sp>
    <dsp:sp modelId="{AA9B31A2-63DF-BF46-9F86-F8AB21B044B9}">
      <dsp:nvSpPr>
        <dsp:cNvPr id="0" name=""/>
        <dsp:cNvSpPr/>
      </dsp:nvSpPr>
      <dsp:spPr>
        <a:xfrm>
          <a:off x="0" y="2204469"/>
          <a:ext cx="10515600" cy="7956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B500"/>
              </a:solidFill>
            </a:rPr>
            <a:t>Reward: </a:t>
          </a:r>
          <a:r>
            <a:rPr lang="en-US" sz="2000" kern="1200" dirty="0"/>
            <a:t>Children then are rewarded with a class Certificate best buddies’ </a:t>
          </a:r>
        </a:p>
      </dsp:txBody>
      <dsp:txXfrm>
        <a:off x="38838" y="2243307"/>
        <a:ext cx="10437924" cy="717924"/>
      </dsp:txXfrm>
    </dsp:sp>
    <dsp:sp modelId="{20BC8B2B-2D5F-CF4D-9391-4CA7EDDB9B8C}">
      <dsp:nvSpPr>
        <dsp:cNvPr id="0" name=""/>
        <dsp:cNvSpPr/>
      </dsp:nvSpPr>
      <dsp:spPr>
        <a:xfrm>
          <a:off x="0" y="3057669"/>
          <a:ext cx="10515600" cy="7956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B500"/>
              </a:solidFill>
            </a:rPr>
            <a:t>This links to: </a:t>
          </a:r>
          <a:r>
            <a:rPr lang="en-GB" sz="2000" kern="1200" dirty="0"/>
            <a:t>UNCRC’s</a:t>
          </a:r>
          <a:r>
            <a:rPr lang="en-US" sz="2000" kern="1200" dirty="0"/>
            <a:t> article 15 -  you have the rights to choose your own friends and join or set up groups, as long as it isn’t harmful to others.</a:t>
          </a:r>
        </a:p>
      </dsp:txBody>
      <dsp:txXfrm>
        <a:off x="38838" y="3096507"/>
        <a:ext cx="10437924" cy="7179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C82FB0-58AD-3949-B7AE-50825C4A75B9}">
      <dsp:nvSpPr>
        <dsp:cNvPr id="0" name=""/>
        <dsp:cNvSpPr/>
      </dsp:nvSpPr>
      <dsp:spPr>
        <a:xfrm>
          <a:off x="0" y="0"/>
          <a:ext cx="6192319" cy="7195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Recommendations </a:t>
          </a:r>
        </a:p>
      </dsp:txBody>
      <dsp:txXfrm>
        <a:off x="35125" y="35125"/>
        <a:ext cx="6122069" cy="649299"/>
      </dsp:txXfrm>
    </dsp:sp>
    <dsp:sp modelId="{25F06168-A2BE-904D-BF5B-CB2305FE88AD}">
      <dsp:nvSpPr>
        <dsp:cNvPr id="0" name=""/>
        <dsp:cNvSpPr/>
      </dsp:nvSpPr>
      <dsp:spPr>
        <a:xfrm>
          <a:off x="0" y="766762"/>
          <a:ext cx="6192319" cy="3912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606"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To have regular meetings regarding progress of anti-discriminatory and inclusive practice between terms within the school (Community of Practice) (LI et al, 2009). </a:t>
          </a:r>
        </a:p>
        <a:p>
          <a:pPr marL="228600" lvl="1" indent="-228600" algn="l" defTabSz="1022350">
            <a:lnSpc>
              <a:spcPct val="90000"/>
            </a:lnSpc>
            <a:spcBef>
              <a:spcPct val="0"/>
            </a:spcBef>
            <a:spcAft>
              <a:spcPct val="20000"/>
            </a:spcAft>
            <a:buChar char="•"/>
          </a:pPr>
          <a:endParaRPr lang="en-US" sz="2300" kern="1200" dirty="0"/>
        </a:p>
        <a:p>
          <a:pPr marL="228600" lvl="1" indent="-228600" algn="l" defTabSz="1022350">
            <a:lnSpc>
              <a:spcPct val="90000"/>
            </a:lnSpc>
            <a:spcBef>
              <a:spcPct val="0"/>
            </a:spcBef>
            <a:spcAft>
              <a:spcPct val="20000"/>
            </a:spcAft>
            <a:buChar char="•"/>
          </a:pPr>
          <a:r>
            <a:rPr lang="en-US" sz="2300" kern="1200" dirty="0"/>
            <a:t>An auditing process should be involved making sure that staff have read the school policies. </a:t>
          </a:r>
        </a:p>
        <a:p>
          <a:pPr marL="228600" lvl="1" indent="-228600" algn="l" defTabSz="1022350">
            <a:lnSpc>
              <a:spcPct val="90000"/>
            </a:lnSpc>
            <a:spcBef>
              <a:spcPct val="0"/>
            </a:spcBef>
            <a:spcAft>
              <a:spcPct val="20000"/>
            </a:spcAft>
            <a:buChar char="•"/>
          </a:pPr>
          <a:endParaRPr lang="en-US" sz="2300" kern="1200" dirty="0"/>
        </a:p>
        <a:p>
          <a:pPr marL="228600" lvl="1" indent="-228600" algn="l" defTabSz="1022350">
            <a:lnSpc>
              <a:spcPct val="90000"/>
            </a:lnSpc>
            <a:spcBef>
              <a:spcPct val="0"/>
            </a:spcBef>
            <a:spcAft>
              <a:spcPct val="20000"/>
            </a:spcAft>
            <a:buChar char="•"/>
          </a:pPr>
          <a:r>
            <a:rPr lang="en-US" sz="2300" kern="1200" dirty="0"/>
            <a:t>All members of staff should complete weekly reflective practice to monitor anti-discriminatory practice and inclusive practice. </a:t>
          </a:r>
        </a:p>
      </dsp:txBody>
      <dsp:txXfrm>
        <a:off x="0" y="766762"/>
        <a:ext cx="6192319" cy="39123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CaptionedPictures">
  <dgm:title val=""/>
  <dgm:desc val=""/>
  <dgm:catLst>
    <dgm:cat type="picture" pri="5000"/>
    <dgm:cat type="pictureconvert" pri="5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60" srcId="0" destId="10" srcOrd="0" destOrd="0"/>
        <dgm:cxn modelId="12" srcId="10" destId="11" srcOrd="0" destOrd="0"/>
        <dgm:cxn modelId="7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 modelId="90" srcId="0" destId="40" srcOrd="3" destOrd="0"/>
        <dgm:cxn modelId="42" srcId="40" destId="41" srcOrd="0" destOrd="0"/>
      </dgm:cxnLst>
      <dgm:bg/>
      <dgm:whole/>
    </dgm:dataModel>
  </dgm:clrData>
  <dgm:layoutNode name="Name0">
    <dgm:varLst>
      <dgm:chMax/>
      <dgm:chPref/>
      <dgm:dir/>
    </dgm:varLst>
    <dgm:choose name="Name1">
      <dgm:if name="Name2" func="var" arg="dir" op="equ" val="norm">
        <dgm:alg type="snake">
          <dgm:param type="off" val="ctr"/>
        </dgm:alg>
      </dgm:if>
      <dgm:else name="Name3">
        <dgm:alg type="snake">
          <dgm:param type="grDir" val="tR"/>
          <dgm:param type="off" val="ctr"/>
        </dgm:alg>
      </dgm:else>
    </dgm:choose>
    <dgm:shape xmlns:r="http://schemas.openxmlformats.org/officeDocument/2006/relationships" r:blip="">
      <dgm:adjLst/>
    </dgm:shape>
    <dgm:constrLst>
      <dgm:constr type="primFontSz" for="des" forName="Parent" op="equ"/>
      <dgm:constr type="primFontSz" for="des" forName="Child" refType="primFontSz" refFor="des" refForName="Parent" op="lte"/>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val="1"/>
          <dgm:chPref val="1"/>
        </dgm:varLst>
        <dgm:alg type="composite">
          <dgm:param type="ar" val="0.85"/>
        </dgm:alg>
        <dgm:shape xmlns:r="http://schemas.openxmlformats.org/officeDocument/2006/relationships" r:blip="">
          <dgm:adjLst/>
        </dgm:shape>
        <dgm:constrLst>
          <dgm:constr type="l" for="ch" forName="Accent" refType="w" fact="0"/>
          <dgm:constr type="t" for="ch" forName="Accent" refType="h" fact="0"/>
          <dgm:constr type="w" for="ch" forName="Accent" refType="w"/>
          <dgm:constr type="h" for="ch" forName="Accent" refType="h"/>
          <dgm:constr type="l" for="ch" forName="Image" refType="w" fact="0.05"/>
          <dgm:constr type="t" for="ch" forName="Image" refType="h" fact="0.04"/>
          <dgm:constr type="w" for="ch" forName="Image" refType="w" fact="0.9"/>
          <dgm:constr type="h" for="ch" forName="Image" refType="h" fact="0.65"/>
          <dgm:constr type="l" for="ch" forName="ChildComposite" refType="w" fact="0.05"/>
          <dgm:constr type="t" for="ch" forName="ChildComposite" refType="h" fact="0.69"/>
          <dgm:constr type="w" for="ch" forName="ChildComposite" refType="w" fact="0.9"/>
          <dgm:constr type="h" for="ch" forName="ChildComposite" refType="h" fact="0.27"/>
        </dgm:constrLst>
        <dgm:layoutNode name="Accent" styleLbl="trAlignAcc1">
          <dgm:varLst>
            <dgm:chMax val="0"/>
            <dgm:chPref val="0"/>
          </dgm:varLst>
          <dgm:alg type="sp"/>
          <dgm:shape xmlns:r="http://schemas.openxmlformats.org/officeDocument/2006/relationships" type="rect" r:blip="">
            <dgm:adjLst/>
          </dgm:shape>
          <dgm:presOf/>
        </dgm:layoutNode>
        <dgm:layoutNode name="Image" styleLbl="alignImgPlace1">
          <dgm:varLst>
            <dgm:chMax val="0"/>
            <dgm:chPref val="0"/>
          </dgm:varLst>
          <dgm:alg type="sp"/>
          <dgm:shape xmlns:r="http://schemas.openxmlformats.org/officeDocument/2006/relationships" type="rect" r:blip="" blipPhldr="1">
            <dgm:adjLst/>
          </dgm:shape>
          <dgm:presOf/>
        </dgm:layoutNode>
        <dgm:layoutNode name="ChildComposite">
          <dgm:alg type="composite"/>
          <dgm:shape xmlns:r="http://schemas.openxmlformats.org/officeDocument/2006/relationships" r:blip="">
            <dgm:adjLst/>
          </dgm:shape>
          <dgm:choose name="Name4">
            <dgm:if name="Name5" axis="ch" ptType="node" func="cnt" op="gte" val="1">
              <dgm:constrLst>
                <dgm:constr type="l" for="ch" forName="Parent" refType="w" fact="0"/>
                <dgm:constr type="t" for="ch" forName="Parent" refType="h" fact="0"/>
                <dgm:constr type="w" for="ch" forName="Parent" refType="w"/>
                <dgm:constr type="h" for="ch" forName="Parent" refType="h" fact="0.3704"/>
                <dgm:constr type="l" for="ch" forName="Child" refType="w" fact="0"/>
                <dgm:constr type="t" for="ch" forName="Child" refType="h" fact="0.3704"/>
                <dgm:constr type="w" for="ch" forName="Child" refType="w"/>
                <dgm:constr type="h" for="ch" forName="Child" refType="h" fact="0.6296"/>
              </dgm:constrLst>
            </dgm:if>
            <dgm:else name="Name6">
              <dgm:constrLst>
                <dgm:constr type="l" for="ch" forName="Parent" refType="w" fact="0"/>
                <dgm:constr type="t" for="ch" forName="Parent" refType="h" fact="0"/>
                <dgm:constr type="w" for="ch" forName="Parent" refType="w"/>
                <dgm:constr type="h" for="ch" forName="Parent" refType="h"/>
                <dgm:constr type="l" for="ch" forName="Child" refType="w" fact="0"/>
                <dgm:constr type="t" for="ch" forName="Child" refType="h" fact="0"/>
                <dgm:constr type="w" for="ch" forName="Child" refType="w" fact="0"/>
                <dgm:constr type="h" for="ch" forName="Child" refType="h" fact="0"/>
              </dgm:constrLst>
            </dgm:else>
          </dgm:choose>
          <dgm:layoutNode name="Child" styleLbl="node1">
            <dgm:varLst>
              <dgm:chMax val="0"/>
              <dgm:chPref val="0"/>
              <dgm:bulletEnabled val="1"/>
            </dgm:varLst>
            <dgm:choose name="Name7">
              <dgm:if name="Name8" axis="ch" ptType="node" func="cnt" op="gt" val="1">
                <dgm:alg type="tx">
                  <dgm:param type="parTxLTRAlign" val="l"/>
                  <dgm:param type="parTxRTLAlign" val="r"/>
                  <dgm:param type="txAnchorVert" val="mid"/>
                  <dgm:param type="txAnchorVertCh" val="mid"/>
                </dgm:alg>
              </dgm:if>
              <dgm:else name="Name9">
                <dgm:alg type="tx">
                  <dgm:param type="parTxLTRAlign" val="ctr"/>
                  <dgm:param type="parTxRTLAlign" val="ctr"/>
                  <dgm:param type="shpTxLTRAlignCh" val="l"/>
                  <dgm:param type="shpTxRTLAlignCh" val="r"/>
                  <dgm:param type="txAnchorVert" val="mid"/>
                  <dgm:param type="txAnchorVertCh" val="mid"/>
                </dgm:alg>
              </dgm:else>
            </dgm:choose>
            <dgm:choose name="Name10">
              <dgm:if name="Name11" axis="ch" ptType="node" func="cnt" op="gte" val="1">
                <dgm:shape xmlns:r="http://schemas.openxmlformats.org/officeDocument/2006/relationships" type="rect" r:blip="">
                  <dgm:adjLst/>
                </dgm:shape>
              </dgm:if>
              <dgm:else name="Name12">
                <dgm:shape xmlns:r="http://schemas.openxmlformats.org/officeDocument/2006/relationships" type="rect" r:blip="" hideGeom="1">
                  <dgm:adjLst/>
                </dgm:shape>
              </dgm:else>
            </dgm:choose>
            <dgm:choose name="Name13">
              <dgm:if name="Name14" axis="ch" ptType="node" func="cnt" op="gte" val="1">
                <dgm:presOf axis="des" ptType="node"/>
              </dgm:if>
              <dgm:else name="Name15">
                <dgm:presOf/>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 styleLbl="revTx">
            <dgm:varLst>
              <dgm:chMax val="1"/>
              <dgm:chPref val="0"/>
              <dgm:bulletEnabled val="1"/>
            </dgm:varLst>
            <dgm:alg type="tx">
              <dgm:param type="shpTxLTRAlignCh" val="ctr"/>
              <dgm:param type="txAnchorVert" val="mid"/>
            </dgm:alg>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B0C7765-C369-4857-97DA-D4F3A8CA005D}" type="datetimeFigureOut">
              <a:rPr lang="en-GB" smtClean="0"/>
              <a:t>03/01/2022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955449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0C7765-C369-4857-97DA-D4F3A8CA005D}" type="datetimeFigureOut">
              <a:rPr lang="en-GB" smtClean="0"/>
              <a:t>03/01/2022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43511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0C7765-C369-4857-97DA-D4F3A8CA005D}" type="datetimeFigureOut">
              <a:rPr lang="en-GB" smtClean="0"/>
              <a:t>03/01/2022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2247278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B0C7765-C369-4857-97DA-D4F3A8CA005D}" type="datetimeFigureOut">
              <a:rPr lang="en-GB" smtClean="0"/>
              <a:t>03/01/2022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268608234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B0C7765-C369-4857-97DA-D4F3A8CA005D}" type="datetimeFigureOut">
              <a:rPr lang="en-GB" smtClean="0"/>
              <a:t>03/01/2022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1733286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B0C7765-C369-4857-97DA-D4F3A8CA005D}" type="datetimeFigureOut">
              <a:rPr lang="en-GB" smtClean="0"/>
              <a:t>03/01/2022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5146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0C7765-C369-4857-97DA-D4F3A8CA005D}" type="datetimeFigureOut">
              <a:rPr lang="en-GB" smtClean="0"/>
              <a:t>03/01/2022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65184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0C7765-C369-4857-97DA-D4F3A8CA005D}" type="datetimeFigureOut">
              <a:rPr lang="en-GB" smtClean="0"/>
              <a:t>03/01/2022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165457541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0C7765-C369-4857-97DA-D4F3A8CA005D}" type="datetimeFigureOut">
              <a:rPr lang="en-GB" smtClean="0"/>
              <a:t>03/01/2022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071268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0C7765-C369-4857-97DA-D4F3A8CA005D}" type="datetimeFigureOut">
              <a:rPr lang="en-GB" smtClean="0"/>
              <a:t>03/01/2022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8162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0C7765-C369-4857-97DA-D4F3A8CA005D}" type="datetimeFigureOut">
              <a:rPr lang="en-GB" smtClean="0"/>
              <a:t>03/01/2022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FAC72C-6FDC-41A1-8EC0-28C48F827DBD}" type="slidenum">
              <a:rPr lang="en-GB" smtClean="0"/>
              <a:t>‹#›</a:t>
            </a:fld>
            <a:endParaRPr lang="en-GB"/>
          </a:p>
        </p:txBody>
      </p:sp>
    </p:spTree>
    <p:extLst>
      <p:ext uri="{BB962C8B-B14F-4D97-AF65-F5344CB8AC3E}">
        <p14:creationId xmlns:p14="http://schemas.microsoft.com/office/powerpoint/2010/main" val="372926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0C7765-C369-4857-97DA-D4F3A8CA005D}" type="datetimeFigureOut">
              <a:rPr lang="en-GB" smtClean="0"/>
              <a:t>03/01/2022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FAC72C-6FDC-41A1-8EC0-28C48F827DBD}" type="slidenum">
              <a:rPr lang="en-GB" smtClean="0"/>
              <a:t>‹#›</a:t>
            </a:fld>
            <a:endParaRPr lang="en-GB"/>
          </a:p>
        </p:txBody>
      </p:sp>
    </p:spTree>
    <p:extLst>
      <p:ext uri="{BB962C8B-B14F-4D97-AF65-F5344CB8AC3E}">
        <p14:creationId xmlns:p14="http://schemas.microsoft.com/office/powerpoint/2010/main" val="4255517323"/>
      </p:ext>
    </p:extLst>
  </p:cSld>
  <p:clrMap bg1="lt1" tx1="dk1" bg2="lt2" tx2="dk2" accent1="accent1" accent2="accent2" accent3="accent3" accent4="accent4" accent5="accent5" accent6="accent6" hlink="hlink" folHlink="folHlink"/>
  <p:sldLayoutIdLst>
    <p:sldLayoutId id="2147483977" r:id="rId1"/>
    <p:sldLayoutId id="2147483978" r:id="rId2"/>
    <p:sldLayoutId id="2147483979" r:id="rId3"/>
    <p:sldLayoutId id="2147483980" r:id="rId4"/>
    <p:sldLayoutId id="2147483981" r:id="rId5"/>
    <p:sldLayoutId id="2147483982" r:id="rId6"/>
    <p:sldLayoutId id="2147483983" r:id="rId7"/>
    <p:sldLayoutId id="2147483984" r:id="rId8"/>
    <p:sldLayoutId id="2147483985" r:id="rId9"/>
    <p:sldLayoutId id="2147483986" r:id="rId10"/>
    <p:sldLayoutId id="21474839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hdphoto" Target="../media/hdphoto3.wdp"/><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diagramLayout" Target="../diagrams/layout3.xml"/><Relationship Id="rId7" Type="http://schemas.openxmlformats.org/officeDocument/2006/relationships/image" Target="../media/image1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2.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diagramLayout" Target="../diagrams/layout5.xml"/><Relationship Id="rId7" Type="http://schemas.openxmlformats.org/officeDocument/2006/relationships/image" Target="../media/image26.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trengthening Children&amp;#39;s Rights in Scotland - UK Human Rights Blog">
            <a:extLst>
              <a:ext uri="{FF2B5EF4-FFF2-40B4-BE49-F238E27FC236}">
                <a16:creationId xmlns:a16="http://schemas.microsoft.com/office/drawing/2014/main" id="{EFCE2137-6330-E742-9F3E-39DA5257AF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1051" y="-62542"/>
            <a:ext cx="7870949" cy="5098583"/>
          </a:xfrm>
          <a:prstGeom prst="rect">
            <a:avLst/>
          </a:prstGeom>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F034279-182B-024D-83D6-075BECB945C7}"/>
              </a:ext>
            </a:extLst>
          </p:cNvPr>
          <p:cNvSpPr txBox="1"/>
          <p:nvPr/>
        </p:nvSpPr>
        <p:spPr>
          <a:xfrm>
            <a:off x="4321051" y="5346699"/>
            <a:ext cx="7870949" cy="505460"/>
          </a:xfrm>
          <a:prstGeom prst="rect">
            <a:avLst/>
          </a:prstGeom>
          <a:solidFill>
            <a:srgbClr val="000000">
              <a:alpha val="50000"/>
            </a:srgbClr>
          </a:solidFill>
          <a:ln>
            <a:noFill/>
          </a:ln>
        </p:spPr>
        <p:txBody>
          <a:bodyPr wrap="square" rtlCol="0" anchor="ctr">
            <a:noAutofit/>
          </a:bodyPr>
          <a:lstStyle/>
          <a:p>
            <a:pPr algn="ctr">
              <a:spcAft>
                <a:spcPts val="600"/>
              </a:spcAft>
            </a:pPr>
            <a:r>
              <a:rPr lang="en-US" sz="1300" dirty="0">
                <a:solidFill>
                  <a:srgbClr val="FFFFFF"/>
                </a:solidFill>
              </a:rPr>
              <a:t>(</a:t>
            </a:r>
            <a:r>
              <a:rPr lang="en-US" sz="1300" dirty="0" err="1">
                <a:solidFill>
                  <a:srgbClr val="FFFFFF"/>
                </a:solidFill>
              </a:rPr>
              <a:t>Uk</a:t>
            </a:r>
            <a:r>
              <a:rPr lang="en-US" sz="1300" dirty="0">
                <a:solidFill>
                  <a:srgbClr val="FFFFFF"/>
                </a:solidFill>
              </a:rPr>
              <a:t>,  human rights blog,2021)</a:t>
            </a:r>
          </a:p>
        </p:txBody>
      </p:sp>
      <p:sp>
        <p:nvSpPr>
          <p:cNvPr id="2" name="Title 1">
            <a:extLst>
              <a:ext uri="{FF2B5EF4-FFF2-40B4-BE49-F238E27FC236}">
                <a16:creationId xmlns:a16="http://schemas.microsoft.com/office/drawing/2014/main" id="{9C39FB0C-5A7D-416D-92C9-5348206A4496}"/>
              </a:ext>
            </a:extLst>
          </p:cNvPr>
          <p:cNvSpPr>
            <a:spLocks noGrp="1"/>
          </p:cNvSpPr>
          <p:nvPr>
            <p:ph type="ctrTitle"/>
          </p:nvPr>
        </p:nvSpPr>
        <p:spPr>
          <a:xfrm>
            <a:off x="489134" y="181068"/>
            <a:ext cx="3527117" cy="2665681"/>
          </a:xfrm>
        </p:spPr>
        <p:txBody>
          <a:bodyPr vert="horz" lIns="91440" tIns="45720" rIns="91440" bIns="45720" rtlCol="0" anchor="b">
            <a:normAutofit/>
          </a:bodyPr>
          <a:lstStyle/>
          <a:p>
            <a:r>
              <a:rPr lang="en-US" sz="3200" b="0" i="0" kern="1200" dirty="0">
                <a:solidFill>
                  <a:schemeClr val="tx1"/>
                </a:solidFill>
                <a:effectLst/>
                <a:latin typeface="Times New Roman" panose="02020603050405020304" pitchFamily="18" charset="0"/>
                <a:cs typeface="Times New Roman" panose="02020603050405020304" pitchFamily="18" charset="0"/>
              </a:rPr>
              <a:t>Anti-Discriminatory and Inclusive Practice: A Case Study</a:t>
            </a:r>
            <a:endParaRPr lang="en-US" sz="3200" kern="1200"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E6713C0-82CC-43DE-9A75-BE6CB61C4683}"/>
              </a:ext>
            </a:extLst>
          </p:cNvPr>
          <p:cNvSpPr>
            <a:spLocks noGrp="1"/>
          </p:cNvSpPr>
          <p:nvPr>
            <p:ph type="subTitle" idx="1"/>
          </p:nvPr>
        </p:nvSpPr>
        <p:spPr>
          <a:xfrm>
            <a:off x="489134" y="4473300"/>
            <a:ext cx="3527117" cy="2411067"/>
          </a:xfrm>
        </p:spPr>
        <p:txBody>
          <a:bodyPr vert="horz" lIns="91440" tIns="45720" rIns="91440" bIns="45720" rtlCol="0">
            <a:normAutofit/>
          </a:bodyPr>
          <a:lstStyle/>
          <a:p>
            <a:r>
              <a:rPr lang="en-US" sz="1600" kern="1200" dirty="0">
                <a:solidFill>
                  <a:schemeClr val="tx1"/>
                </a:solidFill>
                <a:latin typeface="Times New Roman" panose="02020603050405020304" pitchFamily="18" charset="0"/>
                <a:cs typeface="Times New Roman" panose="02020603050405020304" pitchFamily="18" charset="0"/>
              </a:rPr>
              <a:t>Plasnewydd Primary school: </a:t>
            </a:r>
            <a:r>
              <a:rPr lang="en-US" sz="1600" dirty="0">
                <a:latin typeface="Times New Roman" panose="02020603050405020304" pitchFamily="18" charset="0"/>
                <a:cs typeface="Times New Roman" panose="02020603050405020304" pitchFamily="18" charset="0"/>
              </a:rPr>
              <a:t>N</a:t>
            </a:r>
            <a:r>
              <a:rPr lang="en-US" sz="1600" kern="1200" dirty="0">
                <a:solidFill>
                  <a:schemeClr val="tx1"/>
                </a:solidFill>
                <a:latin typeface="Times New Roman" panose="02020603050405020304" pitchFamily="18" charset="0"/>
                <a:cs typeface="Times New Roman" panose="02020603050405020304" pitchFamily="18" charset="0"/>
              </a:rPr>
              <a:t>ursery</a:t>
            </a:r>
          </a:p>
          <a:p>
            <a:r>
              <a:rPr lang="en-US" sz="1600" kern="1200" dirty="0">
                <a:solidFill>
                  <a:schemeClr val="tx1"/>
                </a:solidFill>
                <a:latin typeface="Times New Roman" panose="02020603050405020304" pitchFamily="18" charset="0"/>
                <a:cs typeface="Times New Roman" panose="02020603050405020304" pitchFamily="18" charset="0"/>
              </a:rPr>
              <a:t>Name: Ashley jones </a:t>
            </a:r>
          </a:p>
          <a:p>
            <a:r>
              <a:rPr lang="en-US" sz="1600" kern="1200" dirty="0">
                <a:solidFill>
                  <a:schemeClr val="tx1"/>
                </a:solidFill>
                <a:latin typeface="Times New Roman" panose="02020603050405020304" pitchFamily="18" charset="0"/>
                <a:cs typeface="Times New Roman" panose="02020603050405020304" pitchFamily="18" charset="0"/>
              </a:rPr>
              <a:t>Student number: 2109767 </a:t>
            </a:r>
          </a:p>
          <a:p>
            <a:r>
              <a:rPr lang="en-US" sz="1600" kern="1200" dirty="0">
                <a:solidFill>
                  <a:schemeClr val="tx1"/>
                </a:solidFill>
                <a:latin typeface="Times New Roman" panose="02020603050405020304" pitchFamily="18" charset="0"/>
                <a:cs typeface="Times New Roman" panose="02020603050405020304" pitchFamily="18" charset="0"/>
              </a:rPr>
              <a:t>Module lead: Rachel France  </a:t>
            </a:r>
          </a:p>
        </p:txBody>
      </p:sp>
      <p:cxnSp>
        <p:nvCxnSpPr>
          <p:cNvPr id="6" name="Straight Connector 5">
            <a:extLst>
              <a:ext uri="{FF2B5EF4-FFF2-40B4-BE49-F238E27FC236}">
                <a16:creationId xmlns:a16="http://schemas.microsoft.com/office/drawing/2014/main" id="{82876663-B9F7-7D41-B37E-AF1D216FF08E}"/>
              </a:ext>
            </a:extLst>
          </p:cNvPr>
          <p:cNvCxnSpPr>
            <a:cxnSpLocks/>
          </p:cNvCxnSpPr>
          <p:nvPr/>
        </p:nvCxnSpPr>
        <p:spPr>
          <a:xfrm>
            <a:off x="4321051" y="5195888"/>
            <a:ext cx="7870949"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207794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9D18F-2D2E-4A17-B414-565C4EC6C3BD}"/>
              </a:ext>
            </a:extLst>
          </p:cNvPr>
          <p:cNvSpPr>
            <a:spLocks noGrp="1"/>
          </p:cNvSpPr>
          <p:nvPr>
            <p:ph type="title"/>
          </p:nvPr>
        </p:nvSpPr>
        <p:spPr>
          <a:xfrm>
            <a:off x="838200" y="557188"/>
            <a:ext cx="10515600" cy="1133499"/>
          </a:xfrm>
        </p:spPr>
        <p:txBody>
          <a:bodyPr>
            <a:normAutofit/>
          </a:bodyPr>
          <a:lstStyle/>
          <a:p>
            <a:pPr algn="ctr"/>
            <a:r>
              <a:rPr lang="en-GB" sz="5200" dirty="0">
                <a:latin typeface="Times New Roman" panose="02020603050405020304" pitchFamily="18" charset="0"/>
                <a:cs typeface="Times New Roman" panose="02020603050405020304" pitchFamily="18" charset="0"/>
              </a:rPr>
              <a:t>Contents </a:t>
            </a:r>
          </a:p>
        </p:txBody>
      </p:sp>
      <p:graphicFrame>
        <p:nvGraphicFramePr>
          <p:cNvPr id="5" name="Content Placeholder 2">
            <a:extLst>
              <a:ext uri="{FF2B5EF4-FFF2-40B4-BE49-F238E27FC236}">
                <a16:creationId xmlns:a16="http://schemas.microsoft.com/office/drawing/2014/main" id="{33316DCC-1EF9-4CBD-B6BC-2140EAFC9D74}"/>
              </a:ext>
            </a:extLst>
          </p:cNvPr>
          <p:cNvGraphicFramePr>
            <a:graphicFrameLocks noGrp="1"/>
          </p:cNvGraphicFramePr>
          <p:nvPr>
            <p:ph idx="1"/>
            <p:extLst>
              <p:ext uri="{D42A27DB-BD31-4B8C-83A1-F6EECF244321}">
                <p14:modId xmlns:p14="http://schemas.microsoft.com/office/powerpoint/2010/main" val="402173530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4" name="Straight Connector 3">
            <a:extLst>
              <a:ext uri="{FF2B5EF4-FFF2-40B4-BE49-F238E27FC236}">
                <a16:creationId xmlns:a16="http://schemas.microsoft.com/office/drawing/2014/main" id="{344770CA-CA0C-B940-B8F6-8733318FBB42}"/>
              </a:ext>
            </a:extLst>
          </p:cNvPr>
          <p:cNvCxnSpPr>
            <a:cxnSpLocks/>
          </p:cNvCxnSpPr>
          <p:nvPr/>
        </p:nvCxnSpPr>
        <p:spPr>
          <a:xfrm>
            <a:off x="2110798" y="1512888"/>
            <a:ext cx="7714904"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170430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9D22E96-4A86-874D-8732-B36CBE57BCDB}"/>
              </a:ext>
            </a:extLst>
          </p:cNvPr>
          <p:cNvSpPr/>
          <p:nvPr/>
        </p:nvSpPr>
        <p:spPr>
          <a:xfrm>
            <a:off x="335413" y="5213639"/>
            <a:ext cx="7815359" cy="1537138"/>
          </a:xfrm>
          <a:prstGeom prst="rect">
            <a:avLst/>
          </a:prstGeom>
          <a:solidFill>
            <a:schemeClr val="accent6">
              <a:lumMod val="60000"/>
              <a:lumOff val="4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1026" name="Picture 2" descr="Sustainablity - Pakistan On World Globe Clipart (#865758) - PinClipart">
            <a:extLst>
              <a:ext uri="{FF2B5EF4-FFF2-40B4-BE49-F238E27FC236}">
                <a16:creationId xmlns:a16="http://schemas.microsoft.com/office/drawing/2014/main" id="{8D1C6FF6-C39A-FB40-AE60-D185810A6A9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5114" b="94432" l="6932" r="92614">
                        <a14:foregroundMark x1="38409" y1="8977" x2="67159" y2="13523"/>
                        <a14:foregroundMark x1="67159" y1="13523" x2="74432" y2="17727"/>
                        <a14:foregroundMark x1="47273" y1="5114" x2="47273" y2="5114"/>
                        <a14:foregroundMark x1="7045" y1="41591" x2="7273" y2="54432"/>
                        <a14:foregroundMark x1="40455" y1="91023" x2="56364" y2="91250"/>
                        <a14:foregroundMark x1="56364" y1="91250" x2="61136" y2="91023"/>
                        <a14:foregroundMark x1="91705" y1="37500" x2="92614" y2="51705"/>
                        <a14:foregroundMark x1="42045" y1="94432" x2="53523" y2="93977"/>
                      </a14:backgroundRemoval>
                    </a14:imgEffect>
                  </a14:imgLayer>
                </a14:imgProps>
              </a:ext>
              <a:ext uri="{28A0092B-C50C-407E-A947-70E740481C1C}">
                <a14:useLocalDpi xmlns:a14="http://schemas.microsoft.com/office/drawing/2010/main" val="0"/>
              </a:ext>
            </a:extLst>
          </a:blip>
          <a:srcRect/>
          <a:stretch>
            <a:fillRect/>
          </a:stretch>
        </p:blipFill>
        <p:spPr bwMode="auto">
          <a:xfrm>
            <a:off x="400230" y="18762"/>
            <a:ext cx="2222938" cy="22229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1,512 Uk Government Illustrations &amp;amp; Clip Art - iStock">
            <a:extLst>
              <a:ext uri="{FF2B5EF4-FFF2-40B4-BE49-F238E27FC236}">
                <a16:creationId xmlns:a16="http://schemas.microsoft.com/office/drawing/2014/main" id="{8E92D65E-595F-124D-861C-D02D68E45C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6291" y="953109"/>
            <a:ext cx="2577183" cy="257718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ree Policies Cliparts, Download Free Policies Cliparts png images, Free  ClipArts on Clipart Library">
            <a:extLst>
              <a:ext uri="{FF2B5EF4-FFF2-40B4-BE49-F238E27FC236}">
                <a16:creationId xmlns:a16="http://schemas.microsoft.com/office/drawing/2014/main" id="{A9AB1016-FB94-0B46-A267-5FEC96531F7C}"/>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foregroundMark x1="24805" y1="31935" x2="25977" y2="42424"/>
                        <a14:foregroundMark x1="16016" y1="31935" x2="26953" y2="41725"/>
                        <a14:foregroundMark x1="19922" y1="25874" x2="63086" y2="40326"/>
                        <a14:foregroundMark x1="43164" y1="39860" x2="86719" y2="41725"/>
                        <a14:foregroundMark x1="70703" y1="33100" x2="70703" y2="44289"/>
                        <a14:foregroundMark x1="35938" y1="39860" x2="53516" y2="40559"/>
                        <a14:foregroundMark x1="53516" y1="40559" x2="56445" y2="41725"/>
                        <a14:foregroundMark x1="44727" y1="37762" x2="61133" y2="44289"/>
                        <a14:foregroundMark x1="61133" y1="44289" x2="76758" y2="36131"/>
                        <a14:foregroundMark x1="76758" y1="36131" x2="60352" y2="43357"/>
                        <a14:foregroundMark x1="60352" y1="43357" x2="43164" y2="40793"/>
                        <a14:foregroundMark x1="43164" y1="40793" x2="39258" y2="44289"/>
                        <a14:foregroundMark x1="58008" y1="39161" x2="75000" y2="41026"/>
                        <a14:foregroundMark x1="75000" y1="41026" x2="76367" y2="38462"/>
                        <a14:foregroundMark x1="60742" y1="35897" x2="60156" y2="48951"/>
                        <a14:foregroundMark x1="71875" y1="31935" x2="75781" y2="44988"/>
                        <a14:foregroundMark x1="75781" y1="32401" x2="75781" y2="37063"/>
                      </a14:backgroundRemoval>
                    </a14:imgEffect>
                  </a14:imgLayer>
                </a14:imgProps>
              </a:ext>
              <a:ext uri="{28A0092B-C50C-407E-A947-70E740481C1C}">
                <a14:useLocalDpi xmlns:a14="http://schemas.microsoft.com/office/drawing/2010/main" val="0"/>
              </a:ext>
            </a:extLst>
          </a:blip>
          <a:srcRect/>
          <a:stretch>
            <a:fillRect/>
          </a:stretch>
        </p:blipFill>
        <p:spPr bwMode="auto">
          <a:xfrm>
            <a:off x="5982819" y="2441904"/>
            <a:ext cx="2356146" cy="197419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anager Clipart Images | Person cartoon, Cartoon clip art, Cartoons png">
            <a:extLst>
              <a:ext uri="{FF2B5EF4-FFF2-40B4-BE49-F238E27FC236}">
                <a16:creationId xmlns:a16="http://schemas.microsoft.com/office/drawing/2014/main" id="{5661EBC0-F119-1B4C-AC16-2A706B1FBED2}"/>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3686" b="93324" l="10000" r="90000">
                        <a14:foregroundMark x1="38750" y1="7093" x2="59861" y2="7371"/>
                        <a14:foregroundMark x1="47361" y1="3686" x2="52917" y2="3894"/>
                        <a14:foregroundMark x1="42778" y1="89917" x2="42778" y2="93324"/>
                      </a14:backgroundRemoval>
                    </a14:imgEffect>
                  </a14:imgLayer>
                </a14:imgProps>
              </a:ext>
              <a:ext uri="{28A0092B-C50C-407E-A947-70E740481C1C}">
                <a14:useLocalDpi xmlns:a14="http://schemas.microsoft.com/office/drawing/2010/main" val="0"/>
              </a:ext>
            </a:extLst>
          </a:blip>
          <a:srcRect/>
          <a:stretch>
            <a:fillRect/>
          </a:stretch>
        </p:blipFill>
        <p:spPr bwMode="auto">
          <a:xfrm>
            <a:off x="10729978" y="3189758"/>
            <a:ext cx="1126609" cy="225009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lock School Clip Art Free PNG Image｜Illustoon">
            <a:extLst>
              <a:ext uri="{FF2B5EF4-FFF2-40B4-BE49-F238E27FC236}">
                <a16:creationId xmlns:a16="http://schemas.microsoft.com/office/drawing/2014/main" id="{18F22C84-CE71-D742-AB9D-314C3F4A22F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7135" t="11955" r="1878" b="13896"/>
          <a:stretch/>
        </p:blipFill>
        <p:spPr bwMode="auto">
          <a:xfrm>
            <a:off x="8338965" y="3327708"/>
            <a:ext cx="2422552" cy="1974193"/>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A18C8ADC-05A6-2141-94C1-AB799C99D774}"/>
              </a:ext>
            </a:extLst>
          </p:cNvPr>
          <p:cNvSpPr>
            <a:spLocks noGrp="1"/>
          </p:cNvSpPr>
          <p:nvPr>
            <p:ph type="ctrTitle"/>
          </p:nvPr>
        </p:nvSpPr>
        <p:spPr>
          <a:xfrm>
            <a:off x="335413" y="5186855"/>
            <a:ext cx="7815358" cy="1431384"/>
          </a:xfrm>
        </p:spPr>
        <p:txBody>
          <a:bodyPr>
            <a:normAutofit fontScale="90000"/>
          </a:bodyPr>
          <a:lstStyle/>
          <a:p>
            <a:r>
              <a:rPr lang="en-GB" sz="27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 line with Castells and Szekely’s research (1999), I will scale this PowerPoint through a filtering hierarchical process</a:t>
            </a:r>
            <a:r>
              <a:rPr lang="en-GB"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cxnSp>
        <p:nvCxnSpPr>
          <p:cNvPr id="10" name="Straight Arrow Connector 9">
            <a:extLst>
              <a:ext uri="{FF2B5EF4-FFF2-40B4-BE49-F238E27FC236}">
                <a16:creationId xmlns:a16="http://schemas.microsoft.com/office/drawing/2014/main" id="{4E330D14-0400-624A-95BC-B8D563256282}"/>
              </a:ext>
            </a:extLst>
          </p:cNvPr>
          <p:cNvCxnSpPr>
            <a:cxnSpLocks/>
          </p:cNvCxnSpPr>
          <p:nvPr/>
        </p:nvCxnSpPr>
        <p:spPr>
          <a:xfrm>
            <a:off x="540952" y="2328410"/>
            <a:ext cx="7286159" cy="2771735"/>
          </a:xfrm>
          <a:prstGeom prst="straightConnector1">
            <a:avLst/>
          </a:prstGeom>
          <a:ln w="222250">
            <a:tailEnd type="triangle"/>
          </a:ln>
        </p:spPr>
        <p:style>
          <a:lnRef idx="3">
            <a:schemeClr val="dk1"/>
          </a:lnRef>
          <a:fillRef idx="0">
            <a:schemeClr val="dk1"/>
          </a:fillRef>
          <a:effectRef idx="2">
            <a:schemeClr val="dk1"/>
          </a:effectRef>
          <a:fontRef idx="minor">
            <a:schemeClr val="tx1"/>
          </a:fontRef>
        </p:style>
      </p:cxnSp>
      <p:sp>
        <p:nvSpPr>
          <p:cNvPr id="13" name="TextBox 12">
            <a:extLst>
              <a:ext uri="{FF2B5EF4-FFF2-40B4-BE49-F238E27FC236}">
                <a16:creationId xmlns:a16="http://schemas.microsoft.com/office/drawing/2014/main" id="{A1505265-CABA-E84C-883F-5F9714ABC324}"/>
              </a:ext>
            </a:extLst>
          </p:cNvPr>
          <p:cNvSpPr txBox="1"/>
          <p:nvPr/>
        </p:nvSpPr>
        <p:spPr>
          <a:xfrm>
            <a:off x="9611068" y="6360213"/>
            <a:ext cx="2560320" cy="369332"/>
          </a:xfrm>
          <a:prstGeom prst="rect">
            <a:avLst/>
          </a:prstGeom>
          <a:noFill/>
        </p:spPr>
        <p:txBody>
          <a:bodyPr wrap="square" rtlCol="0">
            <a:spAutoFit/>
          </a:bodyPr>
          <a:lstStyle/>
          <a:p>
            <a:r>
              <a:rPr lang="en-US" dirty="0"/>
              <a:t>Illustoon image (2010)</a:t>
            </a:r>
          </a:p>
        </p:txBody>
      </p:sp>
      <p:cxnSp>
        <p:nvCxnSpPr>
          <p:cNvPr id="11" name="Straight Connector 10">
            <a:extLst>
              <a:ext uri="{FF2B5EF4-FFF2-40B4-BE49-F238E27FC236}">
                <a16:creationId xmlns:a16="http://schemas.microsoft.com/office/drawing/2014/main" id="{A03F1F8D-DD00-BA4F-BBC0-A5370F5DA6DA}"/>
              </a:ext>
            </a:extLst>
          </p:cNvPr>
          <p:cNvCxnSpPr>
            <a:cxnSpLocks/>
          </p:cNvCxnSpPr>
          <p:nvPr/>
        </p:nvCxnSpPr>
        <p:spPr>
          <a:xfrm>
            <a:off x="4481513" y="6834188"/>
            <a:ext cx="7714904"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96549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DBA78412-2372-4173-8A2B-BC17C0A0D698}"/>
              </a:ext>
            </a:extLst>
          </p:cNvPr>
          <p:cNvPicPr>
            <a:picLocks noChangeAspect="1"/>
          </p:cNvPicPr>
          <p:nvPr/>
        </p:nvPicPr>
        <p:blipFill rotWithShape="1">
          <a:blip r:embed="rId2"/>
          <a:srcRect t="11286" b="4445"/>
          <a:stretch/>
        </p:blipFill>
        <p:spPr>
          <a:xfrm>
            <a:off x="20" y="10"/>
            <a:ext cx="12191980" cy="6857990"/>
          </a:xfrm>
          <a:prstGeom prst="rect">
            <a:avLst/>
          </a:prstGeom>
        </p:spPr>
      </p:pic>
      <p:sp>
        <p:nvSpPr>
          <p:cNvPr id="70" name="Rectangle 6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2EAC1B-43B0-4315-A33D-636F17E0C258}"/>
              </a:ext>
            </a:extLst>
          </p:cNvPr>
          <p:cNvSpPr>
            <a:spLocks noGrp="1"/>
          </p:cNvSpPr>
          <p:nvPr>
            <p:ph type="title"/>
          </p:nvPr>
        </p:nvSpPr>
        <p:spPr>
          <a:xfrm>
            <a:off x="838200" y="365125"/>
            <a:ext cx="10515600" cy="1325563"/>
          </a:xfr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algn="ctr"/>
            <a:r>
              <a:rPr lang="en-US" dirty="0">
                <a:ln w="0"/>
                <a:effectLst>
                  <a:outerShdw blurRad="38100" dist="19050" dir="2700000" algn="tl" rotWithShape="0">
                    <a:schemeClr val="dk1">
                      <a:alpha val="40000"/>
                    </a:schemeClr>
                  </a:outerShdw>
                </a:effectLst>
              </a:rPr>
              <a:t>A</a:t>
            </a:r>
            <a:r>
              <a:rPr lang="en-US" i="0" dirty="0">
                <a:ln w="0"/>
                <a:effectLst>
                  <a:outerShdw blurRad="38100" dist="19050" dir="2700000" algn="tl" rotWithShape="0">
                    <a:schemeClr val="dk1">
                      <a:alpha val="40000"/>
                    </a:schemeClr>
                  </a:outerShdw>
                </a:effectLst>
              </a:rPr>
              <a:t>nti-discriminatory practice </a:t>
            </a:r>
            <a:endParaRPr lang="en-US" dirty="0">
              <a:ln w="0"/>
              <a:effectLst>
                <a:outerShdw blurRad="38100" dist="19050" dir="2700000" algn="tl" rotWithShape="0">
                  <a:schemeClr val="dk1">
                    <a:alpha val="40000"/>
                  </a:schemeClr>
                </a:outerShdw>
              </a:effectLst>
            </a:endParaRPr>
          </a:p>
        </p:txBody>
      </p:sp>
      <p:sp>
        <p:nvSpPr>
          <p:cNvPr id="24" name="TextBox 23">
            <a:extLst>
              <a:ext uri="{FF2B5EF4-FFF2-40B4-BE49-F238E27FC236}">
                <a16:creationId xmlns:a16="http://schemas.microsoft.com/office/drawing/2014/main" id="{6C16FFE5-4973-0A4D-840F-1744987958F1}"/>
              </a:ext>
            </a:extLst>
          </p:cNvPr>
          <p:cNvSpPr txBox="1"/>
          <p:nvPr/>
        </p:nvSpPr>
        <p:spPr>
          <a:xfrm>
            <a:off x="9962754" y="6396990"/>
            <a:ext cx="2455221" cy="463075"/>
          </a:xfrm>
          <a:prstGeom prst="rect">
            <a:avLst/>
          </a:prstGeom>
          <a:noFill/>
        </p:spPr>
        <p:txBody>
          <a:bodyPr wrap="square">
            <a:spAutoFit/>
          </a:bodyPr>
          <a:lstStyle/>
          <a:p>
            <a:pPr>
              <a:lnSpc>
                <a:spcPct val="150000"/>
              </a:lnSpc>
              <a:spcAft>
                <a:spcPts val="600"/>
              </a:spcAft>
            </a:pPr>
            <a:r>
              <a:rPr lang="en-GB" b="0" i="0" u="none" strike="noStrike" dirty="0">
                <a:solidFill>
                  <a:srgbClr val="222222"/>
                </a:solidFill>
                <a:effectLst/>
                <a:latin typeface="Arial" panose="020B0604020202020204" pitchFamily="34" charset="0"/>
              </a:rPr>
              <a:t>(Thompson, 2020</a:t>
            </a:r>
            <a:r>
              <a:rPr lang="en-GB" dirty="0">
                <a:solidFill>
                  <a:srgbClr val="222222"/>
                </a:solidFill>
                <a:latin typeface="Arial" panose="020B0604020202020204" pitchFamily="34" charset="0"/>
              </a:rPr>
              <a:t>)</a:t>
            </a:r>
            <a:endParaRPr lang="en-US"/>
          </a:p>
        </p:txBody>
      </p:sp>
      <p:graphicFrame>
        <p:nvGraphicFramePr>
          <p:cNvPr id="51" name="Content Placeholder 7">
            <a:extLst>
              <a:ext uri="{FF2B5EF4-FFF2-40B4-BE49-F238E27FC236}">
                <a16:creationId xmlns:a16="http://schemas.microsoft.com/office/drawing/2014/main" id="{AAAB2947-1B8A-45A5-B157-E2A8C421B334}"/>
              </a:ext>
            </a:extLst>
          </p:cNvPr>
          <p:cNvGraphicFramePr>
            <a:graphicFrameLocks noGrp="1"/>
          </p:cNvGraphicFramePr>
          <p:nvPr>
            <p:ph idx="1"/>
            <p:extLst>
              <p:ext uri="{D42A27DB-BD31-4B8C-83A1-F6EECF244321}">
                <p14:modId xmlns:p14="http://schemas.microsoft.com/office/powerpoint/2010/main" val="37203593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7" name="Straight Connector 6">
            <a:extLst>
              <a:ext uri="{FF2B5EF4-FFF2-40B4-BE49-F238E27FC236}">
                <a16:creationId xmlns:a16="http://schemas.microsoft.com/office/drawing/2014/main" id="{349FD853-7C30-3349-BF48-0DBE33400BB0}"/>
              </a:ext>
            </a:extLst>
          </p:cNvPr>
          <p:cNvCxnSpPr>
            <a:cxnSpLocks/>
          </p:cNvCxnSpPr>
          <p:nvPr/>
        </p:nvCxnSpPr>
        <p:spPr>
          <a:xfrm>
            <a:off x="0" y="6491288"/>
            <a:ext cx="7714904"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03074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6E8BB-3872-41D6-B335-D87932101984}"/>
              </a:ext>
            </a:extLst>
          </p:cNvPr>
          <p:cNvSpPr>
            <a:spLocks noGrp="1"/>
          </p:cNvSpPr>
          <p:nvPr>
            <p:ph type="title"/>
          </p:nvPr>
        </p:nvSpPr>
        <p:spPr>
          <a:xfrm>
            <a:off x="4942368" y="-12933"/>
            <a:ext cx="6586491" cy="1286160"/>
          </a:xfrm>
        </p:spPr>
        <p:txBody>
          <a:bodyPr anchor="b">
            <a:normAutofit/>
          </a:bodyPr>
          <a:lstStyle/>
          <a:p>
            <a:pPr algn="ctr"/>
            <a:r>
              <a:rPr lang="en-US" sz="4100" dirty="0">
                <a:latin typeface="Times New Roman" panose="02020603050405020304" pitchFamily="18" charset="0"/>
                <a:cs typeface="Times New Roman" panose="02020603050405020304" pitchFamily="18" charset="0"/>
              </a:rPr>
              <a:t>I</a:t>
            </a:r>
            <a:r>
              <a:rPr lang="en-US" sz="4100" b="0" i="0" dirty="0">
                <a:effectLst/>
                <a:latin typeface="Times New Roman" panose="02020603050405020304" pitchFamily="18" charset="0"/>
                <a:cs typeface="Times New Roman" panose="02020603050405020304" pitchFamily="18" charset="0"/>
              </a:rPr>
              <a:t>nclusive practice </a:t>
            </a:r>
            <a:endParaRPr lang="en-GB" sz="4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E2148F3-91B0-4446-A08F-03E499FD4313}"/>
              </a:ext>
            </a:extLst>
          </p:cNvPr>
          <p:cNvSpPr>
            <a:spLocks noGrp="1"/>
          </p:cNvSpPr>
          <p:nvPr>
            <p:ph idx="1"/>
          </p:nvPr>
        </p:nvSpPr>
        <p:spPr>
          <a:xfrm>
            <a:off x="4965431" y="2452468"/>
            <a:ext cx="6586489" cy="3785419"/>
          </a:xfrm>
        </p:spPr>
        <p:txBody>
          <a:bodyPr>
            <a:normAutofit fontScale="92500" lnSpcReduction="10000"/>
          </a:bodyPr>
          <a:lstStyle/>
          <a:p>
            <a:pPr>
              <a:lnSpc>
                <a:spcPct val="150000"/>
              </a:lnSpc>
            </a:pPr>
            <a:r>
              <a:rPr lang="en-GB" sz="2000" dirty="0">
                <a:latin typeface="Times New Roman" panose="02020603050405020304" pitchFamily="18" charset="0"/>
                <a:cs typeface="Times New Roman" panose="02020603050405020304" pitchFamily="18" charset="0"/>
              </a:rPr>
              <a:t>A teaching approach that recognises the differences between students and uses this to ensure that all students can access educational content and participate fully in their learning.  </a:t>
            </a:r>
          </a:p>
          <a:p>
            <a:pPr>
              <a:lnSpc>
                <a:spcPct val="150000"/>
              </a:lnSpc>
            </a:pPr>
            <a:endParaRPr lang="en-GB" sz="2000" dirty="0">
              <a:latin typeface="Times New Roman" panose="02020603050405020304" pitchFamily="18" charset="0"/>
              <a:cs typeface="Times New Roman" panose="02020603050405020304" pitchFamily="18" charset="0"/>
            </a:endParaRPr>
          </a:p>
          <a:p>
            <a:pPr marL="0" indent="0">
              <a:lnSpc>
                <a:spcPct val="150000"/>
              </a:lnSpc>
              <a:buNone/>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Everyone works together to ensure learners feel welcomed, valued and get the right amount of support to help develop and achieve their goals. </a:t>
            </a:r>
          </a:p>
        </p:txBody>
      </p:sp>
      <p:pic>
        <p:nvPicPr>
          <p:cNvPr id="5" name="Picture 4" descr="A group of multi coloured wooden stick figures">
            <a:extLst>
              <a:ext uri="{FF2B5EF4-FFF2-40B4-BE49-F238E27FC236}">
                <a16:creationId xmlns:a16="http://schemas.microsoft.com/office/drawing/2014/main" id="{D097D75D-C26C-4A83-AD10-4FE65B350421}"/>
              </a:ext>
            </a:extLst>
          </p:cNvPr>
          <p:cNvPicPr>
            <a:picLocks noChangeAspect="1"/>
          </p:cNvPicPr>
          <p:nvPr/>
        </p:nvPicPr>
        <p:blipFill rotWithShape="1">
          <a:blip r:embed="rId2"/>
          <a:srcRect l="20562" r="3262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6543B"/>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C28424E-19C2-5640-ACEA-5282434A9021}"/>
              </a:ext>
            </a:extLst>
          </p:cNvPr>
          <p:cNvSpPr txBox="1"/>
          <p:nvPr/>
        </p:nvSpPr>
        <p:spPr>
          <a:xfrm>
            <a:off x="10392507" y="6488668"/>
            <a:ext cx="6098344" cy="369332"/>
          </a:xfrm>
          <a:prstGeom prst="rect">
            <a:avLst/>
          </a:prstGeom>
          <a:noFill/>
        </p:spPr>
        <p:txBody>
          <a:bodyPr wrap="square">
            <a:spAutoFit/>
          </a:bodyPr>
          <a:lstStyle/>
          <a:p>
            <a:r>
              <a:rPr lang="en-GB" b="0" i="0" u="none" strike="noStrike" dirty="0">
                <a:solidFill>
                  <a:srgbClr val="222222"/>
                </a:solidFill>
                <a:effectLst/>
                <a:latin typeface="Arial" panose="020B0604020202020204" pitchFamily="34" charset="0"/>
              </a:rPr>
              <a:t>Florian (2002) </a:t>
            </a:r>
            <a:endParaRPr lang="en-US" dirty="0"/>
          </a:p>
        </p:txBody>
      </p:sp>
      <p:cxnSp>
        <p:nvCxnSpPr>
          <p:cNvPr id="7" name="Straight Connector 6">
            <a:extLst>
              <a:ext uri="{FF2B5EF4-FFF2-40B4-BE49-F238E27FC236}">
                <a16:creationId xmlns:a16="http://schemas.microsoft.com/office/drawing/2014/main" id="{999BF8D3-A01C-3043-BB7B-9F749540E309}"/>
              </a:ext>
            </a:extLst>
          </p:cNvPr>
          <p:cNvCxnSpPr>
            <a:cxnSpLocks/>
          </p:cNvCxnSpPr>
          <p:nvPr/>
        </p:nvCxnSpPr>
        <p:spPr>
          <a:xfrm>
            <a:off x="4813300" y="2116705"/>
            <a:ext cx="7378700"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304727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BD882-576E-134B-BE3C-D1072E9FAA7E}"/>
              </a:ext>
            </a:extLst>
          </p:cNvPr>
          <p:cNvSpPr>
            <a:spLocks noGrp="1"/>
          </p:cNvSpPr>
          <p:nvPr>
            <p:ph type="title"/>
          </p:nvPr>
        </p:nvSpPr>
        <p:spPr>
          <a:xfrm>
            <a:off x="838200" y="365125"/>
            <a:ext cx="10515600" cy="1325563"/>
          </a:xfrm>
        </p:spPr>
        <p:txBody>
          <a:bodyPr>
            <a:normAutofit/>
          </a:bodyPr>
          <a:lstStyle/>
          <a:p>
            <a:r>
              <a:rPr lang="en-US" sz="4600" dirty="0">
                <a:solidFill>
                  <a:srgbClr val="FFFFFF"/>
                </a:solidFill>
              </a:rPr>
              <a:t>What is UNCRC ?  </a:t>
            </a:r>
          </a:p>
        </p:txBody>
      </p:sp>
      <p:sp>
        <p:nvSpPr>
          <p:cNvPr id="3" name="Content Placeholder 2">
            <a:extLst>
              <a:ext uri="{FF2B5EF4-FFF2-40B4-BE49-F238E27FC236}">
                <a16:creationId xmlns:a16="http://schemas.microsoft.com/office/drawing/2014/main" id="{65F55DBE-9A2C-F34C-88B4-1735263558F9}"/>
              </a:ext>
            </a:extLst>
          </p:cNvPr>
          <p:cNvSpPr>
            <a:spLocks noGrp="1"/>
          </p:cNvSpPr>
          <p:nvPr>
            <p:ph idx="1"/>
          </p:nvPr>
        </p:nvSpPr>
        <p:spPr>
          <a:xfrm>
            <a:off x="838200" y="2438400"/>
            <a:ext cx="10515600" cy="4054475"/>
          </a:xfrm>
        </p:spPr>
        <p:txBody>
          <a:bodyPr>
            <a:normAutofit/>
          </a:bodyPr>
          <a:lstStyle/>
          <a:p>
            <a:pPr>
              <a:lnSpc>
                <a:spcPct val="170000"/>
              </a:lnSpc>
            </a:pPr>
            <a:r>
              <a:rPr lang="en-GB" sz="2100" dirty="0">
                <a:latin typeface="Times New Roman" panose="02020603050405020304" pitchFamily="18" charset="0"/>
                <a:cs typeface="Times New Roman" panose="02020603050405020304" pitchFamily="18" charset="0"/>
              </a:rPr>
              <a:t>UNCRC - United Nations Convention on the Rights of the Child (UNCRC) </a:t>
            </a:r>
          </a:p>
          <a:p>
            <a:pPr>
              <a:lnSpc>
                <a:spcPct val="170000"/>
              </a:lnSpc>
            </a:pPr>
            <a:r>
              <a:rPr lang="en-GB" sz="2100" dirty="0">
                <a:latin typeface="Times New Roman" panose="02020603050405020304" pitchFamily="18" charset="0"/>
                <a:cs typeface="Times New Roman" panose="02020603050405020304" pitchFamily="18" charset="0"/>
              </a:rPr>
              <a:t>This was introduced by the United Nations (UN) in 1989. </a:t>
            </a:r>
          </a:p>
          <a:p>
            <a:pPr>
              <a:lnSpc>
                <a:spcPct val="170000"/>
              </a:lnSpc>
            </a:pPr>
            <a:r>
              <a:rPr lang="en-GB" sz="2100" dirty="0">
                <a:latin typeface="Times New Roman" panose="02020603050405020304" pitchFamily="18" charset="0"/>
                <a:cs typeface="Times New Roman" panose="02020603050405020304" pitchFamily="18" charset="0"/>
              </a:rPr>
              <a:t>Every child under the age of 18 has a right, there is a list of rights that belong to every child. </a:t>
            </a:r>
          </a:p>
          <a:p>
            <a:pPr>
              <a:lnSpc>
                <a:spcPct val="170000"/>
              </a:lnSpc>
            </a:pPr>
            <a:r>
              <a:rPr lang="en-GB" sz="2100" dirty="0">
                <a:latin typeface="Times New Roman" panose="02020603050405020304" pitchFamily="18" charset="0"/>
                <a:cs typeface="Times New Roman" panose="02020603050405020304" pitchFamily="18" charset="0"/>
              </a:rPr>
              <a:t>The UNCRC’s aim is to recognise the rights of children and young people and ensure that they grow up to have dignity, tolerance, freedom, and equality. </a:t>
            </a:r>
            <a:endParaRPr lang="en-US" sz="2600" dirty="0"/>
          </a:p>
        </p:txBody>
      </p:sp>
      <p:cxnSp>
        <p:nvCxnSpPr>
          <p:cNvPr id="6" name="Straight Connector 5">
            <a:extLst>
              <a:ext uri="{FF2B5EF4-FFF2-40B4-BE49-F238E27FC236}">
                <a16:creationId xmlns:a16="http://schemas.microsoft.com/office/drawing/2014/main" id="{AB7F3768-8A76-AB49-8DBA-2DCC4C36BBBD}"/>
              </a:ext>
            </a:extLst>
          </p:cNvPr>
          <p:cNvCxnSpPr>
            <a:cxnSpLocks/>
          </p:cNvCxnSpPr>
          <p:nvPr/>
        </p:nvCxnSpPr>
        <p:spPr>
          <a:xfrm>
            <a:off x="980498" y="1500188"/>
            <a:ext cx="7714904"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pic>
        <p:nvPicPr>
          <p:cNvPr id="8" name="Picture 7" descr="A picture containing timeline&#10;&#10;Description automatically generated">
            <a:extLst>
              <a:ext uri="{FF2B5EF4-FFF2-40B4-BE49-F238E27FC236}">
                <a16:creationId xmlns:a16="http://schemas.microsoft.com/office/drawing/2014/main" id="{2EB7203B-C486-DA42-954B-40BFA35BE1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9738" y="165100"/>
            <a:ext cx="1543527" cy="2273300"/>
          </a:xfrm>
          <a:prstGeom prst="rect">
            <a:avLst/>
          </a:prstGeom>
        </p:spPr>
      </p:pic>
      <p:sp>
        <p:nvSpPr>
          <p:cNvPr id="9" name="TextBox 8">
            <a:extLst>
              <a:ext uri="{FF2B5EF4-FFF2-40B4-BE49-F238E27FC236}">
                <a16:creationId xmlns:a16="http://schemas.microsoft.com/office/drawing/2014/main" id="{C2946568-92D2-D849-9CF9-1122483F29E0}"/>
              </a:ext>
            </a:extLst>
          </p:cNvPr>
          <p:cNvSpPr txBox="1"/>
          <p:nvPr/>
        </p:nvSpPr>
        <p:spPr>
          <a:xfrm>
            <a:off x="10439738" y="2590800"/>
            <a:ext cx="1752262" cy="369332"/>
          </a:xfrm>
          <a:prstGeom prst="rect">
            <a:avLst/>
          </a:prstGeom>
          <a:noFill/>
        </p:spPr>
        <p:txBody>
          <a:bodyPr wrap="square" rtlCol="0">
            <a:spAutoFit/>
          </a:bodyPr>
          <a:lstStyle/>
          <a:p>
            <a:r>
              <a:rPr lang="en-US" dirty="0"/>
              <a:t>Eprcug.org,2017</a:t>
            </a:r>
          </a:p>
        </p:txBody>
      </p:sp>
    </p:spTree>
    <p:extLst>
      <p:ext uri="{BB962C8B-B14F-4D97-AF65-F5344CB8AC3E}">
        <p14:creationId xmlns:p14="http://schemas.microsoft.com/office/powerpoint/2010/main" val="2178449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036" name="Rectangle 78">
            <a:extLst>
              <a:ext uri="{FF2B5EF4-FFF2-40B4-BE49-F238E27FC236}">
                <a16:creationId xmlns:a16="http://schemas.microsoft.com/office/drawing/2014/main" id="{1022CA72-2A63-428F-B586-37BA5AB6D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9F4A31-565F-47EE-84F0-986AC2FD7E62}"/>
              </a:ext>
            </a:extLst>
          </p:cNvPr>
          <p:cNvSpPr>
            <a:spLocks noGrp="1"/>
          </p:cNvSpPr>
          <p:nvPr>
            <p:ph type="title"/>
          </p:nvPr>
        </p:nvSpPr>
        <p:spPr>
          <a:xfrm>
            <a:off x="532015" y="4495568"/>
            <a:ext cx="3861960" cy="1905232"/>
          </a:xfrm>
        </p:spPr>
        <p:txBody>
          <a:bodyPr vert="horz" lIns="91440" tIns="45720" rIns="91440" bIns="45720" rtlCol="0" anchor="ctr">
            <a:normAutofit/>
          </a:bodyPr>
          <a:lstStyle/>
          <a:p>
            <a:pPr algn="ctr"/>
            <a:r>
              <a:rPr lang="en-US" sz="3200" b="1" dirty="0">
                <a:latin typeface="Times New Roman" panose="02020603050405020304" pitchFamily="18" charset="0"/>
                <a:cs typeface="Times New Roman" panose="02020603050405020304" pitchFamily="18" charset="0"/>
              </a:rPr>
              <a:t>W</a:t>
            </a:r>
            <a:r>
              <a:rPr lang="en-US" sz="3200" b="1" i="0" dirty="0">
                <a:effectLst/>
                <a:latin typeface="Times New Roman" panose="02020603050405020304" pitchFamily="18" charset="0"/>
                <a:cs typeface="Times New Roman" panose="02020603050405020304" pitchFamily="18" charset="0"/>
              </a:rPr>
              <a:t>orkplace and why it was chosen </a:t>
            </a:r>
            <a:br>
              <a:rPr lang="en-US" sz="3200" b="0" i="0" dirty="0">
                <a:effectLst/>
              </a:rPr>
            </a:br>
            <a:endParaRPr lang="en-US" sz="3200" dirty="0"/>
          </a:p>
        </p:txBody>
      </p:sp>
      <p:sp>
        <p:nvSpPr>
          <p:cNvPr id="1037" name="Rectangle 8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1"/>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10;&#10;Description automatically generated">
            <a:extLst>
              <a:ext uri="{FF2B5EF4-FFF2-40B4-BE49-F238E27FC236}">
                <a16:creationId xmlns:a16="http://schemas.microsoft.com/office/drawing/2014/main" id="{E961341A-E017-D346-A2B1-51D90A14B071}"/>
              </a:ext>
            </a:extLst>
          </p:cNvPr>
          <p:cNvPicPr>
            <a:picLocks noChangeAspect="1"/>
          </p:cNvPicPr>
          <p:nvPr/>
        </p:nvPicPr>
        <p:blipFill rotWithShape="1">
          <a:blip r:embed="rId2">
            <a:extLst>
              <a:ext uri="{28A0092B-C50C-407E-A947-70E740481C1C}">
                <a14:useLocalDpi xmlns:a14="http://schemas.microsoft.com/office/drawing/2010/main" val="0"/>
              </a:ext>
            </a:extLst>
          </a:blip>
          <a:srcRect l="1579" r="-3" b="-3"/>
          <a:stretch/>
        </p:blipFill>
        <p:spPr>
          <a:xfrm>
            <a:off x="6376834" y="364142"/>
            <a:ext cx="4977655" cy="3426462"/>
          </a:xfrm>
          <a:prstGeom prst="rect">
            <a:avLst/>
          </a:prstGeom>
        </p:spPr>
      </p:pic>
      <p:sp>
        <p:nvSpPr>
          <p:cNvPr id="85" name="Rectangle 8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37444" y="5460209"/>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lasnewydd Primary School (@PlasnewyddPS) / Twitter">
            <a:extLst>
              <a:ext uri="{FF2B5EF4-FFF2-40B4-BE49-F238E27FC236}">
                <a16:creationId xmlns:a16="http://schemas.microsoft.com/office/drawing/2014/main" id="{939A515F-5480-F748-B0E0-38CF69A8AA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8297" y="216275"/>
            <a:ext cx="3574329" cy="3574329"/>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94A95BE-8943-B246-83F3-0597A58DBD76}"/>
              </a:ext>
            </a:extLst>
          </p:cNvPr>
          <p:cNvSpPr/>
          <p:nvPr/>
        </p:nvSpPr>
        <p:spPr>
          <a:xfrm>
            <a:off x="0" y="-1"/>
            <a:ext cx="689317" cy="4131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3B91F65E-1F32-5A47-B88A-6A64B379DD56}"/>
              </a:ext>
            </a:extLst>
          </p:cNvPr>
          <p:cNvSpPr/>
          <p:nvPr/>
        </p:nvSpPr>
        <p:spPr>
          <a:xfrm>
            <a:off x="5071278" y="4404326"/>
            <a:ext cx="6531270" cy="131783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3" name="Rectangle 52">
            <a:extLst>
              <a:ext uri="{FF2B5EF4-FFF2-40B4-BE49-F238E27FC236}">
                <a16:creationId xmlns:a16="http://schemas.microsoft.com/office/drawing/2014/main" id="{05857AD5-1651-C043-A4FF-AC66192144B6}"/>
              </a:ext>
            </a:extLst>
          </p:cNvPr>
          <p:cNvSpPr/>
          <p:nvPr/>
        </p:nvSpPr>
        <p:spPr>
          <a:xfrm>
            <a:off x="11602549" y="-2"/>
            <a:ext cx="589452" cy="41314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TextBox 55">
            <a:extLst>
              <a:ext uri="{FF2B5EF4-FFF2-40B4-BE49-F238E27FC236}">
                <a16:creationId xmlns:a16="http://schemas.microsoft.com/office/drawing/2014/main" id="{BCFF4A31-2CFF-4A44-A232-B069045075A6}"/>
              </a:ext>
            </a:extLst>
          </p:cNvPr>
          <p:cNvSpPr txBox="1"/>
          <p:nvPr/>
        </p:nvSpPr>
        <p:spPr>
          <a:xfrm>
            <a:off x="366704" y="3517713"/>
            <a:ext cx="6449271" cy="341632"/>
          </a:xfrm>
          <a:prstGeom prst="rect">
            <a:avLst/>
          </a:prstGeom>
          <a:noFill/>
        </p:spPr>
        <p:txBody>
          <a:bodyPr wrap="square">
            <a:spAutoFit/>
          </a:bodyPr>
          <a:lstStyle/>
          <a:p>
            <a:pPr defTabSz="914400">
              <a:lnSpc>
                <a:spcPct val="90000"/>
              </a:lnSpc>
              <a:spcAft>
                <a:spcPts val="600"/>
              </a:spcAft>
            </a:pPr>
            <a:r>
              <a:rPr lang="en-US" b="1" dirty="0">
                <a:latin typeface="Times New Roman" panose="02020603050405020304" pitchFamily="18" charset="0"/>
                <a:cs typeface="Times New Roman" panose="02020603050405020304" pitchFamily="18" charset="0"/>
              </a:rPr>
              <a:t>The chosen workplace: </a:t>
            </a:r>
            <a:r>
              <a:rPr lang="en-US" dirty="0">
                <a:latin typeface="Times New Roman" panose="02020603050405020304" pitchFamily="18" charset="0"/>
                <a:cs typeface="Times New Roman" panose="02020603050405020304" pitchFamily="18" charset="0"/>
              </a:rPr>
              <a:t>Plasnewydd Primary School</a:t>
            </a:r>
          </a:p>
        </p:txBody>
      </p:sp>
      <p:sp>
        <p:nvSpPr>
          <p:cNvPr id="59" name="Rounded Rectangle 58">
            <a:extLst>
              <a:ext uri="{FF2B5EF4-FFF2-40B4-BE49-F238E27FC236}">
                <a16:creationId xmlns:a16="http://schemas.microsoft.com/office/drawing/2014/main" id="{A68C6FD5-E0D0-3945-85B4-43567E0D7BD8}"/>
              </a:ext>
            </a:extLst>
          </p:cNvPr>
          <p:cNvSpPr/>
          <p:nvPr/>
        </p:nvSpPr>
        <p:spPr>
          <a:xfrm>
            <a:off x="5126921" y="5783671"/>
            <a:ext cx="6531271" cy="107369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8" name="TextBox 57">
            <a:extLst>
              <a:ext uri="{FF2B5EF4-FFF2-40B4-BE49-F238E27FC236}">
                <a16:creationId xmlns:a16="http://schemas.microsoft.com/office/drawing/2014/main" id="{DB9D3D16-B9D7-CC40-BAF1-D59D8963BA2E}"/>
              </a:ext>
            </a:extLst>
          </p:cNvPr>
          <p:cNvSpPr txBox="1"/>
          <p:nvPr/>
        </p:nvSpPr>
        <p:spPr>
          <a:xfrm>
            <a:off x="5162719" y="4541777"/>
            <a:ext cx="6586915" cy="1905232"/>
          </a:xfrm>
          <a:prstGeom prst="rect">
            <a:avLst/>
          </a:prstGeom>
        </p:spPr>
        <p:txBody>
          <a:bodyPr vert="horz" lIns="91440" tIns="45720" rIns="91440" bIns="45720" rtlCol="0" anchor="ctr">
            <a:noAutofit/>
          </a:bodyPr>
          <a:lstStyle/>
          <a:p>
            <a:pPr marL="285750" indent="-285750" defTabSz="914400">
              <a:lnSpc>
                <a:spcPct val="15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Plasnewydd primary school was chosen because the Anti-Discriminatory and  Inclusive practice should be in the highest order following the UK regulations and UNCRC. </a:t>
            </a:r>
          </a:p>
          <a:p>
            <a:pPr marL="285750" indent="-285750" defTabSz="914400">
              <a:lnSpc>
                <a:spcPct val="15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Previously worked in the school for over 10 years and curious of the policies and processes in place. </a:t>
            </a:r>
          </a:p>
        </p:txBody>
      </p:sp>
      <p:cxnSp>
        <p:nvCxnSpPr>
          <p:cNvPr id="15" name="Straight Connector 14">
            <a:extLst>
              <a:ext uri="{FF2B5EF4-FFF2-40B4-BE49-F238E27FC236}">
                <a16:creationId xmlns:a16="http://schemas.microsoft.com/office/drawing/2014/main" id="{3D9E8F62-74BE-4B4F-A223-9EBEC6E37C56}"/>
              </a:ext>
            </a:extLst>
          </p:cNvPr>
          <p:cNvCxnSpPr>
            <a:cxnSpLocks/>
          </p:cNvCxnSpPr>
          <p:nvPr/>
        </p:nvCxnSpPr>
        <p:spPr>
          <a:xfrm>
            <a:off x="302924" y="3963988"/>
            <a:ext cx="7714904"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96614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BB36A-8DD7-424F-B816-EE50F277FBF5}"/>
              </a:ext>
            </a:extLst>
          </p:cNvPr>
          <p:cNvSpPr>
            <a:spLocks noGrp="1"/>
          </p:cNvSpPr>
          <p:nvPr>
            <p:ph type="title"/>
          </p:nvPr>
        </p:nvSpPr>
        <p:spPr>
          <a:xfrm>
            <a:off x="2386955" y="983212"/>
            <a:ext cx="7418070" cy="1325563"/>
          </a:xfrm>
        </p:spPr>
        <p:txBody>
          <a:bodyPr>
            <a:normAutofit/>
          </a:bodyPr>
          <a:lstStyle/>
          <a:p>
            <a:r>
              <a:rPr lang="en-US" u="sng" dirty="0">
                <a:solidFill>
                  <a:srgbClr val="FFFFFF"/>
                </a:solidFill>
                <a:latin typeface="Times New Roman" panose="02020603050405020304" pitchFamily="18" charset="0"/>
                <a:cs typeface="Times New Roman" panose="02020603050405020304" pitchFamily="18" charset="0"/>
              </a:rPr>
              <a:t>Policies and processes in place</a:t>
            </a:r>
            <a:endParaRPr lang="en-US" dirty="0">
              <a:solidFill>
                <a:srgbClr val="FFFFFF"/>
              </a:solidFill>
            </a:endParaRPr>
          </a:p>
        </p:txBody>
      </p:sp>
      <p:graphicFrame>
        <p:nvGraphicFramePr>
          <p:cNvPr id="11" name="Content Placeholder 2">
            <a:extLst>
              <a:ext uri="{FF2B5EF4-FFF2-40B4-BE49-F238E27FC236}">
                <a16:creationId xmlns:a16="http://schemas.microsoft.com/office/drawing/2014/main" id="{BAB2EF31-EE9F-4640-808F-0A29A3DCE7BA}"/>
              </a:ext>
            </a:extLst>
          </p:cNvPr>
          <p:cNvGraphicFramePr>
            <a:graphicFrameLocks noGrp="1"/>
          </p:cNvGraphicFramePr>
          <p:nvPr>
            <p:ph idx="1"/>
            <p:extLst>
              <p:ext uri="{D42A27DB-BD31-4B8C-83A1-F6EECF244321}">
                <p14:modId xmlns:p14="http://schemas.microsoft.com/office/powerpoint/2010/main" val="6020841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6" descr="Plasnewydd Primary School (@PlasnewyddPS) / Twitter">
            <a:extLst>
              <a:ext uri="{FF2B5EF4-FFF2-40B4-BE49-F238E27FC236}">
                <a16:creationId xmlns:a16="http://schemas.microsoft.com/office/drawing/2014/main" id="{48A4D320-A4FC-7D46-8B60-FCA5620BAB12}"/>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imgEffect>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5213990" y="-124683"/>
            <a:ext cx="1764000" cy="176400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5F960454-9F93-1D46-A55F-C1686CD2BE80}"/>
              </a:ext>
            </a:extLst>
          </p:cNvPr>
          <p:cNvCxnSpPr>
            <a:cxnSpLocks/>
          </p:cNvCxnSpPr>
          <p:nvPr/>
        </p:nvCxnSpPr>
        <p:spPr>
          <a:xfrm>
            <a:off x="838200" y="2122488"/>
            <a:ext cx="10515600"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24245178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8DC8B-0086-5D4F-96DA-5AB34A514E2B}"/>
              </a:ext>
            </a:extLst>
          </p:cNvPr>
          <p:cNvSpPr>
            <a:spLocks noGrp="1"/>
          </p:cNvSpPr>
          <p:nvPr>
            <p:ph type="title"/>
          </p:nvPr>
        </p:nvSpPr>
        <p:spPr>
          <a:xfrm>
            <a:off x="838200" y="556995"/>
            <a:ext cx="10515600" cy="1133693"/>
          </a:xfrm>
        </p:spPr>
        <p:txBody>
          <a:bodyPr>
            <a:normAutofit/>
          </a:bodyPr>
          <a:lstStyle/>
          <a:p>
            <a:r>
              <a:rPr lang="en-US" sz="5200" dirty="0"/>
              <a:t>Principles and practice </a:t>
            </a:r>
          </a:p>
        </p:txBody>
      </p:sp>
      <p:graphicFrame>
        <p:nvGraphicFramePr>
          <p:cNvPr id="5" name="Content Placeholder 2">
            <a:extLst>
              <a:ext uri="{FF2B5EF4-FFF2-40B4-BE49-F238E27FC236}">
                <a16:creationId xmlns:a16="http://schemas.microsoft.com/office/drawing/2014/main" id="{8AD607F7-EF6B-49CE-8DCC-2728DD8C4860}"/>
              </a:ext>
            </a:extLst>
          </p:cNvPr>
          <p:cNvGraphicFramePr>
            <a:graphicFrameLocks noGrp="1"/>
          </p:cNvGraphicFramePr>
          <p:nvPr>
            <p:ph idx="1"/>
            <p:extLst>
              <p:ext uri="{D42A27DB-BD31-4B8C-83A1-F6EECF244321}">
                <p14:modId xmlns:p14="http://schemas.microsoft.com/office/powerpoint/2010/main" val="38032974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2" descr="Plasnewydd Primary School (@PlasnewyddPS) / Twitter">
            <a:extLst>
              <a:ext uri="{FF2B5EF4-FFF2-40B4-BE49-F238E27FC236}">
                <a16:creationId xmlns:a16="http://schemas.microsoft.com/office/drawing/2014/main" id="{560D4EE0-2926-514E-A558-4D466AFEFD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16198" y="460721"/>
            <a:ext cx="1364904" cy="136490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6120B5C7-B6E6-FB43-8AC1-1DF5F3C9F4B8}"/>
              </a:ext>
            </a:extLst>
          </p:cNvPr>
          <p:cNvCxnSpPr>
            <a:cxnSpLocks/>
          </p:cNvCxnSpPr>
          <p:nvPr/>
        </p:nvCxnSpPr>
        <p:spPr>
          <a:xfrm>
            <a:off x="980498" y="2046288"/>
            <a:ext cx="7714904" cy="0"/>
          </a:xfrm>
          <a:prstGeom prst="line">
            <a:avLst/>
          </a:prstGeom>
          <a:ln w="31750">
            <a:solidFill>
              <a:srgbClr val="FFB500"/>
            </a:solidFill>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71100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2310-31D4-4D69-9074-9138F843C10B}"/>
              </a:ext>
            </a:extLst>
          </p:cNvPr>
          <p:cNvSpPr>
            <a:spLocks noGrp="1"/>
          </p:cNvSpPr>
          <p:nvPr>
            <p:ph type="title"/>
          </p:nvPr>
        </p:nvSpPr>
        <p:spPr>
          <a:xfrm>
            <a:off x="838200" y="250825"/>
            <a:ext cx="10515600" cy="1325563"/>
          </a:xfrm>
          <a:solidFill>
            <a:schemeClr val="accent5">
              <a:lumMod val="20000"/>
              <a:lumOff val="80000"/>
            </a:schemeClr>
          </a:solidFill>
        </p:spPr>
        <p:txBody>
          <a:bodyPr>
            <a:normAutofit/>
          </a:bodyPr>
          <a:lstStyle/>
          <a:p>
            <a:pPr algn="ctr"/>
            <a:r>
              <a:rPr lang="en-US" sz="4000" u="sng" dirty="0">
                <a:solidFill>
                  <a:srgbClr val="000000"/>
                </a:solidFill>
                <a:latin typeface="Times New Roman" panose="02020603050405020304" pitchFamily="18" charset="0"/>
                <a:cs typeface="Times New Roman" panose="02020603050405020304" pitchFamily="18" charset="0"/>
              </a:rPr>
              <a:t>P</a:t>
            </a:r>
            <a:r>
              <a:rPr lang="en-US" sz="4000" b="0" i="0" u="sng" dirty="0">
                <a:solidFill>
                  <a:srgbClr val="000000"/>
                </a:solidFill>
                <a:effectLst/>
                <a:latin typeface="Times New Roman" panose="02020603050405020304" pitchFamily="18" charset="0"/>
                <a:cs typeface="Times New Roman" panose="02020603050405020304" pitchFamily="18" charset="0"/>
              </a:rPr>
              <a:t>olicies and processes in place</a:t>
            </a:r>
            <a:br>
              <a:rPr lang="en-US" sz="4400"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3FDE8E2-D201-4F9A-B62A-8D9ECAC195AC}"/>
              </a:ext>
            </a:extLst>
          </p:cNvPr>
          <p:cNvSpPr>
            <a:spLocks noGrp="1"/>
          </p:cNvSpPr>
          <p:nvPr>
            <p:ph idx="1"/>
          </p:nvPr>
        </p:nvSpPr>
        <p:spPr>
          <a:xfrm>
            <a:off x="414020" y="2712510"/>
            <a:ext cx="6812280" cy="4056589"/>
          </a:xfrm>
          <a:solidFill>
            <a:schemeClr val="accent5">
              <a:lumMod val="60000"/>
              <a:lumOff val="40000"/>
            </a:schemeClr>
          </a:solidFill>
        </p:spPr>
        <p:txBody>
          <a:bodyPr>
            <a:normAutofit fontScale="25000" lnSpcReduction="20000"/>
          </a:bodyPr>
          <a:lstStyle/>
          <a:p>
            <a:pPr marL="0" indent="0">
              <a:buNone/>
            </a:pPr>
            <a:br>
              <a:rPr lang="en-GB" sz="3600"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a:p>
            <a:pPr>
              <a:lnSpc>
                <a:spcPct val="170000"/>
              </a:lnSpc>
            </a:pPr>
            <a:r>
              <a:rPr lang="en-GB" sz="4800" b="1" u="sng" dirty="0">
                <a:latin typeface="Times New Roman" panose="02020603050405020304" pitchFamily="18" charset="0"/>
                <a:cs typeface="Times New Roman" panose="02020603050405020304" pitchFamily="18" charset="0"/>
              </a:rPr>
              <a:t>8. SUPPORTING CHILDREN </a:t>
            </a:r>
          </a:p>
          <a:p>
            <a:pPr marL="0" indent="0">
              <a:lnSpc>
                <a:spcPct val="170000"/>
              </a:lnSpc>
              <a:buNone/>
            </a:pPr>
            <a:r>
              <a:rPr lang="en-GB" sz="4800" dirty="0">
                <a:latin typeface="Times New Roman" panose="02020603050405020304" pitchFamily="18" charset="0"/>
                <a:cs typeface="Times New Roman" panose="02020603050405020304" pitchFamily="18" charset="0"/>
              </a:rPr>
              <a:t>We recognise that a child who is abused or witnesses violence may find it difficult to develop and maintain a sense of self worth and may feel helpless and humiliated. </a:t>
            </a:r>
          </a:p>
          <a:p>
            <a:pPr marL="0" indent="0">
              <a:lnSpc>
                <a:spcPct val="170000"/>
              </a:lnSpc>
              <a:buNone/>
            </a:pPr>
            <a:r>
              <a:rPr lang="en-GB" sz="4800" dirty="0">
                <a:latin typeface="Times New Roman" panose="02020603050405020304" pitchFamily="18" charset="0"/>
                <a:cs typeface="Times New Roman" panose="02020603050405020304" pitchFamily="18" charset="0"/>
              </a:rPr>
              <a:t>Sometimes school may provide the only stability in the lives of children who have been abused or who are at risk of harm and we will support all pupils by: </a:t>
            </a:r>
          </a:p>
          <a:p>
            <a:pPr>
              <a:lnSpc>
                <a:spcPct val="170000"/>
              </a:lnSpc>
            </a:pPr>
            <a:r>
              <a:rPr lang="en-GB" sz="4800" dirty="0">
                <a:latin typeface="Times New Roman" panose="02020603050405020304" pitchFamily="18" charset="0"/>
                <a:cs typeface="Times New Roman" panose="02020603050405020304" pitchFamily="18" charset="0"/>
              </a:rPr>
              <a:t>• Encouraging self-esteem and self-assertiveness</a:t>
            </a:r>
            <a:br>
              <a:rPr lang="en-GB" sz="4800" dirty="0">
                <a:latin typeface="Times New Roman" panose="02020603050405020304" pitchFamily="18" charset="0"/>
                <a:cs typeface="Times New Roman" panose="02020603050405020304" pitchFamily="18" charset="0"/>
              </a:rPr>
            </a:br>
            <a:r>
              <a:rPr lang="en-GB" sz="4800" dirty="0">
                <a:latin typeface="Times New Roman" panose="02020603050405020304" pitchFamily="18" charset="0"/>
                <a:cs typeface="Times New Roman" panose="02020603050405020304" pitchFamily="18" charset="0"/>
              </a:rPr>
              <a:t>• Promoting a caring, safe and positive environment within school. </a:t>
            </a:r>
          </a:p>
          <a:p>
            <a:pPr>
              <a:lnSpc>
                <a:spcPct val="170000"/>
              </a:lnSpc>
            </a:pPr>
            <a:r>
              <a:rPr lang="en-GB" sz="4800" dirty="0">
                <a:latin typeface="Times New Roman" panose="02020603050405020304" pitchFamily="18" charset="0"/>
                <a:cs typeface="Times New Roman" panose="02020603050405020304" pitchFamily="18" charset="0"/>
              </a:rPr>
              <a:t>• Liaising and working together with all other support services and those agencies involved in the safeguarding of children. </a:t>
            </a:r>
          </a:p>
          <a:p>
            <a:pPr>
              <a:lnSpc>
                <a:spcPct val="170000"/>
              </a:lnSpc>
            </a:pPr>
            <a:r>
              <a:rPr lang="en-GB" sz="4800" dirty="0">
                <a:latin typeface="Times New Roman" panose="02020603050405020304" pitchFamily="18" charset="0"/>
                <a:cs typeface="Times New Roman" panose="02020603050405020304" pitchFamily="18" charset="0"/>
              </a:rPr>
              <a:t>• Providing continuous support to a pupil about whom there have been concerns who leaves school by ensuring that appropriate information is forwarded under confidential cover to the pupil’s new school. </a:t>
            </a:r>
          </a:p>
          <a:p>
            <a:pPr marL="0" indent="0">
              <a:buNone/>
            </a:pPr>
            <a:endParaRPr lang="en-GB" dirty="0"/>
          </a:p>
        </p:txBody>
      </p:sp>
      <p:sp>
        <p:nvSpPr>
          <p:cNvPr id="6" name="TextBox 5">
            <a:extLst>
              <a:ext uri="{FF2B5EF4-FFF2-40B4-BE49-F238E27FC236}">
                <a16:creationId xmlns:a16="http://schemas.microsoft.com/office/drawing/2014/main" id="{B2B05BA8-1A15-1B48-9A27-7CB354AF886D}"/>
              </a:ext>
            </a:extLst>
          </p:cNvPr>
          <p:cNvSpPr txBox="1"/>
          <p:nvPr/>
        </p:nvSpPr>
        <p:spPr>
          <a:xfrm>
            <a:off x="2127885" y="1060033"/>
            <a:ext cx="7936229" cy="1569660"/>
          </a:xfrm>
          <a:prstGeom prst="rect">
            <a:avLst/>
          </a:prstGeom>
          <a:solidFill>
            <a:schemeClr val="accent5">
              <a:lumMod val="60000"/>
              <a:lumOff val="40000"/>
            </a:schemeClr>
          </a:solidFill>
        </p:spPr>
        <p:txBody>
          <a:bodyPr wrap="square" rtlCol="0">
            <a:spAutoFit/>
          </a:bodyPr>
          <a:lstStyle/>
          <a:p>
            <a:pPr algn="ctr"/>
            <a:r>
              <a:rPr lang="en-GB" sz="1200" dirty="0">
                <a:latin typeface="Times New Roman" panose="02020603050405020304" pitchFamily="18" charset="0"/>
                <a:cs typeface="Times New Roman" panose="02020603050405020304" pitchFamily="18" charset="0"/>
              </a:rPr>
              <a:t> </a:t>
            </a:r>
            <a:r>
              <a:rPr lang="en-GB" sz="1200" b="1" dirty="0">
                <a:latin typeface="Times New Roman" panose="02020603050405020304" pitchFamily="18" charset="0"/>
                <a:cs typeface="Times New Roman" panose="02020603050405020304" pitchFamily="18" charset="0"/>
              </a:rPr>
              <a:t>MISSION STATEMENT </a:t>
            </a:r>
          </a:p>
          <a:p>
            <a:pPr algn="ctr"/>
            <a:r>
              <a:rPr lang="en-GB" sz="1200" dirty="0">
                <a:latin typeface="Times New Roman" panose="02020603050405020304" pitchFamily="18" charset="0"/>
                <a:cs typeface="Times New Roman" panose="02020603050405020304" pitchFamily="18" charset="0"/>
              </a:rPr>
              <a:t>To motivate and challenge pupils, and develop their confidence, self-esteem and sense of worth. </a:t>
            </a:r>
          </a:p>
          <a:p>
            <a:pPr algn="ctr"/>
            <a:r>
              <a:rPr lang="en-GB" sz="1200" dirty="0">
                <a:latin typeface="Times New Roman" panose="02020603050405020304" pitchFamily="18" charset="0"/>
                <a:cs typeface="Times New Roman" panose="02020603050405020304" pitchFamily="18" charset="0"/>
              </a:rPr>
              <a:t> To create a stimulating, secure environment enabling all pupils to achieve and enjoy learning to their fullest potential. </a:t>
            </a:r>
          </a:p>
          <a:p>
            <a:pPr algn="ctr"/>
            <a:r>
              <a:rPr lang="en-GB" sz="1200" dirty="0">
                <a:latin typeface="Times New Roman" panose="02020603050405020304" pitchFamily="18" charset="0"/>
                <a:cs typeface="Times New Roman" panose="02020603050405020304" pitchFamily="18" charset="0"/>
              </a:rPr>
              <a:t> To recognise, value and celebrate all types of achievement. </a:t>
            </a:r>
          </a:p>
          <a:p>
            <a:pPr algn="ctr"/>
            <a:r>
              <a:rPr lang="en-GB" sz="1200" dirty="0">
                <a:latin typeface="Times New Roman" panose="02020603050405020304" pitchFamily="18" charset="0"/>
                <a:cs typeface="Times New Roman" panose="02020603050405020304" pitchFamily="18" charset="0"/>
              </a:rPr>
              <a:t> To work in partnership with parents, governors and the community in an atmosphere </a:t>
            </a:r>
          </a:p>
          <a:p>
            <a:pPr algn="ctr"/>
            <a:r>
              <a:rPr lang="en-GB" sz="1200" dirty="0">
                <a:latin typeface="Times New Roman" panose="02020603050405020304" pitchFamily="18" charset="0"/>
                <a:cs typeface="Times New Roman" panose="02020603050405020304" pitchFamily="18" charset="0"/>
              </a:rPr>
              <a:t>of co-operation and respect. </a:t>
            </a:r>
          </a:p>
          <a:p>
            <a:pPr algn="ctr"/>
            <a:r>
              <a:rPr lang="en-GB" sz="1200" dirty="0">
                <a:latin typeface="Times New Roman" panose="02020603050405020304" pitchFamily="18" charset="0"/>
                <a:cs typeface="Times New Roman" panose="02020603050405020304" pitchFamily="18" charset="0"/>
              </a:rPr>
              <a:t> To encourage and enable all members of the school community to help build and </a:t>
            </a:r>
          </a:p>
          <a:p>
            <a:pPr algn="ctr"/>
            <a:r>
              <a:rPr lang="en-GB" sz="1200" dirty="0">
                <a:latin typeface="Times New Roman" panose="02020603050405020304" pitchFamily="18" charset="0"/>
                <a:cs typeface="Times New Roman" panose="02020603050405020304" pitchFamily="18" charset="0"/>
              </a:rPr>
              <a:t>sustain success.</a:t>
            </a:r>
            <a:endParaRPr lang="en-US" sz="12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223FD8B-4FB8-3A44-ABEC-9F96120D271C}"/>
              </a:ext>
            </a:extLst>
          </p:cNvPr>
          <p:cNvSpPr txBox="1"/>
          <p:nvPr/>
        </p:nvSpPr>
        <p:spPr>
          <a:xfrm>
            <a:off x="7759700" y="3719135"/>
            <a:ext cx="4196080" cy="2552174"/>
          </a:xfrm>
          <a:prstGeom prst="rect">
            <a:avLst/>
          </a:prstGeom>
          <a:solidFill>
            <a:schemeClr val="accent5">
              <a:lumMod val="60000"/>
              <a:lumOff val="40000"/>
            </a:schemeClr>
          </a:solidFill>
        </p:spPr>
        <p:txBody>
          <a:bodyPr wrap="square" rtlCol="0">
            <a:spAutoFit/>
          </a:bodyPr>
          <a:lstStyle/>
          <a:p>
            <a:pPr>
              <a:lnSpc>
                <a:spcPct val="150000"/>
              </a:lnSpc>
            </a:pPr>
            <a:r>
              <a:rPr lang="en-GB" sz="1200" b="1" u="sng" dirty="0">
                <a:latin typeface="Times New Roman" panose="02020603050405020304" pitchFamily="18" charset="0"/>
                <a:cs typeface="Times New Roman" panose="02020603050405020304" pitchFamily="18" charset="0"/>
              </a:rPr>
              <a:t>9. SUPPORTING STAFF </a:t>
            </a:r>
          </a:p>
          <a:p>
            <a:pPr>
              <a:lnSpc>
                <a:spcPct val="150000"/>
              </a:lnSpc>
            </a:pPr>
            <a:r>
              <a:rPr lang="en-GB" sz="1200" dirty="0">
                <a:latin typeface="Times New Roman" panose="02020603050405020304" pitchFamily="18" charset="0"/>
                <a:cs typeface="Times New Roman" panose="02020603050405020304" pitchFamily="18" charset="0"/>
              </a:rPr>
              <a:t>All staff have undertaken Child Protection/safeguarding training and a register of training attendance is kept. </a:t>
            </a:r>
          </a:p>
          <a:p>
            <a:pPr>
              <a:lnSpc>
                <a:spcPct val="150000"/>
              </a:lnSpc>
            </a:pPr>
            <a:r>
              <a:rPr lang="en-GB" sz="1200" dirty="0">
                <a:latin typeface="Times New Roman" panose="02020603050405020304" pitchFamily="18" charset="0"/>
                <a:cs typeface="Times New Roman" panose="02020603050405020304" pitchFamily="18" charset="0"/>
              </a:rPr>
              <a:t>We recognise that staff working in our school who have become involved with a child who has suffered, or is at risk of suffering harm, may find the situation stressful and upsetting. We will support such staff by providing the opportunity to talk through their anxieties with the designated teacher and to seek further support as appropriate. </a:t>
            </a:r>
            <a:endParaRPr lang="en-GB" sz="1200" dirty="0">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3DA0DDB-5EA2-A948-9063-C5F932B689AE}"/>
              </a:ext>
            </a:extLst>
          </p:cNvPr>
          <p:cNvSpPr txBox="1"/>
          <p:nvPr/>
        </p:nvSpPr>
        <p:spPr>
          <a:xfrm>
            <a:off x="8940800" y="6540500"/>
            <a:ext cx="3014980" cy="369332"/>
          </a:xfrm>
          <a:prstGeom prst="rect">
            <a:avLst/>
          </a:prstGeom>
          <a:noFill/>
        </p:spPr>
        <p:txBody>
          <a:bodyPr wrap="square" rtlCol="0">
            <a:spAutoFit/>
          </a:bodyPr>
          <a:lstStyle/>
          <a:p>
            <a:r>
              <a:rPr lang="en-US" dirty="0"/>
              <a:t>(Plasnewydd primary,2021)</a:t>
            </a:r>
          </a:p>
        </p:txBody>
      </p:sp>
    </p:spTree>
    <p:extLst>
      <p:ext uri="{BB962C8B-B14F-4D97-AF65-F5344CB8AC3E}">
        <p14:creationId xmlns:p14="http://schemas.microsoft.com/office/powerpoint/2010/main" val="2287100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33A96-817F-3246-AF63-0686D46EDE64}"/>
              </a:ext>
            </a:extLst>
          </p:cNvPr>
          <p:cNvSpPr>
            <a:spLocks noGrp="1"/>
          </p:cNvSpPr>
          <p:nvPr>
            <p:ph type="title"/>
          </p:nvPr>
        </p:nvSpPr>
        <p:spPr>
          <a:xfrm>
            <a:off x="599818" y="5234320"/>
            <a:ext cx="6931319" cy="752217"/>
          </a:xfrm>
        </p:spPr>
        <p:txBody>
          <a:bodyPr vert="horz" lIns="91440" tIns="45720" rIns="91440" bIns="45720" rtlCol="0" anchor="b">
            <a:normAutofit/>
          </a:bodyPr>
          <a:lstStyle/>
          <a:p>
            <a:endParaRPr lang="en-US" sz="3600">
              <a:solidFill>
                <a:schemeClr val="tx1">
                  <a:lumMod val="85000"/>
                  <a:lumOff val="15000"/>
                </a:schemeClr>
              </a:solidFill>
            </a:endParaRPr>
          </a:p>
        </p:txBody>
      </p:sp>
      <p:sp>
        <p:nvSpPr>
          <p:cNvPr id="8" name="TextBox 7">
            <a:extLst>
              <a:ext uri="{FF2B5EF4-FFF2-40B4-BE49-F238E27FC236}">
                <a16:creationId xmlns:a16="http://schemas.microsoft.com/office/drawing/2014/main" id="{3BF9F718-BDA3-D142-A4B1-20BC3B4FA7BB}"/>
              </a:ext>
            </a:extLst>
          </p:cNvPr>
          <p:cNvSpPr txBox="1"/>
          <p:nvPr/>
        </p:nvSpPr>
        <p:spPr>
          <a:xfrm>
            <a:off x="599818" y="2586597"/>
            <a:ext cx="8603969" cy="1077218"/>
          </a:xfrm>
          <a:prstGeom prst="rect">
            <a:avLst/>
          </a:prstGeom>
          <a:noFill/>
        </p:spPr>
        <p:txBody>
          <a:bodyPr wrap="square">
            <a:spAutoFit/>
          </a:bodyPr>
          <a:lstStyle/>
          <a:p>
            <a:pPr marL="0" indent="0">
              <a:buNone/>
            </a:pPr>
            <a:r>
              <a:rPr lang="en-US" b="1" dirty="0"/>
              <a:t>“It is vital as a society we do not hide beyond policy and paper work. Our action must be there to support such policies to make them meaningful”</a:t>
            </a:r>
          </a:p>
          <a:p>
            <a:pPr marL="0" indent="0">
              <a:buNone/>
            </a:pPr>
            <a:r>
              <a:rPr lang="en-US" sz="1400" b="1" dirty="0"/>
              <a:t>  </a:t>
            </a:r>
          </a:p>
          <a:p>
            <a:pPr marL="0" indent="0">
              <a:buNone/>
            </a:pPr>
            <a:r>
              <a:rPr lang="en-US" sz="1400" b="1" dirty="0"/>
              <a:t> </a:t>
            </a:r>
            <a:endParaRPr lang="en-US" dirty="0"/>
          </a:p>
        </p:txBody>
      </p:sp>
      <p:pic>
        <p:nvPicPr>
          <p:cNvPr id="12" name="Content Placeholder 11">
            <a:extLst>
              <a:ext uri="{FF2B5EF4-FFF2-40B4-BE49-F238E27FC236}">
                <a16:creationId xmlns:a16="http://schemas.microsoft.com/office/drawing/2014/main" id="{BA67D212-ABE7-E24F-8211-BFAE8EAFCD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4068"/>
            <a:ext cx="12192000" cy="6807774"/>
          </a:xfrm>
        </p:spPr>
      </p:pic>
    </p:spTree>
    <p:extLst>
      <p:ext uri="{BB962C8B-B14F-4D97-AF65-F5344CB8AC3E}">
        <p14:creationId xmlns:p14="http://schemas.microsoft.com/office/powerpoint/2010/main" val="2781978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DB21-3395-4E42-BC9B-2A5B6C431E3C}"/>
              </a:ext>
            </a:extLst>
          </p:cNvPr>
          <p:cNvSpPr>
            <a:spLocks noGrp="1"/>
          </p:cNvSpPr>
          <p:nvPr>
            <p:ph type="title"/>
          </p:nvPr>
        </p:nvSpPr>
        <p:spPr>
          <a:xfrm>
            <a:off x="1398759" y="296129"/>
            <a:ext cx="10515600" cy="1009651"/>
          </a:xfrm>
        </p:spPr>
        <p:txBody>
          <a:bodyPr>
            <a:normAutofit fontScale="90000"/>
          </a:bodyPr>
          <a:lstStyle/>
          <a:p>
            <a:r>
              <a:rPr lang="en-US" sz="4400" b="0" i="0" dirty="0">
                <a:solidFill>
                  <a:srgbClr val="000000"/>
                </a:solidFill>
                <a:effectLst/>
                <a:latin typeface="Arial" panose="020B0604020202020204" pitchFamily="34" charset="0"/>
              </a:rPr>
              <a:t>Pros and Cons of the policies highlighted</a:t>
            </a:r>
            <a:br>
              <a:rPr lang="en-US" sz="4400" b="0" i="0" dirty="0">
                <a:solidFill>
                  <a:srgbClr val="000000"/>
                </a:solidFill>
                <a:effectLst/>
                <a:latin typeface="Arial" panose="020B0604020202020204" pitchFamily="34" charset="0"/>
              </a:rPr>
            </a:br>
            <a:endParaRPr lang="en-GB" dirty="0"/>
          </a:p>
        </p:txBody>
      </p:sp>
      <p:sp>
        <p:nvSpPr>
          <p:cNvPr id="4" name="Rounded Rectangle 3">
            <a:extLst>
              <a:ext uri="{FF2B5EF4-FFF2-40B4-BE49-F238E27FC236}">
                <a16:creationId xmlns:a16="http://schemas.microsoft.com/office/drawing/2014/main" id="{DABDAF69-EB6A-1B47-A059-F302A05EFA47}"/>
              </a:ext>
            </a:extLst>
          </p:cNvPr>
          <p:cNvSpPr/>
          <p:nvPr/>
        </p:nvSpPr>
        <p:spPr>
          <a:xfrm>
            <a:off x="373966" y="1153552"/>
            <a:ext cx="4577862" cy="5704448"/>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ounded Rectangle 4">
            <a:extLst>
              <a:ext uri="{FF2B5EF4-FFF2-40B4-BE49-F238E27FC236}">
                <a16:creationId xmlns:a16="http://schemas.microsoft.com/office/drawing/2014/main" id="{B5682453-92B1-A34B-B7AF-D2447DC3391D}"/>
              </a:ext>
            </a:extLst>
          </p:cNvPr>
          <p:cNvSpPr/>
          <p:nvPr/>
        </p:nvSpPr>
        <p:spPr>
          <a:xfrm>
            <a:off x="7044397" y="1153552"/>
            <a:ext cx="4577862" cy="5542669"/>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C328EB93-92DB-744F-9683-4A796DC72029}"/>
              </a:ext>
            </a:extLst>
          </p:cNvPr>
          <p:cNvSpPr txBox="1"/>
          <p:nvPr/>
        </p:nvSpPr>
        <p:spPr>
          <a:xfrm>
            <a:off x="1936066" y="1168619"/>
            <a:ext cx="2731478" cy="830997"/>
          </a:xfrm>
          <a:prstGeom prst="rect">
            <a:avLst/>
          </a:prstGeom>
          <a:noFill/>
        </p:spPr>
        <p:txBody>
          <a:bodyPr wrap="square" rtlCol="0">
            <a:spAutoFit/>
          </a:bodyPr>
          <a:lstStyle/>
          <a:p>
            <a:r>
              <a:rPr lang="en-US" sz="4800" dirty="0">
                <a:ln w="0"/>
                <a:effectLst>
                  <a:outerShdw blurRad="38100" dist="19050" dir="2700000" algn="tl" rotWithShape="0">
                    <a:schemeClr val="dk1">
                      <a:alpha val="40000"/>
                    </a:schemeClr>
                  </a:outerShdw>
                </a:effectLst>
              </a:rPr>
              <a:t>Pros</a:t>
            </a:r>
            <a:r>
              <a:rPr lang="en-US" dirty="0"/>
              <a:t> </a:t>
            </a:r>
          </a:p>
        </p:txBody>
      </p:sp>
      <p:sp>
        <p:nvSpPr>
          <p:cNvPr id="7" name="TextBox 6">
            <a:extLst>
              <a:ext uri="{FF2B5EF4-FFF2-40B4-BE49-F238E27FC236}">
                <a16:creationId xmlns:a16="http://schemas.microsoft.com/office/drawing/2014/main" id="{43EA6091-9E52-DD44-9D69-850094D64C15}"/>
              </a:ext>
            </a:extLst>
          </p:cNvPr>
          <p:cNvSpPr txBox="1"/>
          <p:nvPr/>
        </p:nvSpPr>
        <p:spPr>
          <a:xfrm>
            <a:off x="8591844" y="1256614"/>
            <a:ext cx="2731478" cy="830997"/>
          </a:xfrm>
          <a:prstGeom prst="rect">
            <a:avLst/>
          </a:prstGeom>
          <a:noFill/>
        </p:spPr>
        <p:txBody>
          <a:bodyPr wrap="square" rtlCol="0">
            <a:spAutoFit/>
          </a:bodyPr>
          <a:lstStyle/>
          <a:p>
            <a:r>
              <a:rPr lang="en-US" sz="4800" dirty="0">
                <a:ln w="0"/>
                <a:effectLst>
                  <a:outerShdw blurRad="38100" dist="19050" dir="2700000" algn="tl" rotWithShape="0">
                    <a:schemeClr val="dk1">
                      <a:alpha val="40000"/>
                    </a:schemeClr>
                  </a:outerShdw>
                </a:effectLst>
              </a:rPr>
              <a:t>Cons</a:t>
            </a:r>
            <a:r>
              <a:rPr lang="en-US" dirty="0"/>
              <a:t> </a:t>
            </a:r>
          </a:p>
        </p:txBody>
      </p:sp>
      <p:sp>
        <p:nvSpPr>
          <p:cNvPr id="8" name="TextBox 7">
            <a:extLst>
              <a:ext uri="{FF2B5EF4-FFF2-40B4-BE49-F238E27FC236}">
                <a16:creationId xmlns:a16="http://schemas.microsoft.com/office/drawing/2014/main" id="{475FA901-4AB4-BC41-A7CD-AFB41E2BDD15}"/>
              </a:ext>
            </a:extLst>
          </p:cNvPr>
          <p:cNvSpPr txBox="1"/>
          <p:nvPr/>
        </p:nvSpPr>
        <p:spPr>
          <a:xfrm>
            <a:off x="5617112" y="3429000"/>
            <a:ext cx="829994" cy="830997"/>
          </a:xfrm>
          <a:prstGeom prst="rect">
            <a:avLst/>
          </a:prstGeom>
          <a:noFill/>
        </p:spPr>
        <p:txBody>
          <a:bodyPr wrap="square" rtlCol="0">
            <a:spAutoFit/>
          </a:bodyPr>
          <a:lstStyle/>
          <a:p>
            <a:r>
              <a:rPr lang="en-US" sz="4800" dirty="0">
                <a:ln w="0"/>
                <a:effectLst>
                  <a:outerShdw blurRad="38100" dist="19050" dir="2700000" algn="tl" rotWithShape="0">
                    <a:schemeClr val="dk1">
                      <a:alpha val="40000"/>
                    </a:schemeClr>
                  </a:outerShdw>
                </a:effectLst>
              </a:rPr>
              <a:t>VS</a:t>
            </a:r>
          </a:p>
        </p:txBody>
      </p:sp>
      <p:sp>
        <p:nvSpPr>
          <p:cNvPr id="9" name="TextBox 8">
            <a:extLst>
              <a:ext uri="{FF2B5EF4-FFF2-40B4-BE49-F238E27FC236}">
                <a16:creationId xmlns:a16="http://schemas.microsoft.com/office/drawing/2014/main" id="{D0471946-5863-1E4E-A50B-5A8C6853D06D}"/>
              </a:ext>
            </a:extLst>
          </p:cNvPr>
          <p:cNvSpPr txBox="1"/>
          <p:nvPr/>
        </p:nvSpPr>
        <p:spPr>
          <a:xfrm>
            <a:off x="868678" y="1977092"/>
            <a:ext cx="3576124" cy="5078313"/>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chemeClr val="bg1"/>
                </a:solidFill>
              </a:rPr>
              <a:t>The policy were available and easy to access via Website.</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Key Child protection indicators were highlighted, along with a mission statement and goals. </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The anti-bullying policy displayed key measures surrounding points of contact and how to prevent/support/notice such action. </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Disability and equality scheme displayed how such measures are implemented into action. </a:t>
            </a:r>
          </a:p>
          <a:p>
            <a:pPr marL="285750" indent="-285750">
              <a:buFont typeface="Arial" panose="020B0604020202020204" pitchFamily="34" charset="0"/>
              <a:buChar char="•"/>
            </a:pPr>
            <a:endParaRPr lang="en-US" dirty="0"/>
          </a:p>
        </p:txBody>
      </p:sp>
      <p:sp>
        <p:nvSpPr>
          <p:cNvPr id="10" name="TextBox 9">
            <a:extLst>
              <a:ext uri="{FF2B5EF4-FFF2-40B4-BE49-F238E27FC236}">
                <a16:creationId xmlns:a16="http://schemas.microsoft.com/office/drawing/2014/main" id="{C621C685-D183-B94E-B43B-AF8728FB270E}"/>
              </a:ext>
            </a:extLst>
          </p:cNvPr>
          <p:cNvSpPr txBox="1"/>
          <p:nvPr/>
        </p:nvSpPr>
        <p:spPr>
          <a:xfrm>
            <a:off x="7545266" y="2081240"/>
            <a:ext cx="3576124" cy="424731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chemeClr val="bg1"/>
                </a:solidFill>
              </a:rPr>
              <a:t>How do you measure progress? There was no specification of how progress is tracked throughout the policies.  </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Some policy are not clear and there is room for ambiguity. </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Are staff and parents reading these policies? </a:t>
            </a:r>
          </a:p>
          <a:p>
            <a:pPr marL="285750" indent="-285750">
              <a:buFont typeface="Arial" panose="020B0604020202020204" pitchFamily="34" charset="0"/>
              <a:buChar char="•"/>
            </a:pPr>
            <a:endParaRPr lang="en-US" b="1" dirty="0">
              <a:solidFill>
                <a:schemeClr val="bg1"/>
              </a:solidFill>
            </a:endParaRPr>
          </a:p>
          <a:p>
            <a:endParaRPr lang="en-US" b="1" dirty="0">
              <a:solidFill>
                <a:schemeClr val="bg1"/>
              </a:solidFill>
            </a:endParaRP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4185511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C64C3-5E2A-9049-A643-5AA4BDF1B025}"/>
              </a:ext>
            </a:extLst>
          </p:cNvPr>
          <p:cNvSpPr>
            <a:spLocks noGrp="1"/>
          </p:cNvSpPr>
          <p:nvPr>
            <p:ph type="title"/>
          </p:nvPr>
        </p:nvSpPr>
        <p:spPr>
          <a:xfrm>
            <a:off x="6688667" y="2821432"/>
            <a:ext cx="4960918" cy="1609344"/>
          </a:xfrm>
          <a:ln>
            <a:noFill/>
          </a:ln>
        </p:spPr>
        <p:txBody>
          <a:bodyPr>
            <a:normAutofit/>
          </a:bodyPr>
          <a:lstStyle/>
          <a:p>
            <a:pPr algn="ctr"/>
            <a:r>
              <a:rPr lang="en-US" sz="4000" u="sng" dirty="0">
                <a:latin typeface="Times New Roman" panose="02020603050405020304" pitchFamily="18" charset="0"/>
                <a:cs typeface="Times New Roman" panose="02020603050405020304" pitchFamily="18" charset="0"/>
              </a:rPr>
              <a:t>Equality through toys since 2019  </a:t>
            </a:r>
          </a:p>
        </p:txBody>
      </p:sp>
      <p:pic>
        <p:nvPicPr>
          <p:cNvPr id="1032" name="Picture 8">
            <a:extLst>
              <a:ext uri="{FF2B5EF4-FFF2-40B4-BE49-F238E27FC236}">
                <a16:creationId xmlns:a16="http://schemas.microsoft.com/office/drawing/2014/main" id="{107C9ED4-25EF-5E4D-B017-17C3BAA131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85" r="4156" b="-1"/>
          <a:stretch/>
        </p:blipFill>
        <p:spPr bwMode="auto">
          <a:xfrm>
            <a:off x="-2" y="10"/>
            <a:ext cx="3036232" cy="335284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95143790-EBC5-0A4C-B17E-C34A1962CC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4" r="2" b="2"/>
          <a:stretch/>
        </p:blipFill>
        <p:spPr bwMode="auto">
          <a:xfrm>
            <a:off x="3193366" y="-1"/>
            <a:ext cx="2905683" cy="5049079"/>
          </a:xfrm>
          <a:custGeom>
            <a:avLst/>
            <a:gdLst/>
            <a:ahLst/>
            <a:cxnLst/>
            <a:rect l="l" t="t" r="r" b="b"/>
            <a:pathLst>
              <a:path w="2971377" h="5049079">
                <a:moveTo>
                  <a:pt x="0" y="0"/>
                </a:moveTo>
                <a:lnTo>
                  <a:pt x="2971377" y="0"/>
                </a:lnTo>
                <a:lnTo>
                  <a:pt x="2971377" y="5049079"/>
                </a:lnTo>
                <a:lnTo>
                  <a:pt x="949962" y="5049079"/>
                </a:lnTo>
                <a:lnTo>
                  <a:pt x="949962" y="3352857"/>
                </a:lnTo>
                <a:lnTo>
                  <a:pt x="0" y="3352857"/>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00DE490-B133-8C4C-9435-87B84536C3C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14253"/>
          <a:stretch/>
        </p:blipFill>
        <p:spPr bwMode="auto">
          <a:xfrm>
            <a:off x="4107766" y="5162842"/>
            <a:ext cx="1988233" cy="15615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52AB487-13D6-2C40-8C2C-67344FC0560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3937"/>
          <a:stretch/>
        </p:blipFill>
        <p:spPr bwMode="auto">
          <a:xfrm>
            <a:off x="-2" y="3505144"/>
            <a:ext cx="3938956" cy="3352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75741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6" name="Picture 8" descr="Year 4 Playground Buddies | Potton Lower School">
            <a:extLst>
              <a:ext uri="{FF2B5EF4-FFF2-40B4-BE49-F238E27FC236}">
                <a16:creationId xmlns:a16="http://schemas.microsoft.com/office/drawing/2014/main" id="{937DDE56-8640-1D40-9896-BE2EE41EA7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331"/>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Compliment Notes">
            <a:extLst>
              <a:ext uri="{FF2B5EF4-FFF2-40B4-BE49-F238E27FC236}">
                <a16:creationId xmlns:a16="http://schemas.microsoft.com/office/drawing/2014/main" id="{D0D897E3-8AFB-DD48-AB60-9449A50BCD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5423"/>
          <a:stretch/>
        </p:blipFill>
        <p:spPr bwMode="auto">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Pupil of the Week Certificates - Underwater (20 Certificates - A5) Brainwaves">
            <a:extLst>
              <a:ext uri="{FF2B5EF4-FFF2-40B4-BE49-F238E27FC236}">
                <a16:creationId xmlns:a16="http://schemas.microsoft.com/office/drawing/2014/main" id="{1E779842-E022-C942-A7EB-D888E5B8519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413" r="-1" b="12281"/>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745AFA-8EE2-3B4B-B041-365593D21882}"/>
              </a:ext>
            </a:extLst>
          </p:cNvPr>
          <p:cNvSpPr>
            <a:spLocks noGrp="1"/>
          </p:cNvSpPr>
          <p:nvPr>
            <p:ph type="title"/>
          </p:nvPr>
        </p:nvSpPr>
        <p:spPr>
          <a:xfrm>
            <a:off x="254000" y="2738786"/>
            <a:ext cx="3810000" cy="1325563"/>
          </a:xfrm>
        </p:spPr>
        <p:txBody>
          <a:bodyPr vert="horz" lIns="91440" tIns="45720" rIns="91440" bIns="45720" rtlCol="0">
            <a:normAutofit/>
          </a:bodyPr>
          <a:lstStyle/>
          <a:p>
            <a:r>
              <a:rPr lang="en-US" sz="2800" dirty="0"/>
              <a:t>Empowering children  </a:t>
            </a:r>
            <a:endParaRPr lang="en-US" sz="2800" kern="1200" dirty="0">
              <a:latin typeface="+mj-lt"/>
              <a:ea typeface="+mj-ea"/>
              <a:cs typeface="+mj-cs"/>
            </a:endParaRPr>
          </a:p>
        </p:txBody>
      </p:sp>
      <p:pic>
        <p:nvPicPr>
          <p:cNvPr id="2054" name="Picture 6" descr="Listen to Learn">
            <a:extLst>
              <a:ext uri="{FF2B5EF4-FFF2-40B4-BE49-F238E27FC236}">
                <a16:creationId xmlns:a16="http://schemas.microsoft.com/office/drawing/2014/main" id="{299B3E63-4D33-D245-9FD2-126FC6E5592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291" r="2" b="2"/>
          <a:stretch/>
        </p:blipFill>
        <p:spPr bwMode="auto">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254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0B04A1-BD58-4A6B-9103-DE655066F81D}"/>
              </a:ext>
            </a:extLst>
          </p:cNvPr>
          <p:cNvSpPr>
            <a:spLocks noGrp="1"/>
          </p:cNvSpPr>
          <p:nvPr>
            <p:ph type="title"/>
          </p:nvPr>
        </p:nvSpPr>
        <p:spPr>
          <a:xfrm>
            <a:off x="495684" y="-585138"/>
            <a:ext cx="3313164" cy="4726276"/>
          </a:xfrm>
        </p:spPr>
        <p:txBody>
          <a:bodyPr>
            <a:normAutofit/>
          </a:bodyPr>
          <a:lstStyle/>
          <a:p>
            <a:pPr algn="r"/>
            <a:r>
              <a:rPr lang="en-US" sz="2800" dirty="0">
                <a:latin typeface="Arial" panose="020B0604020202020204" pitchFamily="34" charset="0"/>
              </a:rPr>
              <a:t>T</a:t>
            </a:r>
            <a:r>
              <a:rPr lang="en-US" sz="2800" b="0" i="0" dirty="0">
                <a:effectLst/>
                <a:latin typeface="Arial" panose="020B0604020202020204" pitchFamily="34" charset="0"/>
              </a:rPr>
              <a:t>hree recommendations for improvement</a:t>
            </a:r>
            <a:br>
              <a:rPr lang="en-US" sz="2800" b="0" i="0" dirty="0">
                <a:effectLst/>
                <a:latin typeface="Arial" panose="020B0604020202020204" pitchFamily="34" charset="0"/>
              </a:rPr>
            </a:br>
            <a:endParaRPr lang="en-GB" sz="2800" dirty="0"/>
          </a:p>
        </p:txBody>
      </p:sp>
      <p:cxnSp>
        <p:nvCxnSpPr>
          <p:cNvPr id="33" name="Straight Connector 3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23" name="Content Placeholder 3">
            <a:extLst>
              <a:ext uri="{FF2B5EF4-FFF2-40B4-BE49-F238E27FC236}">
                <a16:creationId xmlns:a16="http://schemas.microsoft.com/office/drawing/2014/main" id="{906E2368-B18D-44BA-9C2E-E1136B233CFC}"/>
              </a:ext>
            </a:extLst>
          </p:cNvPr>
          <p:cNvGraphicFramePr>
            <a:graphicFrameLocks noGrp="1"/>
          </p:cNvGraphicFramePr>
          <p:nvPr>
            <p:ph idx="1"/>
            <p:extLst>
              <p:ext uri="{D42A27DB-BD31-4B8C-83A1-F6EECF244321}">
                <p14:modId xmlns:p14="http://schemas.microsoft.com/office/powerpoint/2010/main" val="2864390119"/>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Pin by Judie Chan on Quick Saves in 2021 | Light bulb drawing, Cartoon  light bulb, Light bulb graphic">
            <a:extLst>
              <a:ext uri="{FF2B5EF4-FFF2-40B4-BE49-F238E27FC236}">
                <a16:creationId xmlns:a16="http://schemas.microsoft.com/office/drawing/2014/main" id="{8412F5D3-7C67-7844-9B58-D4B9C052745A}"/>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foregroundMark x1="16250" y1="16133" x2="20694" y2="22873"/>
                        <a14:foregroundMark x1="20694" y1="22873" x2="16111" y2="28840"/>
                        <a14:foregroundMark x1="16111" y1="28840" x2="20694" y2="32597"/>
                        <a14:foregroundMark x1="14583" y1="24088" x2="15556" y2="25525"/>
                        <a14:foregroundMark x1="51111" y1="25193" x2="51111" y2="25193"/>
                        <a14:foregroundMark x1="63333" y1="26077" x2="63333" y2="26077"/>
                        <a14:foregroundMark x1="68889" y1="65746" x2="73056" y2="71934"/>
                        <a14:foregroundMark x1="73056" y1="71934" x2="74861" y2="69392"/>
                        <a14:foregroundMark x1="73056" y1="73702" x2="74861" y2="74033"/>
                      </a14:backgroundRemoval>
                    </a14:imgEffect>
                  </a14:imgLayer>
                </a14:imgProps>
              </a:ext>
              <a:ext uri="{28A0092B-C50C-407E-A947-70E740481C1C}">
                <a14:useLocalDpi xmlns:a14="http://schemas.microsoft.com/office/drawing/2010/main" val="0"/>
              </a:ext>
            </a:extLst>
          </a:blip>
          <a:srcRect/>
          <a:stretch>
            <a:fillRect/>
          </a:stretch>
        </p:blipFill>
        <p:spPr bwMode="auto">
          <a:xfrm>
            <a:off x="1322717" y="2197100"/>
            <a:ext cx="2657390" cy="334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792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7278493B-8709-404C-B680-2A0FB91CC4FD}"/>
              </a:ext>
            </a:extLst>
          </p:cNvPr>
          <p:cNvPicPr>
            <a:picLocks noChangeAspect="1"/>
          </p:cNvPicPr>
          <p:nvPr/>
        </p:nvPicPr>
        <p:blipFill rotWithShape="1">
          <a:blip r:embed="rId2">
            <a:alphaModFix amt="45000"/>
          </a:blip>
          <a:srcRect/>
          <a:stretch/>
        </p:blipFill>
        <p:spPr>
          <a:xfrm>
            <a:off x="101620" y="10"/>
            <a:ext cx="12191980" cy="6857990"/>
          </a:xfrm>
          <a:prstGeom prst="rect">
            <a:avLst/>
          </a:prstGeom>
        </p:spPr>
      </p:pic>
      <p:sp>
        <p:nvSpPr>
          <p:cNvPr id="20" name="Rectangle 19">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62E776FD-A2FB-5C4A-9480-7DAE181B7D31}"/>
              </a:ext>
            </a:extLst>
          </p:cNvPr>
          <p:cNvSpPr>
            <a:spLocks noGrp="1"/>
          </p:cNvSpPr>
          <p:nvPr>
            <p:ph type="title"/>
          </p:nvPr>
        </p:nvSpPr>
        <p:spPr>
          <a:xfrm>
            <a:off x="1769532" y="1695576"/>
            <a:ext cx="8652938" cy="2857191"/>
          </a:xfrm>
        </p:spPr>
        <p:txBody>
          <a:bodyPr vert="horz" lIns="91440" tIns="45720" rIns="91440" bIns="45720" rtlCol="0" anchor="ctr">
            <a:normAutofit/>
          </a:bodyPr>
          <a:lstStyle/>
          <a:p>
            <a:pPr algn="ctr"/>
            <a:r>
              <a:rPr lang="en-US" sz="6200"/>
              <a:t>Thank you for listening! </a:t>
            </a:r>
            <a:br>
              <a:rPr lang="en-US" sz="6200"/>
            </a:br>
            <a:br>
              <a:rPr lang="en-US" sz="6200"/>
            </a:br>
            <a:r>
              <a:rPr lang="en-US" sz="6200"/>
              <a:t>Any Questions? </a:t>
            </a:r>
          </a:p>
        </p:txBody>
      </p:sp>
      <p:sp>
        <p:nvSpPr>
          <p:cNvPr id="22" name="Rectangle 21">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60215526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9">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98A49-AB88-44A2-856C-AEAE7654C97A}"/>
              </a:ext>
            </a:extLst>
          </p:cNvPr>
          <p:cNvSpPr>
            <a:spLocks noGrp="1"/>
          </p:cNvSpPr>
          <p:nvPr>
            <p:ph type="title"/>
          </p:nvPr>
        </p:nvSpPr>
        <p:spPr>
          <a:xfrm>
            <a:off x="2880360" y="841248"/>
            <a:ext cx="6227064" cy="1234440"/>
          </a:xfrm>
        </p:spPr>
        <p:txBody>
          <a:bodyPr anchor="t">
            <a:normAutofit/>
          </a:bodyPr>
          <a:lstStyle/>
          <a:p>
            <a:r>
              <a:rPr lang="en-GB" sz="4000" dirty="0">
                <a:solidFill>
                  <a:schemeClr val="accent1"/>
                </a:solidFill>
              </a:rPr>
              <a:t>References </a:t>
            </a:r>
          </a:p>
        </p:txBody>
      </p:sp>
      <p:sp>
        <p:nvSpPr>
          <p:cNvPr id="35" name="Isosceles Triangle 34">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7149AB0A-C223-455B-BE52-5FEE84D82428}"/>
              </a:ext>
            </a:extLst>
          </p:cNvPr>
          <p:cNvSpPr>
            <a:spLocks noGrp="1"/>
          </p:cNvSpPr>
          <p:nvPr>
            <p:ph idx="1"/>
          </p:nvPr>
        </p:nvSpPr>
        <p:spPr>
          <a:xfrm>
            <a:off x="2880360" y="1549401"/>
            <a:ext cx="8897690" cy="5163374"/>
          </a:xfrm>
        </p:spPr>
        <p:txBody>
          <a:bodyPr>
            <a:normAutofit fontScale="40000" lnSpcReduction="20000"/>
          </a:bodyPr>
          <a:lstStyle/>
          <a:p>
            <a:pPr>
              <a:lnSpc>
                <a:spcPct val="160000"/>
              </a:lnSpc>
            </a:pPr>
            <a:r>
              <a:rPr lang="en-GB" sz="3500" dirty="0">
                <a:latin typeface="Times New Roman" panose="02020603050405020304" pitchFamily="18" charset="0"/>
                <a:cs typeface="Times New Roman" panose="02020603050405020304" pitchFamily="18" charset="0"/>
              </a:rPr>
              <a:t>Castells, P. and </a:t>
            </a:r>
            <a:r>
              <a:rPr lang="en-GB" sz="3500" dirty="0" err="1">
                <a:latin typeface="Times New Roman" panose="02020603050405020304" pitchFamily="18" charset="0"/>
                <a:cs typeface="Times New Roman" panose="02020603050405020304" pitchFamily="18" charset="0"/>
              </a:rPr>
              <a:t>Szekely</a:t>
            </a:r>
            <a:r>
              <a:rPr lang="en-GB" sz="3500" dirty="0">
                <a:latin typeface="Times New Roman" panose="02020603050405020304" pitchFamily="18" charset="0"/>
                <a:cs typeface="Times New Roman" panose="02020603050405020304" pitchFamily="18" charset="0"/>
              </a:rPr>
              <a:t>, P., 1999. Presentation models by example. In </a:t>
            </a:r>
            <a:r>
              <a:rPr lang="en-GB" sz="3500" i="1" dirty="0">
                <a:latin typeface="Times New Roman" panose="02020603050405020304" pitchFamily="18" charset="0"/>
                <a:cs typeface="Times New Roman" panose="02020603050405020304" pitchFamily="18" charset="0"/>
              </a:rPr>
              <a:t>Design, Specification and Verification of Interactive Systems’ 99</a:t>
            </a:r>
            <a:r>
              <a:rPr lang="en-GB" sz="3500" dirty="0">
                <a:latin typeface="Times New Roman" panose="02020603050405020304" pitchFamily="18" charset="0"/>
                <a:cs typeface="Times New Roman" panose="02020603050405020304" pitchFamily="18" charset="0"/>
              </a:rPr>
              <a:t> (pp. 100-116). Springer, Vienna.</a:t>
            </a:r>
          </a:p>
          <a:p>
            <a:pPr marL="0" indent="0">
              <a:lnSpc>
                <a:spcPct val="160000"/>
              </a:lnSpc>
              <a:buNone/>
            </a:pPr>
            <a:endParaRPr lang="en-US" sz="3500" dirty="0">
              <a:latin typeface="Times New Roman" panose="02020603050405020304" pitchFamily="18" charset="0"/>
              <a:cs typeface="Times New Roman" panose="02020603050405020304" pitchFamily="18" charset="0"/>
            </a:endParaRPr>
          </a:p>
          <a:p>
            <a:pPr>
              <a:lnSpc>
                <a:spcPct val="160000"/>
              </a:lnSpc>
            </a:pPr>
            <a:r>
              <a:rPr lang="en-US" sz="3500" dirty="0">
                <a:latin typeface="Times New Roman" panose="02020603050405020304" pitchFamily="18" charset="0"/>
                <a:cs typeface="Times New Roman" panose="02020603050405020304" pitchFamily="18" charset="0"/>
              </a:rPr>
              <a:t>Illustoon image, 2010. </a:t>
            </a:r>
          </a:p>
          <a:p>
            <a:pPr>
              <a:lnSpc>
                <a:spcPct val="160000"/>
              </a:lnSpc>
            </a:pPr>
            <a:endParaRPr lang="en-GB" sz="3500" dirty="0">
              <a:latin typeface="Times New Roman" panose="02020603050405020304" pitchFamily="18" charset="0"/>
              <a:cs typeface="Times New Roman" panose="02020603050405020304" pitchFamily="18" charset="0"/>
            </a:endParaRPr>
          </a:p>
          <a:p>
            <a:pPr>
              <a:lnSpc>
                <a:spcPct val="160000"/>
              </a:lnSpc>
            </a:pPr>
            <a:r>
              <a:rPr lang="en-GB" sz="3500" dirty="0">
                <a:latin typeface="Times New Roman" panose="02020603050405020304" pitchFamily="18" charset="0"/>
                <a:cs typeface="Times New Roman" panose="02020603050405020304" pitchFamily="18" charset="0"/>
              </a:rPr>
              <a:t>Li, L.C., Grimshaw, J.M., Nielsen, C., Judd, M., </a:t>
            </a:r>
            <a:r>
              <a:rPr lang="en-GB" sz="3500" dirty="0" err="1">
                <a:latin typeface="Times New Roman" panose="02020603050405020304" pitchFamily="18" charset="0"/>
                <a:cs typeface="Times New Roman" panose="02020603050405020304" pitchFamily="18" charset="0"/>
              </a:rPr>
              <a:t>Coyte</a:t>
            </a:r>
            <a:r>
              <a:rPr lang="en-GB" sz="3500" dirty="0">
                <a:latin typeface="Times New Roman" panose="02020603050405020304" pitchFamily="18" charset="0"/>
                <a:cs typeface="Times New Roman" panose="02020603050405020304" pitchFamily="18" charset="0"/>
              </a:rPr>
              <a:t>, P.C. and Graham, I.D., 2009. Evolution of Wenger's concept of community of practice. Implementation science, 4(1), pp.1-8.</a:t>
            </a:r>
          </a:p>
          <a:p>
            <a:pPr marL="0" indent="0">
              <a:lnSpc>
                <a:spcPct val="160000"/>
              </a:lnSpc>
              <a:buNone/>
            </a:pPr>
            <a:endParaRPr lang="en-GB" sz="3500" dirty="0">
              <a:latin typeface="Times New Roman" panose="02020603050405020304" pitchFamily="18" charset="0"/>
              <a:cs typeface="Times New Roman" panose="02020603050405020304" pitchFamily="18" charset="0"/>
            </a:endParaRPr>
          </a:p>
          <a:p>
            <a:pPr>
              <a:lnSpc>
                <a:spcPct val="160000"/>
              </a:lnSpc>
            </a:pPr>
            <a:r>
              <a:rPr lang="en-GB" sz="3500" dirty="0">
                <a:latin typeface="Times New Roman" panose="02020603050405020304" pitchFamily="18" charset="0"/>
                <a:cs typeface="Times New Roman" panose="02020603050405020304" pitchFamily="18" charset="0"/>
              </a:rPr>
              <a:t>Thompson, N., 2020. </a:t>
            </a:r>
            <a:r>
              <a:rPr lang="en-GB" sz="3500" i="1" dirty="0">
                <a:latin typeface="Times New Roman" panose="02020603050405020304" pitchFamily="18" charset="0"/>
                <a:cs typeface="Times New Roman" panose="02020603050405020304" pitchFamily="18" charset="0"/>
              </a:rPr>
              <a:t>Anti-discriminatory practice: Equality, diversity and social justice</a:t>
            </a:r>
            <a:r>
              <a:rPr lang="en-GB" sz="3500" dirty="0">
                <a:latin typeface="Times New Roman" panose="02020603050405020304" pitchFamily="18" charset="0"/>
                <a:cs typeface="Times New Roman" panose="02020603050405020304" pitchFamily="18" charset="0"/>
              </a:rPr>
              <a:t>. Bloomsbury Publishing.</a:t>
            </a:r>
          </a:p>
          <a:p>
            <a:pPr marL="0" indent="0">
              <a:lnSpc>
                <a:spcPct val="160000"/>
              </a:lnSpc>
              <a:buNone/>
            </a:pPr>
            <a:endParaRPr lang="en-GB" sz="3500" dirty="0">
              <a:latin typeface="Times New Roman" panose="02020603050405020304" pitchFamily="18" charset="0"/>
              <a:cs typeface="Times New Roman" panose="02020603050405020304" pitchFamily="18" charset="0"/>
            </a:endParaRPr>
          </a:p>
          <a:p>
            <a:pPr>
              <a:lnSpc>
                <a:spcPct val="160000"/>
              </a:lnSpc>
            </a:pPr>
            <a:r>
              <a:rPr lang="en-US" sz="3500" dirty="0" err="1">
                <a:latin typeface="Times New Roman" panose="02020603050405020304" pitchFamily="18" charset="0"/>
                <a:cs typeface="Times New Roman" panose="02020603050405020304" pitchFamily="18" charset="0"/>
              </a:rPr>
              <a:t>Uk</a:t>
            </a:r>
            <a:r>
              <a:rPr lang="en-US" sz="3500" dirty="0">
                <a:latin typeface="Times New Roman" panose="02020603050405020304" pitchFamily="18" charset="0"/>
                <a:cs typeface="Times New Roman" panose="02020603050405020304" pitchFamily="18" charset="0"/>
              </a:rPr>
              <a:t>, human rights blog, 2021. </a:t>
            </a:r>
          </a:p>
          <a:p>
            <a:endParaRPr lang="en-GB" sz="2200" dirty="0"/>
          </a:p>
        </p:txBody>
      </p:sp>
    </p:spTree>
    <p:extLst>
      <p:ext uri="{BB962C8B-B14F-4D97-AF65-F5344CB8AC3E}">
        <p14:creationId xmlns:p14="http://schemas.microsoft.com/office/powerpoint/2010/main" val="2092113508"/>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{355DD90D-EC79-E248-8DDB-F8F06172B651}tf10001122</Template>
  <TotalTime>2493</TotalTime>
  <Words>1139</Words>
  <Application>Microsoft Macintosh PowerPoint</Application>
  <PresentationFormat>Widescreen</PresentationFormat>
  <Paragraphs>108</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Anti-Discriminatory and Inclusive Practice: A Case Study</vt:lpstr>
      <vt:lpstr>Contents </vt:lpstr>
      <vt:lpstr>In line with Castells and Szekely’s research (1999), I will scale this PowerPoint through a filtering hierarchical process.</vt:lpstr>
      <vt:lpstr>Anti-discriminatory practice </vt:lpstr>
      <vt:lpstr>Inclusive practice </vt:lpstr>
      <vt:lpstr>What is UNCRC ?  </vt:lpstr>
      <vt:lpstr>Workplace and why it was chosen  </vt:lpstr>
      <vt:lpstr>Policies and processes in place</vt:lpstr>
      <vt:lpstr>Principles and practice </vt:lpstr>
      <vt:lpstr>Policies and processes in place </vt:lpstr>
      <vt:lpstr>PowerPoint Presentation</vt:lpstr>
      <vt:lpstr>Pros and Cons of the policies highlighted </vt:lpstr>
      <vt:lpstr>Equality through toys since 2019  </vt:lpstr>
      <vt:lpstr>Empowering children  </vt:lpstr>
      <vt:lpstr>Three recommendations for improvement </vt:lpstr>
      <vt:lpstr>Thank you for listening!   Any Questions?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Anti-Discriminatory and Inclusive Practice: A Case Study</dc:title>
  <dc:creator>rach .</dc:creator>
  <cp:lastModifiedBy>Ashley Jones (2109767)</cp:lastModifiedBy>
  <cp:revision>20</cp:revision>
  <dcterms:created xsi:type="dcterms:W3CDTF">2021-03-11T16:34:02Z</dcterms:created>
  <dcterms:modified xsi:type="dcterms:W3CDTF">2022-01-03T12:49:28Z</dcterms:modified>
</cp:coreProperties>
</file>