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82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resh, Anandan" initials="SA" lastIdx="3" clrIdx="0">
    <p:extLst>
      <p:ext uri="{19B8F6BF-5375-455C-9EA6-DF929625EA0E}">
        <p15:presenceInfo xmlns:p15="http://schemas.microsoft.com/office/powerpoint/2012/main" userId="S-1-5-21-2752970185-40930380-1894245210-218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5633"/>
    <a:srgbClr val="18293A"/>
    <a:srgbClr val="00A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20" autoAdjust="0"/>
    <p:restoredTop sz="94599" autoAdjust="0"/>
  </p:normalViewPr>
  <p:slideViewPr>
    <p:cSldViewPr>
      <p:cViewPr varScale="1">
        <p:scale>
          <a:sx n="108" d="100"/>
          <a:sy n="108" d="100"/>
        </p:scale>
        <p:origin x="1974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51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BE231-3047-46CC-8EB7-0A9C6A23B5E3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D405B-D0BD-49FD-B9CE-587CD7BE63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8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29C7B-D5A1-4F4F-81D6-26274366EF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9930-0A10-4D51-BF8B-58A66CF9DE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4.1 Internal and External influences on digital marketing strategy 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14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4.4 Hierarchy of organisation plans including digital marketing plans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94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4.5 The SOSTAC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®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planning framework applied to digital marketing strategy development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9738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4.6 A Digital marketing capability model 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9606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4.7 Character variables, beliefs, attitudes and shopping intentions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417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4.8 A generic digital channel-specific SWOT analysis showing typical opportunities and threats presented by digital media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168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4.10 The relationship between vision, goals, objectives and KPIs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6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4.11 Using digital channels to support different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organisational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growth strategies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82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4.12 Dell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IdeaStorm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(www.ideastorm.com)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492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4.16 Alternative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positionings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for online services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856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4.21 ASOS brand wheel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775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077072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3860800"/>
            <a:ext cx="3240088" cy="22320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8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2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2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2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1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0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3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2019, 2016, 2012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5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rgbClr val="00A4B7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18293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18293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18293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18293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18293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75782"/>
            <a:ext cx="3336811" cy="4536504"/>
          </a:xfrm>
          <a:prstGeom prst="rect">
            <a:avLst/>
          </a:prstGeom>
        </p:spPr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573016"/>
            <a:ext cx="4160837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Chapter 4</a:t>
            </a: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 strategy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Part 2</a:t>
            </a: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 strategy development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16024" y="14759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rgbClr val="007BA4"/>
                </a:solidFill>
              </a:rPr>
              <a:t>DIGITAL MARKETING</a:t>
            </a:r>
            <a:br>
              <a:rPr lang="en-GB" b="1" dirty="0">
                <a:solidFill>
                  <a:srgbClr val="007BA4"/>
                </a:solidFill>
              </a:rPr>
            </a:br>
            <a:r>
              <a:rPr lang="en-GB" sz="2700" b="1" dirty="0">
                <a:solidFill>
                  <a:srgbClr val="007BA4"/>
                </a:solidFill>
              </a:rPr>
              <a:t>STRATEGY, IMPLEMENTATION AND PRACTICE</a:t>
            </a:r>
            <a:br>
              <a:rPr lang="en-GB" sz="2700" b="1" dirty="0">
                <a:solidFill>
                  <a:srgbClr val="007BA4"/>
                </a:solidFill>
              </a:rPr>
            </a:br>
            <a:r>
              <a:rPr lang="en-GB" sz="2700" dirty="0">
                <a:solidFill>
                  <a:srgbClr val="007BA4"/>
                </a:solidFill>
              </a:rPr>
              <a:t>Seventh Edition</a:t>
            </a: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095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3692"/>
            <a:ext cx="822960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Chapter 4 Digital Marketing Strategy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990600" cy="996950"/>
          </a:xfrm>
        </p:spPr>
      </p:pic>
      <p:sp>
        <p:nvSpPr>
          <p:cNvPr id="5" name="Rectangle 4"/>
          <p:cNvSpPr/>
          <p:nvPr/>
        </p:nvSpPr>
        <p:spPr>
          <a:xfrm>
            <a:off x="1619672" y="1434680"/>
            <a:ext cx="759967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007BA4"/>
              </a:buClr>
            </a:pPr>
            <a:r>
              <a:rPr lang="en-GB" sz="2400" b="1" dirty="0"/>
              <a:t>Main topics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Digital marketing strategy and channel strategy management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Importance of integrated digital marketing strategy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How to structure a digital marketing strategy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Competitor analysis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Setting goals and objectives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Strategy formulation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Strategy implementation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Assessing different digital projects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338786"/>
            <a:ext cx="8175625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1441" y="3326612"/>
            <a:ext cx="1380997" cy="18775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466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2370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Digital marketing strategy and channel strategy management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371" y="1676815"/>
            <a:ext cx="6315259" cy="44884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20961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052" y="14891"/>
            <a:ext cx="7675897" cy="1143005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4.2 Typical shopper </a:t>
            </a:r>
            <a:r>
              <a:rPr lang="en-US" sz="3200" dirty="0" err="1">
                <a:solidFill>
                  <a:srgbClr val="007BA4"/>
                </a:solidFill>
              </a:rPr>
              <a:t>behaviour</a:t>
            </a:r>
            <a:r>
              <a:rPr lang="en-US" sz="3200" dirty="0">
                <a:solidFill>
                  <a:srgbClr val="007BA4"/>
                </a:solidFill>
              </a:rPr>
              <a:t> before a town-</a:t>
            </a:r>
            <a:r>
              <a:rPr lang="en-US" sz="3200" dirty="0" err="1">
                <a:solidFill>
                  <a:srgbClr val="007BA4"/>
                </a:solidFill>
              </a:rPr>
              <a:t>centre</a:t>
            </a:r>
            <a:r>
              <a:rPr lang="en-US" sz="3200" dirty="0">
                <a:solidFill>
                  <a:srgbClr val="007BA4"/>
                </a:solidFill>
              </a:rPr>
              <a:t> shopping trip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40" y="1519214"/>
            <a:ext cx="7875721" cy="42913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539552" y="6021868"/>
            <a:ext cx="161614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00" i="1" dirty="0">
                <a:latin typeface="+mj-lt"/>
              </a:rPr>
              <a:t>Source</a:t>
            </a:r>
            <a:r>
              <a:rPr lang="da-DK" sz="1000" dirty="0">
                <a:latin typeface="+mj-lt"/>
              </a:rPr>
              <a:t>: Hart </a:t>
            </a:r>
            <a:r>
              <a:rPr lang="da-DK" sz="1000" i="1" dirty="0">
                <a:latin typeface="+mj-lt"/>
              </a:rPr>
              <a:t>et al</a:t>
            </a:r>
            <a:r>
              <a:rPr lang="da-DK" sz="1000" dirty="0">
                <a:latin typeface="+mj-lt"/>
              </a:rPr>
              <a:t>. (2017)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1713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278" y="249586"/>
            <a:ext cx="8067445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Figure 4.3 Digital access during</a:t>
            </a:r>
            <a:br>
              <a:rPr lang="en-US" sz="3200" dirty="0">
                <a:solidFill>
                  <a:srgbClr val="007BA4"/>
                </a:solidFill>
              </a:rPr>
            </a:br>
            <a:r>
              <a:rPr lang="en-US" sz="3200" dirty="0">
                <a:solidFill>
                  <a:srgbClr val="007BA4"/>
                </a:solidFill>
              </a:rPr>
              <a:t>town-</a:t>
            </a:r>
            <a:r>
              <a:rPr lang="en-US" sz="3200" dirty="0" err="1">
                <a:solidFill>
                  <a:srgbClr val="007BA4"/>
                </a:solidFill>
              </a:rPr>
              <a:t>centre</a:t>
            </a:r>
            <a:r>
              <a:rPr lang="en-US" sz="3200" dirty="0">
                <a:solidFill>
                  <a:srgbClr val="007BA4"/>
                </a:solidFill>
              </a:rPr>
              <a:t> visit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565" y="1541438"/>
            <a:ext cx="7957242" cy="44514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Rectangle 4"/>
          <p:cNvSpPr/>
          <p:nvPr/>
        </p:nvSpPr>
        <p:spPr>
          <a:xfrm>
            <a:off x="539552" y="6070012"/>
            <a:ext cx="176362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sz="1050" i="1" dirty="0"/>
              <a:t>Source</a:t>
            </a:r>
            <a:r>
              <a:rPr lang="da-DK" sz="1050" dirty="0"/>
              <a:t>: Hart </a:t>
            </a:r>
            <a:r>
              <a:rPr lang="da-DK" sz="1050" i="1" dirty="0"/>
              <a:t>et al</a:t>
            </a:r>
            <a:r>
              <a:rPr lang="da-DK" sz="1050" dirty="0"/>
              <a:t>. (2017)</a:t>
            </a:r>
            <a:endParaRPr lang="en-IN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80710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720" y="249586"/>
            <a:ext cx="7088561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Importance of integrated digital marketing strategy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707" y="1556792"/>
            <a:ext cx="6040586" cy="46231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69030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58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Table 4.2 Digital Marketing Planning failures and solutions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7075282"/>
              </p:ext>
            </p:extLst>
          </p:nvPr>
        </p:nvGraphicFramePr>
        <p:xfrm>
          <a:off x="970337" y="1473225"/>
          <a:ext cx="7418088" cy="4885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36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44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4595">
                <a:tc>
                  <a:txBody>
                    <a:bodyPr/>
                    <a:lstStyle/>
                    <a:p>
                      <a:r>
                        <a:rPr lang="en-GB" sz="1600" dirty="0"/>
                        <a:t>Potential</a:t>
                      </a:r>
                      <a:r>
                        <a:rPr lang="en-GB" sz="1600" baseline="0" dirty="0"/>
                        <a:t> failure or problem</a:t>
                      </a:r>
                      <a:endParaRPr lang="en-GB" sz="16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Potential solution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21999">
                <a:tc>
                  <a:txBody>
                    <a:bodyPr/>
                    <a:lstStyle/>
                    <a:p>
                      <a:r>
                        <a:rPr lang="en-US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Underestimated customer demand for online </a:t>
                      </a:r>
                      <a:r>
                        <a:rPr lang="en-IN" sz="14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services</a:t>
                      </a:r>
                    </a:p>
                    <a:p>
                      <a:endParaRPr lang="en-GB" sz="1400" baseline="0" dirty="0"/>
                    </a:p>
                    <a:p>
                      <a:r>
                        <a:rPr lang="en-US" sz="1400" baseline="0" dirty="0"/>
                        <a:t>Intense competition from existing and new market entrants who may spark digital disruption in sector through new business</a:t>
                      </a:r>
                      <a:br>
                        <a:rPr lang="en-US" sz="1400" baseline="0" dirty="0"/>
                      </a:br>
                      <a:r>
                        <a:rPr lang="en-US" sz="1400" baseline="0" dirty="0"/>
                        <a:t>or revenue models</a:t>
                      </a:r>
                    </a:p>
                    <a:p>
                      <a:endParaRPr lang="en-US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Duplication of resources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Insufficient resources and capabilities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Research demand, set objectives, allocate</a:t>
                      </a:r>
                    </a:p>
                    <a:p>
                      <a:pPr marL="152400" indent="-152400"/>
                      <a:r>
                        <a:rPr lang="en-GB" sz="1400" dirty="0"/>
                        <a:t>	sufficient resources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US" sz="1400" dirty="0" err="1"/>
                        <a:t>Analyse</a:t>
                      </a:r>
                      <a:r>
                        <a:rPr lang="en-US" sz="1400" dirty="0"/>
                        <a:t> the market, especially the intensity</a:t>
                      </a:r>
                    </a:p>
                    <a:p>
                      <a:pPr marL="152400" indent="-152400"/>
                      <a:r>
                        <a:rPr lang="en-US" sz="1400" dirty="0"/>
                        <a:t>	of rivalry, anticipate competitive</a:t>
                      </a:r>
                    </a:p>
                    <a:p>
                      <a:pPr marL="152400" indent="-152400"/>
                      <a:r>
                        <a:rPr lang="en-US" sz="1400" dirty="0"/>
                        <a:t>	responses, plan a clear market entry</a:t>
                      </a:r>
                    </a:p>
                    <a:p>
                      <a:pPr marL="152400" indent="-152400"/>
                      <a:r>
                        <a:rPr lang="en-US" sz="1400" dirty="0"/>
                        <a:t>	strategy or potential changes to business</a:t>
                      </a:r>
                    </a:p>
                    <a:p>
                      <a:pPr marL="152400" indent="-152400"/>
                      <a:r>
                        <a:rPr lang="en-US" sz="1400" dirty="0"/>
                        <a:t>	and revenue models </a:t>
                      </a:r>
                    </a:p>
                    <a:p>
                      <a:endParaRPr lang="en-US" sz="1400" dirty="0"/>
                    </a:p>
                    <a:p>
                      <a:r>
                        <a:rPr lang="en-US" sz="1400" dirty="0"/>
                        <a:t>Improve internal communications to avoid</a:t>
                      </a:r>
                    </a:p>
                    <a:p>
                      <a:pPr marL="152400" indent="-152400"/>
                      <a:r>
                        <a:rPr lang="en-US" sz="1400" dirty="0"/>
                        <a:t>	different parts of the marketing</a:t>
                      </a:r>
                    </a:p>
                    <a:p>
                      <a:pPr marL="152400" indent="-152400"/>
                      <a:r>
                        <a:rPr lang="en-US" sz="1400" dirty="0"/>
                        <a:t>	</a:t>
                      </a:r>
                      <a:r>
                        <a:rPr lang="en-US" sz="1400" dirty="0" err="1"/>
                        <a:t>organisation</a:t>
                      </a:r>
                      <a:r>
                        <a:rPr lang="en-US" sz="1400" dirty="0"/>
                        <a:t> purchasing different tools or</a:t>
                      </a:r>
                    </a:p>
                    <a:p>
                      <a:pPr marL="152400" indent="-152400"/>
                      <a:r>
                        <a:rPr lang="en-US" sz="1400" dirty="0"/>
                        <a:t>	different agencies for performing similar</a:t>
                      </a:r>
                    </a:p>
                    <a:p>
                      <a:pPr marL="152400" indent="-152400"/>
                      <a:r>
                        <a:rPr lang="en-US" sz="1400" dirty="0"/>
                        <a:t>	online marketing tasks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US" sz="1400" dirty="0"/>
                        <a:t>Ensure budget and specific specialist digital</a:t>
                      </a:r>
                    </a:p>
                    <a:p>
                      <a:pPr marL="152400" indent="-152400"/>
                      <a:r>
                        <a:rPr lang="en-US" sz="1400" dirty="0"/>
                        <a:t>	skills are available to support the strategic</a:t>
                      </a:r>
                    </a:p>
                    <a:p>
                      <a:pPr marL="152400" indent="-152400"/>
                      <a:r>
                        <a:rPr lang="en-US" sz="1400" dirty="0"/>
                        <a:t>	initiatives including ‘always-on’ activities to</a:t>
                      </a:r>
                    </a:p>
                    <a:p>
                      <a:pPr marL="152400" indent="-152400"/>
                      <a:r>
                        <a:rPr lang="en-US" sz="1400" dirty="0"/>
                        <a:t>	continuously engage audiences using</a:t>
                      </a:r>
                    </a:p>
                    <a:p>
                      <a:pPr marL="152400" indent="-152400"/>
                      <a:r>
                        <a:rPr lang="en-US" sz="1400" dirty="0"/>
                        <a:t>	search, social and email marketing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9302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58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Table 4.2 Digital Marketing Planning failures and solutions (Continued)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756545"/>
              </p:ext>
            </p:extLst>
          </p:nvPr>
        </p:nvGraphicFramePr>
        <p:xfrm>
          <a:off x="970337" y="1473225"/>
          <a:ext cx="7778127" cy="30654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01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0776">
                <a:tc>
                  <a:txBody>
                    <a:bodyPr/>
                    <a:lstStyle/>
                    <a:p>
                      <a:r>
                        <a:rPr lang="en-GB" sz="1600" dirty="0"/>
                        <a:t>Potential</a:t>
                      </a:r>
                      <a:r>
                        <a:rPr lang="en-GB" sz="1600" baseline="0" dirty="0"/>
                        <a:t> failure or problem</a:t>
                      </a:r>
                      <a:endParaRPr lang="en-GB" sz="16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Potential solution</a:t>
                      </a:r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1552">
                <a:tc>
                  <a:txBody>
                    <a:bodyPr/>
                    <a:lstStyle/>
                    <a:p>
                      <a:r>
                        <a:rPr lang="en-US" sz="1400" baseline="0" dirty="0"/>
                        <a:t>Relevant customer data not collected or </a:t>
                      </a:r>
                      <a:r>
                        <a:rPr lang="en-US" sz="1400" baseline="0" dirty="0" err="1"/>
                        <a:t>utilised</a:t>
                      </a:r>
                      <a:endParaRPr lang="en-US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Lack of control</a:t>
                      </a:r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endParaRPr lang="en-GB" sz="1400" baseline="0" dirty="0"/>
                    </a:p>
                    <a:p>
                      <a:r>
                        <a:rPr lang="en-GB" sz="1400" baseline="0" dirty="0"/>
                        <a:t>Lack of senior management support </a:t>
                      </a:r>
                      <a:endParaRPr lang="en-GB" sz="1400" dirty="0"/>
                    </a:p>
                  </a:txBody>
                  <a:tcPr marL="80037" marR="80037" marT="40019" marB="40019"/>
                </a:tc>
                <a:tc>
                  <a:txBody>
                    <a:bodyPr/>
                    <a:lstStyle/>
                    <a:p>
                      <a:pPr marL="180975" indent="-180975"/>
                      <a:r>
                        <a:rPr lang="en-US" sz="1400" baseline="0" dirty="0"/>
                        <a:t>Research to ensure best possible knowledge of target customers; integrate customer</a:t>
                      </a:r>
                      <a:br>
                        <a:rPr lang="en-US" sz="1400" baseline="0" dirty="0"/>
                      </a:br>
                      <a:r>
                        <a:rPr lang="en-US" sz="1400" baseline="0" dirty="0"/>
                        <a:t>data into existing systems</a:t>
                      </a:r>
                    </a:p>
                    <a:p>
                      <a:endParaRPr lang="en-US" sz="1400" baseline="0" dirty="0"/>
                    </a:p>
                    <a:p>
                      <a:r>
                        <a:rPr lang="en-US" sz="1400" baseline="0" dirty="0"/>
                        <a:t>Measure and </a:t>
                      </a:r>
                      <a:r>
                        <a:rPr lang="en-US" sz="1400" baseline="0" dirty="0" err="1"/>
                        <a:t>analyse</a:t>
                      </a:r>
                      <a:r>
                        <a:rPr lang="en-US" sz="1400" baseline="0" dirty="0"/>
                        <a:t> regularly to take</a:t>
                      </a:r>
                    </a:p>
                    <a:p>
                      <a:pPr marL="180975" indent="-180975"/>
                      <a:r>
                        <a:rPr lang="en-US" sz="1400" baseline="0" dirty="0"/>
                        <a:t>	corrective action to ensure achievement of</a:t>
                      </a:r>
                    </a:p>
                    <a:p>
                      <a:pPr marL="200025" indent="-200025"/>
                      <a:r>
                        <a:rPr lang="en-US" sz="1400" baseline="0" dirty="0"/>
                        <a:t>	objectives</a:t>
                      </a:r>
                    </a:p>
                    <a:p>
                      <a:endParaRPr lang="en-GB" sz="1400" baseline="0" dirty="0"/>
                    </a:p>
                    <a:p>
                      <a:pPr marL="180975" indent="-180975"/>
                      <a:r>
                        <a:rPr lang="en-US" sz="1400" baseline="0" dirty="0"/>
                        <a:t>Ensure support for a long-term digital transformation plan as this will be needed to drive major strategic initiatives</a:t>
                      </a:r>
                      <a:endParaRPr lang="en-GB" sz="1400" baseline="0" dirty="0"/>
                    </a:p>
                    <a:p>
                      <a:endParaRPr lang="en-GB" sz="1400" dirty="0"/>
                    </a:p>
                  </a:txBody>
                  <a:tcPr marL="80037" marR="80037" marT="40019" marB="400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557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85276"/>
            <a:ext cx="9052560" cy="58654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How to structure a digital marketing strategy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6979" y="958959"/>
            <a:ext cx="6950042" cy="5062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971600" y="6154153"/>
            <a:ext cx="21114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i="1" dirty="0">
                <a:latin typeface="+mj-lt"/>
              </a:rPr>
              <a:t>Source</a:t>
            </a:r>
            <a:r>
              <a:rPr lang="en-US" sz="1000" dirty="0">
                <a:latin typeface="+mj-lt"/>
              </a:rPr>
              <a:t>: Chaffey and Smith (2012)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35964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0457" y="260648"/>
            <a:ext cx="4223086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Situation Analysis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85" y="1340768"/>
            <a:ext cx="7910631" cy="44627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616685" y="5940329"/>
            <a:ext cx="350929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000" i="1" dirty="0">
                <a:latin typeface="+mj-lt"/>
              </a:rPr>
              <a:t>Source</a:t>
            </a:r>
            <a:r>
              <a:rPr lang="en-US" sz="1000" dirty="0">
                <a:latin typeface="+mj-lt"/>
              </a:rPr>
              <a:t>: Smart Insights </a:t>
            </a:r>
            <a:r>
              <a:rPr lang="en-US" sz="1000" b="1" dirty="0">
                <a:latin typeface="+mj-lt"/>
              </a:rPr>
              <a:t>(http://bit.ly/smartbenchmarking)</a:t>
            </a:r>
            <a:endParaRPr lang="en-IN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3294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033" y="248122"/>
            <a:ext cx="5109935" cy="645195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Consumer Profiles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399" y="1137215"/>
            <a:ext cx="7157203" cy="5036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74894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7639" y="248122"/>
            <a:ext cx="4645395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Competitor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3264" y="1099692"/>
            <a:ext cx="5987008" cy="961156"/>
          </a:xfrm>
        </p:spPr>
        <p:txBody>
          <a:bodyPr/>
          <a:lstStyle/>
          <a:p>
            <a:pPr marL="263525" indent="-2635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Intermediary analysis</a:t>
            </a:r>
          </a:p>
          <a:p>
            <a:pPr marL="263525" indent="-2635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Assessing opportunities and 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164" y="2292096"/>
            <a:ext cx="7151672" cy="37918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77810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98226"/>
            <a:ext cx="6801323" cy="586541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Setting goals and objectives: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8556" y="1096144"/>
            <a:ext cx="7225852" cy="1396752"/>
          </a:xfrm>
        </p:spPr>
        <p:txBody>
          <a:bodyPr/>
          <a:lstStyle/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The online revenue contribution </a:t>
            </a:r>
          </a:p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Setting SMART objectives</a:t>
            </a:r>
          </a:p>
          <a:p>
            <a:pPr marL="276225" indent="-276225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Framework for objective setting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63305"/>
            <a:ext cx="4994328" cy="3501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00885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436"/>
            <a:ext cx="8507288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Strategy formulation and implementation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2461" y="1269275"/>
            <a:ext cx="6099078" cy="48960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68006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014" y="223070"/>
            <a:ext cx="833966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Key decisions in strategy development: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0732" y="1099692"/>
            <a:ext cx="7942784" cy="2215345"/>
          </a:xfrm>
        </p:spPr>
        <p:txBody>
          <a:bodyPr>
            <a:normAutofit/>
          </a:bodyPr>
          <a:lstStyle/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Market and product strategies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Business and revenue model strategies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Target marketing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Positioning and differentiation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Customer engagement and social media strategy</a:t>
            </a:r>
          </a:p>
        </p:txBody>
      </p:sp>
    </p:spTree>
    <p:extLst>
      <p:ext uri="{BB962C8B-B14F-4D97-AF65-F5344CB8AC3E}">
        <p14:creationId xmlns:p14="http://schemas.microsoft.com/office/powerpoint/2010/main" val="675009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5" y="213692"/>
            <a:ext cx="8014250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Key decisions in strategy development: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8229600" cy="2160240"/>
          </a:xfrm>
        </p:spPr>
        <p:txBody>
          <a:bodyPr>
            <a:normAutofit/>
          </a:bodyPr>
          <a:lstStyle/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Multichannel distribution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Multichannel communication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Online communication mix and budget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 startAt="6"/>
            </a:pPr>
            <a:r>
              <a:rPr lang="en-GB" dirty="0"/>
              <a:t>Organisational capabilities and governance to support digital transformation</a:t>
            </a:r>
          </a:p>
          <a:p>
            <a:pPr>
              <a:buClr>
                <a:srgbClr val="007BA4"/>
              </a:buClr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345789"/>
            <a:ext cx="2717288" cy="28229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005397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000" y="320130"/>
            <a:ext cx="8837057" cy="533219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4.15 Customer lifecycle segmentation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296" y="1628800"/>
            <a:ext cx="8089409" cy="4320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00688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7033" y="187517"/>
            <a:ext cx="5109935" cy="78068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Differential advantage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436" y="1164249"/>
            <a:ext cx="6489128" cy="49290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02662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pPr algn="ctr"/>
            <a:r>
              <a:rPr lang="en-US" dirty="0">
                <a:solidFill>
                  <a:srgbClr val="007BA4"/>
                </a:solidFill>
              </a:rPr>
              <a:t>Figure 4.17 Influences on customers of multichannel decision making</a:t>
            </a:r>
            <a:endParaRPr lang="en-GB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113" y="1458497"/>
            <a:ext cx="6645775" cy="45493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096432" y="6165304"/>
            <a:ext cx="26564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adapted from Dholakia </a:t>
            </a:r>
            <a:r>
              <a:rPr lang="en-IN" sz="1000" i="1" dirty="0">
                <a:latin typeface="+mj-lt"/>
              </a:rPr>
              <a:t>et al</a:t>
            </a:r>
            <a:r>
              <a:rPr lang="en-IN" sz="1000" dirty="0">
                <a:latin typeface="+mj-lt"/>
              </a:rPr>
              <a:t>. (2010)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8740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34" y="260648"/>
            <a:ext cx="8699333" cy="1143000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4.18 Matrix for evaluating digital marketing business investment alternatives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5917970" cy="46448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48633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278" y="274638"/>
            <a:ext cx="8067445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Figure 4.19 Influences on customers of multichannel decision making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995" y="1451331"/>
            <a:ext cx="6705970" cy="46237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948357" y="6142114"/>
            <a:ext cx="26564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>
                <a:latin typeface="+mj-lt"/>
              </a:rPr>
              <a:t>Source</a:t>
            </a:r>
            <a:r>
              <a:rPr lang="en-IN" sz="1000">
                <a:latin typeface="+mj-lt"/>
              </a:rPr>
              <a:t>: adapted from Dholakia </a:t>
            </a:r>
            <a:r>
              <a:rPr lang="en-IN" sz="1000" i="1">
                <a:latin typeface="+mj-lt"/>
              </a:rPr>
              <a:t>et al</a:t>
            </a:r>
            <a:r>
              <a:rPr lang="en-IN" sz="1000">
                <a:latin typeface="+mj-lt"/>
              </a:rPr>
              <a:t>. </a:t>
            </a:r>
            <a:r>
              <a:rPr lang="en-IN" sz="1000" dirty="0">
                <a:latin typeface="+mj-lt"/>
              </a:rPr>
              <a:t>(2010)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2108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46069" y="359613"/>
            <a:ext cx="9051863" cy="12691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400" b="1" kern="1200">
                <a:solidFill>
                  <a:srgbClr val="00A4B7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750" dirty="0">
                <a:solidFill>
                  <a:srgbClr val="007BA4"/>
                </a:solidFill>
              </a:rPr>
              <a:t>Figure 4.20 Channel coverage map showing the company’s preferred strategy for communications</a:t>
            </a:r>
          </a:p>
          <a:p>
            <a:pPr algn="ctr"/>
            <a:r>
              <a:rPr lang="en-US" sz="2750" dirty="0">
                <a:solidFill>
                  <a:srgbClr val="007BA4"/>
                </a:solidFill>
              </a:rPr>
              <a:t>with different customer segments with different value</a:t>
            </a:r>
            <a:endParaRPr lang="en-GB" sz="275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760" y="1988840"/>
            <a:ext cx="5294480" cy="40303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508050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263525"/>
            <a:ext cx="7481455" cy="64519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Assessing different digital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6198" y="1440976"/>
            <a:ext cx="7481455" cy="532656"/>
          </a:xfrm>
        </p:spPr>
        <p:txBody>
          <a:bodyPr/>
          <a:lstStyle/>
          <a:p>
            <a:r>
              <a:rPr lang="en-GB" dirty="0"/>
              <a:t>The online lifecycle management grid</a:t>
            </a:r>
          </a:p>
        </p:txBody>
      </p:sp>
      <p:sp>
        <p:nvSpPr>
          <p:cNvPr id="4" name="Rectangle 3"/>
          <p:cNvSpPr/>
          <p:nvPr/>
        </p:nvSpPr>
        <p:spPr>
          <a:xfrm>
            <a:off x="742140" y="2098591"/>
            <a:ext cx="7350089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/>
              <a:t>Generic digital marketing strategies to achieve objectives in the</a:t>
            </a:r>
            <a:br>
              <a:rPr lang="en-GB" sz="2000" dirty="0"/>
            </a:br>
            <a:r>
              <a:rPr lang="en-GB" sz="2000" dirty="0"/>
              <a:t>grid include: </a:t>
            </a:r>
          </a:p>
          <a:p>
            <a:endParaRPr lang="en-GB" sz="2000" dirty="0"/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value proposition strategy 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targeted reach strategy 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Offline targeted reach strategy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Online sales efficiency strategy</a:t>
            </a:r>
          </a:p>
          <a:p>
            <a:pPr marL="285750" indent="-28575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Offline sales impact strategy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952" y="2924944"/>
            <a:ext cx="2521099" cy="2793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73046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706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Case study 4 – ASOS shifts the focus of high street retailing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564" y="1485641"/>
            <a:ext cx="7848872" cy="2447415"/>
          </a:xfrm>
        </p:spPr>
        <p:txBody>
          <a:bodyPr>
            <a:normAutofit/>
          </a:bodyPr>
          <a:lstStyle/>
          <a:p>
            <a:r>
              <a:rPr lang="en-GB" sz="2000" dirty="0"/>
              <a:t>Questions: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Apply the SOSTAC model to ASOS and highlight why it has become such a successful online fashion brand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Describe how ASOS uses elements of the marketing mix as part of its digital strategy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sz="2000" dirty="0"/>
              <a:t>Discuss how ASOS has used digital to develop its differentiated market position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123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2768</TotalTime>
  <Words>760</Words>
  <Application>Microsoft Office PowerPoint</Application>
  <PresentationFormat>On-screen Show (4:3)</PresentationFormat>
  <Paragraphs>147</Paragraphs>
  <Slides>24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Verdana</vt:lpstr>
      <vt:lpstr>Office Theme</vt:lpstr>
      <vt:lpstr>DIGITAL MARKETING STRATEGY, IMPLEMENTATION AND PRACTICE Seventh Edition</vt:lpstr>
      <vt:lpstr>Chapter 4 Digital Marketing Strategy </vt:lpstr>
      <vt:lpstr>Digital marketing strategy and channel strategy management</vt:lpstr>
      <vt:lpstr>Figure 4.2 Typical shopper behaviour before a town-centre shopping trip</vt:lpstr>
      <vt:lpstr>Figure 4.3 Digital access during town-centre visit</vt:lpstr>
      <vt:lpstr>Importance of integrated digital marketing strategy</vt:lpstr>
      <vt:lpstr>Table 4.2 Digital Marketing Planning failures and solutions</vt:lpstr>
      <vt:lpstr>Table 4.2 Digital Marketing Planning failures and solutions (Continued)</vt:lpstr>
      <vt:lpstr>How to structure a digital marketing strategy </vt:lpstr>
      <vt:lpstr>Situation Analysis</vt:lpstr>
      <vt:lpstr>Consumer Profiles</vt:lpstr>
      <vt:lpstr>Competitor analysis </vt:lpstr>
      <vt:lpstr>Setting goals and objectives: </vt:lpstr>
      <vt:lpstr>Strategy formulation and implementation </vt:lpstr>
      <vt:lpstr>Key decisions in strategy development: </vt:lpstr>
      <vt:lpstr>Key decisions in strategy development: </vt:lpstr>
      <vt:lpstr>Figure 4.15 Customer lifecycle segmentation</vt:lpstr>
      <vt:lpstr>Differential advantage</vt:lpstr>
      <vt:lpstr>Figure 4.17 Influences on customers of multichannel decision making</vt:lpstr>
      <vt:lpstr>Figure 4.18 Matrix for evaluating digital marketing business investment alternatives</vt:lpstr>
      <vt:lpstr>Figure 4.19 Influences on customers of multichannel decision making</vt:lpstr>
      <vt:lpstr>PowerPoint Presentation</vt:lpstr>
      <vt:lpstr>Assessing different digital projects</vt:lpstr>
      <vt:lpstr>Case study 4 – ASOS shifts the focus of high street retailing 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Powerpoint Slides</dc:title>
  <dc:subject>Digital Marketing</dc:subject>
  <dc:creator>Kirsty Farrelly</dc:creator>
  <cp:keywords>Digital Marketing</cp:keywords>
  <cp:lastModifiedBy>Jayalakshmi Gopalkrishnan</cp:lastModifiedBy>
  <cp:revision>170</cp:revision>
  <dcterms:created xsi:type="dcterms:W3CDTF">2019-02-27T10:38:23Z</dcterms:created>
  <dcterms:modified xsi:type="dcterms:W3CDTF">2023-07-26T15:35:11Z</dcterms:modified>
</cp:coreProperties>
</file>